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24384000" cy="13716000"/>
  <p:notesSz cx="6858000" cy="9144000"/>
  <p:defaultTextStyle>
    <a:defPPr marL="0" marR="0" lvl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>
        <a:ln>
          <a:noFill/>
        </a:ln>
        <a:solidFill>
          <a:srgbClr val="000000"/>
        </a:solidFill>
        <a:effectLst/>
      </a:defRPr>
    </a:defPPr>
    <a:lvl1pPr marL="0" marR="0" lvl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>
        <a:ln>
          <a:noFill/>
        </a:ln>
        <a:solidFill>
          <a:srgbClr val="000000"/>
        </a:solidFill>
        <a:effectLst/>
        <a:latin typeface="Arial"/>
        <a:ea typeface="Arial"/>
        <a:cs typeface="Arial"/>
        <a:sym typeface="Arial"/>
      </a:defRPr>
    </a:lvl1pPr>
    <a:lvl2pPr marL="0" marR="0" lvl="1" indent="45720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>
        <a:ln>
          <a:noFill/>
        </a:ln>
        <a:solidFill>
          <a:srgbClr val="000000"/>
        </a:solidFill>
        <a:effectLst/>
        <a:latin typeface="Arial"/>
        <a:ea typeface="Arial"/>
        <a:cs typeface="Arial"/>
        <a:sym typeface="Arial"/>
      </a:defRPr>
    </a:lvl2pPr>
    <a:lvl3pPr marL="0" marR="0" lvl="2" indent="91440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>
        <a:ln>
          <a:noFill/>
        </a:ln>
        <a:solidFill>
          <a:srgbClr val="000000"/>
        </a:solidFill>
        <a:effectLst/>
        <a:latin typeface="Arial"/>
        <a:ea typeface="Arial"/>
        <a:cs typeface="Arial"/>
        <a:sym typeface="Arial"/>
      </a:defRPr>
    </a:lvl3pPr>
    <a:lvl4pPr marL="0" marR="0" lvl="3" indent="137160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>
        <a:ln>
          <a:noFill/>
        </a:ln>
        <a:solidFill>
          <a:srgbClr val="000000"/>
        </a:solidFill>
        <a:effectLst/>
        <a:latin typeface="Arial"/>
        <a:ea typeface="Arial"/>
        <a:cs typeface="Arial"/>
        <a:sym typeface="Arial"/>
      </a:defRPr>
    </a:lvl4pPr>
    <a:lvl5pPr marL="0" marR="0" lvl="4" indent="182880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>
        <a:ln>
          <a:noFill/>
        </a:ln>
        <a:solidFill>
          <a:srgbClr val="000000"/>
        </a:solidFill>
        <a:effectLst/>
        <a:latin typeface="Arial"/>
        <a:ea typeface="Arial"/>
        <a:cs typeface="Arial"/>
        <a:sym typeface="Arial"/>
      </a:defRPr>
    </a:lvl5pPr>
    <a:lvl6pPr marL="0" marR="0" lvl="5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>
        <a:ln>
          <a:noFill/>
        </a:ln>
        <a:solidFill>
          <a:srgbClr val="000000"/>
        </a:solidFill>
        <a:effectLst/>
        <a:latin typeface="Arial"/>
        <a:ea typeface="Arial"/>
        <a:cs typeface="Arial"/>
        <a:sym typeface="Arial"/>
      </a:defRPr>
    </a:lvl6pPr>
    <a:lvl7pPr marL="0" marR="0" lvl="6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>
        <a:ln>
          <a:noFill/>
        </a:ln>
        <a:solidFill>
          <a:srgbClr val="000000"/>
        </a:solidFill>
        <a:effectLst/>
        <a:latin typeface="Arial"/>
        <a:ea typeface="Arial"/>
        <a:cs typeface="Arial"/>
        <a:sym typeface="Arial"/>
      </a:defRPr>
    </a:lvl7pPr>
    <a:lvl8pPr marL="0" marR="0" lvl="7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>
        <a:ln>
          <a:noFill/>
        </a:ln>
        <a:solidFill>
          <a:srgbClr val="000000"/>
        </a:solidFill>
        <a:effectLst/>
        <a:latin typeface="Arial"/>
        <a:ea typeface="Arial"/>
        <a:cs typeface="Arial"/>
        <a:sym typeface="Arial"/>
      </a:defRPr>
    </a:lvl8pPr>
    <a:lvl9pPr marL="0" marR="0" lvl="8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>
        <a:ln>
          <a:noFill/>
        </a:ln>
        <a:solidFill>
          <a:srgbClr val="000000"/>
        </a:solidFill>
        <a:effectLst/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1" d="100"/>
          <a:sy n="51" d="100"/>
        </p:scale>
        <p:origin x="876" y="174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3" name="Shape 8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09726444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1pPr>
    <a:lvl2pPr indent="2286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2pPr>
    <a:lvl3pPr indent="4572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3pPr>
    <a:lvl4pPr indent="6858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4pPr>
    <a:lvl5pPr indent="9144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5pPr>
    <a:lvl6pPr indent="11430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6pPr>
    <a:lvl7pPr indent="13716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7pPr>
    <a:lvl8pPr indent="16002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8pPr>
    <a:lvl9pPr indent="18288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0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EER | CSS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12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3" name="PPT 3 -"/>
          <p:cNvSpPr txBox="1"/>
          <p:nvPr/>
        </p:nvSpPr>
        <p:spPr>
          <a:xfrm>
            <a:off x="21512909" y="12813338"/>
            <a:ext cx="1398782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PPT 3</a:t>
            </a:r>
            <a:r>
              <a:rPr b="1" spc="-59"/>
              <a:t> </a:t>
            </a:r>
            <a:r>
              <a:rPr b="1"/>
              <a:t>-</a:t>
            </a:r>
          </a:p>
        </p:txBody>
      </p:sp>
      <p:sp>
        <p:nvSpPr>
          <p:cNvPr id="14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69123" y="12813338"/>
            <a:ext cx="604219" cy="677269"/>
          </a:xfrm>
          <a:prstGeom prst="rect">
            <a:avLst/>
          </a:prstGeom>
        </p:spPr>
        <p:txBody>
          <a:bodyPr lIns="78283" tIns="78283" rIns="78283" bIns="78283" anchor="t"/>
          <a:lstStyle>
            <a:lvl1pPr algn="ctr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7" name="Picture 6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99" y="159400"/>
            <a:ext cx="2159001" cy="11895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5200" y="-6215"/>
            <a:ext cx="1833282" cy="1301615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0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EER | CSS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23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4" name="PPT 3 -"/>
          <p:cNvSpPr txBox="1"/>
          <p:nvPr/>
        </p:nvSpPr>
        <p:spPr>
          <a:xfrm>
            <a:off x="21512909" y="12813338"/>
            <a:ext cx="1398782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PPT 3</a:t>
            </a:r>
            <a:r>
              <a:rPr b="1" spc="-59"/>
              <a:t> </a:t>
            </a:r>
            <a:r>
              <a:rPr b="1"/>
              <a:t>-</a:t>
            </a:r>
          </a:p>
        </p:txBody>
      </p:sp>
      <p:sp>
        <p:nvSpPr>
          <p:cNvPr id="25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69123" y="12813338"/>
            <a:ext cx="604219" cy="677269"/>
          </a:xfrm>
          <a:prstGeom prst="rect">
            <a:avLst/>
          </a:prstGeom>
        </p:spPr>
        <p:txBody>
          <a:bodyPr lIns="78283" tIns="78283" rIns="78283" bIns="78283" anchor="t"/>
          <a:lstStyle>
            <a:lvl1pPr algn="ctr">
              <a:spcBef>
                <a:spcPts val="600"/>
              </a:spcBef>
              <a:defRPr sz="30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03">
    <p:bg>
      <p:bgPr>
        <a:solidFill>
          <a:srgbClr val="8819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EER | CSS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34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DDDDDD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8851571" y="12177503"/>
            <a:ext cx="508300" cy="502197"/>
          </a:xfrm>
          <a:prstGeom prst="rect">
            <a:avLst/>
          </a:prstGeom>
        </p:spPr>
        <p:txBody>
          <a:bodyPr lIns="78283" tIns="78283" rIns="78283" bIns="78283" anchor="t"/>
          <a:lstStyle>
            <a:lvl1pPr algn="l" defTabSz="1662545">
              <a:defRPr sz="2400">
                <a:solidFill>
                  <a:srgbClr val="FFFFFF"/>
                </a:solidFill>
                <a:effectLst>
                  <a:outerShdw blurRad="12700" dist="25400" dir="2700000" rotWithShape="0">
                    <a:srgbClr val="DDDDDD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able with Capti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416469" y="3401615"/>
            <a:ext cx="7298268" cy="574940"/>
          </a:xfrm>
          <a:prstGeom prst="rect">
            <a:avLst/>
          </a:prstGeom>
        </p:spPr>
        <p:txBody>
          <a:bodyPr/>
          <a:lstStyle>
            <a:lvl1pPr>
              <a:spcBef>
                <a:spcPts val="1000"/>
              </a:spcBef>
              <a:defRPr sz="4200" b="1" i="0">
                <a:solidFill>
                  <a:srgbClr val="C00000"/>
                </a:solidFill>
              </a:defRPr>
            </a:lvl1pPr>
            <a:lvl2pPr marL="1057275" indent="-600075">
              <a:spcBef>
                <a:spcPts val="1000"/>
              </a:spcBef>
              <a:buSzPct val="100000"/>
              <a:buChar char="–"/>
              <a:defRPr sz="4200" b="1" i="0">
                <a:solidFill>
                  <a:srgbClr val="C00000"/>
                </a:solidFill>
              </a:defRPr>
            </a:lvl2pPr>
            <a:lvl3pPr marL="1447800" indent="-533400">
              <a:spcBef>
                <a:spcPts val="1000"/>
              </a:spcBef>
              <a:buSzPct val="100000"/>
              <a:buChar char="•"/>
              <a:defRPr sz="4200" b="1" i="0">
                <a:solidFill>
                  <a:srgbClr val="C00000"/>
                </a:solidFill>
              </a:defRPr>
            </a:lvl3pPr>
            <a:lvl4pPr marL="1971675" indent="-600075">
              <a:spcBef>
                <a:spcPts val="1000"/>
              </a:spcBef>
              <a:buSzPct val="100000"/>
              <a:buChar char="–"/>
              <a:defRPr sz="4200" b="1" i="0">
                <a:solidFill>
                  <a:srgbClr val="C00000"/>
                </a:solidFill>
              </a:defRPr>
            </a:lvl4pPr>
            <a:lvl5pPr marL="2428875" indent="-600075">
              <a:spcBef>
                <a:spcPts val="1000"/>
              </a:spcBef>
              <a:buSzPct val="100000"/>
              <a:buChar char="»"/>
              <a:defRPr sz="4200" b="1" i="0">
                <a:solidFill>
                  <a:srgbClr val="C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16416469" y="4169701"/>
            <a:ext cx="7296414" cy="1726209"/>
          </a:xfrm>
          <a:prstGeom prst="rect">
            <a:avLst/>
          </a:prstGeom>
        </p:spPr>
        <p:txBody>
          <a:bodyPr anchor="t"/>
          <a:lstStyle/>
          <a:p>
            <a:pPr>
              <a:spcBef>
                <a:spcPts val="600"/>
              </a:spcBef>
              <a:defRPr sz="2600" i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53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63599" y="905338"/>
            <a:ext cx="22851535" cy="960969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700"/>
              </a:spcBef>
              <a:defRPr sz="7400" b="1" i="0">
                <a:solidFill>
                  <a:srgbClr val="C00000"/>
                </a:solidFill>
              </a:defRPr>
            </a:pPr>
            <a:endParaRPr/>
          </a:p>
        </p:txBody>
      </p:sp>
      <p:sp>
        <p:nvSpPr>
          <p:cNvPr id="54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863599" y="2060773"/>
            <a:ext cx="22851535" cy="766233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200"/>
              </a:spcBef>
              <a:defRPr sz="52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5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Red Section Head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1" descr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3594" y="2825551"/>
            <a:ext cx="3793068" cy="2698047"/>
          </a:xfrm>
          <a:prstGeom prst="rect">
            <a:avLst/>
          </a:prstGeom>
          <a:ln w="12700">
            <a:miter lim="400000"/>
          </a:ln>
        </p:spPr>
      </p:pic>
      <p:pic>
        <p:nvPicPr>
          <p:cNvPr id="63" name="Picture 2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2847" y="8184445"/>
            <a:ext cx="3781780" cy="3341513"/>
          </a:xfrm>
          <a:prstGeom prst="rect">
            <a:avLst/>
          </a:prstGeom>
          <a:ln w="12700">
            <a:miter lim="400000"/>
          </a:ln>
        </p:spPr>
      </p:pic>
      <p:sp>
        <p:nvSpPr>
          <p:cNvPr id="6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782954" y="3593637"/>
            <a:ext cx="8640961" cy="6528726"/>
          </a:xfrm>
          <a:prstGeom prst="rect">
            <a:avLst/>
          </a:prstGeom>
        </p:spPr>
        <p:txBody>
          <a:bodyPr/>
          <a:lstStyle>
            <a:lvl1pPr>
              <a:spcBef>
                <a:spcPts val="1500"/>
              </a:spcBef>
              <a:defRPr sz="6400" i="0"/>
            </a:lvl1pPr>
            <a:lvl2pPr marL="1371600" indent="-914400">
              <a:spcBef>
                <a:spcPts val="1500"/>
              </a:spcBef>
              <a:buSzPct val="100000"/>
              <a:buChar char="–"/>
              <a:defRPr sz="6400" i="0"/>
            </a:lvl2pPr>
            <a:lvl3pPr marL="1727200" indent="-812800">
              <a:spcBef>
                <a:spcPts val="1500"/>
              </a:spcBef>
              <a:buSzPct val="100000"/>
              <a:buChar char="•"/>
              <a:defRPr sz="6400" i="0"/>
            </a:lvl3pPr>
            <a:lvl4pPr marL="2286000" indent="-914400">
              <a:spcBef>
                <a:spcPts val="1500"/>
              </a:spcBef>
              <a:buSzPct val="100000"/>
              <a:buChar char="–"/>
              <a:defRPr sz="6400" i="0"/>
            </a:lvl4pPr>
            <a:lvl5pPr marL="2743200" indent="-914400">
              <a:spcBef>
                <a:spcPts val="1500"/>
              </a:spcBef>
              <a:buSzPct val="100000"/>
              <a:buChar char="»"/>
              <a:defRPr sz="6400" i="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5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047316" y="10314384"/>
            <a:ext cx="6528727" cy="576065"/>
          </a:xfrm>
          <a:prstGeom prst="rect">
            <a:avLst/>
          </a:prstGeom>
        </p:spPr>
        <p:txBody>
          <a:bodyPr/>
          <a:lstStyle/>
          <a:p>
            <a:pPr algn="r">
              <a:lnSpc>
                <a:spcPct val="90000"/>
              </a:lnSpc>
              <a:spcBef>
                <a:spcPts val="800"/>
              </a:spcBef>
              <a:defRPr sz="3600" b="1" i="0"/>
            </a:pPr>
            <a:endParaRPr/>
          </a:p>
        </p:txBody>
      </p:sp>
      <p:sp>
        <p:nvSpPr>
          <p:cNvPr id="66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6047316" y="11082470"/>
            <a:ext cx="6528727" cy="576065"/>
          </a:xfrm>
          <a:prstGeom prst="rect">
            <a:avLst/>
          </a:prstGeom>
        </p:spPr>
        <p:txBody>
          <a:bodyPr/>
          <a:lstStyle/>
          <a:p>
            <a:pPr algn="r">
              <a:lnSpc>
                <a:spcPct val="90000"/>
              </a:lnSpc>
              <a:spcBef>
                <a:spcPts val="600"/>
              </a:spcBef>
              <a:defRPr sz="2600" i="0"/>
            </a:pPr>
            <a:endParaRPr/>
          </a:p>
        </p:txBody>
      </p:sp>
      <p:sp>
        <p:nvSpPr>
          <p:cNvPr id="6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ver Slide - Urban Resil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5" name="Body Level One…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5" name="Picture 4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99" y="159400"/>
            <a:ext cx="2159001" cy="11895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5200" y="-6215"/>
            <a:ext cx="1833282" cy="1301615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2218794" y="10698426"/>
            <a:ext cx="20726401" cy="768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919" tIns="121919" rIns="121919" bIns="1219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2206890" y="11658533"/>
            <a:ext cx="20738305" cy="768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919" tIns="121919" rIns="121919" bIns="121919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127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lvl1pPr algn="r" defTabSz="2438400">
              <a:defRPr sz="3200">
                <a:latin typeface="HelveticaNeueLT Std Lt"/>
                <a:ea typeface="HelveticaNeueLT Std Lt"/>
                <a:cs typeface="HelveticaNeueLT Std Lt"/>
                <a:sym typeface="HelveticaNeueLT Std L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4" r:id="rId5"/>
    <p:sldLayoutId id="2147483655" r:id="rId6"/>
  </p:sldLayoutIdLst>
  <p:transition spd="med"/>
  <p:txStyles>
    <p:titleStyle>
      <a:lvl1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1pPr>
      <a:lvl2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2pPr>
      <a:lvl3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3pPr>
      <a:lvl4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4pPr>
      <a:lvl5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5pPr>
      <a:lvl6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6pPr>
      <a:lvl7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7pPr>
      <a:lvl8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8pPr>
      <a:lvl9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9pPr>
    </p:titleStyle>
    <p:bodyStyle>
      <a:lvl1pPr marL="0" marR="0" indent="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1pPr>
      <a:lvl2pPr marL="0" marR="0" indent="4572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2pPr>
      <a:lvl3pPr marL="0" marR="0" indent="9144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3pPr>
      <a:lvl4pPr marL="0" marR="0" indent="13716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4pPr>
      <a:lvl5pPr marL="0" marR="0" indent="18288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5pPr>
      <a:lvl6pPr marL="0" marR="0" indent="22860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6pPr>
      <a:lvl7pPr marL="0" marR="0" indent="27432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7pPr>
      <a:lvl8pPr marL="0" marR="0" indent="32004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8pPr>
      <a:lvl9pPr marL="0" marR="0" indent="36576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9pPr>
    </p:bodyStyle>
    <p:otherStyle>
      <a:lvl1pPr marL="0" marR="0" indent="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1pPr>
      <a:lvl2pPr marL="0" marR="0" indent="4572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2pPr>
      <a:lvl3pPr marL="0" marR="0" indent="9144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3pPr>
      <a:lvl4pPr marL="0" marR="0" indent="13716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4pPr>
      <a:lvl5pPr marL="0" marR="0" indent="18288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5pPr>
      <a:lvl6pPr marL="0" marR="0" indent="22860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6pPr>
      <a:lvl7pPr marL="0" marR="0" indent="27432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7pPr>
      <a:lvl8pPr marL="0" marR="0" indent="32004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8pPr>
      <a:lvl9pPr marL="0" marR="0" indent="36576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5.jpeg"/><Relationship Id="rId5" Type="http://schemas.openxmlformats.org/officeDocument/2006/relationships/image" Target="../media/image11.png"/><Relationship Id="rId10" Type="http://schemas.openxmlformats.org/officeDocument/2006/relationships/image" Target="../media/image14.jpeg"/><Relationship Id="rId4" Type="http://schemas.openxmlformats.org/officeDocument/2006/relationships/image" Target="../media/image10.png"/><Relationship Id="rId9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34.png"/><Relationship Id="rId7" Type="http://schemas.openxmlformats.org/officeDocument/2006/relationships/image" Target="../media/image1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aerial-view-firefighters-extinguishing-fire-industrial-area.jpg" descr="aerial-view-firefighters-extinguishing-fire-industrial-area.jpg"/>
          <p:cNvPicPr>
            <a:picLocks noChangeAspect="1"/>
          </p:cNvPicPr>
          <p:nvPr/>
        </p:nvPicPr>
        <p:blipFill>
          <a:blip r:embed="rId2"/>
          <a:srcRect l="405" t="38328" r="21653"/>
          <a:stretch>
            <a:fillRect/>
          </a:stretch>
        </p:blipFill>
        <p:spPr>
          <a:xfrm>
            <a:off x="0" y="0"/>
            <a:ext cx="24434802" cy="12895882"/>
          </a:xfrm>
          <a:prstGeom prst="rect">
            <a:avLst/>
          </a:prstGeom>
          <a:ln w="12700">
            <a:miter lim="400000"/>
          </a:ln>
        </p:spPr>
      </p:pic>
      <p:sp>
        <p:nvSpPr>
          <p:cNvPr id="86" name="PEER | CSS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पीयर | सीएसएसआर | भारत</a:t>
            </a:r>
          </a:p>
        </p:txBody>
      </p:sp>
      <p:sp>
        <p:nvSpPr>
          <p:cNvPr id="87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88" name="PPT 3 -"/>
          <p:cNvSpPr txBox="1"/>
          <p:nvPr/>
        </p:nvSpPr>
        <p:spPr>
          <a:xfrm>
            <a:off x="21512909" y="12813338"/>
            <a:ext cx="1398782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पीपीटी 3</a:t>
            </a:r>
            <a:r>
              <a:rPr b="1" spc="-59"/>
              <a:t> </a:t>
            </a:r>
            <a:r>
              <a:rPr b="1"/>
              <a:t>-</a:t>
            </a:r>
          </a:p>
        </p:txBody>
      </p:sp>
      <p:sp>
        <p:nvSpPr>
          <p:cNvPr id="89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9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877860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</a:t>
            </a:fld>
            <a:endParaRPr/>
          </a:p>
        </p:txBody>
      </p:sp>
      <p:sp>
        <p:nvSpPr>
          <p:cNvPr id="91" name="Rectangle"/>
          <p:cNvSpPr/>
          <p:nvPr/>
        </p:nvSpPr>
        <p:spPr>
          <a:xfrm>
            <a:off x="0" y="0"/>
            <a:ext cx="24384001" cy="13716000"/>
          </a:xfrm>
          <a:prstGeom prst="rect">
            <a:avLst/>
          </a:prstGeom>
          <a:solidFill>
            <a:srgbClr val="535353">
              <a:alpha val="70000"/>
            </a:srgbClr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pic>
        <p:nvPicPr>
          <p:cNvPr id="92" name="Image" descr="Image"/>
          <p:cNvPicPr>
            <a:picLocks noChangeAspect="1"/>
          </p:cNvPicPr>
          <p:nvPr/>
        </p:nvPicPr>
        <p:blipFill>
          <a:blip r:embed="rId3">
            <a:alphaModFix amt="80000"/>
          </a:blip>
          <a:srcRect l="50481"/>
          <a:stretch>
            <a:fillRect/>
          </a:stretch>
        </p:blipFill>
        <p:spPr>
          <a:xfrm>
            <a:off x="-8966" y="3998309"/>
            <a:ext cx="22868203" cy="4981461"/>
          </a:xfrm>
          <a:prstGeom prst="rect">
            <a:avLst/>
          </a:prstGeom>
          <a:ln w="12700">
            <a:miter lim="400000"/>
          </a:ln>
        </p:spPr>
      </p:pic>
      <p:pic>
        <p:nvPicPr>
          <p:cNvPr id="93" name="CSSR-logo-white-01.png" descr="CSSR-logo-white-0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02931" y="-521984"/>
            <a:ext cx="7583187" cy="5360976"/>
          </a:xfrm>
          <a:prstGeom prst="rect">
            <a:avLst/>
          </a:prstGeom>
          <a:ln w="12700">
            <a:miter lim="400000"/>
          </a:ln>
        </p:spPr>
      </p:pic>
      <p:sp>
        <p:nvSpPr>
          <p:cNvPr id="94" name="Shape"/>
          <p:cNvSpPr/>
          <p:nvPr/>
        </p:nvSpPr>
        <p:spPr>
          <a:xfrm flipH="1">
            <a:off x="16005448" y="9368591"/>
            <a:ext cx="8403953" cy="25221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19934" y="0"/>
                </a:lnTo>
                <a:lnTo>
                  <a:pt x="19328" y="7094"/>
                </a:lnTo>
                <a:lnTo>
                  <a:pt x="18721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78283" tIns="78283" rIns="78283" bIns="78283"/>
          <a:lstStyle/>
          <a:p>
            <a:r>
              <a:rPr lang="hi-IN" dirty="0"/>
              <a:t>निरीक्षक देविकांत पांडे </a:t>
            </a:r>
          </a:p>
          <a:p>
            <a:r>
              <a:rPr lang="hi-IN" dirty="0"/>
              <a:t>9 वीं वाहिनी राष्ट्रीय आपदा मोचन बल </a:t>
            </a:r>
            <a:endParaRPr dirty="0"/>
          </a:p>
        </p:txBody>
      </p:sp>
      <p:pic>
        <p:nvPicPr>
          <p:cNvPr id="95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5254" y="11359894"/>
            <a:ext cx="7291578" cy="2139271"/>
          </a:xfrm>
          <a:prstGeom prst="rect">
            <a:avLst/>
          </a:prstGeom>
          <a:ln w="12700">
            <a:miter lim="400000"/>
          </a:ln>
        </p:spPr>
      </p:pic>
      <p:sp>
        <p:nvSpPr>
          <p:cNvPr id="96" name="LESSON 3…"/>
          <p:cNvSpPr txBox="1"/>
          <p:nvPr/>
        </p:nvSpPr>
        <p:spPr>
          <a:xfrm>
            <a:off x="1200259" y="3829124"/>
            <a:ext cx="5058475" cy="3743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defTabSz="2438400">
              <a:lnSpc>
                <a:spcPct val="80000"/>
              </a:lnSpc>
              <a:defRPr sz="64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 err="1"/>
              <a:t>अध्याय</a:t>
            </a:r>
            <a:r>
              <a:t> </a:t>
            </a:r>
            <a:r>
              <a:rPr lang="en-US"/>
              <a:t>3</a:t>
            </a:r>
            <a:endParaRPr dirty="0"/>
          </a:p>
          <a:p>
            <a:pPr defTabSz="2438400">
              <a:lnSpc>
                <a:spcPct val="80000"/>
              </a:lnSpc>
              <a:spcBef>
                <a:spcPts val="1000"/>
              </a:spcBef>
              <a:defRPr sz="6400" cap="all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 err="1"/>
              <a:t>निर्माण</a:t>
            </a:r>
            <a:r>
              <a:rPr dirty="0"/>
              <a:t> </a:t>
            </a:r>
            <a:r>
              <a:rPr dirty="0" err="1"/>
              <a:t>सामग्री</a:t>
            </a:r>
            <a:r>
              <a:rPr dirty="0"/>
              <a:t>,</a:t>
            </a:r>
          </a:p>
          <a:p>
            <a:pPr defTabSz="2438400">
              <a:lnSpc>
                <a:spcPct val="80000"/>
              </a:lnSpc>
              <a:spcBef>
                <a:spcPts val="1000"/>
              </a:spcBef>
              <a:defRPr sz="6400" cap="all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 err="1"/>
              <a:t>संरचनाएं</a:t>
            </a:r>
            <a:r>
              <a:rPr dirty="0"/>
              <a:t> </a:t>
            </a:r>
            <a:r>
              <a:rPr dirty="0" err="1"/>
              <a:t>और</a:t>
            </a:r>
            <a:endParaRPr dirty="0"/>
          </a:p>
          <a:p>
            <a:pPr defTabSz="2438400">
              <a:lnSpc>
                <a:spcPct val="80000"/>
              </a:lnSpc>
              <a:spcBef>
                <a:spcPts val="1000"/>
              </a:spcBef>
              <a:defRPr sz="6400" cap="all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 err="1"/>
              <a:t>क्षति</a:t>
            </a:r>
            <a:r>
              <a:rPr dirty="0"/>
              <a:t> </a:t>
            </a:r>
            <a:r>
              <a:rPr dirty="0" err="1"/>
              <a:t>के</a:t>
            </a:r>
            <a:r>
              <a:rPr dirty="0"/>
              <a:t> </a:t>
            </a:r>
            <a:r>
              <a:rPr dirty="0" err="1"/>
              <a:t>प्रकार</a:t>
            </a:r>
            <a:endParaRPr dirty="0"/>
          </a:p>
        </p:txBody>
      </p:sp>
      <p:grpSp>
        <p:nvGrpSpPr>
          <p:cNvPr id="99" name="Group"/>
          <p:cNvGrpSpPr/>
          <p:nvPr/>
        </p:nvGrpSpPr>
        <p:grpSpPr>
          <a:xfrm>
            <a:off x="21539200" y="12813338"/>
            <a:ext cx="1879600" cy="902663"/>
            <a:chOff x="0" y="0"/>
            <a:chExt cx="1879600" cy="902661"/>
          </a:xfrm>
        </p:grpSpPr>
        <p:sp>
          <p:nvSpPr>
            <p:cNvPr id="97" name="PPT 3-1"/>
            <p:cNvSpPr txBox="1"/>
            <p:nvPr/>
          </p:nvSpPr>
          <p:spPr>
            <a:xfrm>
              <a:off x="177346" y="0"/>
              <a:ext cx="1524908" cy="6772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78283" tIns="78283" rIns="78283" bIns="78283" numCol="1" anchor="t">
              <a:spAutoFit/>
            </a:bodyPr>
            <a:lstStyle>
              <a:lvl1pPr algn="ctr" defTabSz="2438400">
                <a:spcBef>
                  <a:spcPts val="600"/>
                </a:spcBef>
                <a:defRPr sz="3000" b="1">
                  <a:solidFill>
                    <a:srgbClr val="535353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>
                <a:defRPr b="0"/>
              </a:pPr>
              <a:r>
                <a:rPr b="1"/>
                <a:t>पीपीटी 3-1</a:t>
              </a:r>
            </a:p>
          </p:txBody>
        </p:sp>
        <p:sp>
          <p:nvSpPr>
            <p:cNvPr id="98" name="Rectangle"/>
            <p:cNvSpPr/>
            <p:nvPr/>
          </p:nvSpPr>
          <p:spPr>
            <a:xfrm>
              <a:off x="0" y="699461"/>
              <a:ext cx="1879600" cy="203201"/>
            </a:xfrm>
            <a:prstGeom prst="rect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102" name="Group"/>
          <p:cNvGrpSpPr/>
          <p:nvPr/>
        </p:nvGrpSpPr>
        <p:grpSpPr>
          <a:xfrm>
            <a:off x="10804095" y="11401302"/>
            <a:ext cx="4693358" cy="2183455"/>
            <a:chOff x="0" y="0"/>
            <a:chExt cx="4693356" cy="2183453"/>
          </a:xfrm>
        </p:grpSpPr>
        <p:pic>
          <p:nvPicPr>
            <p:cNvPr id="100" name="NDMA India.png" descr="NDMA India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88518"/>
              <a:ext cx="1917899" cy="19179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1" name="NDRF India.jpg" descr="NDRF India.jp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09903" y="0"/>
              <a:ext cx="2183454" cy="21834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03" name="Photo Credit: Freepik"/>
          <p:cNvSpPr txBox="1"/>
          <p:nvPr/>
        </p:nvSpPr>
        <p:spPr>
          <a:xfrm rot="16200000">
            <a:off x="-844613" y="9589983"/>
            <a:ext cx="2404593" cy="461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>
              <a:defRPr sz="1800">
                <a:solidFill>
                  <a:srgbClr val="DDDDDD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फोटो क्रेडिट: फ्रीपिक्स</a:t>
            </a:r>
          </a:p>
        </p:txBody>
      </p:sp>
      <p:pic>
        <p:nvPicPr>
          <p:cNvPr id="21" name="Picture 20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99" y="159400"/>
            <a:ext cx="2159001" cy="118955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5200" y="-6215"/>
            <a:ext cx="1833282" cy="130161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0" y="16369"/>
            <a:ext cx="2286000" cy="17145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66" y="26691"/>
            <a:ext cx="2497760" cy="174277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28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2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10</a:t>
            </a:fld>
            <a:endParaRPr/>
          </a:p>
        </p:txBody>
      </p:sp>
      <p:sp>
        <p:nvSpPr>
          <p:cNvPr id="230" name="Rounded Rectangle"/>
          <p:cNvSpPr/>
          <p:nvPr/>
        </p:nvSpPr>
        <p:spPr>
          <a:xfrm>
            <a:off x="1526201" y="8635909"/>
            <a:ext cx="6350001" cy="2286001"/>
          </a:xfrm>
          <a:prstGeom prst="roundRect">
            <a:avLst>
              <a:gd name="adj" fmla="val 5556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31" name="Rounded Rectangle"/>
          <p:cNvSpPr/>
          <p:nvPr/>
        </p:nvSpPr>
        <p:spPr>
          <a:xfrm>
            <a:off x="9017000" y="8635909"/>
            <a:ext cx="6350000" cy="2286001"/>
          </a:xfrm>
          <a:prstGeom prst="roundRect">
            <a:avLst>
              <a:gd name="adj" fmla="val 5556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32" name="Properties of Construction Materials"/>
          <p:cNvSpPr txBox="1"/>
          <p:nvPr/>
        </p:nvSpPr>
        <p:spPr>
          <a:xfrm>
            <a:off x="8459124" y="1730869"/>
            <a:ext cx="7251931" cy="19308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8283" tIns="78283" rIns="78283" bIns="78283">
            <a:spAutoFit/>
          </a:bodyPr>
          <a:lstStyle/>
          <a:p>
            <a:pPr defTabSz="1896340">
              <a:lnSpc>
                <a:spcPct val="90000"/>
              </a:lnSpc>
              <a:defRPr sz="64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निर्माण सामग्री के गुण</a:t>
            </a:r>
            <a:br>
              <a:rPr dirty="0"/>
            </a:br>
            <a:endParaRPr dirty="0"/>
          </a:p>
        </p:txBody>
      </p:sp>
      <p:sp>
        <p:nvSpPr>
          <p:cNvPr id="233" name="Rounded Rectangle"/>
          <p:cNvSpPr/>
          <p:nvPr/>
        </p:nvSpPr>
        <p:spPr>
          <a:xfrm>
            <a:off x="16507798" y="8635909"/>
            <a:ext cx="6350001" cy="2286001"/>
          </a:xfrm>
          <a:prstGeom prst="roundRect">
            <a:avLst>
              <a:gd name="adj" fmla="val 5556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34" name="Steel"/>
          <p:cNvSpPr txBox="1"/>
          <p:nvPr/>
        </p:nvSpPr>
        <p:spPr>
          <a:xfrm>
            <a:off x="10997763" y="9226459"/>
            <a:ext cx="2388474" cy="9848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 defTabSz="1896340"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6400">
                <a:solidFill>
                  <a:srgbClr val="33384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dirty="0" err="1"/>
              <a:t>इस्पात</a:t>
            </a:r>
            <a:r>
              <a:rPr lang="en-US" dirty="0"/>
              <a:t> </a:t>
            </a:r>
            <a:endParaRPr dirty="0"/>
          </a:p>
        </p:txBody>
      </p:sp>
      <p:sp>
        <p:nvSpPr>
          <p:cNvPr id="235" name="Wood"/>
          <p:cNvSpPr txBox="1"/>
          <p:nvPr/>
        </p:nvSpPr>
        <p:spPr>
          <a:xfrm>
            <a:off x="18550514" y="9226459"/>
            <a:ext cx="2264569" cy="110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 defTabSz="1896340"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6400">
                <a:solidFill>
                  <a:srgbClr val="33384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लकड़ी</a:t>
            </a:r>
          </a:p>
        </p:txBody>
      </p:sp>
      <p:sp>
        <p:nvSpPr>
          <p:cNvPr id="236" name="Concrete"/>
          <p:cNvSpPr txBox="1"/>
          <p:nvPr/>
        </p:nvSpPr>
        <p:spPr>
          <a:xfrm>
            <a:off x="2923021" y="9148174"/>
            <a:ext cx="3689551" cy="12614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1896340"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6400">
                <a:solidFill>
                  <a:srgbClr val="33384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ठोस</a:t>
            </a:r>
          </a:p>
        </p:txBody>
      </p:sp>
      <p:pic>
        <p:nvPicPr>
          <p:cNvPr id="237" name="Image" descr="Image"/>
          <p:cNvPicPr>
            <a:picLocks noChangeAspect="1"/>
          </p:cNvPicPr>
          <p:nvPr/>
        </p:nvPicPr>
        <p:blipFill>
          <a:blip r:embed="rId2"/>
          <a:srcRect l="16785" t="3317" r="16785" b="4626"/>
          <a:stretch>
            <a:fillRect/>
          </a:stretch>
        </p:blipFill>
        <p:spPr>
          <a:xfrm>
            <a:off x="3243911" y="5169849"/>
            <a:ext cx="3047771" cy="30478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39" y="0"/>
                </a:moveTo>
                <a:cubicBezTo>
                  <a:pt x="7321" y="0"/>
                  <a:pt x="4803" y="1006"/>
                  <a:pt x="2882" y="3017"/>
                </a:cubicBezTo>
                <a:cubicBezTo>
                  <a:pt x="-961" y="7038"/>
                  <a:pt x="-961" y="13557"/>
                  <a:pt x="2882" y="17578"/>
                </a:cubicBezTo>
                <a:cubicBezTo>
                  <a:pt x="6725" y="21600"/>
                  <a:pt x="12953" y="21600"/>
                  <a:pt x="16796" y="17578"/>
                </a:cubicBezTo>
                <a:cubicBezTo>
                  <a:pt x="20639" y="13557"/>
                  <a:pt x="20639" y="7038"/>
                  <a:pt x="16796" y="3017"/>
                </a:cubicBezTo>
                <a:cubicBezTo>
                  <a:pt x="14875" y="1006"/>
                  <a:pt x="12357" y="0"/>
                  <a:pt x="9839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38" name="Image" descr="Image"/>
          <p:cNvPicPr>
            <a:picLocks noChangeAspect="1"/>
          </p:cNvPicPr>
          <p:nvPr/>
        </p:nvPicPr>
        <p:blipFill>
          <a:blip r:embed="rId3"/>
          <a:srcRect l="23014" t="4545" r="11387" b="4548"/>
          <a:stretch>
            <a:fillRect/>
          </a:stretch>
        </p:blipFill>
        <p:spPr>
          <a:xfrm>
            <a:off x="10668115" y="5169849"/>
            <a:ext cx="3047771" cy="30478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39" y="0"/>
                </a:moveTo>
                <a:cubicBezTo>
                  <a:pt x="7321" y="0"/>
                  <a:pt x="4803" y="1006"/>
                  <a:pt x="2882" y="3017"/>
                </a:cubicBezTo>
                <a:cubicBezTo>
                  <a:pt x="-961" y="7038"/>
                  <a:pt x="-961" y="13557"/>
                  <a:pt x="2882" y="17578"/>
                </a:cubicBezTo>
                <a:cubicBezTo>
                  <a:pt x="6725" y="21600"/>
                  <a:pt x="12953" y="21600"/>
                  <a:pt x="16796" y="17578"/>
                </a:cubicBezTo>
                <a:cubicBezTo>
                  <a:pt x="20639" y="13557"/>
                  <a:pt x="20639" y="7038"/>
                  <a:pt x="16796" y="3017"/>
                </a:cubicBezTo>
                <a:cubicBezTo>
                  <a:pt x="14875" y="1006"/>
                  <a:pt x="12357" y="0"/>
                  <a:pt x="9839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39" name="Image" descr="Image"/>
          <p:cNvPicPr>
            <a:picLocks noChangeAspect="1"/>
          </p:cNvPicPr>
          <p:nvPr/>
        </p:nvPicPr>
        <p:blipFill>
          <a:blip r:embed="rId4"/>
          <a:srcRect l="17581" t="4545" r="17581" b="4548"/>
          <a:stretch>
            <a:fillRect/>
          </a:stretch>
        </p:blipFill>
        <p:spPr>
          <a:xfrm>
            <a:off x="18158914" y="5169849"/>
            <a:ext cx="3047771" cy="30478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39" y="0"/>
                </a:moveTo>
                <a:cubicBezTo>
                  <a:pt x="7321" y="0"/>
                  <a:pt x="4803" y="1006"/>
                  <a:pt x="2882" y="3017"/>
                </a:cubicBezTo>
                <a:cubicBezTo>
                  <a:pt x="-961" y="7038"/>
                  <a:pt x="-961" y="13557"/>
                  <a:pt x="2882" y="17578"/>
                </a:cubicBezTo>
                <a:cubicBezTo>
                  <a:pt x="6725" y="21600"/>
                  <a:pt x="12953" y="21600"/>
                  <a:pt x="16796" y="17578"/>
                </a:cubicBezTo>
                <a:cubicBezTo>
                  <a:pt x="20639" y="13557"/>
                  <a:pt x="20639" y="7038"/>
                  <a:pt x="16796" y="3017"/>
                </a:cubicBezTo>
                <a:cubicBezTo>
                  <a:pt x="14875" y="1006"/>
                  <a:pt x="12357" y="0"/>
                  <a:pt x="9839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0" y="16369"/>
            <a:ext cx="2286000" cy="17145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66" y="26691"/>
            <a:ext cx="2497760" cy="174277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Rectangle"/>
          <p:cNvSpPr/>
          <p:nvPr/>
        </p:nvSpPr>
        <p:spPr>
          <a:xfrm>
            <a:off x="8206978" y="0"/>
            <a:ext cx="16216268" cy="13716001"/>
          </a:xfrm>
          <a:prstGeom prst="rect">
            <a:avLst/>
          </a:prstGeom>
          <a:solidFill>
            <a:srgbClr val="88192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43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44" name="PPT 3 -"/>
          <p:cNvSpPr txBox="1"/>
          <p:nvPr/>
        </p:nvSpPr>
        <p:spPr>
          <a:xfrm>
            <a:off x="21512909" y="12813338"/>
            <a:ext cx="1398782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पीपीटी 3</a:t>
            </a:r>
            <a:r>
              <a:rPr b="1" spc="-59"/>
              <a:t> </a:t>
            </a:r>
            <a:r>
              <a:rPr b="1"/>
              <a:t>-</a:t>
            </a:r>
          </a:p>
        </p:txBody>
      </p:sp>
      <p:sp>
        <p:nvSpPr>
          <p:cNvPr id="245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4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11</a:t>
            </a:fld>
            <a:endParaRPr/>
          </a:p>
        </p:txBody>
      </p:sp>
      <p:sp>
        <p:nvSpPr>
          <p:cNvPr id="247" name="Methods of Construction"/>
          <p:cNvSpPr txBox="1"/>
          <p:nvPr/>
        </p:nvSpPr>
        <p:spPr>
          <a:xfrm>
            <a:off x="379153" y="4402188"/>
            <a:ext cx="12002293" cy="22558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90000"/>
              </a:lnSpc>
              <a:defRPr sz="64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निर्माण के तरीके</a:t>
            </a:r>
          </a:p>
        </p:txBody>
      </p:sp>
      <p:sp>
        <p:nvSpPr>
          <p:cNvPr id="248" name="UNFRAMED STRUCTURES: those in which the weight of the floors and roof are supported by the bearing walls."/>
          <p:cNvSpPr txBox="1"/>
          <p:nvPr/>
        </p:nvSpPr>
        <p:spPr>
          <a:xfrm>
            <a:off x="9985055" y="4879096"/>
            <a:ext cx="12764110" cy="3050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1896340">
              <a:lnSpc>
                <a:spcPct val="110000"/>
              </a:lnSpc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sz="6400" b="1">
                <a:latin typeface="Open Sans"/>
                <a:ea typeface="Open Sans"/>
                <a:cs typeface="Open Sans"/>
                <a:sym typeface="Open Sans"/>
              </a:rPr>
              <a:t>बिना फ्रेम वाली संरचनाएं: </a:t>
            </a:r>
            <a:br/>
            <a:r>
              <a:t>वे संरचनाएं जिनमें फर्श और छत का भार असर वाली दीवारों द्वारा समर्थित होता है।</a:t>
            </a:r>
          </a:p>
        </p:txBody>
      </p:sp>
      <p:sp>
        <p:nvSpPr>
          <p:cNvPr id="249" name="Line"/>
          <p:cNvSpPr/>
          <p:nvPr/>
        </p:nvSpPr>
        <p:spPr>
          <a:xfrm>
            <a:off x="7544229" y="3619648"/>
            <a:ext cx="17011186" cy="7825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430"/>
                </a:moveTo>
                <a:lnTo>
                  <a:pt x="3367" y="225"/>
                </a:lnTo>
                <a:lnTo>
                  <a:pt x="4367" y="21600"/>
                </a:lnTo>
                <a:lnTo>
                  <a:pt x="5360" y="0"/>
                </a:lnTo>
                <a:lnTo>
                  <a:pt x="21600" y="152"/>
                </a:lnTo>
              </a:path>
            </a:pathLst>
          </a:custGeom>
          <a:ln w="50800">
            <a:solidFill>
              <a:srgbClr val="FFFFFF"/>
            </a:solidFill>
          </a:ln>
        </p:spPr>
        <p:txBody>
          <a:bodyPr lIns="78283" tIns="78283" rIns="78283" bIns="78283"/>
          <a:lstStyle/>
          <a:p>
            <a:endParaRPr/>
          </a:p>
        </p:txBody>
      </p:sp>
      <p:pic>
        <p:nvPicPr>
          <p:cNvPr id="11" name="Picture 10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99" y="159400"/>
            <a:ext cx="2159001" cy="11895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5200" y="-6215"/>
            <a:ext cx="1833282" cy="1301615"/>
          </a:xfrm>
          <a:prstGeom prst="rect">
            <a:avLst/>
          </a:prstGeom>
        </p:spPr>
      </p:pic>
      <p:pic>
        <p:nvPicPr>
          <p:cNvPr id="13" name="Picture 12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99" y="159399"/>
            <a:ext cx="2159001" cy="11895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4728" y="4881"/>
            <a:ext cx="1833282" cy="13016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0" y="16369"/>
            <a:ext cx="2286000" cy="17145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66" y="26691"/>
            <a:ext cx="2497760" cy="174277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Rectangle"/>
          <p:cNvSpPr/>
          <p:nvPr/>
        </p:nvSpPr>
        <p:spPr>
          <a:xfrm>
            <a:off x="8167732" y="0"/>
            <a:ext cx="16216268" cy="13716001"/>
          </a:xfrm>
          <a:prstGeom prst="rect">
            <a:avLst/>
          </a:prstGeom>
          <a:solidFill>
            <a:srgbClr val="88192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53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54" name="PPT 3 -"/>
          <p:cNvSpPr txBox="1"/>
          <p:nvPr/>
        </p:nvSpPr>
        <p:spPr>
          <a:xfrm>
            <a:off x="21512909" y="12813338"/>
            <a:ext cx="1398782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पीपीटी 3</a:t>
            </a:r>
            <a:r>
              <a:rPr b="1" spc="-59"/>
              <a:t> </a:t>
            </a:r>
            <a:r>
              <a:rPr b="1"/>
              <a:t>-</a:t>
            </a:r>
          </a:p>
        </p:txBody>
      </p:sp>
      <p:sp>
        <p:nvSpPr>
          <p:cNvPr id="255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5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12</a:t>
            </a:fld>
            <a:endParaRPr/>
          </a:p>
        </p:txBody>
      </p:sp>
      <p:sp>
        <p:nvSpPr>
          <p:cNvPr id="257" name="Methods of Construction"/>
          <p:cNvSpPr txBox="1"/>
          <p:nvPr/>
        </p:nvSpPr>
        <p:spPr>
          <a:xfrm>
            <a:off x="1016000" y="4053891"/>
            <a:ext cx="12002293" cy="22558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90000"/>
              </a:lnSpc>
              <a:defRPr sz="64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निर्माण के तरीके</a:t>
            </a:r>
          </a:p>
        </p:txBody>
      </p:sp>
      <p:sp>
        <p:nvSpPr>
          <p:cNvPr id="258" name="FRAMED STRUCTURES: consist of a structural steel or reinforced concrete skeleton made of horizontal beams and vertical columns."/>
          <p:cNvSpPr txBox="1"/>
          <p:nvPr/>
        </p:nvSpPr>
        <p:spPr>
          <a:xfrm>
            <a:off x="9985055" y="4879096"/>
            <a:ext cx="12764110" cy="39785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1896340">
              <a:lnSpc>
                <a:spcPct val="110000"/>
              </a:lnSpc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sz="6400" b="1">
                <a:latin typeface="Open Sans"/>
                <a:ea typeface="Open Sans"/>
                <a:cs typeface="Open Sans"/>
                <a:sym typeface="Open Sans"/>
              </a:rPr>
              <a:t>फ्रेमयुक्त संरचनाएं: </a:t>
            </a:r>
            <a:br>
              <a:rPr>
                <a:latin typeface="Arial"/>
                <a:ea typeface="Arial"/>
                <a:cs typeface="Arial"/>
                <a:sym typeface="Arial"/>
              </a:rPr>
            </a:br>
            <a:r>
              <a:t>क्षैतिज बीम और ऊर्ध्वाधर स्तंभों से बने संरचनात्मक स्टील या प्रबलित कंक्रीट कंकाल से मिलकर बनी होती हैं।</a:t>
            </a:r>
          </a:p>
        </p:txBody>
      </p:sp>
      <p:sp>
        <p:nvSpPr>
          <p:cNvPr id="259" name="Line"/>
          <p:cNvSpPr/>
          <p:nvPr/>
        </p:nvSpPr>
        <p:spPr>
          <a:xfrm>
            <a:off x="7544229" y="3619648"/>
            <a:ext cx="17011186" cy="7825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430"/>
                </a:moveTo>
                <a:lnTo>
                  <a:pt x="3367" y="225"/>
                </a:lnTo>
                <a:lnTo>
                  <a:pt x="4367" y="21600"/>
                </a:lnTo>
                <a:lnTo>
                  <a:pt x="5360" y="0"/>
                </a:lnTo>
                <a:lnTo>
                  <a:pt x="21600" y="152"/>
                </a:lnTo>
              </a:path>
            </a:pathLst>
          </a:custGeom>
          <a:ln w="50800">
            <a:solidFill>
              <a:srgbClr val="FFFFFF"/>
            </a:solidFill>
          </a:ln>
        </p:spPr>
        <p:txBody>
          <a:bodyPr lIns="78283" tIns="78283" rIns="78283" bIns="78283"/>
          <a:lstStyle/>
          <a:p>
            <a:endParaRPr/>
          </a:p>
        </p:txBody>
      </p:sp>
      <p:pic>
        <p:nvPicPr>
          <p:cNvPr id="11" name="Picture 10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99" y="159400"/>
            <a:ext cx="2159001" cy="11895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5200" y="-6215"/>
            <a:ext cx="1833282" cy="1301615"/>
          </a:xfrm>
          <a:prstGeom prst="rect">
            <a:avLst/>
          </a:prstGeom>
        </p:spPr>
      </p:pic>
      <p:pic>
        <p:nvPicPr>
          <p:cNvPr id="13" name="Picture 12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99" y="311800"/>
            <a:ext cx="2159001" cy="11895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7600" y="146185"/>
            <a:ext cx="1833282" cy="13016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0" y="16369"/>
            <a:ext cx="2286000" cy="17145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66" y="26691"/>
            <a:ext cx="2497760" cy="174277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64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13</a:t>
            </a:fld>
            <a:endParaRPr/>
          </a:p>
        </p:txBody>
      </p:sp>
      <p:sp>
        <p:nvSpPr>
          <p:cNvPr id="266" name="Structural Types"/>
          <p:cNvSpPr txBox="1"/>
          <p:nvPr/>
        </p:nvSpPr>
        <p:spPr>
          <a:xfrm>
            <a:off x="9260152" y="1290191"/>
            <a:ext cx="7113118" cy="21453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64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संरचनात्मक प्रकार</a:t>
            </a:r>
          </a:p>
        </p:txBody>
      </p:sp>
      <p:sp>
        <p:nvSpPr>
          <p:cNvPr id="267" name="Rounded Rectangle"/>
          <p:cNvSpPr/>
          <p:nvPr/>
        </p:nvSpPr>
        <p:spPr>
          <a:xfrm>
            <a:off x="2677288" y="4893545"/>
            <a:ext cx="8890001" cy="2319180"/>
          </a:xfrm>
          <a:prstGeom prst="roundRect">
            <a:avLst>
              <a:gd name="adj" fmla="val 5476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68" name="Light frame"/>
          <p:cNvSpPr txBox="1"/>
          <p:nvPr/>
        </p:nvSpPr>
        <p:spPr>
          <a:xfrm>
            <a:off x="3266206" y="5532434"/>
            <a:ext cx="7712165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marL="508000" indent="-508000" defTabSz="1896340">
              <a:spcBef>
                <a:spcPts val="1000"/>
              </a:spcBef>
              <a:buSzPct val="100000"/>
              <a:buChar char="‣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solidFill>
                  <a:srgbClr val="C0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प्रकाश फ्रेम</a:t>
            </a:r>
          </a:p>
        </p:txBody>
      </p:sp>
      <p:sp>
        <p:nvSpPr>
          <p:cNvPr id="269" name="Rounded Rectangle"/>
          <p:cNvSpPr/>
          <p:nvPr/>
        </p:nvSpPr>
        <p:spPr>
          <a:xfrm>
            <a:off x="12816711" y="4893545"/>
            <a:ext cx="8890001" cy="2319180"/>
          </a:xfrm>
          <a:prstGeom prst="roundRect">
            <a:avLst>
              <a:gd name="adj" fmla="val 5476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70" name="Heavy wall"/>
          <p:cNvSpPr txBox="1"/>
          <p:nvPr/>
        </p:nvSpPr>
        <p:spPr>
          <a:xfrm>
            <a:off x="13565108" y="5532435"/>
            <a:ext cx="7686167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marL="508000" indent="-508000" defTabSz="1896340">
              <a:spcBef>
                <a:spcPts val="1000"/>
              </a:spcBef>
              <a:buSzPct val="100000"/>
              <a:buChar char="‣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solidFill>
                  <a:srgbClr val="C0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भारी दीवार</a:t>
            </a:r>
          </a:p>
        </p:txBody>
      </p:sp>
      <p:sp>
        <p:nvSpPr>
          <p:cNvPr id="271" name="Rounded Rectangle"/>
          <p:cNvSpPr/>
          <p:nvPr/>
        </p:nvSpPr>
        <p:spPr>
          <a:xfrm>
            <a:off x="2677288" y="7729129"/>
            <a:ext cx="8890001" cy="2319181"/>
          </a:xfrm>
          <a:prstGeom prst="roundRect">
            <a:avLst>
              <a:gd name="adj" fmla="val 5476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72" name="Heavy floor"/>
          <p:cNvSpPr txBox="1"/>
          <p:nvPr/>
        </p:nvSpPr>
        <p:spPr>
          <a:xfrm>
            <a:off x="3266206" y="8368020"/>
            <a:ext cx="6400889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marL="508000" indent="-508000" defTabSz="1896340">
              <a:spcBef>
                <a:spcPts val="1000"/>
              </a:spcBef>
              <a:buSzPct val="100000"/>
              <a:buChar char="‣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solidFill>
                  <a:srgbClr val="C0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भारी फर्श</a:t>
            </a:r>
          </a:p>
        </p:txBody>
      </p:sp>
      <p:sp>
        <p:nvSpPr>
          <p:cNvPr id="273" name="Rounded Rectangle"/>
          <p:cNvSpPr/>
          <p:nvPr/>
        </p:nvSpPr>
        <p:spPr>
          <a:xfrm>
            <a:off x="12816711" y="7729129"/>
            <a:ext cx="8890001" cy="2319181"/>
          </a:xfrm>
          <a:prstGeom prst="roundRect">
            <a:avLst>
              <a:gd name="adj" fmla="val 5476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74" name="Pre-cast concrete"/>
          <p:cNvSpPr txBox="1"/>
          <p:nvPr/>
        </p:nvSpPr>
        <p:spPr>
          <a:xfrm>
            <a:off x="13594584" y="8368020"/>
            <a:ext cx="7627216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marL="508000" indent="-508000" defTabSz="1896340">
              <a:spcBef>
                <a:spcPts val="1000"/>
              </a:spcBef>
              <a:buSzPct val="100000"/>
              <a:buChar char="‣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solidFill>
                  <a:srgbClr val="C0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पहले से तैयार कॉंक्रीट</a:t>
            </a:r>
          </a:p>
        </p:txBody>
      </p:sp>
      <p:pic>
        <p:nvPicPr>
          <p:cNvPr id="16" name="Picture 15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99" y="159400"/>
            <a:ext cx="2159001" cy="11895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5200" y="-6215"/>
            <a:ext cx="1833282" cy="130161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0" y="16369"/>
            <a:ext cx="2286000" cy="17145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66" y="26691"/>
            <a:ext cx="2497760" cy="174277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683698" y="0"/>
            <a:ext cx="16700302" cy="13716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8283" tIns="78283" rIns="78283" bIns="78283" numCol="1" spcCol="38100" rtlCol="0" anchor="t">
            <a:spAutoFit/>
          </a:bodyPr>
          <a:lstStyle/>
          <a:p>
            <a: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78" name="PPT 3 -"/>
          <p:cNvSpPr txBox="1"/>
          <p:nvPr/>
        </p:nvSpPr>
        <p:spPr>
          <a:xfrm>
            <a:off x="21512909" y="12813338"/>
            <a:ext cx="1398782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पीपीटी 3</a:t>
            </a:r>
            <a:r>
              <a:rPr b="1" spc="-59"/>
              <a:t> </a:t>
            </a:r>
            <a:r>
              <a:rPr b="1"/>
              <a:t>-</a:t>
            </a:r>
          </a:p>
        </p:txBody>
      </p:sp>
      <p:sp>
        <p:nvSpPr>
          <p:cNvPr id="279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8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14</a:t>
            </a:fld>
            <a:endParaRPr/>
          </a:p>
        </p:txBody>
      </p:sp>
      <p:pic>
        <p:nvPicPr>
          <p:cNvPr id="281" name="Light Frame" descr="Light Frame"/>
          <p:cNvPicPr>
            <a:picLocks noChangeAspect="1"/>
          </p:cNvPicPr>
          <p:nvPr/>
        </p:nvPicPr>
        <p:blipFill>
          <a:blip r:embed="rId2"/>
          <a:srcRect b="6404"/>
          <a:stretch>
            <a:fillRect/>
          </a:stretch>
        </p:blipFill>
        <p:spPr>
          <a:xfrm>
            <a:off x="10524032" y="2959099"/>
            <a:ext cx="12849310" cy="8890001"/>
          </a:xfrm>
          <a:prstGeom prst="rect">
            <a:avLst/>
          </a:prstGeom>
          <a:ln w="12700">
            <a:miter lim="400000"/>
          </a:ln>
        </p:spPr>
      </p:pic>
      <p:sp>
        <p:nvSpPr>
          <p:cNvPr id="282" name="Light Frame Structure"/>
          <p:cNvSpPr txBox="1"/>
          <p:nvPr/>
        </p:nvSpPr>
        <p:spPr>
          <a:xfrm>
            <a:off x="7976986" y="751526"/>
            <a:ext cx="6132270" cy="9948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64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altLang="en-US" dirty="0"/>
              <a:t>हल्का </a:t>
            </a:r>
            <a:r>
              <a:rPr dirty="0" err="1"/>
              <a:t>फ्रेम</a:t>
            </a:r>
            <a:r>
              <a:rPr dirty="0"/>
              <a:t> संरचना</a:t>
            </a:r>
          </a:p>
        </p:txBody>
      </p:sp>
      <p:pic>
        <p:nvPicPr>
          <p:cNvPr id="9" name="Picture 8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99" y="159400"/>
            <a:ext cx="2159001" cy="11895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5200" y="-6215"/>
            <a:ext cx="1833282" cy="13016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0" y="16369"/>
            <a:ext cx="2286000" cy="17145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66" y="26691"/>
            <a:ext cx="2497760" cy="174277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00B5942-18FF-3977-8C6F-D041C33820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5740"/>
            <a:ext cx="65" cy="22571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25392" rIns="0" bIns="-25392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683698" y="0"/>
            <a:ext cx="16700302" cy="13716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8283" tIns="78283" rIns="78283" bIns="78283" numCol="1" spcCol="38100" rtlCol="0" anchor="t">
            <a:spAutoFit/>
          </a:bodyPr>
          <a:lstStyle/>
          <a:p>
            <a: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86" name="PPT 3 -"/>
          <p:cNvSpPr txBox="1"/>
          <p:nvPr/>
        </p:nvSpPr>
        <p:spPr>
          <a:xfrm>
            <a:off x="21512909" y="12813338"/>
            <a:ext cx="1398782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पीपीटी 3</a:t>
            </a:r>
            <a:r>
              <a:rPr b="1" spc="-59"/>
              <a:t> </a:t>
            </a:r>
            <a:r>
              <a:rPr b="1"/>
              <a:t>-</a:t>
            </a:r>
          </a:p>
        </p:txBody>
      </p:sp>
      <p:sp>
        <p:nvSpPr>
          <p:cNvPr id="287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8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15</a:t>
            </a:fld>
            <a:endParaRPr/>
          </a:p>
        </p:txBody>
      </p:sp>
      <p:sp>
        <p:nvSpPr>
          <p:cNvPr id="289" name="Heavy Wall Structure"/>
          <p:cNvSpPr txBox="1"/>
          <p:nvPr/>
        </p:nvSpPr>
        <p:spPr>
          <a:xfrm>
            <a:off x="6746702" y="1140348"/>
            <a:ext cx="6483963" cy="1733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64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भारी दीवार संरचना</a:t>
            </a:r>
          </a:p>
        </p:txBody>
      </p:sp>
      <p:pic>
        <p:nvPicPr>
          <p:cNvPr id="290" name="Heavy wall" descr="Heavy wall"/>
          <p:cNvPicPr>
            <a:picLocks noChangeAspect="1"/>
          </p:cNvPicPr>
          <p:nvPr/>
        </p:nvPicPr>
        <p:blipFill>
          <a:blip r:embed="rId2"/>
          <a:srcRect b="7717"/>
          <a:stretch>
            <a:fillRect/>
          </a:stretch>
        </p:blipFill>
        <p:spPr>
          <a:xfrm>
            <a:off x="10403467" y="3499097"/>
            <a:ext cx="11135733" cy="889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99" y="159400"/>
            <a:ext cx="2159001" cy="11895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5200" y="-6215"/>
            <a:ext cx="1833282" cy="13016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0" y="16369"/>
            <a:ext cx="2286000" cy="17145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66" y="26691"/>
            <a:ext cx="2497760" cy="174277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683698" y="0"/>
            <a:ext cx="16700302" cy="13716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8283" tIns="78283" rIns="78283" bIns="78283" numCol="1" spcCol="38100" rtlCol="0" anchor="t">
            <a:spAutoFit/>
          </a:bodyPr>
          <a:lstStyle/>
          <a:p>
            <a: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94" name="PPT 3 -"/>
          <p:cNvSpPr txBox="1"/>
          <p:nvPr/>
        </p:nvSpPr>
        <p:spPr>
          <a:xfrm>
            <a:off x="21512909" y="12813338"/>
            <a:ext cx="1398782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पीपीटी 3</a:t>
            </a:r>
            <a:r>
              <a:rPr b="1" spc="-59"/>
              <a:t> </a:t>
            </a:r>
            <a:r>
              <a:rPr b="1"/>
              <a:t>-</a:t>
            </a:r>
          </a:p>
        </p:txBody>
      </p:sp>
      <p:sp>
        <p:nvSpPr>
          <p:cNvPr id="295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9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16</a:t>
            </a:fld>
            <a:endParaRPr/>
          </a:p>
        </p:txBody>
      </p:sp>
      <p:sp>
        <p:nvSpPr>
          <p:cNvPr id="297" name="Heavy Floor Structure"/>
          <p:cNvSpPr txBox="1"/>
          <p:nvPr/>
        </p:nvSpPr>
        <p:spPr>
          <a:xfrm>
            <a:off x="9140767" y="729214"/>
            <a:ext cx="5694117" cy="25218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64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भारी फर्श संरचना</a:t>
            </a:r>
          </a:p>
        </p:txBody>
      </p:sp>
      <p:pic>
        <p:nvPicPr>
          <p:cNvPr id="298" name="Heavy floor2" descr="Heavy floor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3070" y="2632937"/>
            <a:ext cx="12588771" cy="10180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99" y="159400"/>
            <a:ext cx="2159001" cy="11895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5200" y="-6215"/>
            <a:ext cx="1833282" cy="13016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0" y="16369"/>
            <a:ext cx="2286000" cy="17145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66" y="26691"/>
            <a:ext cx="2497760" cy="174277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7683698" y="0"/>
            <a:ext cx="16700302" cy="13716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8283" tIns="78283" rIns="78283" bIns="78283" numCol="1" spcCol="38100" rtlCol="0" anchor="t">
            <a:spAutoFit/>
          </a:bodyPr>
          <a:lstStyle/>
          <a:p>
            <a: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302" name="PPT 3 -"/>
          <p:cNvSpPr txBox="1"/>
          <p:nvPr/>
        </p:nvSpPr>
        <p:spPr>
          <a:xfrm>
            <a:off x="21512909" y="12813338"/>
            <a:ext cx="1398782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पीपीटी 3</a:t>
            </a:r>
            <a:r>
              <a:rPr b="1" spc="-59"/>
              <a:t> </a:t>
            </a:r>
            <a:r>
              <a:rPr b="1"/>
              <a:t>-</a:t>
            </a:r>
          </a:p>
        </p:txBody>
      </p:sp>
      <p:sp>
        <p:nvSpPr>
          <p:cNvPr id="303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30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17</a:t>
            </a:fld>
            <a:endParaRPr/>
          </a:p>
        </p:txBody>
      </p:sp>
      <p:sp>
        <p:nvSpPr>
          <p:cNvPr id="305" name="Pre-Cast Concrete Structure"/>
          <p:cNvSpPr txBox="1"/>
          <p:nvPr/>
        </p:nvSpPr>
        <p:spPr>
          <a:xfrm>
            <a:off x="7444971" y="651328"/>
            <a:ext cx="9496367" cy="9460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64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पूर्व-निर्मित कंक्रीट संरचना</a:t>
            </a:r>
          </a:p>
        </p:txBody>
      </p:sp>
      <p:pic>
        <p:nvPicPr>
          <p:cNvPr id="306" name="Precast2" descr="Precast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5087" y="2428746"/>
            <a:ext cx="11213205" cy="990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99" y="159400"/>
            <a:ext cx="2159001" cy="11895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5200" y="-6215"/>
            <a:ext cx="1833282" cy="1301615"/>
          </a:xfrm>
          <a:prstGeom prst="rect">
            <a:avLst/>
          </a:prstGeom>
        </p:spPr>
      </p:pic>
      <p:pic>
        <p:nvPicPr>
          <p:cNvPr id="11" name="Picture 10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99" y="166136"/>
            <a:ext cx="2159001" cy="11895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5200" y="521"/>
            <a:ext cx="1833282" cy="130161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0" y="16369"/>
            <a:ext cx="2286000" cy="17145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66" y="26691"/>
            <a:ext cx="2497760" cy="174277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311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31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18</a:t>
            </a:fld>
            <a:endParaRPr/>
          </a:p>
        </p:txBody>
      </p:sp>
      <p:sp>
        <p:nvSpPr>
          <p:cNvPr id="313" name="Characteristics of a Structure"/>
          <p:cNvSpPr txBox="1"/>
          <p:nvPr/>
        </p:nvSpPr>
        <p:spPr>
          <a:xfrm>
            <a:off x="7694353" y="1769465"/>
            <a:ext cx="8308976" cy="22558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90000"/>
              </a:lnSpc>
              <a:defRPr sz="64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एक संरचना की विशेषताएँ</a:t>
            </a:r>
          </a:p>
        </p:txBody>
      </p:sp>
      <p:sp>
        <p:nvSpPr>
          <p:cNvPr id="314" name="Rounded Rectangle"/>
          <p:cNvSpPr/>
          <p:nvPr/>
        </p:nvSpPr>
        <p:spPr>
          <a:xfrm>
            <a:off x="2677288" y="4893545"/>
            <a:ext cx="8890001" cy="2540001"/>
          </a:xfrm>
          <a:prstGeom prst="roundRect">
            <a:avLst>
              <a:gd name="adj" fmla="val 5000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315" name="General"/>
          <p:cNvSpPr txBox="1"/>
          <p:nvPr/>
        </p:nvSpPr>
        <p:spPr>
          <a:xfrm>
            <a:off x="3266206" y="5532434"/>
            <a:ext cx="7712165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marL="508000" indent="-508000" defTabSz="1896340">
              <a:spcBef>
                <a:spcPts val="1000"/>
              </a:spcBef>
              <a:buSzPct val="100000"/>
              <a:buChar char="‣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solidFill>
                  <a:srgbClr val="C0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सामान्य</a:t>
            </a:r>
          </a:p>
        </p:txBody>
      </p:sp>
      <p:sp>
        <p:nvSpPr>
          <p:cNvPr id="316" name="Rounded Rectangle"/>
          <p:cNvSpPr/>
          <p:nvPr/>
        </p:nvSpPr>
        <p:spPr>
          <a:xfrm>
            <a:off x="12816711" y="4893545"/>
            <a:ext cx="8890001" cy="2540001"/>
          </a:xfrm>
          <a:prstGeom prst="roundRect">
            <a:avLst>
              <a:gd name="adj" fmla="val 5000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317" name="Architecture"/>
          <p:cNvSpPr txBox="1"/>
          <p:nvPr/>
        </p:nvSpPr>
        <p:spPr>
          <a:xfrm>
            <a:off x="13565108" y="5532435"/>
            <a:ext cx="7686167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marL="508000" indent="-508000" defTabSz="1896340">
              <a:spcBef>
                <a:spcPts val="1000"/>
              </a:spcBef>
              <a:buSzPct val="100000"/>
              <a:buChar char="‣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solidFill>
                  <a:srgbClr val="C0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वास्तुकला</a:t>
            </a:r>
          </a:p>
        </p:txBody>
      </p:sp>
      <p:sp>
        <p:nvSpPr>
          <p:cNvPr id="318" name="Rounded Rectangle"/>
          <p:cNvSpPr/>
          <p:nvPr/>
        </p:nvSpPr>
        <p:spPr>
          <a:xfrm>
            <a:off x="2677288" y="8202098"/>
            <a:ext cx="8890001" cy="2540001"/>
          </a:xfrm>
          <a:prstGeom prst="roundRect">
            <a:avLst>
              <a:gd name="adj" fmla="val 5000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319" name="Structural elements"/>
          <p:cNvSpPr txBox="1"/>
          <p:nvPr/>
        </p:nvSpPr>
        <p:spPr>
          <a:xfrm>
            <a:off x="3266206" y="8498089"/>
            <a:ext cx="6400889" cy="198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marL="508000" indent="-508000" defTabSz="1896340">
              <a:spcBef>
                <a:spcPts val="1000"/>
              </a:spcBef>
              <a:buSzPct val="100000"/>
              <a:buChar char="‣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solidFill>
                  <a:srgbClr val="C0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संरचनात्मक तत्व</a:t>
            </a:r>
          </a:p>
        </p:txBody>
      </p:sp>
      <p:sp>
        <p:nvSpPr>
          <p:cNvPr id="320" name="Rounded Rectangle"/>
          <p:cNvSpPr/>
          <p:nvPr/>
        </p:nvSpPr>
        <p:spPr>
          <a:xfrm>
            <a:off x="12816711" y="8202098"/>
            <a:ext cx="8890001" cy="2540001"/>
          </a:xfrm>
          <a:prstGeom prst="roundRect">
            <a:avLst>
              <a:gd name="adj" fmla="val 5000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321" name="Non-structural elements"/>
          <p:cNvSpPr txBox="1"/>
          <p:nvPr/>
        </p:nvSpPr>
        <p:spPr>
          <a:xfrm>
            <a:off x="13594584" y="8498089"/>
            <a:ext cx="7627216" cy="198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marL="508000" indent="-508000" defTabSz="1896340">
              <a:spcBef>
                <a:spcPts val="1000"/>
              </a:spcBef>
              <a:buSzPct val="100000"/>
              <a:buChar char="‣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solidFill>
                  <a:srgbClr val="C0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गैर-संरचनात्मक तत्व</a:t>
            </a:r>
          </a:p>
        </p:txBody>
      </p:sp>
      <p:pic>
        <p:nvPicPr>
          <p:cNvPr id="16" name="Picture 15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99" y="159400"/>
            <a:ext cx="2159001" cy="11895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5200" y="-6215"/>
            <a:ext cx="1833282" cy="130161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0" y="16369"/>
            <a:ext cx="2286000" cy="17145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66" y="26691"/>
            <a:ext cx="2497760" cy="174277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326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3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19</a:t>
            </a:fld>
            <a:endParaRPr/>
          </a:p>
        </p:txBody>
      </p:sp>
      <p:grpSp>
        <p:nvGrpSpPr>
          <p:cNvPr id="337" name="Group"/>
          <p:cNvGrpSpPr/>
          <p:nvPr/>
        </p:nvGrpSpPr>
        <p:grpSpPr>
          <a:xfrm>
            <a:off x="3139868" y="3055694"/>
            <a:ext cx="18104264" cy="9398001"/>
            <a:chOff x="0" y="0"/>
            <a:chExt cx="18104261" cy="9398000"/>
          </a:xfrm>
        </p:grpSpPr>
        <p:pic>
          <p:nvPicPr>
            <p:cNvPr id="328" name="non-structure" descr="non-structure"/>
            <p:cNvPicPr>
              <a:picLocks noChangeAspect="1"/>
            </p:cNvPicPr>
            <p:nvPr/>
          </p:nvPicPr>
          <p:blipFill>
            <a:blip r:embed="rId2"/>
            <a:srcRect r="41177" b="67762"/>
            <a:stretch>
              <a:fillRect/>
            </a:stretch>
          </p:blipFill>
          <p:spPr>
            <a:xfrm>
              <a:off x="1328447" y="549448"/>
              <a:ext cx="16104915" cy="80907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29" name="Cantilever"/>
            <p:cNvSpPr txBox="1"/>
            <p:nvPr/>
          </p:nvSpPr>
          <p:spPr>
            <a:xfrm>
              <a:off x="14963385" y="1853633"/>
              <a:ext cx="3140877" cy="9660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spcBef>
                  <a:spcPts val="1300"/>
                </a:spcBef>
                <a:defRPr sz="2200" b="1"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r>
                <a:t>ब्रैकट</a:t>
              </a:r>
            </a:p>
          </p:txBody>
        </p:sp>
        <p:sp>
          <p:nvSpPr>
            <p:cNvPr id="330" name="Beam"/>
            <p:cNvSpPr txBox="1"/>
            <p:nvPr/>
          </p:nvSpPr>
          <p:spPr>
            <a:xfrm>
              <a:off x="0" y="0"/>
              <a:ext cx="3140876" cy="9660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spcBef>
                  <a:spcPts val="1300"/>
                </a:spcBef>
                <a:defRPr sz="2200" b="1"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r>
                <a:t>खुशी से उछलना</a:t>
              </a:r>
            </a:p>
          </p:txBody>
        </p:sp>
        <p:sp>
          <p:nvSpPr>
            <p:cNvPr id="331" name="Line"/>
            <p:cNvSpPr/>
            <p:nvPr/>
          </p:nvSpPr>
          <p:spPr>
            <a:xfrm>
              <a:off x="661014" y="751717"/>
              <a:ext cx="4849705" cy="13917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35" h="20745" extrusionOk="0">
                  <a:moveTo>
                    <a:pt x="2061" y="0"/>
                  </a:moveTo>
                  <a:cubicBezTo>
                    <a:pt x="348" y="7335"/>
                    <a:pt x="-1365" y="14670"/>
                    <a:pt x="1657" y="18135"/>
                  </a:cubicBezTo>
                  <a:cubicBezTo>
                    <a:pt x="4679" y="21600"/>
                    <a:pt x="17157" y="20295"/>
                    <a:pt x="20235" y="20745"/>
                  </a:cubicBezTo>
                </a:path>
              </a:pathLst>
            </a:custGeom>
            <a:noFill/>
            <a:ln w="38100" cap="flat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defRPr sz="2100"/>
              </a:pPr>
              <a:endParaRPr/>
            </a:p>
          </p:txBody>
        </p:sp>
        <p:sp>
          <p:nvSpPr>
            <p:cNvPr id="332" name="Line"/>
            <p:cNvSpPr/>
            <p:nvPr/>
          </p:nvSpPr>
          <p:spPr>
            <a:xfrm>
              <a:off x="5257045" y="2113263"/>
              <a:ext cx="544063" cy="1"/>
            </a:xfrm>
            <a:prstGeom prst="line">
              <a:avLst/>
            </a:prstGeom>
            <a:noFill/>
            <a:ln w="38100" cap="flat">
              <a:solidFill>
                <a:srgbClr val="80808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defRPr sz="2100"/>
              </a:pPr>
              <a:endParaRPr/>
            </a:p>
          </p:txBody>
        </p:sp>
        <p:sp>
          <p:nvSpPr>
            <p:cNvPr id="333" name="Rectangle"/>
            <p:cNvSpPr/>
            <p:nvPr/>
          </p:nvSpPr>
          <p:spPr>
            <a:xfrm>
              <a:off x="2383193" y="8434938"/>
              <a:ext cx="2787069" cy="784927"/>
            </a:xfrm>
            <a:prstGeom prst="rect">
              <a:avLst/>
            </a:prstGeom>
            <a:noFill/>
            <a:ln w="57150" cap="flat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2300"/>
              </a:pPr>
              <a:endParaRPr/>
            </a:p>
          </p:txBody>
        </p:sp>
        <p:sp>
          <p:nvSpPr>
            <p:cNvPr id="334" name="Rectangle"/>
            <p:cNvSpPr/>
            <p:nvPr/>
          </p:nvSpPr>
          <p:spPr>
            <a:xfrm>
              <a:off x="9272425" y="8377578"/>
              <a:ext cx="2783731" cy="775871"/>
            </a:xfrm>
            <a:prstGeom prst="rect">
              <a:avLst/>
            </a:prstGeom>
            <a:noFill/>
            <a:ln w="57150" cap="flat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2300"/>
              </a:pPr>
              <a:endParaRPr/>
            </a:p>
          </p:txBody>
        </p:sp>
        <p:sp>
          <p:nvSpPr>
            <p:cNvPr id="335" name="Foundation"/>
            <p:cNvSpPr txBox="1"/>
            <p:nvPr/>
          </p:nvSpPr>
          <p:spPr>
            <a:xfrm>
              <a:off x="13811842" y="8431920"/>
              <a:ext cx="3621521" cy="9660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spcBef>
                  <a:spcPts val="1300"/>
                </a:spcBef>
                <a:defRPr sz="2200" b="1"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r>
                <a:t>नींव</a:t>
              </a:r>
            </a:p>
          </p:txBody>
        </p:sp>
        <p:sp>
          <p:nvSpPr>
            <p:cNvPr id="336" name="Line"/>
            <p:cNvSpPr/>
            <p:nvPr/>
          </p:nvSpPr>
          <p:spPr>
            <a:xfrm flipH="1" flipV="1">
              <a:off x="11315163" y="8751928"/>
              <a:ext cx="2526721" cy="27171"/>
            </a:xfrm>
            <a:prstGeom prst="line">
              <a:avLst/>
            </a:prstGeom>
            <a:noFill/>
            <a:ln w="38100" cap="flat">
              <a:solidFill>
                <a:srgbClr val="80808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defRPr sz="2100"/>
              </a:pPr>
              <a:endParaRPr/>
            </a:p>
          </p:txBody>
        </p:sp>
      </p:grpSp>
      <p:sp>
        <p:nvSpPr>
          <p:cNvPr id="338" name="Structural Elements"/>
          <p:cNvSpPr txBox="1"/>
          <p:nvPr/>
        </p:nvSpPr>
        <p:spPr>
          <a:xfrm>
            <a:off x="8650588" y="1257867"/>
            <a:ext cx="7379854" cy="9460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64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संरचनात्मक तत्व</a:t>
            </a:r>
          </a:p>
        </p:txBody>
      </p:sp>
      <p:pic>
        <p:nvPicPr>
          <p:cNvPr id="18" name="Picture 17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99" y="159400"/>
            <a:ext cx="2159001" cy="118955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5200" y="-6215"/>
            <a:ext cx="1833282" cy="130161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0" y="16369"/>
            <a:ext cx="2286000" cy="17145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66" y="26691"/>
            <a:ext cx="2497760" cy="174277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08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0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877860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</a:t>
            </a:fld>
            <a:endParaRPr/>
          </a:p>
        </p:txBody>
      </p:sp>
      <p:sp>
        <p:nvSpPr>
          <p:cNvPr id="110" name="Upon completing this lesson, you will be able to:"/>
          <p:cNvSpPr txBox="1">
            <a:spLocks noGrp="1"/>
          </p:cNvSpPr>
          <p:nvPr>
            <p:ph type="body" sz="quarter" idx="4294967295"/>
          </p:nvPr>
        </p:nvSpPr>
        <p:spPr>
          <a:xfrm>
            <a:off x="1144986" y="2979139"/>
            <a:ext cx="7627217" cy="7757722"/>
          </a:xfrm>
          <a:prstGeom prst="rect">
            <a:avLst/>
          </a:prstGeom>
        </p:spPr>
        <p:txBody>
          <a:bodyPr lIns="89235" tIns="89235" rIns="89235" bIns="89235" anchor="t"/>
          <a:lstStyle>
            <a:lvl1pPr defTabSz="1896340">
              <a:spcBef>
                <a:spcPts val="21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2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इस पाठ को पूरा करने पर आप निम्नलिखित कार्य करने में सक्षम होंगे:</a:t>
            </a:r>
          </a:p>
        </p:txBody>
      </p:sp>
      <p:sp>
        <p:nvSpPr>
          <p:cNvPr id="111" name="OBJECTIVES"/>
          <p:cNvSpPr txBox="1"/>
          <p:nvPr/>
        </p:nvSpPr>
        <p:spPr>
          <a:xfrm>
            <a:off x="8870774" y="933726"/>
            <a:ext cx="5351166" cy="1401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defRPr sz="7200" b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उद्देश्य</a:t>
            </a:r>
          </a:p>
        </p:txBody>
      </p:sp>
      <p:grpSp>
        <p:nvGrpSpPr>
          <p:cNvPr id="114" name="Group"/>
          <p:cNvGrpSpPr/>
          <p:nvPr/>
        </p:nvGrpSpPr>
        <p:grpSpPr>
          <a:xfrm>
            <a:off x="10013073" y="2710170"/>
            <a:ext cx="1219201" cy="1681958"/>
            <a:chOff x="0" y="115975"/>
            <a:chExt cx="1219200" cy="1681957"/>
          </a:xfrm>
        </p:grpSpPr>
        <p:sp>
          <p:nvSpPr>
            <p:cNvPr id="112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13" name="1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1</a:t>
              </a:r>
            </a:p>
          </p:txBody>
        </p:sp>
      </p:grpSp>
      <p:grpSp>
        <p:nvGrpSpPr>
          <p:cNvPr id="117" name="Group"/>
          <p:cNvGrpSpPr/>
          <p:nvPr/>
        </p:nvGrpSpPr>
        <p:grpSpPr>
          <a:xfrm>
            <a:off x="10013073" y="6017021"/>
            <a:ext cx="1219201" cy="1681958"/>
            <a:chOff x="0" y="115975"/>
            <a:chExt cx="1219200" cy="1681957"/>
          </a:xfrm>
        </p:grpSpPr>
        <p:sp>
          <p:nvSpPr>
            <p:cNvPr id="115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16" name="2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2</a:t>
              </a:r>
            </a:p>
          </p:txBody>
        </p:sp>
      </p:grpSp>
      <p:grpSp>
        <p:nvGrpSpPr>
          <p:cNvPr id="120" name="Group"/>
          <p:cNvGrpSpPr/>
          <p:nvPr/>
        </p:nvGrpSpPr>
        <p:grpSpPr>
          <a:xfrm>
            <a:off x="10013073" y="8784721"/>
            <a:ext cx="1219201" cy="1681958"/>
            <a:chOff x="0" y="115975"/>
            <a:chExt cx="1219200" cy="1681957"/>
          </a:xfrm>
        </p:grpSpPr>
        <p:sp>
          <p:nvSpPr>
            <p:cNvPr id="118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19" name="3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3</a:t>
              </a:r>
            </a:p>
          </p:txBody>
        </p:sp>
      </p:grpSp>
      <p:sp>
        <p:nvSpPr>
          <p:cNvPr id="121" name="Define construction materials and classify them by their composition types and uses.…"/>
          <p:cNvSpPr txBox="1"/>
          <p:nvPr/>
        </p:nvSpPr>
        <p:spPr>
          <a:xfrm>
            <a:off x="11835645" y="2925647"/>
            <a:ext cx="11875355" cy="9656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/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 err="1"/>
              <a:t>निर्माण</a:t>
            </a:r>
            <a:r>
              <a:rPr dirty="0"/>
              <a:t> </a:t>
            </a:r>
            <a:r>
              <a:rPr dirty="0" err="1"/>
              <a:t>सामग्री</a:t>
            </a:r>
            <a:r>
              <a:rPr dirty="0"/>
              <a:t> </a:t>
            </a:r>
            <a:r>
              <a:rPr dirty="0" err="1"/>
              <a:t>को</a:t>
            </a:r>
            <a:r>
              <a:rPr dirty="0"/>
              <a:t> </a:t>
            </a:r>
            <a:r>
              <a:rPr dirty="0" err="1"/>
              <a:t>परिभाषित</a:t>
            </a:r>
            <a:r>
              <a:rPr dirty="0"/>
              <a:t> </a:t>
            </a:r>
            <a:r>
              <a:rPr dirty="0" err="1"/>
              <a:t>करें</a:t>
            </a:r>
            <a:r>
              <a:rPr dirty="0"/>
              <a:t> </a:t>
            </a:r>
            <a:r>
              <a:rPr dirty="0" err="1"/>
              <a:t>और</a:t>
            </a:r>
            <a:r>
              <a:rPr dirty="0"/>
              <a:t> </a:t>
            </a:r>
            <a:r>
              <a:rPr dirty="0" err="1"/>
              <a:t>उनकी</a:t>
            </a:r>
            <a:r>
              <a:rPr dirty="0"/>
              <a:t> </a:t>
            </a:r>
            <a:r>
              <a:rPr dirty="0" err="1"/>
              <a:t>संरचना</a:t>
            </a:r>
            <a:r>
              <a:rPr dirty="0"/>
              <a:t>, </a:t>
            </a:r>
            <a:r>
              <a:rPr dirty="0" err="1"/>
              <a:t>प्रकार</a:t>
            </a:r>
            <a:r>
              <a:rPr dirty="0"/>
              <a:t> </a:t>
            </a:r>
            <a:r>
              <a:rPr dirty="0" err="1"/>
              <a:t>और</a:t>
            </a:r>
            <a:r>
              <a:rPr dirty="0"/>
              <a:t> </a:t>
            </a:r>
            <a:r>
              <a:rPr dirty="0" err="1"/>
              <a:t>उपयोग</a:t>
            </a:r>
            <a:r>
              <a:rPr dirty="0"/>
              <a:t> </a:t>
            </a:r>
            <a:r>
              <a:rPr dirty="0" err="1"/>
              <a:t>के</a:t>
            </a:r>
            <a:r>
              <a:rPr dirty="0"/>
              <a:t> </a:t>
            </a:r>
            <a:r>
              <a:rPr dirty="0" err="1"/>
              <a:t>आधार</a:t>
            </a:r>
            <a:r>
              <a:rPr dirty="0"/>
              <a:t> </a:t>
            </a:r>
            <a:r>
              <a:rPr dirty="0" err="1"/>
              <a:t>पर</a:t>
            </a:r>
            <a:r>
              <a:rPr dirty="0"/>
              <a:t> </a:t>
            </a:r>
            <a:r>
              <a:rPr dirty="0" err="1"/>
              <a:t>उनका</a:t>
            </a:r>
            <a:r>
              <a:rPr dirty="0"/>
              <a:t> </a:t>
            </a:r>
            <a:r>
              <a:rPr dirty="0" err="1"/>
              <a:t>वर्गीकरण</a:t>
            </a:r>
            <a:r>
              <a:rPr dirty="0"/>
              <a:t> </a:t>
            </a:r>
            <a:r>
              <a:rPr dirty="0" err="1"/>
              <a:t>करें</a:t>
            </a:r>
            <a:r>
              <a:rPr dirty="0"/>
              <a:t>।</a:t>
            </a:r>
          </a:p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endParaRPr dirty="0"/>
          </a:p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 err="1"/>
              <a:t>निर्माण</a:t>
            </a:r>
            <a:r>
              <a:rPr dirty="0"/>
              <a:t> </a:t>
            </a:r>
            <a:r>
              <a:rPr dirty="0" err="1"/>
              <a:t>सामग्री</a:t>
            </a:r>
            <a:r>
              <a:rPr dirty="0"/>
              <a:t> </a:t>
            </a:r>
            <a:r>
              <a:rPr dirty="0" err="1"/>
              <a:t>को</a:t>
            </a:r>
            <a:r>
              <a:rPr dirty="0"/>
              <a:t> </a:t>
            </a:r>
            <a:r>
              <a:rPr dirty="0" err="1"/>
              <a:t>प्रभावित</a:t>
            </a:r>
            <a:r>
              <a:rPr dirty="0"/>
              <a:t> </a:t>
            </a:r>
            <a:r>
              <a:rPr dirty="0" err="1"/>
              <a:t>करने</a:t>
            </a:r>
            <a:r>
              <a:rPr dirty="0"/>
              <a:t> </a:t>
            </a:r>
            <a:r>
              <a:rPr dirty="0" err="1"/>
              <a:t>वाले</a:t>
            </a:r>
            <a:r>
              <a:rPr dirty="0"/>
              <a:t> </a:t>
            </a:r>
            <a:r>
              <a:rPr dirty="0" err="1"/>
              <a:t>तीन</a:t>
            </a:r>
            <a:r>
              <a:rPr dirty="0"/>
              <a:t> </a:t>
            </a:r>
            <a:r>
              <a:rPr dirty="0" err="1"/>
              <a:t>बलों</a:t>
            </a:r>
            <a:r>
              <a:rPr dirty="0"/>
              <a:t> </a:t>
            </a:r>
            <a:r>
              <a:rPr dirty="0" err="1"/>
              <a:t>की</a:t>
            </a:r>
            <a:r>
              <a:rPr dirty="0"/>
              <a:t> </a:t>
            </a:r>
            <a:r>
              <a:rPr dirty="0" err="1"/>
              <a:t>सूची</a:t>
            </a:r>
            <a:r>
              <a:rPr dirty="0"/>
              <a:t> </a:t>
            </a:r>
            <a:r>
              <a:rPr dirty="0" err="1"/>
              <a:t>बनाएं</a:t>
            </a:r>
            <a:r>
              <a:rPr dirty="0"/>
              <a:t> </a:t>
            </a:r>
            <a:r>
              <a:rPr dirty="0" err="1"/>
              <a:t>और</a:t>
            </a:r>
            <a:r>
              <a:rPr dirty="0"/>
              <a:t> </a:t>
            </a:r>
            <a:r>
              <a:rPr dirty="0" err="1"/>
              <a:t>उनका</a:t>
            </a:r>
            <a:r>
              <a:rPr dirty="0"/>
              <a:t> </a:t>
            </a:r>
            <a:r>
              <a:rPr dirty="0" err="1"/>
              <a:t>वर्णन</a:t>
            </a:r>
            <a:r>
              <a:rPr dirty="0"/>
              <a:t> </a:t>
            </a:r>
            <a:r>
              <a:rPr dirty="0" err="1"/>
              <a:t>करें</a:t>
            </a:r>
            <a:r>
              <a:rPr dirty="0"/>
              <a:t>।</a:t>
            </a:r>
          </a:p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endParaRPr dirty="0"/>
          </a:p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 err="1"/>
              <a:t>प्रत्येक</a:t>
            </a:r>
            <a:r>
              <a:rPr dirty="0"/>
              <a:t> </a:t>
            </a:r>
            <a:r>
              <a:rPr dirty="0" err="1"/>
              <a:t>सामग्री</a:t>
            </a:r>
            <a:r>
              <a:rPr dirty="0"/>
              <a:t> </a:t>
            </a:r>
            <a:r>
              <a:rPr dirty="0" err="1"/>
              <a:t>के</a:t>
            </a:r>
            <a:r>
              <a:rPr dirty="0"/>
              <a:t> </a:t>
            </a:r>
            <a:r>
              <a:rPr dirty="0" err="1"/>
              <a:t>तीन</a:t>
            </a:r>
            <a:r>
              <a:rPr dirty="0"/>
              <a:t> </a:t>
            </a:r>
            <a:r>
              <a:rPr dirty="0" err="1"/>
              <a:t>गुण</a:t>
            </a:r>
            <a:r>
              <a:rPr dirty="0"/>
              <a:t> </a:t>
            </a:r>
            <a:r>
              <a:rPr dirty="0" err="1"/>
              <a:t>सूचीबद्ध</a:t>
            </a:r>
            <a:r>
              <a:rPr dirty="0"/>
              <a:t> </a:t>
            </a:r>
            <a:r>
              <a:rPr dirty="0" err="1"/>
              <a:t>करें</a:t>
            </a:r>
            <a:r>
              <a:rPr dirty="0"/>
              <a:t>: </a:t>
            </a:r>
            <a:r>
              <a:rPr dirty="0" err="1"/>
              <a:t>कंक्रीट</a:t>
            </a:r>
            <a:r>
              <a:rPr dirty="0"/>
              <a:t>, </a:t>
            </a:r>
            <a:r>
              <a:rPr dirty="0" err="1"/>
              <a:t>स्टील</a:t>
            </a:r>
            <a:r>
              <a:rPr dirty="0"/>
              <a:t> </a:t>
            </a:r>
            <a:r>
              <a:rPr dirty="0" err="1"/>
              <a:t>और</a:t>
            </a:r>
            <a:r>
              <a:rPr dirty="0"/>
              <a:t> </a:t>
            </a:r>
            <a:r>
              <a:rPr dirty="0" err="1"/>
              <a:t>लकड़ी</a:t>
            </a:r>
            <a:r>
              <a:rPr dirty="0"/>
              <a:t>।</a:t>
            </a:r>
          </a:p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endParaRPr lang="en-US" dirty="0"/>
          </a:p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endParaRPr dirty="0"/>
          </a:p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 err="1"/>
              <a:t>निर्माण</a:t>
            </a:r>
            <a:r>
              <a:rPr dirty="0"/>
              <a:t> </a:t>
            </a:r>
            <a:r>
              <a:rPr dirty="0" err="1"/>
              <a:t>की</a:t>
            </a:r>
            <a:r>
              <a:rPr dirty="0"/>
              <a:t> </a:t>
            </a:r>
            <a:r>
              <a:rPr dirty="0" err="1"/>
              <a:t>दो</a:t>
            </a:r>
            <a:r>
              <a:rPr dirty="0"/>
              <a:t> </a:t>
            </a:r>
            <a:r>
              <a:rPr dirty="0" err="1"/>
              <a:t>विधियों</a:t>
            </a:r>
            <a:r>
              <a:rPr dirty="0"/>
              <a:t> </a:t>
            </a:r>
            <a:r>
              <a:rPr dirty="0" err="1"/>
              <a:t>का</a:t>
            </a:r>
            <a:r>
              <a:rPr dirty="0"/>
              <a:t> </a:t>
            </a:r>
            <a:r>
              <a:rPr dirty="0" err="1"/>
              <a:t>वर्णन</a:t>
            </a:r>
            <a:r>
              <a:rPr dirty="0"/>
              <a:t> </a:t>
            </a:r>
            <a:r>
              <a:rPr dirty="0" err="1"/>
              <a:t>करें</a:t>
            </a:r>
            <a:r>
              <a:rPr dirty="0"/>
              <a:t>।</a:t>
            </a:r>
          </a:p>
        </p:txBody>
      </p:sp>
      <p:grpSp>
        <p:nvGrpSpPr>
          <p:cNvPr id="124" name="Group"/>
          <p:cNvGrpSpPr/>
          <p:nvPr/>
        </p:nvGrpSpPr>
        <p:grpSpPr>
          <a:xfrm>
            <a:off x="10013073" y="11263127"/>
            <a:ext cx="1219201" cy="1681958"/>
            <a:chOff x="0" y="115975"/>
            <a:chExt cx="1219200" cy="1681957"/>
          </a:xfrm>
        </p:grpSpPr>
        <p:sp>
          <p:nvSpPr>
            <p:cNvPr id="122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23" name="4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4</a:t>
              </a: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0" y="16369"/>
            <a:ext cx="2286000" cy="17145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66" y="26691"/>
            <a:ext cx="2497760" cy="174277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7683698" y="0"/>
            <a:ext cx="16700302" cy="13716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8283" tIns="78283" rIns="78283" bIns="78283" numCol="1" spcCol="38100" rtlCol="0" anchor="t">
            <a:spAutoFit/>
          </a:bodyPr>
          <a:lstStyle/>
          <a:p>
            <a: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342" name="PPT 3 -"/>
          <p:cNvSpPr txBox="1"/>
          <p:nvPr/>
        </p:nvSpPr>
        <p:spPr>
          <a:xfrm>
            <a:off x="21512909" y="12813338"/>
            <a:ext cx="1398782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पीपीटी 3</a:t>
            </a:r>
            <a:r>
              <a:rPr b="1" spc="-59"/>
              <a:t> </a:t>
            </a:r>
            <a:r>
              <a:rPr b="1"/>
              <a:t>-</a:t>
            </a:r>
          </a:p>
        </p:txBody>
      </p:sp>
      <p:sp>
        <p:nvSpPr>
          <p:cNvPr id="343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34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20</a:t>
            </a:fld>
            <a:endParaRPr/>
          </a:p>
        </p:txBody>
      </p:sp>
      <p:sp>
        <p:nvSpPr>
          <p:cNvPr id="345" name="Non-Structural Elements"/>
          <p:cNvSpPr txBox="1"/>
          <p:nvPr/>
        </p:nvSpPr>
        <p:spPr>
          <a:xfrm>
            <a:off x="308724" y="5896794"/>
            <a:ext cx="10098810" cy="9460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64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गैर-संरचनात्मक तत्व</a:t>
            </a:r>
          </a:p>
        </p:txBody>
      </p:sp>
      <p:pic>
        <p:nvPicPr>
          <p:cNvPr id="346" name="non-structure" descr="non-structure"/>
          <p:cNvPicPr>
            <a:picLocks noChangeAspect="1"/>
          </p:cNvPicPr>
          <p:nvPr/>
        </p:nvPicPr>
        <p:blipFill>
          <a:blip r:embed="rId2"/>
          <a:srcRect l="8921" t="37269" r="1373" b="5421"/>
          <a:stretch>
            <a:fillRect/>
          </a:stretch>
        </p:blipFill>
        <p:spPr>
          <a:xfrm>
            <a:off x="9425354" y="2345612"/>
            <a:ext cx="10761439" cy="10709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icture 9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99" y="159400"/>
            <a:ext cx="2159001" cy="11895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5200" y="-6215"/>
            <a:ext cx="1833282" cy="13016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0" y="16369"/>
            <a:ext cx="2286000" cy="17145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66" y="26691"/>
            <a:ext cx="2497760" cy="174277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351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35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21</a:t>
            </a:fld>
            <a:endParaRPr/>
          </a:p>
        </p:txBody>
      </p:sp>
      <p:sp>
        <p:nvSpPr>
          <p:cNvPr id="353" name="Damage Types"/>
          <p:cNvSpPr txBox="1"/>
          <p:nvPr/>
        </p:nvSpPr>
        <p:spPr>
          <a:xfrm>
            <a:off x="9634378" y="1208623"/>
            <a:ext cx="6658567" cy="10444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8283" tIns="78283" rIns="78283" bIns="78283">
            <a:spAutoFit/>
          </a:bodyPr>
          <a:lstStyle>
            <a:lvl1pPr defTabSz="1896340">
              <a:lnSpc>
                <a:spcPct val="90000"/>
              </a:lnSpc>
              <a:defRPr sz="64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क्षति के प्रकार</a:t>
            </a:r>
          </a:p>
        </p:txBody>
      </p:sp>
      <p:sp>
        <p:nvSpPr>
          <p:cNvPr id="354" name="Rounded Rectangle"/>
          <p:cNvSpPr/>
          <p:nvPr/>
        </p:nvSpPr>
        <p:spPr>
          <a:xfrm>
            <a:off x="2677288" y="5461107"/>
            <a:ext cx="8890001" cy="6096001"/>
          </a:xfrm>
          <a:prstGeom prst="roundRect">
            <a:avLst>
              <a:gd name="adj" fmla="val 2083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355" name="STRUCTURAL:  affecting structural (load-bearing) elements"/>
          <p:cNvSpPr txBox="1"/>
          <p:nvPr/>
        </p:nvSpPr>
        <p:spPr>
          <a:xfrm>
            <a:off x="3266206" y="6099997"/>
            <a:ext cx="7712165" cy="386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1896340"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solidFill>
                  <a:srgbClr val="C0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b="1">
                <a:latin typeface="Open Sans"/>
                <a:ea typeface="Open Sans"/>
                <a:cs typeface="Open Sans"/>
                <a:sym typeface="Open Sans"/>
              </a:rPr>
              <a:t>संरचनात्मक:</a:t>
            </a:r>
            <a:r>
              <a:t> </a:t>
            </a:r>
            <a:r>
              <a:rPr>
                <a:solidFill>
                  <a:srgbClr val="535353"/>
                </a:solidFill>
              </a:rPr>
              <a:t>संरचनात्मक (भार वहन करने वाले) तत्वों को प्रभावित करना</a:t>
            </a:r>
          </a:p>
        </p:txBody>
      </p:sp>
      <p:sp>
        <p:nvSpPr>
          <p:cNvPr id="356" name="Rounded Rectangle"/>
          <p:cNvSpPr/>
          <p:nvPr/>
        </p:nvSpPr>
        <p:spPr>
          <a:xfrm>
            <a:off x="12816711" y="5461107"/>
            <a:ext cx="8890001" cy="6096001"/>
          </a:xfrm>
          <a:prstGeom prst="roundRect">
            <a:avLst>
              <a:gd name="adj" fmla="val 2083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357" name="NON-STRUCTURAL:  affecting…"/>
          <p:cNvSpPr txBox="1"/>
          <p:nvPr/>
        </p:nvSpPr>
        <p:spPr>
          <a:xfrm>
            <a:off x="13565108" y="6099997"/>
            <a:ext cx="7686167" cy="386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1896340"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solidFill>
                  <a:srgbClr val="C0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b="1">
                <a:latin typeface="Open Sans"/>
                <a:ea typeface="Open Sans"/>
                <a:cs typeface="Open Sans"/>
                <a:sym typeface="Open Sans"/>
              </a:rPr>
              <a:t>गैर-संरचनात्मक:</a:t>
            </a:r>
            <a:r>
              <a:t>  </a:t>
            </a:r>
            <a:r>
              <a:rPr>
                <a:solidFill>
                  <a:srgbClr val="535353"/>
                </a:solidFill>
              </a:rPr>
              <a:t>प्रभावित</a:t>
            </a:r>
          </a:p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solidFill>
                  <a:srgbClr val="C0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>
                <a:solidFill>
                  <a:srgbClr val="535353"/>
                </a:solidFill>
              </a:rPr>
              <a:t>गैर-संरचनात्मक और सजावटी तत्व</a:t>
            </a:r>
          </a:p>
        </p:txBody>
      </p:sp>
      <p:sp>
        <p:nvSpPr>
          <p:cNvPr id="358" name="Damage to a building can be classified as two types:"/>
          <p:cNvSpPr txBox="1">
            <a:spLocks noGrp="1"/>
          </p:cNvSpPr>
          <p:nvPr>
            <p:ph type="body" sz="quarter" idx="4294967295"/>
          </p:nvPr>
        </p:nvSpPr>
        <p:spPr>
          <a:xfrm>
            <a:off x="1144986" y="3444652"/>
            <a:ext cx="16263205" cy="2173490"/>
          </a:xfrm>
          <a:prstGeom prst="rect">
            <a:avLst/>
          </a:prstGeom>
        </p:spPr>
        <p:txBody>
          <a:bodyPr lIns="89235" tIns="89235" rIns="89235" bIns="89235" anchor="t"/>
          <a:lstStyle>
            <a:lvl1pPr defTabSz="1896340">
              <a:spcBef>
                <a:spcPts val="21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2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 err="1"/>
              <a:t>किसी</a:t>
            </a:r>
            <a:r>
              <a:rPr dirty="0"/>
              <a:t> </a:t>
            </a:r>
            <a:r>
              <a:rPr dirty="0" err="1"/>
              <a:t>इमारत</a:t>
            </a:r>
            <a:r>
              <a:rPr dirty="0"/>
              <a:t> </a:t>
            </a:r>
            <a:r>
              <a:rPr dirty="0" err="1"/>
              <a:t>को</a:t>
            </a:r>
            <a:r>
              <a:rPr dirty="0"/>
              <a:t> </a:t>
            </a:r>
            <a:r>
              <a:rPr dirty="0" err="1"/>
              <a:t>होने</a:t>
            </a:r>
            <a:r>
              <a:rPr dirty="0"/>
              <a:t> </a:t>
            </a:r>
            <a:r>
              <a:rPr dirty="0" err="1"/>
              <a:t>वाली</a:t>
            </a:r>
            <a:r>
              <a:rPr dirty="0"/>
              <a:t> </a:t>
            </a:r>
            <a:r>
              <a:rPr dirty="0" err="1"/>
              <a:t>क्षति</a:t>
            </a:r>
            <a:r>
              <a:rPr dirty="0"/>
              <a:t> </a:t>
            </a:r>
            <a:r>
              <a:rPr dirty="0" err="1"/>
              <a:t>को</a:t>
            </a:r>
            <a:r>
              <a:rPr dirty="0"/>
              <a:t> </a:t>
            </a:r>
            <a:r>
              <a:rPr dirty="0" err="1"/>
              <a:t>दो</a:t>
            </a:r>
            <a:r>
              <a:rPr dirty="0"/>
              <a:t> </a:t>
            </a:r>
            <a:r>
              <a:rPr dirty="0" err="1"/>
              <a:t>प्रकारों</a:t>
            </a:r>
            <a:r>
              <a:rPr dirty="0"/>
              <a:t> </a:t>
            </a:r>
            <a:r>
              <a:rPr dirty="0" err="1"/>
              <a:t>में</a:t>
            </a:r>
            <a:r>
              <a:rPr dirty="0"/>
              <a:t> </a:t>
            </a:r>
            <a:r>
              <a:rPr dirty="0" err="1"/>
              <a:t>वर्गीकृत</a:t>
            </a:r>
            <a:r>
              <a:rPr dirty="0"/>
              <a:t> </a:t>
            </a:r>
            <a:r>
              <a:rPr dirty="0" err="1"/>
              <a:t>किया</a:t>
            </a:r>
            <a:r>
              <a:rPr dirty="0"/>
              <a:t> </a:t>
            </a:r>
            <a:r>
              <a:rPr dirty="0" err="1"/>
              <a:t>जा</a:t>
            </a:r>
            <a:r>
              <a:rPr dirty="0"/>
              <a:t> </a:t>
            </a:r>
            <a:r>
              <a:rPr dirty="0" err="1"/>
              <a:t>सकता</a:t>
            </a:r>
            <a:r>
              <a:rPr dirty="0"/>
              <a:t> </a:t>
            </a:r>
            <a:r>
              <a:rPr dirty="0" err="1"/>
              <a:t>है</a:t>
            </a:r>
            <a:r>
              <a:rPr dirty="0"/>
              <a:t>: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0" y="16369"/>
            <a:ext cx="2286000" cy="17145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66" y="26691"/>
            <a:ext cx="2497760" cy="174277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7683698" y="0"/>
            <a:ext cx="16700302" cy="13716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8283" tIns="78283" rIns="78283" bIns="78283" numCol="1" spcCol="38100" rtlCol="0" anchor="t">
            <a:spAutoFit/>
          </a:bodyPr>
          <a:lstStyle/>
          <a:p>
            <a: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362" name="PPT 3 -"/>
          <p:cNvSpPr txBox="1"/>
          <p:nvPr/>
        </p:nvSpPr>
        <p:spPr>
          <a:xfrm>
            <a:off x="21512909" y="12813338"/>
            <a:ext cx="1398782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पीपीटी 3</a:t>
            </a:r>
            <a:r>
              <a:rPr b="1" spc="-59"/>
              <a:t> </a:t>
            </a:r>
            <a:r>
              <a:rPr b="1"/>
              <a:t>-</a:t>
            </a:r>
          </a:p>
        </p:txBody>
      </p:sp>
      <p:sp>
        <p:nvSpPr>
          <p:cNvPr id="363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3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22</a:t>
            </a:fld>
            <a:endParaRPr/>
          </a:p>
        </p:txBody>
      </p:sp>
      <p:pic>
        <p:nvPicPr>
          <p:cNvPr id="365" name="Damage" descr="Da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7642" y="2538249"/>
            <a:ext cx="12194139" cy="9144001"/>
          </a:xfrm>
          <a:prstGeom prst="rect">
            <a:avLst/>
          </a:prstGeom>
          <a:ln w="12700">
            <a:miter lim="400000"/>
          </a:ln>
        </p:spPr>
      </p:pic>
      <p:sp>
        <p:nvSpPr>
          <p:cNvPr id="366" name="Colombia earthquake:…"/>
          <p:cNvSpPr txBox="1"/>
          <p:nvPr/>
        </p:nvSpPr>
        <p:spPr>
          <a:xfrm>
            <a:off x="1362097" y="5312841"/>
            <a:ext cx="6654111" cy="25023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8283" tIns="78283" rIns="78283" bIns="78283">
            <a:spAutoFit/>
          </a:bodyPr>
          <a:lstStyle/>
          <a:p>
            <a:pPr defTabSz="1896340"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 b="1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कोलंबिया भूकंप:</a:t>
            </a:r>
          </a:p>
          <a:p>
            <a:pPr defTabSz="1896340"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संरचनात्मक और गैर-संरचनात्मक क्षति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0" y="16369"/>
            <a:ext cx="2286000" cy="17145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66" y="26691"/>
            <a:ext cx="2497760" cy="174277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8809892" y="0"/>
            <a:ext cx="15574108" cy="13716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8283" tIns="78283" rIns="78283" bIns="78283" numCol="1" spcCol="38100" rtlCol="0" anchor="t">
            <a:spAutoFit/>
          </a:bodyPr>
          <a:lstStyle/>
          <a:p>
            <a: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9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370" name="PPT 3 -"/>
          <p:cNvSpPr txBox="1"/>
          <p:nvPr/>
        </p:nvSpPr>
        <p:spPr>
          <a:xfrm>
            <a:off x="21512909" y="12813338"/>
            <a:ext cx="1398782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पीपीटी 3</a:t>
            </a:r>
            <a:r>
              <a:rPr b="1" spc="-59"/>
              <a:t> </a:t>
            </a:r>
            <a:r>
              <a:rPr b="1"/>
              <a:t>-</a:t>
            </a:r>
          </a:p>
        </p:txBody>
      </p:sp>
      <p:sp>
        <p:nvSpPr>
          <p:cNvPr id="371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37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23</a:t>
            </a:fld>
            <a:endParaRPr/>
          </a:p>
        </p:txBody>
      </p:sp>
      <p:pic>
        <p:nvPicPr>
          <p:cNvPr id="373" name="Cantilever" descr="Cantilever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0417" y="1624218"/>
            <a:ext cx="10443767" cy="10467564"/>
          </a:xfrm>
          <a:prstGeom prst="rect">
            <a:avLst/>
          </a:prstGeom>
          <a:ln w="12700">
            <a:miter lim="400000"/>
          </a:ln>
        </p:spPr>
      </p:pic>
      <p:sp>
        <p:nvSpPr>
          <p:cNvPr id="374" name="Basic Collapse Patterns"/>
          <p:cNvSpPr txBox="1"/>
          <p:nvPr/>
        </p:nvSpPr>
        <p:spPr>
          <a:xfrm>
            <a:off x="7017789" y="496278"/>
            <a:ext cx="8308976" cy="22558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90000"/>
              </a:lnSpc>
              <a:defRPr sz="64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बुनियादी पतन पैटर्न</a:t>
            </a:r>
          </a:p>
        </p:txBody>
      </p:sp>
      <p:sp>
        <p:nvSpPr>
          <p:cNvPr id="375" name="Cantilever"/>
          <p:cNvSpPr txBox="1"/>
          <p:nvPr/>
        </p:nvSpPr>
        <p:spPr>
          <a:xfrm>
            <a:off x="1213077" y="6227266"/>
            <a:ext cx="6534841" cy="1142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spcBef>
                <a:spcPts val="21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6400"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dirty="0" err="1"/>
              <a:t>ब्रैकट</a:t>
            </a:r>
            <a:r>
              <a:rPr lang="en-US" dirty="0"/>
              <a:t> (Cantilever)</a:t>
            </a:r>
            <a:endParaRPr dirty="0"/>
          </a:p>
        </p:txBody>
      </p:sp>
      <p:pic>
        <p:nvPicPr>
          <p:cNvPr id="10" name="Picture 9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99" y="159400"/>
            <a:ext cx="2159001" cy="11895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5200" y="-6215"/>
            <a:ext cx="1833282" cy="130161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0" y="16369"/>
            <a:ext cx="2286000" cy="17145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66" y="26691"/>
            <a:ext cx="2497760" cy="174277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7683698" y="0"/>
            <a:ext cx="16700302" cy="13716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8283" tIns="78283" rIns="78283" bIns="78283" numCol="1" spcCol="38100" rtlCol="0" anchor="t">
            <a:spAutoFit/>
          </a:bodyPr>
          <a:lstStyle/>
          <a:p>
            <a: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8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379" name="PPT 3 -"/>
          <p:cNvSpPr txBox="1"/>
          <p:nvPr/>
        </p:nvSpPr>
        <p:spPr>
          <a:xfrm>
            <a:off x="21512909" y="12813338"/>
            <a:ext cx="1398782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पीपीटी 3</a:t>
            </a:r>
            <a:r>
              <a:rPr b="1" spc="-59"/>
              <a:t> </a:t>
            </a:r>
            <a:r>
              <a:rPr b="1"/>
              <a:t>-</a:t>
            </a:r>
          </a:p>
        </p:txBody>
      </p:sp>
      <p:sp>
        <p:nvSpPr>
          <p:cNvPr id="380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3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24</a:t>
            </a:fld>
            <a:endParaRPr/>
          </a:p>
        </p:txBody>
      </p:sp>
      <p:sp>
        <p:nvSpPr>
          <p:cNvPr id="382" name="Basic Collapse Patterns"/>
          <p:cNvSpPr txBox="1"/>
          <p:nvPr/>
        </p:nvSpPr>
        <p:spPr>
          <a:xfrm>
            <a:off x="6635404" y="826711"/>
            <a:ext cx="7629236" cy="10444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8283" tIns="78283" rIns="78283" bIns="78283">
            <a:spAutoFit/>
          </a:bodyPr>
          <a:lstStyle>
            <a:lvl1pPr defTabSz="1896340">
              <a:lnSpc>
                <a:spcPct val="90000"/>
              </a:lnSpc>
              <a:defRPr sz="64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बुनियादी पतन पैटर्न</a:t>
            </a:r>
          </a:p>
        </p:txBody>
      </p:sp>
      <p:sp>
        <p:nvSpPr>
          <p:cNvPr id="383" name="Lean-to"/>
          <p:cNvSpPr txBox="1"/>
          <p:nvPr/>
        </p:nvSpPr>
        <p:spPr>
          <a:xfrm>
            <a:off x="1213077" y="6227266"/>
            <a:ext cx="6102030" cy="1142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spcBef>
                <a:spcPts val="21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6400"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dirty="0" err="1"/>
              <a:t>दुबला-टू</a:t>
            </a:r>
            <a:r>
              <a:rPr lang="en-US" dirty="0"/>
              <a:t> Lean- to</a:t>
            </a:r>
          </a:p>
        </p:txBody>
      </p:sp>
      <p:pic>
        <p:nvPicPr>
          <p:cNvPr id="384" name="Lean-to" descr="Lean-t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4767" y="2023482"/>
            <a:ext cx="12942826" cy="101770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icture 9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99" y="159400"/>
            <a:ext cx="2159001" cy="11895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5200" y="-6215"/>
            <a:ext cx="1833282" cy="130161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0" y="16369"/>
            <a:ext cx="2286000" cy="17145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66" y="26691"/>
            <a:ext cx="2497760" cy="174277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7683698" y="0"/>
            <a:ext cx="16700302" cy="13716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8283" tIns="78283" rIns="78283" bIns="78283" numCol="1" spcCol="38100" rtlCol="0" anchor="t">
            <a:spAutoFit/>
          </a:bodyPr>
          <a:lstStyle/>
          <a:p>
            <a: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7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388" name="PPT 3 -"/>
          <p:cNvSpPr txBox="1"/>
          <p:nvPr/>
        </p:nvSpPr>
        <p:spPr>
          <a:xfrm>
            <a:off x="21512909" y="12813338"/>
            <a:ext cx="1398782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पीपीटी 3</a:t>
            </a:r>
            <a:r>
              <a:rPr b="1" spc="-59"/>
              <a:t> </a:t>
            </a:r>
            <a:r>
              <a:rPr b="1"/>
              <a:t>-</a:t>
            </a:r>
          </a:p>
        </p:txBody>
      </p:sp>
      <p:sp>
        <p:nvSpPr>
          <p:cNvPr id="389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39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25</a:t>
            </a:fld>
            <a:endParaRPr/>
          </a:p>
        </p:txBody>
      </p:sp>
      <p:sp>
        <p:nvSpPr>
          <p:cNvPr id="391" name="Basic Collapse Patterns"/>
          <p:cNvSpPr txBox="1"/>
          <p:nvPr/>
        </p:nvSpPr>
        <p:spPr>
          <a:xfrm>
            <a:off x="6031807" y="796992"/>
            <a:ext cx="8308976" cy="22558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90000"/>
              </a:lnSpc>
              <a:defRPr sz="64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बुनियादी पतन पैटर्न</a:t>
            </a:r>
          </a:p>
        </p:txBody>
      </p:sp>
      <p:sp>
        <p:nvSpPr>
          <p:cNvPr id="392" name="Pancake"/>
          <p:cNvSpPr txBox="1"/>
          <p:nvPr/>
        </p:nvSpPr>
        <p:spPr>
          <a:xfrm>
            <a:off x="1213077" y="6227266"/>
            <a:ext cx="3447456" cy="126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spcBef>
                <a:spcPts val="21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6400"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पैनकेक</a:t>
            </a:r>
          </a:p>
        </p:txBody>
      </p:sp>
      <p:pic>
        <p:nvPicPr>
          <p:cNvPr id="393" name="Pancake" descr="Pancak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6154" y="1769085"/>
            <a:ext cx="11281388" cy="1046756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icture 9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99" y="159400"/>
            <a:ext cx="2159001" cy="11895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5200" y="-6215"/>
            <a:ext cx="1833282" cy="1301615"/>
          </a:xfrm>
          <a:prstGeom prst="rect">
            <a:avLst/>
          </a:prstGeom>
        </p:spPr>
      </p:pic>
      <p:pic>
        <p:nvPicPr>
          <p:cNvPr id="12" name="Picture 11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99" y="311800"/>
            <a:ext cx="2159001" cy="1189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7600" y="146185"/>
            <a:ext cx="1833282" cy="13016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0" y="16369"/>
            <a:ext cx="2286000" cy="17145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66" y="26691"/>
            <a:ext cx="2497760" cy="174277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397" name="PPT 3 -"/>
          <p:cNvSpPr txBox="1"/>
          <p:nvPr/>
        </p:nvSpPr>
        <p:spPr>
          <a:xfrm>
            <a:off x="21512909" y="12813338"/>
            <a:ext cx="1398782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पीपीटी 3</a:t>
            </a:r>
            <a:r>
              <a:rPr b="1" spc="-59"/>
              <a:t> </a:t>
            </a:r>
            <a:r>
              <a:rPr b="1"/>
              <a:t>-</a:t>
            </a:r>
          </a:p>
        </p:txBody>
      </p:sp>
      <p:sp>
        <p:nvSpPr>
          <p:cNvPr id="398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3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26</a:t>
            </a:fld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7683698" y="0"/>
            <a:ext cx="16700302" cy="13716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8283" tIns="78283" rIns="78283" bIns="78283" numCol="1" spcCol="38100" rtlCol="0" anchor="t">
            <a:spAutoFit/>
          </a:bodyPr>
          <a:lstStyle/>
          <a:p>
            <a: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1" name="V-Shape"/>
          <p:cNvSpPr txBox="1"/>
          <p:nvPr/>
        </p:nvSpPr>
        <p:spPr>
          <a:xfrm>
            <a:off x="1213077" y="6227266"/>
            <a:ext cx="3345459" cy="126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spcBef>
                <a:spcPts val="21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6400"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वि आकार</a:t>
            </a:r>
          </a:p>
        </p:txBody>
      </p:sp>
      <p:pic>
        <p:nvPicPr>
          <p:cNvPr id="402" name="V-shape" descr="V-shap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7110" y="2466001"/>
            <a:ext cx="14476303" cy="968191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Picture 11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99" y="159400"/>
            <a:ext cx="2159001" cy="1189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5200" y="-6215"/>
            <a:ext cx="1833282" cy="130161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0" y="16369"/>
            <a:ext cx="2286000" cy="17145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66" y="26691"/>
            <a:ext cx="2497760" cy="1742774"/>
          </a:xfrm>
          <a:prstGeom prst="rect">
            <a:avLst/>
          </a:prstGeom>
        </p:spPr>
      </p:pic>
      <p:sp>
        <p:nvSpPr>
          <p:cNvPr id="400" name="Basic Collapse Patterns"/>
          <p:cNvSpPr txBox="1"/>
          <p:nvPr/>
        </p:nvSpPr>
        <p:spPr>
          <a:xfrm>
            <a:off x="8691880" y="441357"/>
            <a:ext cx="8308976" cy="22558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90000"/>
              </a:lnSpc>
              <a:defRPr sz="64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बुनियादी पतन पैटर्न</a:t>
            </a:r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83698" y="0"/>
            <a:ext cx="16700302" cy="13716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8283" tIns="78283" rIns="78283" bIns="78283" numCol="1" spcCol="38100" rtlCol="0" anchor="t">
            <a:spAutoFit/>
          </a:bodyPr>
          <a:lstStyle/>
          <a:p>
            <a: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5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406" name="PPT 3 -"/>
          <p:cNvSpPr txBox="1"/>
          <p:nvPr/>
        </p:nvSpPr>
        <p:spPr>
          <a:xfrm>
            <a:off x="21512909" y="12813338"/>
            <a:ext cx="1398782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पीपीटी 3</a:t>
            </a:r>
            <a:r>
              <a:rPr b="1" spc="-59"/>
              <a:t> </a:t>
            </a:r>
            <a:r>
              <a:rPr b="1"/>
              <a:t>-</a:t>
            </a:r>
          </a:p>
        </p:txBody>
      </p:sp>
      <p:sp>
        <p:nvSpPr>
          <p:cNvPr id="407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4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27</a:t>
            </a:fld>
            <a:endParaRPr/>
          </a:p>
        </p:txBody>
      </p:sp>
      <p:pic>
        <p:nvPicPr>
          <p:cNvPr id="410" name="failure" descr="failur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5421" y="1163164"/>
            <a:ext cx="13953579" cy="117136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icture 9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99" y="159400"/>
            <a:ext cx="2159001" cy="11895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5200" y="-6215"/>
            <a:ext cx="1833282" cy="13016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0" y="16369"/>
            <a:ext cx="2286000" cy="17145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66" y="26691"/>
            <a:ext cx="2497760" cy="1742774"/>
          </a:xfrm>
          <a:prstGeom prst="rect">
            <a:avLst/>
          </a:prstGeom>
        </p:spPr>
      </p:pic>
      <p:sp>
        <p:nvSpPr>
          <p:cNvPr id="409" name="Identify Structural Damage"/>
          <p:cNvSpPr txBox="1"/>
          <p:nvPr/>
        </p:nvSpPr>
        <p:spPr>
          <a:xfrm>
            <a:off x="828040" y="5003905"/>
            <a:ext cx="7371047" cy="1949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8283" tIns="78283" rIns="78283" bIns="78283">
            <a:spAutoFit/>
          </a:bodyPr>
          <a:lstStyle>
            <a:lvl1pPr defTabSz="1896340">
              <a:lnSpc>
                <a:spcPct val="90000"/>
              </a:lnSpc>
              <a:defRPr sz="64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संरचनात्मक </a:t>
            </a:r>
            <a:r>
              <a:rPr dirty="0" err="1"/>
              <a:t>क्षति</a:t>
            </a:r>
            <a:r>
              <a:rPr dirty="0"/>
              <a:t> </a:t>
            </a:r>
            <a:endParaRPr lang="en-US" dirty="0"/>
          </a:p>
          <a:p>
            <a:r>
              <a:rPr lang="en-US" dirty="0"/>
              <a:t>  </a:t>
            </a:r>
            <a:r>
              <a:rPr dirty="0" err="1"/>
              <a:t>की</a:t>
            </a:r>
            <a:r>
              <a:rPr dirty="0"/>
              <a:t> पहचान करें</a:t>
            </a:r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grpSp>
        <p:nvGrpSpPr>
          <p:cNvPr id="416" name="Group"/>
          <p:cNvGrpSpPr/>
          <p:nvPr/>
        </p:nvGrpSpPr>
        <p:grpSpPr>
          <a:xfrm>
            <a:off x="-8639176" y="-8445205"/>
            <a:ext cx="19547984" cy="19547984"/>
            <a:chOff x="171244" y="0"/>
            <a:chExt cx="19547983" cy="19547983"/>
          </a:xfrm>
        </p:grpSpPr>
        <p:sp>
          <p:nvSpPr>
            <p:cNvPr id="414" name="Circle"/>
            <p:cNvSpPr/>
            <p:nvPr/>
          </p:nvSpPr>
          <p:spPr>
            <a:xfrm>
              <a:off x="171244" y="0"/>
              <a:ext cx="19547984" cy="19547984"/>
            </a:xfrm>
            <a:prstGeom prst="ellipse">
              <a:avLst/>
            </a:prstGeom>
            <a:gradFill flip="none" rotWithShape="1">
              <a:gsLst>
                <a:gs pos="0">
                  <a:srgbClr val="881920"/>
                </a:gs>
                <a:gs pos="57570">
                  <a:srgbClr val="A40D10"/>
                </a:gs>
                <a:gs pos="100000">
                  <a:srgbClr val="C00000"/>
                </a:gs>
              </a:gsLst>
              <a:lin ang="4595515" scaled="0"/>
            </a:gra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pic>
          <p:nvPicPr>
            <p:cNvPr id="415" name="CSSR Brochure Pics-03.jpg" descr="CSSR Brochure Pics-03.jpg"/>
            <p:cNvPicPr>
              <a:picLocks noChangeAspect="1"/>
            </p:cNvPicPr>
            <p:nvPr/>
          </p:nvPicPr>
          <p:blipFill>
            <a:blip r:embed="rId2"/>
            <a:srcRect l="2139" b="29476"/>
            <a:stretch>
              <a:fillRect/>
            </a:stretch>
          </p:blipFill>
          <p:spPr>
            <a:xfrm flipH="1">
              <a:off x="3565603" y="8263331"/>
              <a:ext cx="15265167" cy="11000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2" h="19966" extrusionOk="0">
                  <a:moveTo>
                    <a:pt x="185" y="0"/>
                  </a:moveTo>
                  <a:cubicBezTo>
                    <a:pt x="-498" y="5275"/>
                    <a:pt x="708" y="10890"/>
                    <a:pt x="3809" y="14962"/>
                  </a:cubicBezTo>
                  <a:cubicBezTo>
                    <a:pt x="8536" y="21168"/>
                    <a:pt x="15992" y="21600"/>
                    <a:pt x="21102" y="16266"/>
                  </a:cubicBezTo>
                  <a:lnTo>
                    <a:pt x="21102" y="0"/>
                  </a:lnTo>
                  <a:lnTo>
                    <a:pt x="185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pic>
        <p:nvPicPr>
          <p:cNvPr id="417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3854" y="7608386"/>
            <a:ext cx="7112001" cy="5030553"/>
          </a:xfrm>
          <a:prstGeom prst="rect">
            <a:avLst/>
          </a:prstGeom>
          <a:ln w="12700">
            <a:miter lim="400000"/>
          </a:ln>
        </p:spPr>
      </p:pic>
      <p:pic>
        <p:nvPicPr>
          <p:cNvPr id="418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51812" y="7622565"/>
            <a:ext cx="8459525" cy="5103795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99" y="159400"/>
            <a:ext cx="2159001" cy="11895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5200" y="-6215"/>
            <a:ext cx="1833282" cy="13016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0" y="16369"/>
            <a:ext cx="2286000" cy="1714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66" y="26691"/>
            <a:ext cx="2497760" cy="174277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29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3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877860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3</a:t>
            </a:fld>
            <a:endParaRPr/>
          </a:p>
        </p:txBody>
      </p:sp>
      <p:sp>
        <p:nvSpPr>
          <p:cNvPr id="131" name="Upon completing this lesson, you will be able to:"/>
          <p:cNvSpPr txBox="1">
            <a:spLocks noGrp="1"/>
          </p:cNvSpPr>
          <p:nvPr>
            <p:ph type="body" sz="quarter" idx="4294967295"/>
          </p:nvPr>
        </p:nvSpPr>
        <p:spPr>
          <a:xfrm>
            <a:off x="1144986" y="2979139"/>
            <a:ext cx="7627217" cy="7757722"/>
          </a:xfrm>
          <a:prstGeom prst="rect">
            <a:avLst/>
          </a:prstGeom>
        </p:spPr>
        <p:txBody>
          <a:bodyPr lIns="89235" tIns="89235" rIns="89235" bIns="89235" anchor="t"/>
          <a:lstStyle>
            <a:lvl1pPr defTabSz="1896340">
              <a:spcBef>
                <a:spcPts val="21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2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इस पाठ को पूरा करने पर आप निम्नलिखित कार्य करने में सक्षम होंगे:</a:t>
            </a:r>
          </a:p>
        </p:txBody>
      </p:sp>
      <p:sp>
        <p:nvSpPr>
          <p:cNvPr id="132" name="OBJECTIVES"/>
          <p:cNvSpPr txBox="1"/>
          <p:nvPr/>
        </p:nvSpPr>
        <p:spPr>
          <a:xfrm>
            <a:off x="8991138" y="1208453"/>
            <a:ext cx="5351166" cy="1401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defRPr sz="7200" b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उद्देश्य</a:t>
            </a:r>
          </a:p>
        </p:txBody>
      </p:sp>
      <p:sp>
        <p:nvSpPr>
          <p:cNvPr id="133" name="List four types of structures.…"/>
          <p:cNvSpPr txBox="1"/>
          <p:nvPr/>
        </p:nvSpPr>
        <p:spPr>
          <a:xfrm>
            <a:off x="11860613" y="4490317"/>
            <a:ext cx="11893114" cy="70830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/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 err="1"/>
              <a:t>चार</a:t>
            </a:r>
            <a:r>
              <a:rPr dirty="0"/>
              <a:t> </a:t>
            </a:r>
            <a:r>
              <a:rPr dirty="0" err="1"/>
              <a:t>प्रकार</a:t>
            </a:r>
            <a:r>
              <a:rPr dirty="0"/>
              <a:t> </a:t>
            </a:r>
            <a:r>
              <a:rPr dirty="0" err="1"/>
              <a:t>की</a:t>
            </a:r>
            <a:r>
              <a:rPr dirty="0"/>
              <a:t> </a:t>
            </a:r>
            <a:r>
              <a:rPr dirty="0" err="1"/>
              <a:t>संरचनाओं</a:t>
            </a:r>
            <a:r>
              <a:rPr dirty="0"/>
              <a:t> </a:t>
            </a:r>
            <a:r>
              <a:rPr dirty="0" err="1"/>
              <a:t>की</a:t>
            </a:r>
            <a:r>
              <a:rPr dirty="0"/>
              <a:t> </a:t>
            </a:r>
            <a:r>
              <a:rPr dirty="0" err="1"/>
              <a:t>सूची</a:t>
            </a:r>
            <a:r>
              <a:rPr dirty="0"/>
              <a:t> </a:t>
            </a:r>
            <a:r>
              <a:rPr dirty="0" err="1"/>
              <a:t>बनाइये</a:t>
            </a:r>
            <a:r>
              <a:rPr dirty="0"/>
              <a:t>।</a:t>
            </a:r>
          </a:p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endParaRPr dirty="0"/>
          </a:p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 err="1"/>
              <a:t>निम्नलिखित</a:t>
            </a:r>
            <a:r>
              <a:rPr dirty="0"/>
              <a:t> </a:t>
            </a:r>
            <a:r>
              <a:rPr lang="hi-IN" dirty="0"/>
              <a:t>चार श्रेणियाँ </a:t>
            </a:r>
            <a:r>
              <a:rPr dirty="0" err="1"/>
              <a:t>में</a:t>
            </a:r>
            <a:r>
              <a:rPr dirty="0"/>
              <a:t> </a:t>
            </a:r>
            <a:r>
              <a:rPr dirty="0" err="1"/>
              <a:t>से</a:t>
            </a:r>
            <a:r>
              <a:rPr dirty="0"/>
              <a:t> </a:t>
            </a:r>
            <a:r>
              <a:rPr dirty="0" err="1"/>
              <a:t>प्रत्येक</a:t>
            </a:r>
            <a:r>
              <a:rPr dirty="0"/>
              <a:t> </a:t>
            </a:r>
            <a:r>
              <a:rPr dirty="0" err="1"/>
              <a:t>में</a:t>
            </a:r>
            <a:r>
              <a:rPr dirty="0"/>
              <a:t> </a:t>
            </a:r>
            <a:r>
              <a:rPr dirty="0" err="1"/>
              <a:t>एक</a:t>
            </a:r>
            <a:r>
              <a:rPr dirty="0"/>
              <a:t> </a:t>
            </a:r>
            <a:r>
              <a:rPr dirty="0" err="1"/>
              <a:t>इमारत</a:t>
            </a:r>
            <a:r>
              <a:rPr lang="en-US" dirty="0"/>
              <a:t> </a:t>
            </a:r>
            <a:r>
              <a:rPr lang="hi-IN" dirty="0"/>
              <a:t>की कम से कम तीन विशेषताओं की सूची बनाएं</a:t>
            </a:r>
            <a:r>
              <a:rPr dirty="0"/>
              <a:t>:</a:t>
            </a:r>
          </a:p>
          <a:p>
            <a:pPr marL="762000" indent="-508000" defTabSz="1896340"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 err="1"/>
              <a:t>सामान्य</a:t>
            </a:r>
            <a:endParaRPr dirty="0"/>
          </a:p>
          <a:p>
            <a:pPr marL="762000" indent="-508000" defTabSz="1896340"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 err="1"/>
              <a:t>वास्तुकला</a:t>
            </a:r>
            <a:endParaRPr dirty="0"/>
          </a:p>
          <a:p>
            <a:pPr marL="762000" indent="-508000" defTabSz="1896340"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 err="1"/>
              <a:t>संरचनात्मक</a:t>
            </a:r>
            <a:r>
              <a:rPr dirty="0"/>
              <a:t> </a:t>
            </a:r>
            <a:r>
              <a:rPr dirty="0" err="1"/>
              <a:t>तत्वों</a:t>
            </a:r>
            <a:endParaRPr dirty="0"/>
          </a:p>
          <a:p>
            <a:pPr marL="762000" indent="-508000" defTabSz="1896340"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 err="1"/>
              <a:t>गैर-संरचनात्मक</a:t>
            </a:r>
            <a:r>
              <a:rPr dirty="0"/>
              <a:t> </a:t>
            </a:r>
            <a:r>
              <a:rPr dirty="0" err="1"/>
              <a:t>तत्वों</a:t>
            </a:r>
            <a:endParaRPr dirty="0"/>
          </a:p>
        </p:txBody>
      </p:sp>
      <p:grpSp>
        <p:nvGrpSpPr>
          <p:cNvPr id="136" name="Group"/>
          <p:cNvGrpSpPr/>
          <p:nvPr/>
        </p:nvGrpSpPr>
        <p:grpSpPr>
          <a:xfrm>
            <a:off x="10013073" y="4177718"/>
            <a:ext cx="1219201" cy="1681958"/>
            <a:chOff x="0" y="115975"/>
            <a:chExt cx="1219200" cy="1681957"/>
          </a:xfrm>
        </p:grpSpPr>
        <p:sp>
          <p:nvSpPr>
            <p:cNvPr id="134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35" name="5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5</a:t>
              </a:r>
            </a:p>
          </p:txBody>
        </p:sp>
      </p:grpSp>
      <p:grpSp>
        <p:nvGrpSpPr>
          <p:cNvPr id="139" name="Group"/>
          <p:cNvGrpSpPr/>
          <p:nvPr/>
        </p:nvGrpSpPr>
        <p:grpSpPr>
          <a:xfrm>
            <a:off x="10013073" y="6017021"/>
            <a:ext cx="1219201" cy="1681958"/>
            <a:chOff x="0" y="115975"/>
            <a:chExt cx="1219200" cy="1681957"/>
          </a:xfrm>
        </p:grpSpPr>
        <p:sp>
          <p:nvSpPr>
            <p:cNvPr id="137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38" name="6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6</a:t>
              </a: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0" y="16369"/>
            <a:ext cx="2286000" cy="17145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66" y="26691"/>
            <a:ext cx="2497760" cy="174277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44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4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877860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4</a:t>
            </a:fld>
            <a:endParaRPr/>
          </a:p>
        </p:txBody>
      </p:sp>
      <p:sp>
        <p:nvSpPr>
          <p:cNvPr id="146" name="Upon completing this lesson, you will be able to:"/>
          <p:cNvSpPr txBox="1">
            <a:spLocks noGrp="1"/>
          </p:cNvSpPr>
          <p:nvPr>
            <p:ph type="body" sz="quarter" idx="4294967295"/>
          </p:nvPr>
        </p:nvSpPr>
        <p:spPr>
          <a:xfrm>
            <a:off x="1144986" y="2979139"/>
            <a:ext cx="7627217" cy="7757722"/>
          </a:xfrm>
          <a:prstGeom prst="rect">
            <a:avLst/>
          </a:prstGeom>
        </p:spPr>
        <p:txBody>
          <a:bodyPr lIns="89235" tIns="89235" rIns="89235" bIns="89235" anchor="t"/>
          <a:lstStyle>
            <a:lvl1pPr defTabSz="1896340">
              <a:spcBef>
                <a:spcPts val="21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2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इस पाठ को पूरा करने पर आप निम्नलिखित कार्य करने में सक्षम होंगे:</a:t>
            </a:r>
          </a:p>
        </p:txBody>
      </p:sp>
      <p:sp>
        <p:nvSpPr>
          <p:cNvPr id="147" name="OBJECTIVES"/>
          <p:cNvSpPr txBox="1"/>
          <p:nvPr/>
        </p:nvSpPr>
        <p:spPr>
          <a:xfrm>
            <a:off x="8556691" y="1657338"/>
            <a:ext cx="5351166" cy="1401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defRPr sz="7200" b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उद्देश्य</a:t>
            </a:r>
          </a:p>
        </p:txBody>
      </p:sp>
      <p:sp>
        <p:nvSpPr>
          <p:cNvPr id="148" name="List and describe two types of damage in a structure and their potential resulting failures.…"/>
          <p:cNvSpPr txBox="1"/>
          <p:nvPr/>
        </p:nvSpPr>
        <p:spPr>
          <a:xfrm>
            <a:off x="11860613" y="5532128"/>
            <a:ext cx="11386727" cy="5592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/>
          <a:p>
            <a:pPr defTabSz="1896340"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t>किसी संरचना में दो प्रकार की क्षति तथा उनके परिणामस्वरूप होने वाली संभावित विफलताओं की सूची बनाएं और उनका वर्णन करें।</a:t>
            </a:r>
          </a:p>
          <a:p>
            <a:pPr defTabSz="1896340"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  <a:p>
            <a:pPr defTabSz="1896340"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t>चार बुनियादी पतन पैटर्न का नाम और वर्णन करें।</a:t>
            </a:r>
          </a:p>
        </p:txBody>
      </p:sp>
      <p:grpSp>
        <p:nvGrpSpPr>
          <p:cNvPr id="151" name="Group"/>
          <p:cNvGrpSpPr/>
          <p:nvPr/>
        </p:nvGrpSpPr>
        <p:grpSpPr>
          <a:xfrm>
            <a:off x="10013073" y="5367500"/>
            <a:ext cx="1219201" cy="1681958"/>
            <a:chOff x="0" y="115975"/>
            <a:chExt cx="1219200" cy="1681957"/>
          </a:xfrm>
        </p:grpSpPr>
        <p:sp>
          <p:nvSpPr>
            <p:cNvPr id="149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50" name="7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7</a:t>
              </a:r>
            </a:p>
          </p:txBody>
        </p:sp>
      </p:grpSp>
      <p:grpSp>
        <p:nvGrpSpPr>
          <p:cNvPr id="154" name="Group"/>
          <p:cNvGrpSpPr/>
          <p:nvPr/>
        </p:nvGrpSpPr>
        <p:grpSpPr>
          <a:xfrm>
            <a:off x="10013073" y="8946092"/>
            <a:ext cx="1219201" cy="1681958"/>
            <a:chOff x="0" y="115975"/>
            <a:chExt cx="1219200" cy="1681957"/>
          </a:xfrm>
        </p:grpSpPr>
        <p:sp>
          <p:nvSpPr>
            <p:cNvPr id="152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53" name="8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8</a:t>
              </a:r>
            </a:p>
          </p:txBody>
        </p:sp>
      </p:grpSp>
      <p:pic>
        <p:nvPicPr>
          <p:cNvPr id="16" name="Picture 15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99" y="159399"/>
            <a:ext cx="2159001" cy="11895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4728" y="4881"/>
            <a:ext cx="1833282" cy="130161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0" y="16369"/>
            <a:ext cx="2286000" cy="17145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66" y="26691"/>
            <a:ext cx="2497760" cy="174277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59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6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877860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5</a:t>
            </a:fld>
            <a:endParaRPr/>
          </a:p>
        </p:txBody>
      </p:sp>
      <p:grpSp>
        <p:nvGrpSpPr>
          <p:cNvPr id="163" name="Group"/>
          <p:cNvGrpSpPr/>
          <p:nvPr/>
        </p:nvGrpSpPr>
        <p:grpSpPr>
          <a:xfrm>
            <a:off x="998695" y="5681826"/>
            <a:ext cx="4826001" cy="2319180"/>
            <a:chOff x="0" y="0"/>
            <a:chExt cx="4826000" cy="2319179"/>
          </a:xfrm>
        </p:grpSpPr>
        <p:sp>
          <p:nvSpPr>
            <p:cNvPr id="161" name="Rounded Rectangle"/>
            <p:cNvSpPr/>
            <p:nvPr/>
          </p:nvSpPr>
          <p:spPr>
            <a:xfrm>
              <a:off x="0" y="0"/>
              <a:ext cx="4826000" cy="2319180"/>
            </a:xfrm>
            <a:prstGeom prst="roundRect">
              <a:avLst>
                <a:gd name="adj" fmla="val 5476"/>
              </a:avLst>
            </a:prstGeom>
            <a:solidFill>
              <a:srgbClr val="EAEAEA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62" name="Stone"/>
            <p:cNvSpPr txBox="1"/>
            <p:nvPr/>
          </p:nvSpPr>
          <p:spPr>
            <a:xfrm>
              <a:off x="217980" y="759540"/>
              <a:ext cx="4041465" cy="800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marL="508000" indent="-508000" defTabSz="1896340">
                <a:spcBef>
                  <a:spcPts val="1000"/>
                </a:spcBef>
                <a:buSzPct val="100000"/>
                <a:buChar char="‣"/>
                <a:tabLst>
                  <a:tab pos="2286000" algn="l"/>
                  <a:tab pos="3644900" algn="l"/>
                  <a:tab pos="5029200" algn="l"/>
                  <a:tab pos="6388100" algn="l"/>
                </a:tabLst>
                <a:defRPr sz="4000">
                  <a:solidFill>
                    <a:srgbClr val="C00000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defRPr>
              </a:lvl1pPr>
            </a:lstStyle>
            <a:p>
              <a:r>
                <a:t>पत्थर</a:t>
              </a:r>
            </a:p>
          </p:txBody>
        </p:sp>
      </p:grpSp>
      <p:grpSp>
        <p:nvGrpSpPr>
          <p:cNvPr id="166" name="Group"/>
          <p:cNvGrpSpPr/>
          <p:nvPr/>
        </p:nvGrpSpPr>
        <p:grpSpPr>
          <a:xfrm>
            <a:off x="12637980" y="5681826"/>
            <a:ext cx="5080698" cy="2319180"/>
            <a:chOff x="0" y="0"/>
            <a:chExt cx="5080696" cy="2319179"/>
          </a:xfrm>
        </p:grpSpPr>
        <p:sp>
          <p:nvSpPr>
            <p:cNvPr id="164" name="Rounded Rectangle"/>
            <p:cNvSpPr/>
            <p:nvPr/>
          </p:nvSpPr>
          <p:spPr>
            <a:xfrm>
              <a:off x="0" y="0"/>
              <a:ext cx="4826000" cy="2319180"/>
            </a:xfrm>
            <a:prstGeom prst="roundRect">
              <a:avLst>
                <a:gd name="adj" fmla="val 5476"/>
              </a:avLst>
            </a:prstGeom>
            <a:solidFill>
              <a:srgbClr val="EAEAEA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65" name="Metal"/>
            <p:cNvSpPr txBox="1"/>
            <p:nvPr/>
          </p:nvSpPr>
          <p:spPr>
            <a:xfrm>
              <a:off x="349617" y="759540"/>
              <a:ext cx="4731080" cy="800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marL="508000" indent="-508000" defTabSz="1896340">
                <a:spcBef>
                  <a:spcPts val="1000"/>
                </a:spcBef>
                <a:buSzPct val="100000"/>
                <a:buChar char="‣"/>
                <a:tabLst>
                  <a:tab pos="2286000" algn="l"/>
                  <a:tab pos="3644900" algn="l"/>
                  <a:tab pos="5029200" algn="l"/>
                  <a:tab pos="6388100" algn="l"/>
                </a:tabLst>
                <a:defRPr sz="4000">
                  <a:solidFill>
                    <a:srgbClr val="C00000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defRPr>
              </a:lvl1pPr>
            </a:lstStyle>
            <a:p>
              <a:r>
                <a:t>धातु</a:t>
              </a:r>
            </a:p>
          </p:txBody>
        </p:sp>
      </p:grpSp>
      <p:grpSp>
        <p:nvGrpSpPr>
          <p:cNvPr id="169" name="Group"/>
          <p:cNvGrpSpPr/>
          <p:nvPr/>
        </p:nvGrpSpPr>
        <p:grpSpPr>
          <a:xfrm>
            <a:off x="18273991" y="5681826"/>
            <a:ext cx="4946980" cy="2319180"/>
            <a:chOff x="0" y="0"/>
            <a:chExt cx="4946979" cy="2319179"/>
          </a:xfrm>
        </p:grpSpPr>
        <p:sp>
          <p:nvSpPr>
            <p:cNvPr id="167" name="Rounded Rectangle"/>
            <p:cNvSpPr/>
            <p:nvPr/>
          </p:nvSpPr>
          <p:spPr>
            <a:xfrm>
              <a:off x="0" y="0"/>
              <a:ext cx="4826000" cy="2319180"/>
            </a:xfrm>
            <a:prstGeom prst="roundRect">
              <a:avLst>
                <a:gd name="adj" fmla="val 5476"/>
              </a:avLst>
            </a:prstGeom>
            <a:solidFill>
              <a:srgbClr val="EAEAEA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68" name="Conglomerates"/>
            <p:cNvSpPr txBox="1"/>
            <p:nvPr/>
          </p:nvSpPr>
          <p:spPr>
            <a:xfrm>
              <a:off x="215900" y="759540"/>
              <a:ext cx="4731080" cy="800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marL="508000" indent="-508000" defTabSz="1896340">
                <a:spcBef>
                  <a:spcPts val="1000"/>
                </a:spcBef>
                <a:buSzPct val="100000"/>
                <a:buChar char="‣"/>
                <a:tabLst>
                  <a:tab pos="2286000" algn="l"/>
                  <a:tab pos="3644900" algn="l"/>
                  <a:tab pos="5029200" algn="l"/>
                  <a:tab pos="6388100" algn="l"/>
                </a:tabLst>
                <a:defRPr sz="4000">
                  <a:solidFill>
                    <a:srgbClr val="C00000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defRPr>
              </a:lvl1pPr>
            </a:lstStyle>
            <a:p>
              <a:r>
                <a:t>कंपनियों के संगठन</a:t>
              </a:r>
            </a:p>
          </p:txBody>
        </p:sp>
      </p:grpSp>
      <p:grpSp>
        <p:nvGrpSpPr>
          <p:cNvPr id="172" name="Group"/>
          <p:cNvGrpSpPr/>
          <p:nvPr/>
        </p:nvGrpSpPr>
        <p:grpSpPr>
          <a:xfrm>
            <a:off x="6818338" y="5681826"/>
            <a:ext cx="4826001" cy="2319180"/>
            <a:chOff x="0" y="0"/>
            <a:chExt cx="4826000" cy="2319179"/>
          </a:xfrm>
        </p:grpSpPr>
        <p:sp>
          <p:nvSpPr>
            <p:cNvPr id="170" name="Rounded Rectangle"/>
            <p:cNvSpPr/>
            <p:nvPr/>
          </p:nvSpPr>
          <p:spPr>
            <a:xfrm>
              <a:off x="0" y="0"/>
              <a:ext cx="4826000" cy="2319180"/>
            </a:xfrm>
            <a:prstGeom prst="roundRect">
              <a:avLst>
                <a:gd name="adj" fmla="val 5476"/>
              </a:avLst>
            </a:prstGeom>
            <a:solidFill>
              <a:srgbClr val="EAEAEA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71" name="Organic materials"/>
            <p:cNvSpPr txBox="1"/>
            <p:nvPr/>
          </p:nvSpPr>
          <p:spPr>
            <a:xfrm>
              <a:off x="377459" y="410290"/>
              <a:ext cx="3445575" cy="1498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marL="508000" indent="-508000" defTabSz="1896340">
                <a:spcBef>
                  <a:spcPts val="1000"/>
                </a:spcBef>
                <a:buSzPct val="100000"/>
                <a:buChar char="‣"/>
                <a:tabLst>
                  <a:tab pos="2286000" algn="l"/>
                  <a:tab pos="3644900" algn="l"/>
                  <a:tab pos="5029200" algn="l"/>
                  <a:tab pos="6388100" algn="l"/>
                </a:tabLst>
                <a:defRPr sz="4000">
                  <a:solidFill>
                    <a:srgbClr val="C00000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defRPr>
              </a:lvl1pPr>
            </a:lstStyle>
            <a:p>
              <a:r>
                <a:t>कार्बनिक सामग्री</a:t>
              </a:r>
            </a:p>
          </p:txBody>
        </p:sp>
      </p:grpSp>
      <p:sp>
        <p:nvSpPr>
          <p:cNvPr id="173" name="Construction…"/>
          <p:cNvSpPr txBox="1"/>
          <p:nvPr/>
        </p:nvSpPr>
        <p:spPr>
          <a:xfrm>
            <a:off x="8672561" y="1348956"/>
            <a:ext cx="5943555" cy="1266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8283" tIns="78283" rIns="78283" bIns="78283">
            <a:spAutoFit/>
          </a:bodyPr>
          <a:lstStyle/>
          <a:p>
            <a:pPr defTabSz="1896340"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 err="1"/>
              <a:t>निर्माण</a:t>
            </a:r>
            <a:r>
              <a:rPr lang="en-US" dirty="0"/>
              <a:t> </a:t>
            </a:r>
            <a:r>
              <a:rPr dirty="0" err="1"/>
              <a:t>सामग्री</a:t>
            </a:r>
            <a:endParaRPr dirty="0"/>
          </a:p>
        </p:txBody>
      </p:sp>
      <p:sp>
        <p:nvSpPr>
          <p:cNvPr id="174" name="Classified by composition"/>
          <p:cNvSpPr txBox="1"/>
          <p:nvPr/>
        </p:nvSpPr>
        <p:spPr>
          <a:xfrm>
            <a:off x="1144986" y="3995139"/>
            <a:ext cx="7627217" cy="18460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89235" tIns="89235" rIns="89235" bIns="89235">
            <a:normAutofit/>
          </a:bodyPr>
          <a:lstStyle>
            <a:lvl1pPr defTabSz="1896340">
              <a:spcBef>
                <a:spcPts val="21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2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संरचना के आधार पर वर्गीकृत</a:t>
            </a:r>
          </a:p>
        </p:txBody>
      </p:sp>
      <p:grpSp>
        <p:nvGrpSpPr>
          <p:cNvPr id="177" name="Group"/>
          <p:cNvGrpSpPr/>
          <p:nvPr/>
        </p:nvGrpSpPr>
        <p:grpSpPr>
          <a:xfrm>
            <a:off x="998695" y="8517411"/>
            <a:ext cx="4826001" cy="2319180"/>
            <a:chOff x="0" y="0"/>
            <a:chExt cx="4826000" cy="2319179"/>
          </a:xfrm>
        </p:grpSpPr>
        <p:sp>
          <p:nvSpPr>
            <p:cNvPr id="175" name="Rounded Rectangle"/>
            <p:cNvSpPr/>
            <p:nvPr/>
          </p:nvSpPr>
          <p:spPr>
            <a:xfrm>
              <a:off x="0" y="0"/>
              <a:ext cx="4826000" cy="2319180"/>
            </a:xfrm>
            <a:prstGeom prst="roundRect">
              <a:avLst>
                <a:gd name="adj" fmla="val 5476"/>
              </a:avLst>
            </a:prstGeom>
            <a:solidFill>
              <a:srgbClr val="EAEAEA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76" name="Ceramics"/>
            <p:cNvSpPr txBox="1"/>
            <p:nvPr/>
          </p:nvSpPr>
          <p:spPr>
            <a:xfrm>
              <a:off x="217980" y="744815"/>
              <a:ext cx="4041465" cy="800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marL="508000" indent="-508000" defTabSz="1896340">
                <a:spcBef>
                  <a:spcPts val="1000"/>
                </a:spcBef>
                <a:buSzPct val="100000"/>
                <a:buChar char="‣"/>
                <a:tabLst>
                  <a:tab pos="2286000" algn="l"/>
                  <a:tab pos="3644900" algn="l"/>
                  <a:tab pos="5029200" algn="l"/>
                  <a:tab pos="6388100" algn="l"/>
                </a:tabLst>
                <a:defRPr sz="4000">
                  <a:solidFill>
                    <a:srgbClr val="C00000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defRPr>
              </a:lvl1pPr>
            </a:lstStyle>
            <a:p>
              <a:r>
                <a:t>मिट्टी के पात्र</a:t>
              </a:r>
            </a:p>
          </p:txBody>
        </p:sp>
      </p:grpSp>
      <p:grpSp>
        <p:nvGrpSpPr>
          <p:cNvPr id="180" name="Group"/>
          <p:cNvGrpSpPr/>
          <p:nvPr/>
        </p:nvGrpSpPr>
        <p:grpSpPr>
          <a:xfrm>
            <a:off x="12637980" y="8517411"/>
            <a:ext cx="5080698" cy="2319180"/>
            <a:chOff x="0" y="0"/>
            <a:chExt cx="5080696" cy="2319179"/>
          </a:xfrm>
        </p:grpSpPr>
        <p:sp>
          <p:nvSpPr>
            <p:cNvPr id="178" name="Rounded Rectangle"/>
            <p:cNvSpPr/>
            <p:nvPr/>
          </p:nvSpPr>
          <p:spPr>
            <a:xfrm>
              <a:off x="0" y="0"/>
              <a:ext cx="4826000" cy="2319180"/>
            </a:xfrm>
            <a:prstGeom prst="roundRect">
              <a:avLst>
                <a:gd name="adj" fmla="val 5476"/>
              </a:avLst>
            </a:prstGeom>
            <a:solidFill>
              <a:srgbClr val="EAEAEA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79" name="Plastics"/>
            <p:cNvSpPr txBox="1"/>
            <p:nvPr/>
          </p:nvSpPr>
          <p:spPr>
            <a:xfrm>
              <a:off x="349617" y="744815"/>
              <a:ext cx="4731080" cy="800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marL="508000" indent="-508000" defTabSz="1896340">
                <a:spcBef>
                  <a:spcPts val="1000"/>
                </a:spcBef>
                <a:buSzPct val="100000"/>
                <a:buChar char="‣"/>
                <a:tabLst>
                  <a:tab pos="2286000" algn="l"/>
                  <a:tab pos="3644900" algn="l"/>
                  <a:tab pos="5029200" algn="l"/>
                  <a:tab pos="6388100" algn="l"/>
                </a:tabLst>
                <a:defRPr sz="4000">
                  <a:solidFill>
                    <a:srgbClr val="C00000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defRPr>
              </a:lvl1pPr>
            </a:lstStyle>
            <a:p>
              <a:r>
                <a:t>प्लास्टिक</a:t>
              </a:r>
            </a:p>
          </p:txBody>
        </p:sp>
      </p:grpSp>
      <p:grpSp>
        <p:nvGrpSpPr>
          <p:cNvPr id="183" name="Group"/>
          <p:cNvGrpSpPr/>
          <p:nvPr/>
        </p:nvGrpSpPr>
        <p:grpSpPr>
          <a:xfrm>
            <a:off x="6818338" y="8517411"/>
            <a:ext cx="4826001" cy="2319180"/>
            <a:chOff x="0" y="0"/>
            <a:chExt cx="4826000" cy="2319179"/>
          </a:xfrm>
        </p:grpSpPr>
        <p:sp>
          <p:nvSpPr>
            <p:cNvPr id="181" name="Rounded Rectangle"/>
            <p:cNvSpPr/>
            <p:nvPr/>
          </p:nvSpPr>
          <p:spPr>
            <a:xfrm>
              <a:off x="0" y="0"/>
              <a:ext cx="4826000" cy="2319180"/>
            </a:xfrm>
            <a:prstGeom prst="roundRect">
              <a:avLst>
                <a:gd name="adj" fmla="val 5476"/>
              </a:avLst>
            </a:prstGeom>
            <a:solidFill>
              <a:srgbClr val="EAEAEA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82" name="Glass"/>
            <p:cNvSpPr txBox="1"/>
            <p:nvPr/>
          </p:nvSpPr>
          <p:spPr>
            <a:xfrm>
              <a:off x="406934" y="744815"/>
              <a:ext cx="3445576" cy="800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marL="508000" indent="-508000" defTabSz="1896340">
                <a:spcBef>
                  <a:spcPts val="1000"/>
                </a:spcBef>
                <a:buSzPct val="100000"/>
                <a:buChar char="‣"/>
                <a:tabLst>
                  <a:tab pos="2286000" algn="l"/>
                  <a:tab pos="3644900" algn="l"/>
                  <a:tab pos="5029200" algn="l"/>
                  <a:tab pos="6388100" algn="l"/>
                </a:tabLst>
                <a:defRPr sz="4000">
                  <a:solidFill>
                    <a:srgbClr val="C00000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defRPr>
              </a:lvl1pPr>
            </a:lstStyle>
            <a:p>
              <a:r>
                <a:t>काँच</a:t>
              </a:r>
            </a:p>
          </p:txBody>
        </p:sp>
      </p:grpSp>
      <p:pic>
        <p:nvPicPr>
          <p:cNvPr id="30" name="Picture 29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99" y="159399"/>
            <a:ext cx="2159001" cy="118955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4728" y="4881"/>
            <a:ext cx="1833282" cy="130161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0" y="16369"/>
            <a:ext cx="2286000" cy="17145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66" y="26691"/>
            <a:ext cx="2497760" cy="174277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88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8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877860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6</a:t>
            </a:fld>
            <a:endParaRPr/>
          </a:p>
        </p:txBody>
      </p:sp>
      <p:sp>
        <p:nvSpPr>
          <p:cNvPr id="190" name="Rounded Rectangle"/>
          <p:cNvSpPr/>
          <p:nvPr/>
        </p:nvSpPr>
        <p:spPr>
          <a:xfrm>
            <a:off x="2677288" y="5681826"/>
            <a:ext cx="8890001" cy="2319180"/>
          </a:xfrm>
          <a:prstGeom prst="roundRect">
            <a:avLst>
              <a:gd name="adj" fmla="val 5476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91" name="Structural/load-bearing elements"/>
          <p:cNvSpPr txBox="1"/>
          <p:nvPr/>
        </p:nvSpPr>
        <p:spPr>
          <a:xfrm>
            <a:off x="3266206" y="6092115"/>
            <a:ext cx="7712165" cy="149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marL="508000" indent="-508000" defTabSz="1896340">
              <a:spcBef>
                <a:spcPts val="1000"/>
              </a:spcBef>
              <a:buSzPct val="100000"/>
              <a:buChar char="‣"/>
              <a:tabLst>
                <a:tab pos="2286000" algn="l"/>
                <a:tab pos="3644900" algn="l"/>
                <a:tab pos="5029200" algn="l"/>
                <a:tab pos="6388100" algn="l"/>
              </a:tabLst>
              <a:defRPr sz="4000">
                <a:solidFill>
                  <a:srgbClr val="C0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संरचनात्मक/भार वहन करने वाले तत्व</a:t>
            </a:r>
          </a:p>
        </p:txBody>
      </p:sp>
      <p:sp>
        <p:nvSpPr>
          <p:cNvPr id="192" name="Rounded Rectangle"/>
          <p:cNvSpPr/>
          <p:nvPr/>
        </p:nvSpPr>
        <p:spPr>
          <a:xfrm>
            <a:off x="12816711" y="5681826"/>
            <a:ext cx="8890001" cy="2319180"/>
          </a:xfrm>
          <a:prstGeom prst="roundRect">
            <a:avLst>
              <a:gd name="adj" fmla="val 5476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93" name="Decorative elements"/>
          <p:cNvSpPr txBox="1"/>
          <p:nvPr/>
        </p:nvSpPr>
        <p:spPr>
          <a:xfrm>
            <a:off x="13565108" y="6092116"/>
            <a:ext cx="7686167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marL="508000" indent="-508000" defTabSz="1896340">
              <a:spcBef>
                <a:spcPts val="1000"/>
              </a:spcBef>
              <a:buSzPct val="100000"/>
              <a:buChar char="‣"/>
              <a:tabLst>
                <a:tab pos="2286000" algn="l"/>
                <a:tab pos="3644900" algn="l"/>
                <a:tab pos="5029200" algn="l"/>
                <a:tab pos="6388100" algn="l"/>
              </a:tabLst>
              <a:defRPr sz="4000">
                <a:solidFill>
                  <a:srgbClr val="C0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सजावटी तत्व</a:t>
            </a:r>
          </a:p>
        </p:txBody>
      </p:sp>
      <p:sp>
        <p:nvSpPr>
          <p:cNvPr id="194" name="Construction…"/>
          <p:cNvSpPr txBox="1"/>
          <p:nvPr/>
        </p:nvSpPr>
        <p:spPr>
          <a:xfrm>
            <a:off x="9539778" y="1622170"/>
            <a:ext cx="5457623" cy="1266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defTabSz="1896340"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 err="1"/>
              <a:t>निर्माण</a:t>
            </a:r>
            <a:r>
              <a:rPr lang="en-US" dirty="0"/>
              <a:t> </a:t>
            </a:r>
            <a:r>
              <a:rPr dirty="0" err="1"/>
              <a:t>सामग्री</a:t>
            </a:r>
            <a:endParaRPr dirty="0"/>
          </a:p>
        </p:txBody>
      </p:sp>
      <p:sp>
        <p:nvSpPr>
          <p:cNvPr id="195" name="Classified by Use"/>
          <p:cNvSpPr txBox="1"/>
          <p:nvPr/>
        </p:nvSpPr>
        <p:spPr>
          <a:xfrm>
            <a:off x="1144986" y="3995139"/>
            <a:ext cx="7627217" cy="18460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89235" tIns="89235" rIns="89235" bIns="89235">
            <a:normAutofit/>
          </a:bodyPr>
          <a:lstStyle>
            <a:lvl1pPr defTabSz="1896340">
              <a:spcBef>
                <a:spcPts val="21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2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उपयोग के आधार पर वर्गीकृत</a:t>
            </a:r>
          </a:p>
        </p:txBody>
      </p:sp>
      <p:sp>
        <p:nvSpPr>
          <p:cNvPr id="196" name="Rounded Rectangle"/>
          <p:cNvSpPr/>
          <p:nvPr/>
        </p:nvSpPr>
        <p:spPr>
          <a:xfrm>
            <a:off x="2677288" y="8517411"/>
            <a:ext cx="8890001" cy="2319180"/>
          </a:xfrm>
          <a:prstGeom prst="roundRect">
            <a:avLst>
              <a:gd name="adj" fmla="val 5476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97" name="Non-structural walls and partitions"/>
          <p:cNvSpPr txBox="1"/>
          <p:nvPr/>
        </p:nvSpPr>
        <p:spPr>
          <a:xfrm>
            <a:off x="3266206" y="8927700"/>
            <a:ext cx="6400889" cy="149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marL="508000" indent="-508000" defTabSz="1896340">
              <a:spcBef>
                <a:spcPts val="1000"/>
              </a:spcBef>
              <a:buSzPct val="100000"/>
              <a:buChar char="‣"/>
              <a:tabLst>
                <a:tab pos="2286000" algn="l"/>
                <a:tab pos="3644900" algn="l"/>
                <a:tab pos="5029200" algn="l"/>
                <a:tab pos="6388100" algn="l"/>
              </a:tabLst>
              <a:defRPr sz="4000">
                <a:solidFill>
                  <a:srgbClr val="C0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गैर-संरचनात्मक दीवारें और विभाजन</a:t>
            </a:r>
          </a:p>
        </p:txBody>
      </p:sp>
      <p:sp>
        <p:nvSpPr>
          <p:cNvPr id="198" name="Rounded Rectangle"/>
          <p:cNvSpPr/>
          <p:nvPr/>
        </p:nvSpPr>
        <p:spPr>
          <a:xfrm>
            <a:off x="12816711" y="8517411"/>
            <a:ext cx="8890001" cy="2319180"/>
          </a:xfrm>
          <a:prstGeom prst="roundRect">
            <a:avLst>
              <a:gd name="adj" fmla="val 5476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99" name="Covering elements (roofing)"/>
          <p:cNvSpPr txBox="1"/>
          <p:nvPr/>
        </p:nvSpPr>
        <p:spPr>
          <a:xfrm>
            <a:off x="13594584" y="8927700"/>
            <a:ext cx="7627216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marL="508000" indent="-508000" defTabSz="1896340">
              <a:spcBef>
                <a:spcPts val="1000"/>
              </a:spcBef>
              <a:buSzPct val="100000"/>
              <a:buChar char="‣"/>
              <a:tabLst>
                <a:tab pos="2286000" algn="l"/>
                <a:tab pos="3644900" algn="l"/>
                <a:tab pos="5029200" algn="l"/>
                <a:tab pos="6388100" algn="l"/>
              </a:tabLst>
              <a:defRPr sz="4000">
                <a:solidFill>
                  <a:srgbClr val="C0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आवरण तत्व (छत)</a:t>
            </a:r>
          </a:p>
        </p:txBody>
      </p:sp>
      <p:pic>
        <p:nvPicPr>
          <p:cNvPr id="17" name="Picture 16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99" y="159399"/>
            <a:ext cx="2159001" cy="118955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4728" y="4881"/>
            <a:ext cx="1833282" cy="130161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0" y="16369"/>
            <a:ext cx="2286000" cy="17145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66" y="26691"/>
            <a:ext cx="2497760" cy="174277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683698" y="0"/>
            <a:ext cx="16700302" cy="13716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8283" tIns="78283" rIns="78283" bIns="78283" numCol="1" spcCol="38100" rtlCol="0" anchor="t">
            <a:spAutoFit/>
          </a:bodyPr>
          <a:lstStyle/>
          <a:p>
            <a: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03" name="PPT 3 -"/>
          <p:cNvSpPr txBox="1"/>
          <p:nvPr/>
        </p:nvSpPr>
        <p:spPr>
          <a:xfrm>
            <a:off x="21512909" y="12813338"/>
            <a:ext cx="1398782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 dirty="0" err="1"/>
              <a:t>पीपीटी</a:t>
            </a:r>
            <a:r>
              <a:rPr b="1" dirty="0"/>
              <a:t> 3</a:t>
            </a:r>
            <a:r>
              <a:rPr b="1" spc="-59" dirty="0"/>
              <a:t> </a:t>
            </a:r>
            <a:r>
              <a:rPr b="1" dirty="0"/>
              <a:t>-</a:t>
            </a:r>
          </a:p>
        </p:txBody>
      </p:sp>
      <p:sp>
        <p:nvSpPr>
          <p:cNvPr id="204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0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877860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7</a:t>
            </a:fld>
            <a:endParaRPr/>
          </a:p>
        </p:txBody>
      </p:sp>
      <p:sp>
        <p:nvSpPr>
          <p:cNvPr id="206" name="Tension"/>
          <p:cNvSpPr txBox="1"/>
          <p:nvPr/>
        </p:nvSpPr>
        <p:spPr>
          <a:xfrm>
            <a:off x="11371811" y="1798012"/>
            <a:ext cx="3360204" cy="9460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64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तनाव</a:t>
            </a:r>
          </a:p>
        </p:txBody>
      </p:sp>
      <p:pic>
        <p:nvPicPr>
          <p:cNvPr id="207" name="image.pdf" descr="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4045" y="5013280"/>
            <a:ext cx="13955695" cy="4572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99" y="159399"/>
            <a:ext cx="2159001" cy="11895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4728" y="4881"/>
            <a:ext cx="1833282" cy="13016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0" y="16369"/>
            <a:ext cx="2286000" cy="17145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66" y="26691"/>
            <a:ext cx="2497760" cy="174277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7683698" y="0"/>
            <a:ext cx="16700302" cy="13716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8283" tIns="78283" rIns="78283" bIns="78283" numCol="1" spcCol="38100" rtlCol="0" anchor="t">
            <a:spAutoFit/>
          </a:bodyPr>
          <a:lstStyle/>
          <a:p>
            <a: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11" name="PPT 3 -"/>
          <p:cNvSpPr txBox="1"/>
          <p:nvPr/>
        </p:nvSpPr>
        <p:spPr>
          <a:xfrm>
            <a:off x="21512909" y="12813338"/>
            <a:ext cx="1398782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पीपीटी 3</a:t>
            </a:r>
            <a:r>
              <a:rPr b="1" spc="-59"/>
              <a:t> </a:t>
            </a:r>
            <a:r>
              <a:rPr b="1"/>
              <a:t>-</a:t>
            </a:r>
          </a:p>
        </p:txBody>
      </p:sp>
      <p:sp>
        <p:nvSpPr>
          <p:cNvPr id="212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1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877860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8</a:t>
            </a:fld>
            <a:endParaRPr/>
          </a:p>
        </p:txBody>
      </p:sp>
      <p:sp>
        <p:nvSpPr>
          <p:cNvPr id="214" name="Compression"/>
          <p:cNvSpPr txBox="1"/>
          <p:nvPr/>
        </p:nvSpPr>
        <p:spPr>
          <a:xfrm>
            <a:off x="9626138" y="1798012"/>
            <a:ext cx="5105878" cy="9460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64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दबाव</a:t>
            </a:r>
          </a:p>
        </p:txBody>
      </p:sp>
      <p:pic>
        <p:nvPicPr>
          <p:cNvPr id="215" name="image.pdf" descr="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94385" y="1348956"/>
            <a:ext cx="5334000" cy="12140538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99" y="159399"/>
            <a:ext cx="2159001" cy="11895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4728" y="4881"/>
            <a:ext cx="1833282" cy="13016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0" y="16369"/>
            <a:ext cx="2286000" cy="17145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66" y="26691"/>
            <a:ext cx="2497760" cy="174277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7683698" y="0"/>
            <a:ext cx="16700302" cy="13716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8283" tIns="78283" rIns="78283" bIns="78283" numCol="1" spcCol="38100" rtlCol="0" anchor="t">
            <a:spAutoFit/>
          </a:bodyPr>
          <a:lstStyle/>
          <a:p>
            <a: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19" name="PPT 3 -"/>
          <p:cNvSpPr txBox="1"/>
          <p:nvPr/>
        </p:nvSpPr>
        <p:spPr>
          <a:xfrm>
            <a:off x="21512909" y="12813338"/>
            <a:ext cx="1398782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पीपीटी 3</a:t>
            </a:r>
            <a:r>
              <a:rPr b="1" spc="-59"/>
              <a:t> </a:t>
            </a:r>
            <a:r>
              <a:rPr b="1"/>
              <a:t>-</a:t>
            </a:r>
          </a:p>
        </p:txBody>
      </p:sp>
      <p:sp>
        <p:nvSpPr>
          <p:cNvPr id="220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2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877860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9</a:t>
            </a:fld>
            <a:endParaRPr/>
          </a:p>
        </p:txBody>
      </p:sp>
      <p:sp>
        <p:nvSpPr>
          <p:cNvPr id="222" name="Shear"/>
          <p:cNvSpPr txBox="1"/>
          <p:nvPr/>
        </p:nvSpPr>
        <p:spPr>
          <a:xfrm>
            <a:off x="7683698" y="900541"/>
            <a:ext cx="6552292" cy="9460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64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 err="1"/>
              <a:t>कतरनी</a:t>
            </a:r>
            <a:r>
              <a:rPr lang="en-US" dirty="0"/>
              <a:t> (Shear)</a:t>
            </a:r>
            <a:endParaRPr dirty="0"/>
          </a:p>
        </p:txBody>
      </p:sp>
      <p:pic>
        <p:nvPicPr>
          <p:cNvPr id="223" name="image.pdf" descr="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9508" y="2280477"/>
            <a:ext cx="10902461" cy="9995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icture 9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99" y="159399"/>
            <a:ext cx="2159001" cy="11895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4728" y="4881"/>
            <a:ext cx="1833282" cy="13016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0" y="16369"/>
            <a:ext cx="2286000" cy="17145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66" y="26691"/>
            <a:ext cx="2497760" cy="174277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Default Design">
  <a:themeElements>
    <a:clrScheme name="Default 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 Design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Default 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01600" dist="12700" dir="2700000" rotWithShape="0">
              <a:srgbClr val="000000"/>
            </a:outerShdw>
          </a:effectLst>
        </a:effectStyle>
        <a:effectStyle>
          <a:effectLst>
            <a:outerShdw blurRad="101600" dist="12700" dir="2700000" rotWithShape="0">
              <a:srgbClr val="000000"/>
            </a:outerShdw>
          </a:effectLst>
        </a:effectStyle>
        <a:effectStyle>
          <a:effectLst>
            <a:outerShdw blurRad="50800" dist="127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101600" dist="12700" dir="2700000" rotWithShape="0">
            <a:srgbClr val="000000"/>
          </a:outerShdw>
        </a:effectLst>
        <a:sp3d/>
      </a:spPr>
      <a:bodyPr rot="0" spcFirstLastPara="1" vertOverflow="overflow" horzOverflow="overflow" vert="horz" wrap="square" lIns="78283" tIns="78283" rIns="78283" bIns="78283" numCol="1" spcCol="38100" rtlCol="0" anchor="t">
        <a:spAutoFit/>
      </a:bodyPr>
      <a:lstStyle>
        <a:defPPr marL="0" marR="0" indent="0" algn="l" defTabSz="16625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50800" dist="127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8283" tIns="78283" rIns="78283" bIns="78283" numCol="1" spcCol="38100" rtlCol="0" anchor="t">
        <a:spAutoFit/>
      </a:bodyPr>
      <a:lstStyle>
        <a:defPPr marL="0" marR="0" indent="0" algn="l" defTabSz="16625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 Design">
  <a:themeElements>
    <a:clrScheme name="Default 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 Design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Default 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01600" dist="12700" dir="2700000" rotWithShape="0">
              <a:srgbClr val="000000"/>
            </a:outerShdw>
          </a:effectLst>
        </a:effectStyle>
        <a:effectStyle>
          <a:effectLst>
            <a:outerShdw blurRad="101600" dist="12700" dir="2700000" rotWithShape="0">
              <a:srgbClr val="000000"/>
            </a:outerShdw>
          </a:effectLst>
        </a:effectStyle>
        <a:effectStyle>
          <a:effectLst>
            <a:outerShdw blurRad="50800" dist="127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101600" dist="12700" dir="2700000" rotWithShape="0">
            <a:srgbClr val="000000"/>
          </a:outerShdw>
        </a:effectLst>
        <a:sp3d/>
      </a:spPr>
      <a:bodyPr rot="0" spcFirstLastPara="1" vertOverflow="overflow" horzOverflow="overflow" vert="horz" wrap="square" lIns="78283" tIns="78283" rIns="78283" bIns="78283" numCol="1" spcCol="38100" rtlCol="0" anchor="t">
        <a:spAutoFit/>
      </a:bodyPr>
      <a:lstStyle>
        <a:defPPr marL="0" marR="0" indent="0" algn="l" defTabSz="16625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50800" dist="127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8283" tIns="78283" rIns="78283" bIns="78283" numCol="1" spcCol="38100" rtlCol="0" anchor="t">
        <a:spAutoFit/>
      </a:bodyPr>
      <a:lstStyle>
        <a:defPPr marL="0" marR="0" indent="0" algn="l" defTabSz="16625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510</Words>
  <Application>Microsoft Office PowerPoint</Application>
  <PresentationFormat>Custom</PresentationFormat>
  <Paragraphs>147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Calibri</vt:lpstr>
      <vt:lpstr>HelveticaNeueLT Std Lt</vt:lpstr>
      <vt:lpstr>Open Sans</vt:lpstr>
      <vt:lpstr>Verdana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NDRF HQ</cp:lastModifiedBy>
  <cp:revision>5</cp:revision>
  <dcterms:modified xsi:type="dcterms:W3CDTF">2026-01-06T04:32:32Z</dcterms:modified>
</cp:coreProperties>
</file>