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1188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2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952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42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0" y="4159265"/>
            <a:ext cx="13733250" cy="400618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FB8C8-A125-C142-EEA1-34FD8B4C1024}"/>
              </a:ext>
            </a:extLst>
          </p:cNvPr>
          <p:cNvSpPr txBox="1"/>
          <p:nvPr/>
        </p:nvSpPr>
        <p:spPr>
          <a:xfrm>
            <a:off x="728715" y="4515266"/>
            <a:ext cx="12275820" cy="364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3" name="brave-firefighters-releasing-man-from-burning-car.jpg" descr="brave-firefighters-releasing-man-from-burning-car.jpg">
            <a:extLst>
              <a:ext uri="{FF2B5EF4-FFF2-40B4-BE49-F238E27FC236}">
                <a16:creationId xmlns:a16="http://schemas.microsoft.com/office/drawing/2014/main" id="{2CCADBFE-545B-7A75-32D3-ECC75DBD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598" b="3502"/>
          <a:stretch>
            <a:fillRect/>
          </a:stretch>
        </p:blipFill>
        <p:spPr>
          <a:xfrm flipH="1">
            <a:off x="-32855" y="-16570"/>
            <a:ext cx="2456919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22860" y="-28113"/>
            <a:ext cx="24513476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29013" y="-42574"/>
            <a:ext cx="24569189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866E3E0-DEED-6FEC-0E68-E49EA1B97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78CA4-439B-2787-C606-E0F7D74D8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b="1" dirty="0"/>
              <a:t>4</a:t>
            </a:r>
            <a:r>
              <a:rPr b="1" dirty="0"/>
              <a:t>-</a:t>
            </a:r>
            <a:r>
              <a:rPr lang="en-US" b="1" dirty="0"/>
              <a:t>1</a:t>
            </a:r>
            <a:endParaRPr b="1" dirty="0"/>
          </a:p>
        </p:txBody>
      </p:sp>
      <p:pic>
        <p:nvPicPr>
          <p:cNvPr id="11" name="Image" descr="LESSON">
            <a:extLst>
              <a:ext uri="{FF2B5EF4-FFF2-40B4-BE49-F238E27FC236}">
                <a16:creationId xmlns:a16="http://schemas.microsoft.com/office/drawing/2014/main" id="{B1AB7E46-A4FE-DC30-FFD4-50153A2156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-30480" y="4508645"/>
            <a:ext cx="13733250" cy="400618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pic>
        <p:nvPicPr>
          <p:cNvPr id="13" name="CSSR-logo-white-01.png" descr="CSSR-logo-white-01.png">
            <a:extLst>
              <a:ext uri="{FF2B5EF4-FFF2-40B4-BE49-F238E27FC236}">
                <a16:creationId xmlns:a16="http://schemas.microsoft.com/office/drawing/2014/main" id="{EDAA7D65-53FC-0DC1-392D-465E2A073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6994" y="96990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8FFBE8-C4E0-B788-B433-C114E6A29265}"/>
              </a:ext>
            </a:extLst>
          </p:cNvPr>
          <p:cNvSpPr txBox="1"/>
          <p:nvPr/>
        </p:nvSpPr>
        <p:spPr>
          <a:xfrm>
            <a:off x="751576" y="4941005"/>
            <a:ext cx="12252960" cy="2727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Structural Triage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INSARAG Marking System</a:t>
            </a: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8A53B6C8-25AC-F873-84C4-5A0D443A051D}"/>
              </a:ext>
            </a:extLst>
          </p:cNvPr>
          <p:cNvSpPr/>
          <p:nvPr/>
        </p:nvSpPr>
        <p:spPr>
          <a:xfrm>
            <a:off x="1008380" y="134366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4" name="Duties of…">
            <a:extLst>
              <a:ext uri="{FF2B5EF4-FFF2-40B4-BE49-F238E27FC236}">
                <a16:creationId xmlns:a16="http://schemas.microsoft.com/office/drawing/2014/main" id="{F1D7CEB0-2FAB-547B-5652-9217E09B14E6}"/>
              </a:ext>
            </a:extLst>
          </p:cNvPr>
          <p:cNvSpPr txBox="1"/>
          <p:nvPr/>
        </p:nvSpPr>
        <p:spPr>
          <a:xfrm>
            <a:off x="6993923" y="8023826"/>
            <a:ext cx="6359729" cy="45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Sachin Chauhan,2IC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9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6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9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99" name="Rounded Rectangle"/>
          <p:cNvSpPr/>
          <p:nvPr/>
        </p:nvSpPr>
        <p:spPr>
          <a:xfrm>
            <a:off x="2677288" y="5425659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0" name="Prior intelligence"/>
          <p:cNvSpPr txBox="1"/>
          <p:nvPr/>
        </p:nvSpPr>
        <p:spPr>
          <a:xfrm>
            <a:off x="3266206" y="6185199"/>
            <a:ext cx="77121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Prior intelligence</a:t>
            </a:r>
          </a:p>
        </p:txBody>
      </p:sp>
      <p:sp>
        <p:nvSpPr>
          <p:cNvPr id="201" name="Rounded Rectangle"/>
          <p:cNvSpPr/>
          <p:nvPr/>
        </p:nvSpPr>
        <p:spPr>
          <a:xfrm>
            <a:off x="12816711" y="5425659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2" name="Availability of resources"/>
          <p:cNvSpPr txBox="1"/>
          <p:nvPr/>
        </p:nvSpPr>
        <p:spPr>
          <a:xfrm>
            <a:off x="13565108" y="6185199"/>
            <a:ext cx="768616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Availability of resources</a:t>
            </a:r>
          </a:p>
        </p:txBody>
      </p:sp>
      <p:sp>
        <p:nvSpPr>
          <p:cNvPr id="203" name="Factors in Worksite Triage…"/>
          <p:cNvSpPr txBox="1"/>
          <p:nvPr/>
        </p:nvSpPr>
        <p:spPr>
          <a:xfrm>
            <a:off x="2857890" y="2203310"/>
            <a:ext cx="8528796" cy="322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Factors in</a:t>
            </a:r>
            <a:br>
              <a:rPr dirty="0"/>
            </a:br>
            <a:r>
              <a:rPr dirty="0"/>
              <a:t>Worksite Triage</a:t>
            </a:r>
          </a:p>
          <a:p>
            <a:pPr defTabSz="1896340">
              <a:lnSpc>
                <a:spcPct val="90000"/>
              </a:lnSpc>
              <a:defRPr sz="4800"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(Cont.)</a:t>
            </a:r>
          </a:p>
        </p:txBody>
      </p:sp>
      <p:sp>
        <p:nvSpPr>
          <p:cNvPr id="204" name="Rounded Rectangle"/>
          <p:cNvSpPr/>
          <p:nvPr/>
        </p:nvSpPr>
        <p:spPr>
          <a:xfrm>
            <a:off x="2677288" y="8261244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Location of utility shut-offs"/>
          <p:cNvSpPr txBox="1"/>
          <p:nvPr/>
        </p:nvSpPr>
        <p:spPr>
          <a:xfrm>
            <a:off x="3266206" y="9020785"/>
            <a:ext cx="791279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Location of utility shut-offs</a:t>
            </a:r>
          </a:p>
        </p:txBody>
      </p:sp>
      <p:sp>
        <p:nvSpPr>
          <p:cNvPr id="206" name="Rounded Rectangle"/>
          <p:cNvSpPr/>
          <p:nvPr/>
        </p:nvSpPr>
        <p:spPr>
          <a:xfrm>
            <a:off x="12816711" y="8261244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Possible presence of hazardous materials"/>
          <p:cNvSpPr txBox="1"/>
          <p:nvPr/>
        </p:nvSpPr>
        <p:spPr>
          <a:xfrm>
            <a:off x="13594584" y="8671534"/>
            <a:ext cx="762721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Possible presence of hazardous materials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09D2FE9A-87FA-64B9-FD1A-EA4D1D0C5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F00420-EF0E-8AC1-E17C-F372FF4AA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1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5" name="INSARAG Marking System"/>
          <p:cNvSpPr txBox="1"/>
          <p:nvPr/>
        </p:nvSpPr>
        <p:spPr>
          <a:xfrm>
            <a:off x="1001843" y="4494532"/>
            <a:ext cx="6511228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INSARAG Marking System</a:t>
            </a:r>
          </a:p>
        </p:txBody>
      </p:sp>
      <p:sp>
        <p:nvSpPr>
          <p:cNvPr id="216" name="The International Search and Rescue Advisory Group (INSARAG) Marking System uses symbols to identify the condition of structures, the presence of hazards and the status of victims in a standardized, simple and clear fashion that can be understood by all local, national and international rescue personnel.…"/>
          <p:cNvSpPr txBox="1"/>
          <p:nvPr/>
        </p:nvSpPr>
        <p:spPr>
          <a:xfrm>
            <a:off x="9477055" y="3266166"/>
            <a:ext cx="13807710" cy="927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The International Search and Rescue Advisory Group (INSARAG) Marking System uses symbols to identify the condition of structures, the presence of hazards and the status of victims in a standardized, simple and clear fashion that can be understood by all local, national and international rescue personnel. </a:t>
            </a:r>
          </a:p>
          <a:p>
            <a:pPr defTabSz="1896340">
              <a:lnSpc>
                <a:spcPct val="110000"/>
              </a:lnSpc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INSARAG Marking System consists of three principle Marking elements, these being: </a:t>
            </a:r>
          </a:p>
          <a:p>
            <a:pPr marL="1016000" indent="-508000" defTabSz="1896340">
              <a:spcBef>
                <a:spcPts val="1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Worksite Marking</a:t>
            </a:r>
          </a:p>
          <a:p>
            <a:pPr marL="1016000" indent="-508000" defTabSz="1896340">
              <a:spcBef>
                <a:spcPts val="1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Victim Marking</a:t>
            </a:r>
          </a:p>
          <a:p>
            <a:pPr marL="1016000" indent="-508000" defTabSz="1896340">
              <a:spcBef>
                <a:spcPts val="1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Rapid Clearance Marking</a:t>
            </a:r>
          </a:p>
        </p:txBody>
      </p:sp>
      <p:sp>
        <p:nvSpPr>
          <p:cNvPr id="217" name="Line"/>
          <p:cNvSpPr/>
          <p:nvPr/>
        </p:nvSpPr>
        <p:spPr>
          <a:xfrm>
            <a:off x="7036229" y="1893765"/>
            <a:ext cx="1778707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220" y="225"/>
                </a:lnTo>
                <a:lnTo>
                  <a:pt x="4176" y="21600"/>
                </a:lnTo>
                <a:lnTo>
                  <a:pt x="5127" y="0"/>
                </a:lnTo>
                <a:lnTo>
                  <a:pt x="21600" y="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173329E-A453-2ACF-6A76-1FFE12D61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DAA157-C7F5-8866-C088-9BD4B1A5D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2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25" name="Clear Markings"/>
          <p:cNvSpPr txBox="1"/>
          <p:nvPr/>
        </p:nvSpPr>
        <p:spPr>
          <a:xfrm>
            <a:off x="1016000" y="3119947"/>
            <a:ext cx="8168483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Clear Markings</a:t>
            </a:r>
          </a:p>
        </p:txBody>
      </p:sp>
      <p:sp>
        <p:nvSpPr>
          <p:cNvPr id="226" name="All markings must be conspicuous and made using a high contrast, durable, fluorescent colour."/>
          <p:cNvSpPr txBox="1"/>
          <p:nvPr/>
        </p:nvSpPr>
        <p:spPr>
          <a:xfrm>
            <a:off x="1144986" y="5854229"/>
            <a:ext cx="10439638" cy="4356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All markings must be conspicuous and made using a high contrast, durable, fluorescent colour.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D4074-42D7-C132-898D-7491FF5B7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917" y="3175000"/>
            <a:ext cx="9114083" cy="8008620"/>
          </a:xfrm>
          <a:prstGeom prst="rect">
            <a:avLst/>
          </a:prstGeom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585B8A8-851D-F0B0-40EC-66D1E50C2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F4A59-5F81-AB57-9D04-57C32BB1CF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34" name="Marking System Information Categories"/>
          <p:cNvSpPr txBox="1"/>
          <p:nvPr/>
        </p:nvSpPr>
        <p:spPr>
          <a:xfrm>
            <a:off x="801570" y="4057531"/>
            <a:ext cx="8680769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Marking System</a:t>
            </a:r>
            <a:br>
              <a:rPr dirty="0"/>
            </a:br>
            <a:r>
              <a:rPr dirty="0"/>
              <a:t>Information Categories</a:t>
            </a:r>
          </a:p>
        </p:txBody>
      </p:sp>
      <p:grpSp>
        <p:nvGrpSpPr>
          <p:cNvPr id="237" name="Group"/>
          <p:cNvGrpSpPr/>
          <p:nvPr/>
        </p:nvGrpSpPr>
        <p:grpSpPr>
          <a:xfrm>
            <a:off x="9851427" y="4128668"/>
            <a:ext cx="1219201" cy="1681958"/>
            <a:chOff x="0" y="115975"/>
            <a:chExt cx="1219200" cy="1681957"/>
          </a:xfrm>
        </p:grpSpPr>
        <p:sp>
          <p:nvSpPr>
            <p:cNvPr id="23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0" name="Group"/>
          <p:cNvGrpSpPr/>
          <p:nvPr/>
        </p:nvGrpSpPr>
        <p:grpSpPr>
          <a:xfrm>
            <a:off x="9851427" y="6017021"/>
            <a:ext cx="1219201" cy="1681958"/>
            <a:chOff x="0" y="115975"/>
            <a:chExt cx="1219200" cy="1681957"/>
          </a:xfrm>
        </p:grpSpPr>
        <p:sp>
          <p:nvSpPr>
            <p:cNvPr id="23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39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43" name="Group"/>
          <p:cNvGrpSpPr/>
          <p:nvPr/>
        </p:nvGrpSpPr>
        <p:grpSpPr>
          <a:xfrm>
            <a:off x="9851427" y="8026419"/>
            <a:ext cx="1219201" cy="1681958"/>
            <a:chOff x="0" y="115975"/>
            <a:chExt cx="1219200" cy="1681957"/>
          </a:xfrm>
        </p:grpSpPr>
        <p:sp>
          <p:nvSpPr>
            <p:cNvPr id="24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244" name="General Area Marking…"/>
          <p:cNvSpPr txBox="1"/>
          <p:nvPr/>
        </p:nvSpPr>
        <p:spPr>
          <a:xfrm>
            <a:off x="11673999" y="4212171"/>
            <a:ext cx="10260118" cy="7890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General Area Marking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Structure Orientation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Cordon Markings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Worksite Marking</a:t>
            </a:r>
          </a:p>
        </p:txBody>
      </p:sp>
      <p:grpSp>
        <p:nvGrpSpPr>
          <p:cNvPr id="247" name="Group"/>
          <p:cNvGrpSpPr/>
          <p:nvPr/>
        </p:nvGrpSpPr>
        <p:grpSpPr>
          <a:xfrm>
            <a:off x="9851427" y="10035817"/>
            <a:ext cx="1219201" cy="1681958"/>
            <a:chOff x="0" y="115975"/>
            <a:chExt cx="1219200" cy="1681957"/>
          </a:xfrm>
        </p:grpSpPr>
        <p:sp>
          <p:nvSpPr>
            <p:cNvPr id="24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D5DD5FA-ECB6-ED6A-63A7-63E06B708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C16A5-2FD5-E05B-437E-4854C6927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5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1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54" name="Marking System Information Categories (Cont.)"/>
          <p:cNvSpPr txBox="1"/>
          <p:nvPr/>
        </p:nvSpPr>
        <p:spPr>
          <a:xfrm>
            <a:off x="885686" y="3676415"/>
            <a:ext cx="8680769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Marking System</a:t>
            </a:r>
            <a:br>
              <a:rPr dirty="0"/>
            </a:br>
            <a:r>
              <a:rPr dirty="0"/>
              <a:t>Information Categories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grpSp>
        <p:nvGrpSpPr>
          <p:cNvPr id="257" name="Group"/>
          <p:cNvGrpSpPr/>
          <p:nvPr/>
        </p:nvGrpSpPr>
        <p:grpSpPr>
          <a:xfrm>
            <a:off x="9701259" y="4128668"/>
            <a:ext cx="1219201" cy="1681958"/>
            <a:chOff x="0" y="115975"/>
            <a:chExt cx="1219200" cy="1681957"/>
          </a:xfrm>
        </p:grpSpPr>
        <p:sp>
          <p:nvSpPr>
            <p:cNvPr id="25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260" name="Group"/>
          <p:cNvGrpSpPr/>
          <p:nvPr/>
        </p:nvGrpSpPr>
        <p:grpSpPr>
          <a:xfrm>
            <a:off x="9701259" y="6289644"/>
            <a:ext cx="1219201" cy="1681958"/>
            <a:chOff x="0" y="115975"/>
            <a:chExt cx="1219200" cy="1681957"/>
          </a:xfrm>
        </p:grpSpPr>
        <p:sp>
          <p:nvSpPr>
            <p:cNvPr id="25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263" name="Group"/>
          <p:cNvGrpSpPr/>
          <p:nvPr/>
        </p:nvGrpSpPr>
        <p:grpSpPr>
          <a:xfrm>
            <a:off x="9701259" y="8509998"/>
            <a:ext cx="1219201" cy="1681958"/>
            <a:chOff x="0" y="115975"/>
            <a:chExt cx="1219200" cy="1681957"/>
          </a:xfrm>
        </p:grpSpPr>
        <p:sp>
          <p:nvSpPr>
            <p:cNvPr id="26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264" name="Victim Marking…"/>
          <p:cNvSpPr txBox="1"/>
          <p:nvPr/>
        </p:nvSpPr>
        <p:spPr>
          <a:xfrm>
            <a:off x="11523830" y="4212171"/>
            <a:ext cx="12013535" cy="7890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Victim Marking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Rapid Clearance Marking (RCM)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Facilities and Vehicle Markings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Team and Function Markings</a:t>
            </a:r>
          </a:p>
        </p:txBody>
      </p:sp>
      <p:grpSp>
        <p:nvGrpSpPr>
          <p:cNvPr id="267" name="Group"/>
          <p:cNvGrpSpPr/>
          <p:nvPr/>
        </p:nvGrpSpPr>
        <p:grpSpPr>
          <a:xfrm>
            <a:off x="9701259" y="10755751"/>
            <a:ext cx="1219201" cy="1681958"/>
            <a:chOff x="0" y="115975"/>
            <a:chExt cx="1219200" cy="1681957"/>
          </a:xfrm>
        </p:grpSpPr>
        <p:sp>
          <p:nvSpPr>
            <p:cNvPr id="26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8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8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84A8951-063F-B56F-2626-49BB4EA47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A1537-B964-9A7A-B903-DB6109A02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7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1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pic>
        <p:nvPicPr>
          <p:cNvPr id="274" name="image.jpeg" descr="image.jpeg"/>
          <p:cNvPicPr>
            <a:picLocks noChangeAspect="1"/>
          </p:cNvPicPr>
          <p:nvPr/>
        </p:nvPicPr>
        <p:blipFill>
          <a:blip r:embed="rId2"/>
          <a:srcRect l="6728" t="24625" r="6728" b="2618"/>
          <a:stretch>
            <a:fillRect/>
          </a:stretch>
        </p:blipFill>
        <p:spPr>
          <a:xfrm>
            <a:off x="6814034" y="4565189"/>
            <a:ext cx="10755915" cy="767022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General Area Marking"/>
          <p:cNvSpPr txBox="1"/>
          <p:nvPr/>
        </p:nvSpPr>
        <p:spPr>
          <a:xfrm>
            <a:off x="6814034" y="1045881"/>
            <a:ext cx="1161489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General Area Marking</a:t>
            </a:r>
          </a:p>
        </p:txBody>
      </p:sp>
      <p:sp>
        <p:nvSpPr>
          <p:cNvPr id="276" name="Street &amp; Number Identification"/>
          <p:cNvSpPr txBox="1"/>
          <p:nvPr/>
        </p:nvSpPr>
        <p:spPr>
          <a:xfrm>
            <a:off x="7745572" y="3285495"/>
            <a:ext cx="8892855" cy="100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Street &amp; Number Identification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ADC1D456-C9BE-D0E3-EB86-7DD81BFBE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50A78E-9361-1A18-8390-6C20F34CA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7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0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83" name="Location References — Exterior and Interior"/>
          <p:cNvSpPr txBox="1"/>
          <p:nvPr/>
        </p:nvSpPr>
        <p:spPr>
          <a:xfrm>
            <a:off x="6472382" y="989120"/>
            <a:ext cx="11358418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Location References — Exterior and Interior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258" y="4729880"/>
            <a:ext cx="8860897" cy="60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83" y="4729880"/>
            <a:ext cx="11802710" cy="60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84E8910-F77C-F9DF-1842-C3284FF79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24C9E-1C65-8085-C071-A1BC7BA32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92" y="2107700"/>
            <a:ext cx="17012416" cy="1096284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93" name="Identifying Floors"/>
          <p:cNvSpPr txBox="1"/>
          <p:nvPr/>
        </p:nvSpPr>
        <p:spPr>
          <a:xfrm>
            <a:off x="7798262" y="1063209"/>
            <a:ext cx="939245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Identifying Floors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A52C047-B465-100A-D5D3-3559D9E2E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ED018-D914-0E03-4566-9600FE1A3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7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pic>
        <p:nvPicPr>
          <p:cNvPr id="300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426" y="2888154"/>
            <a:ext cx="9765148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Identifying Columns/ Pillars"/>
          <p:cNvSpPr txBox="1"/>
          <p:nvPr/>
        </p:nvSpPr>
        <p:spPr>
          <a:xfrm>
            <a:off x="6143566" y="957266"/>
            <a:ext cx="12437046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t>Identifying Columns/ Pillars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F1BA0B9-B1CE-AA7C-33A2-74040EE69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D001ED-4637-88B1-1EC8-9854B93E7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0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5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0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308" name="Operations Work Zone"/>
          <p:cNvSpPr txBox="1"/>
          <p:nvPr/>
        </p:nvSpPr>
        <p:spPr>
          <a:xfrm>
            <a:off x="6638510" y="1728523"/>
            <a:ext cx="1110695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Operations Work Zone</a:t>
            </a:r>
          </a:p>
        </p:txBody>
      </p:sp>
      <p:pic>
        <p:nvPicPr>
          <p:cNvPr id="309" name="PAK-CSSR-PW.032.jpg" descr="PAK-CSSR-PW.032.jpg"/>
          <p:cNvPicPr>
            <a:picLocks noChangeAspect="1"/>
          </p:cNvPicPr>
          <p:nvPr/>
        </p:nvPicPr>
        <p:blipFill>
          <a:blip r:embed="rId2"/>
          <a:srcRect l="34965" t="18094" r="25326" b="52537"/>
          <a:stretch>
            <a:fillRect/>
          </a:stretch>
        </p:blipFill>
        <p:spPr>
          <a:xfrm>
            <a:off x="4380903" y="4314299"/>
            <a:ext cx="15622172" cy="6499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2BE2853-7128-C3FF-1A43-5269B0F1C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9CF525-1ABF-6A77-980A-CDDB2C742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16000" y="5089031"/>
            <a:ext cx="7627217" cy="266728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16000" y="348881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740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7069664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3" y="9011864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Sectorization, its identification and five ASR Levels.…"/>
          <p:cNvSpPr txBox="1"/>
          <p:nvPr/>
        </p:nvSpPr>
        <p:spPr>
          <a:xfrm>
            <a:off x="11835645" y="4824216"/>
            <a:ext cx="11875355" cy="620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Sectorization, its identification and five ASR Levels.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categories of Worksite Triage.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at least 8 factors to consider in worksite triage.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498FC90-A988-EEC4-EAEE-CC5C18B41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A57E1-9359-371A-8637-12529758C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3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16" name="Collapse / Hazard Zone"/>
          <p:cNvSpPr txBox="1"/>
          <p:nvPr/>
        </p:nvSpPr>
        <p:spPr>
          <a:xfrm>
            <a:off x="6640512" y="1433355"/>
            <a:ext cx="11102954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Collapse / Hazard Zone</a:t>
            </a:r>
          </a:p>
        </p:txBody>
      </p:sp>
      <p:pic>
        <p:nvPicPr>
          <p:cNvPr id="317" name="PAK-CSSR-PW.032.jpg" descr="PAK-CSSR-PW.032.jpg"/>
          <p:cNvPicPr>
            <a:picLocks noChangeAspect="1"/>
          </p:cNvPicPr>
          <p:nvPr/>
        </p:nvPicPr>
        <p:blipFill>
          <a:blip r:embed="rId2"/>
          <a:srcRect l="34965" t="58659" r="25326" b="11050"/>
          <a:stretch>
            <a:fillRect/>
          </a:stretch>
        </p:blipFill>
        <p:spPr>
          <a:xfrm>
            <a:off x="4380903" y="4530084"/>
            <a:ext cx="15622173" cy="6703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0CF47949-6C82-B783-83D7-0D68EB37F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E15351-0895-DF31-1A86-72484F312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2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1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2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grpSp>
        <p:nvGrpSpPr>
          <p:cNvPr id="332" name="Group"/>
          <p:cNvGrpSpPr/>
          <p:nvPr/>
        </p:nvGrpSpPr>
        <p:grpSpPr>
          <a:xfrm>
            <a:off x="9395143" y="2631145"/>
            <a:ext cx="13280933" cy="10160001"/>
            <a:chOff x="0" y="0"/>
            <a:chExt cx="13280932" cy="10159999"/>
          </a:xfrm>
        </p:grpSpPr>
        <p:sp>
          <p:nvSpPr>
            <p:cNvPr id="324" name="Line"/>
            <p:cNvSpPr/>
            <p:nvPr/>
          </p:nvSpPr>
          <p:spPr>
            <a:xfrm>
              <a:off x="11901466" y="152613"/>
              <a:ext cx="1379465" cy="31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25" name="Line"/>
            <p:cNvSpPr/>
            <p:nvPr/>
          </p:nvSpPr>
          <p:spPr>
            <a:xfrm>
              <a:off x="12073901" y="7932715"/>
              <a:ext cx="1207032" cy="31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26" name="Line"/>
            <p:cNvSpPr/>
            <p:nvPr/>
          </p:nvSpPr>
          <p:spPr>
            <a:xfrm flipH="1">
              <a:off x="12587606" y="155793"/>
              <a:ext cx="3592" cy="77801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27" name="Rectangle"/>
            <p:cNvSpPr/>
            <p:nvPr/>
          </p:nvSpPr>
          <p:spPr>
            <a:xfrm>
              <a:off x="1796" y="0"/>
              <a:ext cx="11899648" cy="7783281"/>
            </a:xfrm>
            <a:prstGeom prst="rect">
              <a:avLst/>
            </a:prstGeom>
            <a:noFill/>
            <a:ln w="539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042987">
                <a:defRPr sz="1800"/>
              </a:pPr>
              <a:endParaRPr/>
            </a:p>
          </p:txBody>
        </p:sp>
        <p:sp>
          <p:nvSpPr>
            <p:cNvPr id="328" name="Line"/>
            <p:cNvSpPr/>
            <p:nvPr/>
          </p:nvSpPr>
          <p:spPr>
            <a:xfrm flipH="1">
              <a:off x="0" y="7935893"/>
              <a:ext cx="3595" cy="9156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29" name="Line"/>
            <p:cNvSpPr/>
            <p:nvPr/>
          </p:nvSpPr>
          <p:spPr>
            <a:xfrm flipH="1">
              <a:off x="12070306" y="8088507"/>
              <a:ext cx="3594" cy="76306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30" name="Line"/>
            <p:cNvSpPr/>
            <p:nvPr/>
          </p:nvSpPr>
          <p:spPr>
            <a:xfrm>
              <a:off x="1796" y="8390552"/>
              <a:ext cx="12072106" cy="318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31" name="1.2 M"/>
            <p:cNvSpPr txBox="1"/>
            <p:nvPr/>
          </p:nvSpPr>
          <p:spPr>
            <a:xfrm>
              <a:off x="5313877" y="8600083"/>
              <a:ext cx="3276227" cy="1559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1.2 M</a:t>
              </a:r>
            </a:p>
          </p:txBody>
        </p:sp>
      </p:grpSp>
      <p:sp>
        <p:nvSpPr>
          <p:cNvPr id="333" name="Place the mark at…"/>
          <p:cNvSpPr txBox="1"/>
          <p:nvPr/>
        </p:nvSpPr>
        <p:spPr>
          <a:xfrm>
            <a:off x="1189786" y="5541466"/>
            <a:ext cx="7135617" cy="2633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Place the mark at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primary access point into the structure.</a:t>
            </a:r>
          </a:p>
        </p:txBody>
      </p:sp>
      <p:sp>
        <p:nvSpPr>
          <p:cNvPr id="334" name="1 M"/>
          <p:cNvSpPr txBox="1">
            <a:spLocks noGrp="1"/>
          </p:cNvSpPr>
          <p:nvPr>
            <p:ph type="title" idx="4294967295"/>
          </p:nvPr>
        </p:nvSpPr>
        <p:spPr>
          <a:xfrm>
            <a:off x="22574591" y="6659637"/>
            <a:ext cx="1398782" cy="2103017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3600" b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1 M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7842B56B-53B1-B055-5140-572D464F5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2E217-94E1-5041-5749-B8099CB69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3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8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3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341" name="Marking Format"/>
          <p:cNvSpPr txBox="1"/>
          <p:nvPr/>
        </p:nvSpPr>
        <p:spPr>
          <a:xfrm>
            <a:off x="1016000" y="2628940"/>
            <a:ext cx="8128000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Marking Format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213" y="3368210"/>
            <a:ext cx="10745638" cy="787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D49F9F0-CC0C-6D78-800D-E1D396822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7EE500-376F-2C45-7270-1203533BC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4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6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4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349" name="Sample Marking:…"/>
          <p:cNvSpPr txBox="1"/>
          <p:nvPr/>
        </p:nvSpPr>
        <p:spPr>
          <a:xfrm>
            <a:off x="1016000" y="2977940"/>
            <a:ext cx="9666778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Sample Marking:  </a:t>
            </a:r>
          </a:p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“Work in Progress”</a:t>
            </a:r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084" y="3500292"/>
            <a:ext cx="10745639" cy="787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4E46A79-B938-BF37-59D0-59255C91C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61359B-B1A2-2BD0-C151-E02F3AFAF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5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4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5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357" name="Sample Marking:…"/>
          <p:cNvSpPr txBox="1"/>
          <p:nvPr/>
        </p:nvSpPr>
        <p:spPr>
          <a:xfrm>
            <a:off x="868759" y="3213965"/>
            <a:ext cx="8752378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Sample Marking: </a:t>
            </a:r>
          </a:p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“Work Completed”</a:t>
            </a:r>
          </a:p>
        </p:txBody>
      </p:sp>
      <p:pic>
        <p:nvPicPr>
          <p:cNvPr id="3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083" y="3322500"/>
            <a:ext cx="14962125" cy="854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59FC9FB-CF29-3DDE-BCF9-C1ADA9879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0DE24-DBAB-99D2-45AA-D7FF8EAEC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5" y="2514599"/>
            <a:ext cx="22951950" cy="10449303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6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3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6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366" name="Sample Marking:…"/>
          <p:cNvSpPr txBox="1"/>
          <p:nvPr/>
        </p:nvSpPr>
        <p:spPr>
          <a:xfrm>
            <a:off x="7712941" y="1000257"/>
            <a:ext cx="8958118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Sample Marking: </a:t>
            </a:r>
          </a:p>
          <a:p>
            <a:pPr algn="ctr"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“Work Completed”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A11177DC-42DF-A4BD-A5E2-6053D0B2E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07014-B300-EF85-5F27-4FE234363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0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rcRect l="751" b="89870"/>
          <a:stretch>
            <a:fillRect/>
          </a:stretch>
        </p:blipFill>
        <p:spPr>
          <a:xfrm>
            <a:off x="11718601" y="4931130"/>
            <a:ext cx="7230362" cy="5682065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Potential Victim Location"/>
          <p:cNvSpPr txBox="1"/>
          <p:nvPr/>
        </p:nvSpPr>
        <p:spPr>
          <a:xfrm>
            <a:off x="1016000" y="3458000"/>
            <a:ext cx="10549717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Potential Victim Location</a:t>
            </a:r>
          </a:p>
        </p:txBody>
      </p:sp>
      <p:sp>
        <p:nvSpPr>
          <p:cNvPr id="375" name="Draw a large “V” as close as possible to the location of known or potential victim(s)."/>
          <p:cNvSpPr txBox="1"/>
          <p:nvPr/>
        </p:nvSpPr>
        <p:spPr>
          <a:xfrm>
            <a:off x="1038262" y="6455628"/>
            <a:ext cx="8413371" cy="2633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Draw a large “V” as close as possible to the location of known or potential victim(s).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E0CA76A-C033-B2EB-91D1-05338F23E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DCF76-E2AA-ABAF-BBEA-96FE8552F6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9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382" name="Confirmed…"/>
          <p:cNvSpPr txBox="1"/>
          <p:nvPr/>
        </p:nvSpPr>
        <p:spPr>
          <a:xfrm>
            <a:off x="899076" y="2932220"/>
            <a:ext cx="6370404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Confirmed </a:t>
            </a:r>
          </a:p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Live Victims</a:t>
            </a:r>
          </a:p>
        </p:txBody>
      </p:sp>
      <p:grpSp>
        <p:nvGrpSpPr>
          <p:cNvPr id="386" name="Group"/>
          <p:cNvGrpSpPr/>
          <p:nvPr/>
        </p:nvGrpSpPr>
        <p:grpSpPr>
          <a:xfrm>
            <a:off x="10200651" y="4417474"/>
            <a:ext cx="9887143" cy="7102581"/>
            <a:chOff x="0" y="608827"/>
            <a:chExt cx="9887141" cy="7102580"/>
          </a:xfrm>
        </p:grpSpPr>
        <p:pic>
          <p:nvPicPr>
            <p:cNvPr id="383" name="image.pdf" descr="image.pdf"/>
            <p:cNvPicPr>
              <a:picLocks noChangeAspect="1"/>
            </p:cNvPicPr>
            <p:nvPr/>
          </p:nvPicPr>
          <p:blipFill>
            <a:blip r:embed="rId2"/>
            <a:srcRect l="48144" t="43958" b="20594"/>
            <a:stretch>
              <a:fillRect/>
            </a:stretch>
          </p:blipFill>
          <p:spPr>
            <a:xfrm>
              <a:off x="6856731" y="3971587"/>
              <a:ext cx="2813302" cy="1680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" name="Image" descr="Image"/>
            <p:cNvPicPr>
              <a:picLocks noChangeAspect="1"/>
            </p:cNvPicPr>
            <p:nvPr/>
          </p:nvPicPr>
          <p:blipFill>
            <a:blip r:embed="rId3"/>
            <a:srcRect l="751" b="89870"/>
            <a:stretch>
              <a:fillRect/>
            </a:stretch>
          </p:blipFill>
          <p:spPr>
            <a:xfrm>
              <a:off x="0" y="608827"/>
              <a:ext cx="9037951" cy="71025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" name="image.pdf" descr="image.pdf"/>
            <p:cNvPicPr>
              <a:picLocks noChangeAspect="1"/>
            </p:cNvPicPr>
            <p:nvPr/>
          </p:nvPicPr>
          <p:blipFill>
            <a:blip r:embed="rId2"/>
            <a:srcRect t="77764"/>
            <a:stretch>
              <a:fillRect/>
            </a:stretch>
          </p:blipFill>
          <p:spPr>
            <a:xfrm>
              <a:off x="4461860" y="5951913"/>
              <a:ext cx="5425282" cy="1054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298E17CE-E7B6-D3CC-CD67-8B3694AA5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E1FA65-006A-66CB-F3F6-661336180F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0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pic>
        <p:nvPicPr>
          <p:cNvPr id="393" name="Image" descr="Image"/>
          <p:cNvPicPr>
            <a:picLocks noChangeAspect="1"/>
          </p:cNvPicPr>
          <p:nvPr/>
        </p:nvPicPr>
        <p:blipFill>
          <a:blip r:embed="rId2"/>
          <a:srcRect l="751" t="68418" b="16752"/>
          <a:stretch>
            <a:fillRect/>
          </a:stretch>
        </p:blipFill>
        <p:spPr>
          <a:xfrm>
            <a:off x="11718601" y="3339045"/>
            <a:ext cx="7230362" cy="8317775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Update of Victims"/>
          <p:cNvSpPr txBox="1"/>
          <p:nvPr/>
        </p:nvSpPr>
        <p:spPr>
          <a:xfrm>
            <a:off x="1016000" y="2599775"/>
            <a:ext cx="8813800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Update of Victims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929F3AE0-1084-B395-DDF0-D8EB67D0E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0547AC-2AA9-466D-6827-BE1623AB8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8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9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pic>
        <p:nvPicPr>
          <p:cNvPr id="401" name="Image" descr="Image"/>
          <p:cNvPicPr>
            <a:picLocks noChangeAspect="1"/>
          </p:cNvPicPr>
          <p:nvPr/>
        </p:nvPicPr>
        <p:blipFill>
          <a:blip r:embed="rId2"/>
          <a:srcRect t="88200"/>
          <a:stretch>
            <a:fillRect/>
          </a:stretch>
        </p:blipFill>
        <p:spPr>
          <a:xfrm>
            <a:off x="11663866" y="3733697"/>
            <a:ext cx="7285097" cy="6619144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Extricated…"/>
          <p:cNvSpPr txBox="1"/>
          <p:nvPr/>
        </p:nvSpPr>
        <p:spPr>
          <a:xfrm>
            <a:off x="703838" y="3092240"/>
            <a:ext cx="5491222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Extricated </a:t>
            </a:r>
          </a:p>
          <a:p>
            <a: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All Victims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D11D013-1CB3-FEC9-DDE0-30D8BBB0F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552E77-5ABD-74A2-1E85-11BDACC7E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5056797"/>
            <a:ext cx="7627217" cy="230152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77422" y="3275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Define the INSARAG marking system, list and describe 8 categories of INSARAG Marking System"/>
          <p:cNvSpPr txBox="1"/>
          <p:nvPr/>
        </p:nvSpPr>
        <p:spPr>
          <a:xfrm>
            <a:off x="11860613" y="4490317"/>
            <a:ext cx="11893114" cy="2747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Define the INSARAG marking system, list and describe 8 categories of INSARAG Marking System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4215818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9525D471-85BB-A4D1-7F67-7B5CD5A16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C6901A-AD0B-03B4-973F-9588F0879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4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6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4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409" name="Rapid Clearance Marking (RCM)"/>
          <p:cNvSpPr txBox="1"/>
          <p:nvPr/>
        </p:nvSpPr>
        <p:spPr>
          <a:xfrm>
            <a:off x="5973477" y="1146341"/>
            <a:ext cx="12437046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Rapid Clearance Marking (RCM)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01" y="4169441"/>
            <a:ext cx="6096001" cy="60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404" y="3923261"/>
            <a:ext cx="6096001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Clear"/>
          <p:cNvSpPr txBox="1"/>
          <p:nvPr/>
        </p:nvSpPr>
        <p:spPr>
          <a:xfrm>
            <a:off x="3525989" y="10518978"/>
            <a:ext cx="3810001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Clear</a:t>
            </a:r>
          </a:p>
        </p:txBody>
      </p:sp>
      <p:sp>
        <p:nvSpPr>
          <p:cNvPr id="413" name="Deceased"/>
          <p:cNvSpPr txBox="1"/>
          <p:nvPr/>
        </p:nvSpPr>
        <p:spPr>
          <a:xfrm>
            <a:off x="14905404" y="10518978"/>
            <a:ext cx="3810001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Deceased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FB49FC60-4370-7EB7-AD7F-8C563AEB9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01505-058A-12B8-7EFE-C1B60832D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4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17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4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pic>
        <p:nvPicPr>
          <p:cNvPr id="42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04" y="2287159"/>
            <a:ext cx="14830592" cy="106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Table Top Exercise"/>
          <p:cNvSpPr txBox="1"/>
          <p:nvPr/>
        </p:nvSpPr>
        <p:spPr>
          <a:xfrm>
            <a:off x="7850101" y="1048550"/>
            <a:ext cx="868379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Table Top Exercise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61EB9198-BF0A-6321-029D-643827237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829AB-7710-3180-9B93-F67C5B5AA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4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25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4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32</a:t>
            </a:fld>
            <a:endParaRPr/>
          </a:p>
        </p:txBody>
      </p:sp>
      <p:pic>
        <p:nvPicPr>
          <p:cNvPr id="428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515" y="3311819"/>
            <a:ext cx="14878971" cy="81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Table Top Exercise"/>
          <p:cNvSpPr txBox="1"/>
          <p:nvPr/>
        </p:nvSpPr>
        <p:spPr>
          <a:xfrm>
            <a:off x="7952971" y="1034840"/>
            <a:ext cx="847805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Table Top Exercise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2D67EE08-16DC-0971-D788-843C7B185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636CBC-922D-8BA0-4E01-2E53131B7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1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33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5" y="6460429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9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3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8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3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1" name="Sectorization"/>
          <p:cNvSpPr txBox="1"/>
          <p:nvPr/>
        </p:nvSpPr>
        <p:spPr>
          <a:xfrm>
            <a:off x="705194" y="3617627"/>
            <a:ext cx="7291123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Sectorization </a:t>
            </a:r>
          </a:p>
        </p:txBody>
      </p:sp>
      <p:sp>
        <p:nvSpPr>
          <p:cNvPr id="142" name="In case of large scale events, effecting large area or numerous cities, or even more than one country, Sectorization is done to allow effective co-ordination of Search and Rescue efforts for better operational planning and effective deployment of search and rescue teams."/>
          <p:cNvSpPr txBox="1"/>
          <p:nvPr/>
        </p:nvSpPr>
        <p:spPr>
          <a:xfrm>
            <a:off x="9985055" y="4879096"/>
            <a:ext cx="12764110" cy="637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In case of large scale events, effecting large area or numerous cities, or even more than one country, </a:t>
            </a:r>
            <a:r>
              <a:rPr dirty="0" err="1"/>
              <a:t>Sectorization</a:t>
            </a:r>
            <a:r>
              <a:rPr dirty="0"/>
              <a:t> is done to allow effective co-ordination of Search and Rescue efforts for better operational planning and effective deployment of search and rescue teams.</a:t>
            </a:r>
          </a:p>
        </p:txBody>
      </p:sp>
      <p:sp>
        <p:nvSpPr>
          <p:cNvPr id="143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2759FF3A-4104-AAF8-883D-359547692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8FC05-0F82-1595-2FFC-37D6ADC3C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7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50" name="Sector…"/>
          <p:cNvSpPr txBox="1"/>
          <p:nvPr/>
        </p:nvSpPr>
        <p:spPr>
          <a:xfrm>
            <a:off x="8261737" y="1317287"/>
            <a:ext cx="7860525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Sector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identification </a:t>
            </a:r>
          </a:p>
        </p:txBody>
      </p:sp>
      <p:sp>
        <p:nvSpPr>
          <p:cNvPr id="151" name="A simple lettering system is used to code each sector, like A, B, C, D and so on and a local name or description can also be added to ensure clarity.…"/>
          <p:cNvSpPr txBox="1"/>
          <p:nvPr/>
        </p:nvSpPr>
        <p:spPr>
          <a:xfrm>
            <a:off x="9978105" y="5270957"/>
            <a:ext cx="13406166" cy="513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 simple lettering system is used to code each sector, like A, B, C, D and so on and a local name or description can also be added to ensure clarity. 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e.g. sector A, Kashmir etc.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FE41B107-7422-2944-D06E-2C5BC4E43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8D067-4DAD-5128-824D-3F12FD75A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158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140" y="3853626"/>
            <a:ext cx="17113720" cy="868001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ector…"/>
          <p:cNvSpPr txBox="1"/>
          <p:nvPr/>
        </p:nvSpPr>
        <p:spPr>
          <a:xfrm>
            <a:off x="8261737" y="1182359"/>
            <a:ext cx="7860525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Sector </a:t>
            </a:r>
          </a:p>
          <a:p>
            <a:pPr algn="ctr"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identification 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4D64B83D-3CCD-A4C2-405E-536258E37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B7D75-36AE-25D4-A71B-16D0877D8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3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6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graphicFrame>
        <p:nvGraphicFramePr>
          <p:cNvPr id="166" name="Table"/>
          <p:cNvGraphicFramePr/>
          <p:nvPr/>
        </p:nvGraphicFramePr>
        <p:xfrm>
          <a:off x="1972418" y="4143729"/>
          <a:ext cx="20929329" cy="697966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68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370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Triage categories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6C3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Expected duration of 
operation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6C3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Expected duration of 
operation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6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62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5F4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Confirmed live victims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5F4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Less than 12 hours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5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44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1E2D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Confirmed live victims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1E2D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Longer than 12 hours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1E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44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5F4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Possible live victims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5F4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assessed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5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944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1E2D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Deceased only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76200">
                      <a:solidFill>
                        <a:srgbClr val="FFFFFF"/>
                      </a:solidFill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1E2D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assessed</a:t>
                      </a:r>
                    </a:p>
                  </a:txBody>
                  <a:tcPr marL="0" marR="0" marT="0" marB="0" anchor="ctr" horzOverflow="overflow">
                    <a:lnL w="76200">
                      <a:solidFill>
                        <a:srgbClr val="FFFFFF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1E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7" name="Worksite Triage"/>
          <p:cNvSpPr txBox="1"/>
          <p:nvPr/>
        </p:nvSpPr>
        <p:spPr>
          <a:xfrm>
            <a:off x="7858743" y="1234996"/>
            <a:ext cx="8666514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 spc="14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Worksite Triage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044E74AE-295B-FFB9-C87B-EB7580BB5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995041-A775-4A9B-5A11-23E2755FF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74" name="Sector Assessment…"/>
          <p:cNvSpPr txBox="1"/>
          <p:nvPr/>
        </p:nvSpPr>
        <p:spPr>
          <a:xfrm>
            <a:off x="825962" y="5058200"/>
            <a:ext cx="10250788" cy="3072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6000" b="1" cap="all" spc="119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Sector Assessment </a:t>
            </a:r>
          </a:p>
          <a:p>
            <a:pPr defTabSz="1896340">
              <a:lnSpc>
                <a:spcPct val="90000"/>
              </a:lnSpc>
              <a:defRPr sz="6000" b="1" cap="all" spc="119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worksite Triage Category Flowchart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54" y="962068"/>
            <a:ext cx="10939042" cy="1218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CB587BFA-3283-2109-7C33-1136DD7E1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6B43DB-49D4-23D4-E5F5-D14B4AA00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82" name="Rounded Rectangle"/>
          <p:cNvSpPr/>
          <p:nvPr/>
        </p:nvSpPr>
        <p:spPr>
          <a:xfrm>
            <a:off x="2677288" y="4130435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3" name="Occupancy type"/>
          <p:cNvSpPr txBox="1"/>
          <p:nvPr/>
        </p:nvSpPr>
        <p:spPr>
          <a:xfrm>
            <a:off x="3266206" y="4889975"/>
            <a:ext cx="77121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Occupancy type</a:t>
            </a:r>
          </a:p>
        </p:txBody>
      </p:sp>
      <p:sp>
        <p:nvSpPr>
          <p:cNvPr id="184" name="Rounded Rectangle"/>
          <p:cNvSpPr/>
          <p:nvPr/>
        </p:nvSpPr>
        <p:spPr>
          <a:xfrm>
            <a:off x="12816711" y="4130435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5" name="Type of structure"/>
          <p:cNvSpPr txBox="1"/>
          <p:nvPr/>
        </p:nvSpPr>
        <p:spPr>
          <a:xfrm>
            <a:off x="13565108" y="4889975"/>
            <a:ext cx="768616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Type of structure</a:t>
            </a:r>
          </a:p>
        </p:txBody>
      </p:sp>
      <p:sp>
        <p:nvSpPr>
          <p:cNvPr id="186" name="Factors in Worksite Triage"/>
          <p:cNvSpPr txBox="1"/>
          <p:nvPr/>
        </p:nvSpPr>
        <p:spPr>
          <a:xfrm>
            <a:off x="7997242" y="916574"/>
            <a:ext cx="8389516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Factors in</a:t>
            </a:r>
            <a:br>
              <a:rPr dirty="0"/>
            </a:br>
            <a:r>
              <a:rPr dirty="0"/>
              <a:t>Worksite Triage</a:t>
            </a:r>
          </a:p>
        </p:txBody>
      </p:sp>
      <p:sp>
        <p:nvSpPr>
          <p:cNvPr id="187" name="Rounded Rectangle"/>
          <p:cNvSpPr/>
          <p:nvPr/>
        </p:nvSpPr>
        <p:spPr>
          <a:xfrm>
            <a:off x="2677288" y="6966020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8" name="Condition of the  structure"/>
          <p:cNvSpPr txBox="1"/>
          <p:nvPr/>
        </p:nvSpPr>
        <p:spPr>
          <a:xfrm>
            <a:off x="3266206" y="7725560"/>
            <a:ext cx="791279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Condition of the  structure</a:t>
            </a:r>
          </a:p>
        </p:txBody>
      </p:sp>
      <p:sp>
        <p:nvSpPr>
          <p:cNvPr id="189" name="Rounded Rectangle"/>
          <p:cNvSpPr/>
          <p:nvPr/>
        </p:nvSpPr>
        <p:spPr>
          <a:xfrm>
            <a:off x="12816711" y="6966020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0" name="Mechanism of collapse"/>
          <p:cNvSpPr txBox="1"/>
          <p:nvPr/>
        </p:nvSpPr>
        <p:spPr>
          <a:xfrm>
            <a:off x="13594584" y="7725560"/>
            <a:ext cx="762721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Mechanism of collapse</a:t>
            </a:r>
          </a:p>
        </p:txBody>
      </p:sp>
      <p:sp>
        <p:nvSpPr>
          <p:cNvPr id="191" name="Rounded Rectangle"/>
          <p:cNvSpPr/>
          <p:nvPr/>
        </p:nvSpPr>
        <p:spPr>
          <a:xfrm>
            <a:off x="2677288" y="9801605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2" name="Day, date, and time of collapse"/>
          <p:cNvSpPr txBox="1"/>
          <p:nvPr/>
        </p:nvSpPr>
        <p:spPr>
          <a:xfrm>
            <a:off x="3266206" y="10211895"/>
            <a:ext cx="5610732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Day, date, and time of collapse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1504AB54-A3BF-B73F-081D-93152137F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D37660-9E5A-B54F-2877-46D9C27F1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849</Words>
  <Application>Microsoft Office PowerPoint</Application>
  <PresentationFormat>Custom</PresentationFormat>
  <Paragraphs>226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Calibri</vt:lpstr>
      <vt:lpstr>HelveticaNeueLT Std Lt</vt:lpstr>
      <vt:lpstr>Open Sans</vt:lpstr>
      <vt:lpstr>Open Sans</vt:lpstr>
      <vt:lpstr>Open Sans Light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ACADEMY</cp:lastModifiedBy>
  <cp:revision>11</cp:revision>
  <dcterms:modified xsi:type="dcterms:W3CDTF">2026-01-05T13:32:52Z</dcterms:modified>
</cp:coreProperties>
</file>