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24384000" cy="13716000"/>
  <p:notesSz cx="6858000" cy="9144000"/>
  <p:embeddedFontLst>
    <p:embeddedFont>
      <p:font typeface="Arial Black" panose="020B0A04020102020204" pitchFamily="34" charset="0"/>
      <p:regular r:id="rId30"/>
      <p:bold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Helvetica Neue" panose="020B0604020202020204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Open Sans SemiBold" panose="020B0706030804020204" pitchFamily="34" charset="0"/>
      <p:regular r:id="rId44"/>
      <p:bold r:id="rId45"/>
      <p:italic r:id="rId46"/>
      <p:bold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2">
  <p:cSld name="Default 02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3">
  <p:cSld name="Default 03">
    <p:bg>
      <p:bgPr>
        <a:solidFill>
          <a:srgbClr val="88192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with Caption">
  <p:cSld name="Tabl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None/>
              <a:defRPr sz="4200" b="1" i="0">
                <a:solidFill>
                  <a:srgbClr val="C00000"/>
                </a:solidFill>
              </a:defRPr>
            </a:lvl1pPr>
            <a:lvl2pPr marL="914400" lvl="1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>
                <a:solidFill>
                  <a:srgbClr val="C00000"/>
                </a:solidFill>
              </a:defRPr>
            </a:lvl2pPr>
            <a:lvl3pPr marL="1371600" lvl="2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•"/>
              <a:defRPr sz="4200" b="1" i="0">
                <a:solidFill>
                  <a:srgbClr val="C00000"/>
                </a:solidFill>
              </a:defRPr>
            </a:lvl3pPr>
            <a:lvl4pPr marL="1828800" lvl="3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>
                <a:solidFill>
                  <a:srgbClr val="C00000"/>
                </a:solidFill>
              </a:defRPr>
            </a:lvl4pPr>
            <a:lvl5pPr marL="2286000" lvl="4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»"/>
              <a:defRPr sz="4200" b="1" i="0">
                <a:solidFill>
                  <a:srgbClr val="C00000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4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 Section Header">
  <p:cSld name="1_Red 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3594" y="2825551"/>
            <a:ext cx="3793068" cy="269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 descr="Picture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2847" y="8184445"/>
            <a:ext cx="3781780" cy="334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None/>
              <a:defRPr sz="6400" i="0"/>
            </a:lvl1pPr>
            <a:lvl2pPr marL="914400" lvl="1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i="0"/>
            </a:lvl2pPr>
            <a:lvl3pPr marL="1371600" lvl="2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•"/>
              <a:defRPr sz="6400" i="0"/>
            </a:lvl3pPr>
            <a:lvl4pPr marL="1828800" lvl="3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i="0"/>
            </a:lvl4pPr>
            <a:lvl5pPr marL="2286000" lvl="4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»"/>
              <a:defRPr sz="6400" i="0"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Urban Resilence">
  <p:cSld name="Cover Slide - Urban Resilenc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COURSE 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602390" y="4471001"/>
            <a:ext cx="11132820" cy="369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CONSTRUCTION MATERIALS,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STRUCTURES AND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DAMAGE TYPES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8" descr="aerial-view-firefighters-extinguishing-fire-industrial-area.jpg"/>
          <p:cNvPicPr preferRelativeResize="0"/>
          <p:nvPr/>
        </p:nvPicPr>
        <p:blipFill rotWithShape="1">
          <a:blip r:embed="rId3">
            <a:alphaModFix/>
          </a:blip>
          <a:srcRect l="405" t="38328" r="21652"/>
          <a:stretch/>
        </p:blipFill>
        <p:spPr>
          <a:xfrm>
            <a:off x="354" y="820118"/>
            <a:ext cx="24434802" cy="1289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/>
          <p:nvPr/>
        </p:nvSpPr>
        <p:spPr>
          <a:xfrm flipH="1">
            <a:off x="-50802" y="-9856"/>
            <a:ext cx="24434802" cy="25221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BD4B4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1" name="Google Shape;51;p8" descr="A logo with text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3869638" y="2623785"/>
            <a:ext cx="17544863" cy="18094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 Black"/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</a:t>
            </a:r>
            <a:r>
              <a:rPr lang="hi-IN" sz="4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ढही हुई संरचना में खोज और बचाव </a:t>
            </a:r>
            <a:endParaRPr sz="48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 Black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COLLAPSED STRUCTURE SEARCH AND RESCUE/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8" descr="LESSON"/>
          <p:cNvPicPr preferRelativeResize="0"/>
          <p:nvPr/>
        </p:nvPicPr>
        <p:blipFill rotWithShape="1">
          <a:blip r:embed="rId6">
            <a:alphaModFix amt="90000"/>
          </a:blip>
          <a:srcRect l="50481"/>
          <a:stretch/>
        </p:blipFill>
        <p:spPr>
          <a:xfrm>
            <a:off x="0" y="4664882"/>
            <a:ext cx="14532429" cy="4006183"/>
          </a:xfrm>
          <a:prstGeom prst="rect">
            <a:avLst/>
          </a:prstGeom>
          <a:solidFill>
            <a:srgbClr val="E36C09"/>
          </a:solidFill>
          <a:ln>
            <a:noFill/>
          </a:ln>
        </p:spPr>
      </p:pic>
      <p:sp>
        <p:nvSpPr>
          <p:cNvPr id="54" name="Google Shape;54;p8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8" descr="CSSR-logo-white-0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64594" y="9546699"/>
            <a:ext cx="8714406" cy="322678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21715470" y="12813338"/>
            <a:ext cx="1527060" cy="6197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3-1</a:t>
            </a:r>
            <a:endParaRPr sz="3000" b="1" i="0" u="none" strike="noStrike" cap="none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/>
        </p:nvSpPr>
        <p:spPr>
          <a:xfrm>
            <a:off x="613679" y="5577912"/>
            <a:ext cx="1227582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पाठ 3:-निर्माण सामग्री, संरचनाएं और क्षति के प्रकार</a:t>
            </a:r>
            <a:endParaRPr sz="6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8705088" y="12420030"/>
            <a:ext cx="7772400" cy="8756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E5E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By:-INSP/GD-PRADEEP KUMAR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9982200" y="600827"/>
            <a:ext cx="5218176" cy="8756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E5E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LESSON-03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7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10</a:t>
            </a:fld>
            <a:endParaRPr/>
          </a:p>
        </p:txBody>
      </p:sp>
      <p:sp>
        <p:nvSpPr>
          <p:cNvPr id="232" name="Google Shape;232;p17"/>
          <p:cNvSpPr/>
          <p:nvPr/>
        </p:nvSpPr>
        <p:spPr>
          <a:xfrm>
            <a:off x="1526201" y="8635909"/>
            <a:ext cx="6350001" cy="2286001"/>
          </a:xfrm>
          <a:prstGeom prst="roundRect">
            <a:avLst>
              <a:gd name="adj" fmla="val 5556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7"/>
          <p:cNvSpPr/>
          <p:nvPr/>
        </p:nvSpPr>
        <p:spPr>
          <a:xfrm>
            <a:off x="9017000" y="8635909"/>
            <a:ext cx="6350000" cy="2286001"/>
          </a:xfrm>
          <a:prstGeom prst="roundRect">
            <a:avLst>
              <a:gd name="adj" fmla="val 5556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6291682" y="1284033"/>
            <a:ext cx="12002293" cy="28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निर्माण सामग्री के गुण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(PROPERTIES OF CONSTRUCTION MATERIALS)</a:t>
            </a:r>
            <a:endParaRPr sz="3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7"/>
          <p:cNvSpPr/>
          <p:nvPr/>
        </p:nvSpPr>
        <p:spPr>
          <a:xfrm>
            <a:off x="16507798" y="8635909"/>
            <a:ext cx="6350001" cy="2286001"/>
          </a:xfrm>
          <a:prstGeom prst="roundRect">
            <a:avLst>
              <a:gd name="adj" fmla="val 5556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9568787" y="9132662"/>
            <a:ext cx="544808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स्टील (Steel)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17110781" y="9226459"/>
            <a:ext cx="514403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लकड़ी (Wood) </a:t>
            </a:r>
            <a:endParaRPr sz="64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427442" y="9148174"/>
            <a:ext cx="6680714" cy="114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कोंक्रीट (Concrete)</a:t>
            </a:r>
            <a:endParaRPr sz="64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39" name="Google Shape;239;p17" descr="Image"/>
          <p:cNvPicPr preferRelativeResize="0"/>
          <p:nvPr/>
        </p:nvPicPr>
        <p:blipFill rotWithShape="1">
          <a:blip r:embed="rId3">
            <a:alphaModFix/>
          </a:blip>
          <a:srcRect l="16785" t="3317" r="16783" b="4626"/>
          <a:stretch/>
        </p:blipFill>
        <p:spPr>
          <a:xfrm>
            <a:off x="3243911" y="5169849"/>
            <a:ext cx="3047771" cy="3047886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40" name="Google Shape;240;p17" descr="Image"/>
          <p:cNvPicPr preferRelativeResize="0"/>
          <p:nvPr/>
        </p:nvPicPr>
        <p:blipFill rotWithShape="1">
          <a:blip r:embed="rId4">
            <a:alphaModFix/>
          </a:blip>
          <a:srcRect l="23014" t="4545" r="11385" b="4548"/>
          <a:stretch/>
        </p:blipFill>
        <p:spPr>
          <a:xfrm>
            <a:off x="10668115" y="5169849"/>
            <a:ext cx="3047771" cy="3047886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41" name="Google Shape;241;p17" descr="Image"/>
          <p:cNvPicPr preferRelativeResize="0"/>
          <p:nvPr/>
        </p:nvPicPr>
        <p:blipFill rotWithShape="1">
          <a:blip r:embed="rId5">
            <a:alphaModFix/>
          </a:blip>
          <a:srcRect l="17581" t="4545" r="17579" b="4548"/>
          <a:stretch/>
        </p:blipFill>
        <p:spPr>
          <a:xfrm>
            <a:off x="18158914" y="5169849"/>
            <a:ext cx="3047771" cy="3047886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42" name="Google Shape;242;p17" descr="A logo with text on it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11</a:t>
            </a:fld>
            <a:endParaRPr/>
          </a:p>
        </p:txBody>
      </p:sp>
      <p:sp>
        <p:nvSpPr>
          <p:cNvPr id="254" name="Google Shape;254;p18"/>
          <p:cNvSpPr txBox="1"/>
          <p:nvPr/>
        </p:nvSpPr>
        <p:spPr>
          <a:xfrm>
            <a:off x="602391" y="3619648"/>
            <a:ext cx="7565342" cy="28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निर्माण के तरीके (METHODS OF CONSTRUCTION)</a:t>
            </a:r>
            <a:endParaRPr sz="6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9985055" y="4879096"/>
            <a:ext cx="12764110" cy="501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अनारक्षित संरचनाएं(UNFRAMED STRUCTURES:)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 SemiBold"/>
              <a:buNone/>
            </a:pPr>
            <a:br>
              <a:rPr lang="hi-IN" sz="48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hi-IN" sz="5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वे जिनमें फर्श और छत का वजन भार-वहन करने वाली दीवारों द्वारा समर्थित होता है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8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36C09"/>
          </a:solidFill>
          <a:ln w="12700" cap="flat" cmpd="sng">
            <a:solidFill>
              <a:srgbClr val="E36C0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9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9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12</a:t>
            </a:fld>
            <a:endParaRPr/>
          </a:p>
        </p:txBody>
      </p:sp>
      <p:sp>
        <p:nvSpPr>
          <p:cNvPr id="269" name="Google Shape;269;p19"/>
          <p:cNvSpPr txBox="1"/>
          <p:nvPr/>
        </p:nvSpPr>
        <p:spPr>
          <a:xfrm>
            <a:off x="193964" y="3512703"/>
            <a:ext cx="7350265" cy="28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निर्माण के तरीके (METHODS OF CONSTRUCTION)</a:t>
            </a:r>
            <a:endParaRPr sz="6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19"/>
          <p:cNvSpPr txBox="1"/>
          <p:nvPr/>
        </p:nvSpPr>
        <p:spPr>
          <a:xfrm>
            <a:off x="9985055" y="4879096"/>
            <a:ext cx="12764110" cy="521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फ्रेमयुक्त संरचनाएं (FRAMED STRUCTURES):-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 SemiBold"/>
              <a:buNone/>
            </a:pPr>
            <a:endParaRPr sz="6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इसमें क्षैतिज बीम और ऊर्ध्वाधर स्तंभों से बना एक संरचनात्मक स्टील या प्रबलित कंक्रीट कंकाल होता है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9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0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13</a:t>
            </a:fld>
            <a:endParaRPr/>
          </a:p>
        </p:txBody>
      </p:sp>
      <p:sp>
        <p:nvSpPr>
          <p:cNvPr id="283" name="Google Shape;283;p20"/>
          <p:cNvSpPr txBox="1"/>
          <p:nvPr/>
        </p:nvSpPr>
        <p:spPr>
          <a:xfrm>
            <a:off x="8635441" y="1254123"/>
            <a:ext cx="9228016" cy="175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संरचनात्मक प्रकार (STRUCTURAL TYPES)</a:t>
            </a:r>
            <a:endParaRPr sz="6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2677288" y="4893545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0"/>
          <p:cNvSpPr txBox="1"/>
          <p:nvPr/>
        </p:nvSpPr>
        <p:spPr>
          <a:xfrm>
            <a:off x="3266206" y="5532434"/>
            <a:ext cx="9228016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हल्का ढांचा (Light frame)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/>
          <p:nvPr/>
        </p:nvSpPr>
        <p:spPr>
          <a:xfrm>
            <a:off x="12816711" y="4893545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13565108" y="5532435"/>
            <a:ext cx="7686167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भारी दीवार (Heavy wall)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2677288" y="7729129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3266206" y="8368020"/>
            <a:ext cx="7967851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भारी फर्श (Heavy floor)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12816711" y="7729129"/>
            <a:ext cx="8890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 txBox="1"/>
          <p:nvPr/>
        </p:nvSpPr>
        <p:spPr>
          <a:xfrm>
            <a:off x="13565108" y="8078459"/>
            <a:ext cx="9361550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प्री-कास्ट कोंक्रीट (Pre-cast concrete)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20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1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14</a:t>
            </a:fld>
            <a:endParaRPr/>
          </a:p>
        </p:txBody>
      </p:sp>
      <p:pic>
        <p:nvPicPr>
          <p:cNvPr id="303" name="Google Shape;303;p21" descr="Light Frame"/>
          <p:cNvPicPr preferRelativeResize="0"/>
          <p:nvPr/>
        </p:nvPicPr>
        <p:blipFill rotWithShape="1">
          <a:blip r:embed="rId3">
            <a:alphaModFix/>
          </a:blip>
          <a:srcRect b="6404"/>
          <a:stretch/>
        </p:blipFill>
        <p:spPr>
          <a:xfrm>
            <a:off x="5767387" y="3062181"/>
            <a:ext cx="12849310" cy="8890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1"/>
          <p:cNvSpPr txBox="1"/>
          <p:nvPr/>
        </p:nvSpPr>
        <p:spPr>
          <a:xfrm>
            <a:off x="4474029" y="1133083"/>
            <a:ext cx="15784921" cy="17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हल्का ढांचा संरचना </a:t>
            </a:r>
            <a:endParaRPr sz="6400" b="1" i="0" u="none" strike="noStrike" cap="none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(LIGHT FRAME STRUCTURE)</a:t>
            </a:r>
            <a:endParaRPr sz="6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5" name="Google Shape;305;p21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2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2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2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15</a:t>
            </a:fld>
            <a:endParaRPr/>
          </a:p>
        </p:txBody>
      </p:sp>
      <p:sp>
        <p:nvSpPr>
          <p:cNvPr id="316" name="Google Shape;316;p22"/>
          <p:cNvSpPr txBox="1"/>
          <p:nvPr/>
        </p:nvSpPr>
        <p:spPr>
          <a:xfrm>
            <a:off x="5584371" y="1146440"/>
            <a:ext cx="13368647" cy="17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भारी दीवार संरचना </a:t>
            </a:r>
            <a:endParaRPr sz="6400" b="1" i="0" u="none" strike="noStrike" cap="none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(HEAVY WALL STRUCTURE)</a:t>
            </a:r>
            <a:endParaRPr sz="6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7" name="Google Shape;317;p22" descr="Heavy wall"/>
          <p:cNvPicPr preferRelativeResize="0"/>
          <p:nvPr/>
        </p:nvPicPr>
        <p:blipFill rotWithShape="1">
          <a:blip r:embed="rId3">
            <a:alphaModFix/>
          </a:blip>
          <a:srcRect b="7716"/>
          <a:stretch/>
        </p:blipFill>
        <p:spPr>
          <a:xfrm>
            <a:off x="6624042" y="3048824"/>
            <a:ext cx="11135733" cy="889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3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3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16</a:t>
            </a:fld>
            <a:endParaRPr/>
          </a:p>
        </p:txBody>
      </p:sp>
      <p:sp>
        <p:nvSpPr>
          <p:cNvPr id="329" name="Google Shape;329;p23"/>
          <p:cNvSpPr txBox="1"/>
          <p:nvPr/>
        </p:nvSpPr>
        <p:spPr>
          <a:xfrm>
            <a:off x="4156365" y="1975990"/>
            <a:ext cx="14464146" cy="17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भारी फर्श संरचना </a:t>
            </a:r>
            <a:endParaRPr sz="6400" b="1" i="0" u="none" strike="noStrike" cap="none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(HEAVY FLOOR STRUCTURE) </a:t>
            </a:r>
            <a:endParaRPr sz="6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0" name="Google Shape;330;p23" descr="Heavy floor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360" y="4294909"/>
            <a:ext cx="12588771" cy="8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3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4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4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17</a:t>
            </a:fld>
            <a:endParaRPr/>
          </a:p>
        </p:txBody>
      </p:sp>
      <p:sp>
        <p:nvSpPr>
          <p:cNvPr id="342" name="Google Shape;342;p24"/>
          <p:cNvSpPr txBox="1"/>
          <p:nvPr/>
        </p:nvSpPr>
        <p:spPr>
          <a:xfrm>
            <a:off x="6367267" y="617559"/>
            <a:ext cx="17210314" cy="175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प्री-कास्ट कंक्रीट संरचना </a:t>
            </a:r>
            <a:endParaRPr sz="6400" b="1" i="0" u="none" strike="noStrike" cap="none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(PRE-CAST CONCRETE STRUCTURE)</a:t>
            </a:r>
            <a:endParaRPr sz="6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3" name="Google Shape;343;p24" descr="Precas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7267" y="2683301"/>
            <a:ext cx="11213205" cy="99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4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5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5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5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18</a:t>
            </a:fld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5289999" y="1043013"/>
            <a:ext cx="13012058" cy="19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संरचना की विशेषताएं (CHARACTERISTICS OF A STRUCTURE)</a:t>
            </a:r>
            <a:endParaRPr sz="6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2677288" y="4893545"/>
            <a:ext cx="8890001" cy="2540001"/>
          </a:xfrm>
          <a:prstGeom prst="roundRect">
            <a:avLst>
              <a:gd name="adj" fmla="val 5000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3266206" y="5532434"/>
            <a:ext cx="7712165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सामान्य (General)</a:t>
            </a:r>
            <a:endParaRPr sz="5400" b="0" i="0" u="none" strike="noStrike" cap="none">
              <a:solidFill>
                <a:srgbClr val="C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12816711" y="4893545"/>
            <a:ext cx="8890001" cy="2540001"/>
          </a:xfrm>
          <a:prstGeom prst="roundRect">
            <a:avLst>
              <a:gd name="adj" fmla="val 5000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13565108" y="5532435"/>
            <a:ext cx="8890001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वास्तुकला (Architecture)</a:t>
            </a:r>
            <a:endParaRPr sz="5400" b="0" i="0" u="none" strike="noStrike" cap="none">
              <a:solidFill>
                <a:srgbClr val="C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2677288" y="8202098"/>
            <a:ext cx="8890001" cy="2540001"/>
          </a:xfrm>
          <a:prstGeom prst="roundRect">
            <a:avLst>
              <a:gd name="adj" fmla="val 5000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5"/>
          <p:cNvSpPr txBox="1"/>
          <p:nvPr/>
        </p:nvSpPr>
        <p:spPr>
          <a:xfrm>
            <a:off x="3266206" y="8498089"/>
            <a:ext cx="7712165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संरचनात्मक तत्व (Structural elements)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12816711" y="8202098"/>
            <a:ext cx="8890001" cy="2540001"/>
          </a:xfrm>
          <a:prstGeom prst="roundRect">
            <a:avLst>
              <a:gd name="adj" fmla="val 5000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5"/>
          <p:cNvSpPr txBox="1"/>
          <p:nvPr/>
        </p:nvSpPr>
        <p:spPr>
          <a:xfrm>
            <a:off x="13594583" y="8498089"/>
            <a:ext cx="9174540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 SemiBold"/>
              <a:buChar char="‣"/>
            </a:pPr>
            <a:r>
              <a:rPr lang="hi-IN" sz="54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गैर-संरचनात्मक तत्व </a:t>
            </a:r>
            <a:endParaRPr sz="5400" b="0" i="0" u="none" strike="noStrike" cap="none">
              <a:solidFill>
                <a:srgbClr val="C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 SemiBold"/>
              <a:buNone/>
            </a:pPr>
            <a:r>
              <a:rPr lang="hi-IN" sz="54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(Non-structural elements)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25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6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6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6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19</a:t>
            </a:fld>
            <a:endParaRPr/>
          </a:p>
        </p:txBody>
      </p:sp>
      <p:grpSp>
        <p:nvGrpSpPr>
          <p:cNvPr id="375" name="Google Shape;375;p26"/>
          <p:cNvGrpSpPr/>
          <p:nvPr/>
        </p:nvGrpSpPr>
        <p:grpSpPr>
          <a:xfrm>
            <a:off x="3139868" y="3055694"/>
            <a:ext cx="18104265" cy="9398002"/>
            <a:chOff x="0" y="0"/>
            <a:chExt cx="18104262" cy="9398001"/>
          </a:xfrm>
        </p:grpSpPr>
        <p:pic>
          <p:nvPicPr>
            <p:cNvPr id="376" name="Google Shape;376;p26" descr="non-structure"/>
            <p:cNvPicPr preferRelativeResize="0"/>
            <p:nvPr/>
          </p:nvPicPr>
          <p:blipFill rotWithShape="1">
            <a:blip r:embed="rId3">
              <a:alphaModFix/>
            </a:blip>
            <a:srcRect r="41177" b="67762"/>
            <a:stretch/>
          </p:blipFill>
          <p:spPr>
            <a:xfrm>
              <a:off x="1328447" y="549448"/>
              <a:ext cx="16104915" cy="8090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26"/>
            <p:cNvSpPr txBox="1"/>
            <p:nvPr/>
          </p:nvSpPr>
          <p:spPr>
            <a:xfrm>
              <a:off x="14963385" y="1853633"/>
              <a:ext cx="3140877" cy="966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hi-IN" sz="2200" b="1" i="0" u="none" strike="noStrike" cap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Cantilever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6"/>
            <p:cNvSpPr txBox="1"/>
            <p:nvPr/>
          </p:nvSpPr>
          <p:spPr>
            <a:xfrm>
              <a:off x="0" y="0"/>
              <a:ext cx="3140876" cy="966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hi-IN" sz="2200" b="1" i="0" u="none" strike="noStrike" cap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Beam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661014" y="751717"/>
              <a:ext cx="4849705" cy="1391736"/>
            </a:xfrm>
            <a:custGeom>
              <a:avLst/>
              <a:gdLst/>
              <a:ahLst/>
              <a:cxnLst/>
              <a:rect l="l" t="t" r="r" b="b"/>
              <a:pathLst>
                <a:path w="20235" h="20745" extrusionOk="0">
                  <a:moveTo>
                    <a:pt x="2061" y="0"/>
                  </a:moveTo>
                  <a:cubicBezTo>
                    <a:pt x="348" y="7335"/>
                    <a:pt x="-1365" y="14670"/>
                    <a:pt x="1657" y="18135"/>
                  </a:cubicBezTo>
                  <a:cubicBezTo>
                    <a:pt x="4679" y="21600"/>
                    <a:pt x="17157" y="20295"/>
                    <a:pt x="20235" y="20745"/>
                  </a:cubicBezTo>
                </a:path>
              </a:pathLst>
            </a:custGeom>
            <a:noFill/>
            <a:ln w="3810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0" name="Google Shape;380;p26"/>
            <p:cNvCxnSpPr/>
            <p:nvPr/>
          </p:nvCxnSpPr>
          <p:spPr>
            <a:xfrm>
              <a:off x="5257045" y="2113263"/>
              <a:ext cx="544063" cy="1"/>
            </a:xfrm>
            <a:prstGeom prst="straightConnector1">
              <a:avLst/>
            </a:prstGeom>
            <a:noFill/>
            <a:ln w="38100" cap="flat" cmpd="sng">
              <a:solidFill>
                <a:srgbClr val="80808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81" name="Google Shape;381;p26"/>
            <p:cNvSpPr/>
            <p:nvPr/>
          </p:nvSpPr>
          <p:spPr>
            <a:xfrm>
              <a:off x="2383193" y="8434938"/>
              <a:ext cx="2787069" cy="784927"/>
            </a:xfrm>
            <a:prstGeom prst="rect">
              <a:avLst/>
            </a:prstGeom>
            <a:noFill/>
            <a:ln w="571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9272425" y="8377578"/>
              <a:ext cx="2783731" cy="775871"/>
            </a:xfrm>
            <a:prstGeom prst="rect">
              <a:avLst/>
            </a:prstGeom>
            <a:noFill/>
            <a:ln w="571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6"/>
            <p:cNvSpPr txBox="1"/>
            <p:nvPr/>
          </p:nvSpPr>
          <p:spPr>
            <a:xfrm>
              <a:off x="13811842" y="8431920"/>
              <a:ext cx="3621521" cy="966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hi-IN" sz="2200" b="1" i="0" u="none" strike="noStrike" cap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Foundation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4" name="Google Shape;384;p26"/>
            <p:cNvCxnSpPr/>
            <p:nvPr/>
          </p:nvCxnSpPr>
          <p:spPr>
            <a:xfrm rot="10800000">
              <a:off x="11315163" y="8751928"/>
              <a:ext cx="2526721" cy="27171"/>
            </a:xfrm>
            <a:prstGeom prst="straightConnector1">
              <a:avLst/>
            </a:prstGeom>
            <a:noFill/>
            <a:ln w="38100" cap="flat" cmpd="sng">
              <a:solidFill>
                <a:srgbClr val="80808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385" name="Google Shape;385;p26"/>
          <p:cNvSpPr txBox="1"/>
          <p:nvPr/>
        </p:nvSpPr>
        <p:spPr>
          <a:xfrm>
            <a:off x="5244948" y="870561"/>
            <a:ext cx="14705406" cy="17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संरचनात्मक तत्व </a:t>
            </a:r>
            <a:endParaRPr sz="6400" b="1" i="0" u="none" strike="noStrike" cap="none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(STRUCTURAL ELEMENTS)</a:t>
            </a:r>
            <a:endParaRPr sz="6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6" name="Google Shape;386;p26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</a:t>
            </a:fld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4294967295"/>
          </p:nvPr>
        </p:nvSpPr>
        <p:spPr>
          <a:xfrm>
            <a:off x="1077422" y="5676740"/>
            <a:ext cx="7627217" cy="2278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4200"/>
              <a:buFont typeface="Arial"/>
              <a:buNone/>
            </a:pPr>
            <a:r>
              <a:rPr lang="hi-IN" sz="42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इस पाठ को पूरा करने पर, आप निम्न में सक्षम होंगे:-</a:t>
            </a: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1077422" y="3114737"/>
            <a:ext cx="3046706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7200"/>
              <a:buFont typeface="Arial"/>
              <a:buNone/>
            </a:pPr>
            <a:r>
              <a:rPr lang="hi-IN" sz="7200" b="1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उद्देश्य 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4" name="Google Shape;74;p9"/>
          <p:cNvGrpSpPr/>
          <p:nvPr/>
        </p:nvGrpSpPr>
        <p:grpSpPr>
          <a:xfrm>
            <a:off x="10053551" y="2833947"/>
            <a:ext cx="1219201" cy="1681959"/>
            <a:chOff x="0" y="115975"/>
            <a:chExt cx="1219200" cy="1681958"/>
          </a:xfrm>
        </p:grpSpPr>
        <p:sp>
          <p:nvSpPr>
            <p:cNvPr id="75" name="Google Shape;75;p9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9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9"/>
          <p:cNvGrpSpPr/>
          <p:nvPr/>
        </p:nvGrpSpPr>
        <p:grpSpPr>
          <a:xfrm>
            <a:off x="10005267" y="5867752"/>
            <a:ext cx="1219201" cy="1681959"/>
            <a:chOff x="0" y="115975"/>
            <a:chExt cx="1219200" cy="1681958"/>
          </a:xfrm>
        </p:grpSpPr>
        <p:sp>
          <p:nvSpPr>
            <p:cNvPr id="78" name="Google Shape;78;p9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9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9"/>
          <p:cNvGrpSpPr/>
          <p:nvPr/>
        </p:nvGrpSpPr>
        <p:grpSpPr>
          <a:xfrm>
            <a:off x="10061724" y="7955401"/>
            <a:ext cx="1219201" cy="1681959"/>
            <a:chOff x="0" y="115975"/>
            <a:chExt cx="1219200" cy="1681958"/>
          </a:xfrm>
        </p:grpSpPr>
        <p:sp>
          <p:nvSpPr>
            <p:cNvPr id="81" name="Google Shape;81;p9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9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9"/>
          <p:cNvSpPr txBox="1"/>
          <p:nvPr/>
        </p:nvSpPr>
        <p:spPr>
          <a:xfrm>
            <a:off x="11835645" y="2925647"/>
            <a:ext cx="11875355" cy="862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5000"/>
              <a:buFont typeface="Arial"/>
              <a:buNone/>
            </a:pPr>
            <a:r>
              <a:rPr lang="hi-IN" sz="50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निर्माण सामग्री को परिभाषित करें और उन्हें उनकी संरचना के प्रकार और उपयोगों के आधार पर वर्गीकृत करें। </a:t>
            </a:r>
            <a:endParaRPr sz="3600" b="0" i="0" u="none" strike="noStrike" cap="none">
              <a:solidFill>
                <a:srgbClr val="1313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5000"/>
              <a:buFont typeface="Arial"/>
              <a:buNone/>
            </a:pPr>
            <a:r>
              <a:rPr lang="hi-IN" sz="50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तीन बलों को सूचीबद्ध और वर्णित करें जो निर्माण सामग्री को प्रभावित कर सकते हैं। </a:t>
            </a:r>
            <a:endParaRPr sz="3600" b="0" i="0" u="none" strike="noStrike" cap="none">
              <a:solidFill>
                <a:srgbClr val="1313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1313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5000"/>
              <a:buFont typeface="Arial"/>
              <a:buNone/>
            </a:pPr>
            <a:r>
              <a:rPr lang="hi-IN" sz="50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प्रत्येक सामग्री के तीन गुणों को सूचीबद्ध करें: कंक्रीट, स्टील और लकड़ी।</a:t>
            </a:r>
            <a:endParaRPr sz="3600" b="0" i="0" u="none" strike="noStrike" cap="none">
              <a:solidFill>
                <a:srgbClr val="1313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5000"/>
              <a:buFont typeface="Arial"/>
              <a:buNone/>
            </a:pPr>
            <a:r>
              <a:rPr lang="hi-IN" sz="50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निर्माण की दो विधियों का वर्णन करें।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9"/>
          <p:cNvGrpSpPr/>
          <p:nvPr/>
        </p:nvGrpSpPr>
        <p:grpSpPr>
          <a:xfrm>
            <a:off x="10076572" y="10139261"/>
            <a:ext cx="1219201" cy="1681959"/>
            <a:chOff x="0" y="115975"/>
            <a:chExt cx="1219200" cy="1681958"/>
          </a:xfrm>
        </p:grpSpPr>
        <p:sp>
          <p:nvSpPr>
            <p:cNvPr id="85" name="Google Shape;85;p9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9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" name="Google Shape;87;p9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7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7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7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7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20</a:t>
            </a:fld>
            <a:endParaRPr/>
          </a:p>
        </p:txBody>
      </p:sp>
      <p:sp>
        <p:nvSpPr>
          <p:cNvPr id="397" name="Google Shape;397;p27"/>
          <p:cNvSpPr txBox="1"/>
          <p:nvPr/>
        </p:nvSpPr>
        <p:spPr>
          <a:xfrm>
            <a:off x="5600820" y="336964"/>
            <a:ext cx="15333711" cy="174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            गैर-संरचनात्मक तत्व 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(NON-STRUCTURAL ELEMENTS)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27" descr="non-structure"/>
          <p:cNvPicPr preferRelativeResize="0"/>
          <p:nvPr/>
        </p:nvPicPr>
        <p:blipFill rotWithShape="1">
          <a:blip r:embed="rId3">
            <a:alphaModFix/>
          </a:blip>
          <a:srcRect l="8920" t="37269" r="1372" b="5421"/>
          <a:stretch/>
        </p:blipFill>
        <p:spPr>
          <a:xfrm>
            <a:off x="3692854" y="2345612"/>
            <a:ext cx="16493939" cy="1070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7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8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8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8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8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21</a:t>
            </a:fld>
            <a:endParaRPr/>
          </a:p>
        </p:txBody>
      </p:sp>
      <p:sp>
        <p:nvSpPr>
          <p:cNvPr id="410" name="Google Shape;410;p28"/>
          <p:cNvSpPr txBox="1"/>
          <p:nvPr/>
        </p:nvSpPr>
        <p:spPr>
          <a:xfrm>
            <a:off x="8952734" y="897423"/>
            <a:ext cx="11915179" cy="19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क्षति के प्रकार 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       (DAMAGE TYPES)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28"/>
          <p:cNvSpPr/>
          <p:nvPr/>
        </p:nvSpPr>
        <p:spPr>
          <a:xfrm>
            <a:off x="2677288" y="5461107"/>
            <a:ext cx="8890001" cy="6096001"/>
          </a:xfrm>
          <a:prstGeom prst="roundRect">
            <a:avLst>
              <a:gd name="adj" fmla="val 20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8"/>
          <p:cNvSpPr txBox="1"/>
          <p:nvPr/>
        </p:nvSpPr>
        <p:spPr>
          <a:xfrm>
            <a:off x="3266206" y="6099997"/>
            <a:ext cx="7712165" cy="4257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"/>
              <a:buNone/>
            </a:pPr>
            <a:r>
              <a:rPr lang="hi-IN" sz="5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संरचनात्मक (STRUCTURAL):- </a:t>
            </a:r>
            <a:r>
              <a:rPr lang="hi-IN" sz="5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संरचनात्मक (भार-वहन करने वाले) तत्वों को प्रभावित करना।</a:t>
            </a:r>
            <a:endParaRPr sz="5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13" name="Google Shape;413;p28"/>
          <p:cNvSpPr/>
          <p:nvPr/>
        </p:nvSpPr>
        <p:spPr>
          <a:xfrm>
            <a:off x="13020867" y="5339262"/>
            <a:ext cx="8890001" cy="6096001"/>
          </a:xfrm>
          <a:prstGeom prst="roundRect">
            <a:avLst>
              <a:gd name="adj" fmla="val 20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8"/>
          <p:cNvSpPr txBox="1"/>
          <p:nvPr/>
        </p:nvSpPr>
        <p:spPr>
          <a:xfrm>
            <a:off x="13565108" y="6099997"/>
            <a:ext cx="7686167" cy="438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"/>
              <a:buNone/>
            </a:pPr>
            <a:r>
              <a:rPr lang="hi-IN" sz="5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गैर-संरचनात्मक </a:t>
            </a:r>
            <a:endParaRPr sz="3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"/>
              <a:buNone/>
            </a:pPr>
            <a:r>
              <a:rPr lang="hi-IN" sz="5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(NON-STRUCTURAL): </a:t>
            </a:r>
            <a:r>
              <a:rPr lang="hi-IN" sz="5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गैर-संरचनात्मक और सजावटी तत्वों को प्रभावित करना।</a:t>
            </a:r>
            <a:endParaRPr sz="5400" b="0" i="0" u="none" strike="noStrike" cap="none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15" name="Google Shape;415;p28"/>
          <p:cNvSpPr txBox="1">
            <a:spLocks noGrp="1"/>
          </p:cNvSpPr>
          <p:nvPr>
            <p:ph type="body" idx="4294967295"/>
          </p:nvPr>
        </p:nvSpPr>
        <p:spPr>
          <a:xfrm>
            <a:off x="1144986" y="2979139"/>
            <a:ext cx="7627217" cy="217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4200"/>
              <a:buFont typeface="Arial"/>
              <a:buNone/>
            </a:pPr>
            <a:r>
              <a:rPr lang="hi-IN" sz="42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एक इमारत को हुई क्षति को दो प्रकारों में वर्गीकृत किया जा सकता है</a:t>
            </a: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:-</a:t>
            </a: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6" name="Google Shape;416;p28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9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9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9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9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22</a:t>
            </a:fld>
            <a:endParaRPr/>
          </a:p>
        </p:txBody>
      </p:sp>
      <p:pic>
        <p:nvPicPr>
          <p:cNvPr id="427" name="Google Shape;427;p29" descr="Da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7642" y="2538249"/>
            <a:ext cx="12194139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9"/>
          <p:cNvSpPr txBox="1"/>
          <p:nvPr/>
        </p:nvSpPr>
        <p:spPr>
          <a:xfrm>
            <a:off x="1029587" y="2569641"/>
            <a:ext cx="8527750" cy="163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भुज (गुजरात) भूकंप: संरचनात्मक और गैर-संरचनात्मक क्षति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29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0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0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0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0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0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23</a:t>
            </a:fld>
            <a:endParaRPr/>
          </a:p>
        </p:txBody>
      </p:sp>
      <p:pic>
        <p:nvPicPr>
          <p:cNvPr id="440" name="Google Shape;440;p30" descr="Cantile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0417" y="1624218"/>
            <a:ext cx="10443767" cy="10467564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0"/>
          <p:cNvSpPr txBox="1"/>
          <p:nvPr/>
        </p:nvSpPr>
        <p:spPr>
          <a:xfrm>
            <a:off x="5363399" y="1172000"/>
            <a:ext cx="13981914" cy="19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मूल ढहने के पैटर्न 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(BASIC COLLAPSE PATTERNS)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0"/>
          <p:cNvSpPr txBox="1"/>
          <p:nvPr/>
        </p:nvSpPr>
        <p:spPr>
          <a:xfrm>
            <a:off x="1213077" y="6227266"/>
            <a:ext cx="7470994" cy="114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कैंटिलीवर </a:t>
            </a:r>
            <a:r>
              <a:rPr lang="hi-IN" sz="64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Cantilever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30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1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1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1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1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24</a:t>
            </a:fld>
            <a:endParaRPr/>
          </a:p>
        </p:txBody>
      </p:sp>
      <p:sp>
        <p:nvSpPr>
          <p:cNvPr id="454" name="Google Shape;454;p31"/>
          <p:cNvSpPr txBox="1"/>
          <p:nvPr/>
        </p:nvSpPr>
        <p:spPr>
          <a:xfrm>
            <a:off x="4831339" y="1149140"/>
            <a:ext cx="16681570" cy="19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मूल ढहने के पैटर्न (BASIC COLLAPSE) PATTERNS)</a:t>
            </a:r>
            <a:endParaRPr sz="6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31"/>
          <p:cNvSpPr txBox="1"/>
          <p:nvPr/>
        </p:nvSpPr>
        <p:spPr>
          <a:xfrm>
            <a:off x="1213077" y="6227266"/>
            <a:ext cx="3143053" cy="12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Lean-to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31" descr="Lean-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4767" y="2023482"/>
            <a:ext cx="12942826" cy="1017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1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2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2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2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2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25</a:t>
            </a:fld>
            <a:endParaRPr/>
          </a:p>
        </p:txBody>
      </p:sp>
      <p:sp>
        <p:nvSpPr>
          <p:cNvPr id="468" name="Google Shape;468;p32"/>
          <p:cNvSpPr txBox="1"/>
          <p:nvPr/>
        </p:nvSpPr>
        <p:spPr>
          <a:xfrm>
            <a:off x="3258094" y="803641"/>
            <a:ext cx="17740449" cy="193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मूल ढहने के पैटर्न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(BASIC COLLAPSE PATTERNS)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32"/>
          <p:cNvSpPr txBox="1"/>
          <p:nvPr/>
        </p:nvSpPr>
        <p:spPr>
          <a:xfrm>
            <a:off x="1213077" y="6227266"/>
            <a:ext cx="3447456" cy="12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Pancake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32" descr="Pancak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6154" y="3020291"/>
            <a:ext cx="11281388" cy="921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2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3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3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3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26</a:t>
            </a:fld>
            <a:endParaRPr/>
          </a:p>
        </p:txBody>
      </p:sp>
      <p:sp>
        <p:nvSpPr>
          <p:cNvPr id="482" name="Google Shape;482;p33"/>
          <p:cNvSpPr txBox="1"/>
          <p:nvPr/>
        </p:nvSpPr>
        <p:spPr>
          <a:xfrm>
            <a:off x="4418102" y="245914"/>
            <a:ext cx="17794198" cy="19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मूल ढहने के पैटर्न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(BASIC COLLAPSE PATTERNS)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1213077" y="6227266"/>
            <a:ext cx="3345459" cy="12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V-Shape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33" descr="V-sha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7110" y="2549128"/>
            <a:ext cx="14476303" cy="9681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3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4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4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4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27</a:t>
            </a:fld>
            <a:endParaRPr/>
          </a:p>
        </p:txBody>
      </p:sp>
      <p:sp>
        <p:nvSpPr>
          <p:cNvPr id="496" name="Google Shape;496;p34"/>
          <p:cNvSpPr txBox="1"/>
          <p:nvPr/>
        </p:nvSpPr>
        <p:spPr>
          <a:xfrm>
            <a:off x="0" y="4283793"/>
            <a:ext cx="7683698" cy="459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संरचनात्मक क्षति की 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पहचान करें (IDENTIFY STRUCTURAL DAMAGE)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7" name="Google Shape;497;p34" descr="fail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3698" y="1244240"/>
            <a:ext cx="13953579" cy="1171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4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3</a:t>
            </a:fld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body" idx="4294967295"/>
          </p:nvPr>
        </p:nvSpPr>
        <p:spPr>
          <a:xfrm>
            <a:off x="1077422" y="5659421"/>
            <a:ext cx="7627217" cy="223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4200"/>
              <a:buFont typeface="Arial"/>
              <a:buNone/>
            </a:pPr>
            <a:r>
              <a:rPr lang="hi-IN" sz="42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इस पाठ को पूरा करने पर, आप निम्न में सक्षम होंगे:-</a:t>
            </a: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1077422" y="3477133"/>
            <a:ext cx="3046706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7200"/>
              <a:buFont typeface="Arial"/>
              <a:buNone/>
            </a:pPr>
            <a:r>
              <a:rPr lang="hi-IN" sz="7200" b="1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उद्देश्य 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0"/>
          <p:cNvSpPr txBox="1"/>
          <p:nvPr/>
        </p:nvSpPr>
        <p:spPr>
          <a:xfrm>
            <a:off x="11888496" y="4042467"/>
            <a:ext cx="11893114" cy="1049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5000"/>
              <a:buFont typeface="Arial"/>
              <a:buNone/>
            </a:pPr>
            <a:r>
              <a:rPr lang="hi-IN" sz="50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चार प्रकार की संरचनाओं को सूचीबद्ध करें। </a:t>
            </a:r>
            <a:endParaRPr sz="3600" b="0" i="0" u="none" strike="noStrike" cap="none">
              <a:solidFill>
                <a:srgbClr val="1313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1313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Open Sans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5000"/>
              <a:buFont typeface="Arial"/>
              <a:buNone/>
            </a:pPr>
            <a:r>
              <a:rPr lang="hi-IN" sz="50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निम्नलिखित चार श्रेणियों में से प्रत्येक में एक इमारत की कम से कम तीन विशेषताओं को सूचीबद्ध करें:-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1313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5000"/>
              <a:buFont typeface="Arial"/>
              <a:buNone/>
            </a:pPr>
            <a:r>
              <a:rPr lang="hi-IN" sz="50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सामान्य (general)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5000"/>
              <a:buFont typeface="Arial"/>
              <a:buNone/>
            </a:pPr>
            <a:r>
              <a:rPr lang="hi-IN" sz="50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वास्तुकला (architecture)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5000"/>
              <a:buFont typeface="Arial"/>
              <a:buNone/>
            </a:pPr>
            <a:r>
              <a:rPr lang="hi-IN" sz="50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संरचनात्मक तत्व (structural elements)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5000"/>
              <a:buFont typeface="Arial"/>
              <a:buNone/>
            </a:pPr>
            <a:r>
              <a:rPr lang="hi-IN" sz="50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गैर-संरचनात्मक तत्व (non-structural elements)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lang="hi-I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0"/>
          <p:cNvGrpSpPr/>
          <p:nvPr/>
        </p:nvGrpSpPr>
        <p:grpSpPr>
          <a:xfrm>
            <a:off x="10033607" y="3934331"/>
            <a:ext cx="1219201" cy="1219202"/>
            <a:chOff x="0" y="265245"/>
            <a:chExt cx="1219200" cy="1219201"/>
          </a:xfrm>
        </p:grpSpPr>
        <p:sp>
          <p:nvSpPr>
            <p:cNvPr id="102" name="Google Shape;102;p10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0"/>
            <p:cNvSpPr txBox="1"/>
            <p:nvPr/>
          </p:nvSpPr>
          <p:spPr>
            <a:xfrm>
              <a:off x="261804" y="265245"/>
              <a:ext cx="822592" cy="1010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10"/>
          <p:cNvGrpSpPr/>
          <p:nvPr/>
        </p:nvGrpSpPr>
        <p:grpSpPr>
          <a:xfrm>
            <a:off x="10013073" y="6017021"/>
            <a:ext cx="1219201" cy="1681959"/>
            <a:chOff x="0" y="115975"/>
            <a:chExt cx="1219200" cy="1681958"/>
          </a:xfrm>
        </p:grpSpPr>
        <p:sp>
          <p:nvSpPr>
            <p:cNvPr id="105" name="Google Shape;105;p10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7" name="Google Shape;107;p10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4</a:t>
            </a:fld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body" idx="4294967295"/>
          </p:nvPr>
        </p:nvSpPr>
        <p:spPr>
          <a:xfrm>
            <a:off x="1016000" y="5775223"/>
            <a:ext cx="7627217" cy="255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4200"/>
              <a:buFont typeface="Arial"/>
              <a:buNone/>
            </a:pPr>
            <a:r>
              <a:rPr lang="hi-IN" sz="42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इस पाठ को पूरा करने पर, आप निम्न में सक्षम होंगे:-</a:t>
            </a: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1"/>
          <p:cNvSpPr txBox="1"/>
          <p:nvPr/>
        </p:nvSpPr>
        <p:spPr>
          <a:xfrm>
            <a:off x="1048868" y="3619202"/>
            <a:ext cx="2806256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7200"/>
              <a:buFont typeface="Arial"/>
              <a:buNone/>
            </a:pPr>
            <a:r>
              <a:rPr lang="hi-IN" sz="7200" b="1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उद्देश्य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1"/>
          <p:cNvSpPr txBox="1"/>
          <p:nvPr/>
        </p:nvSpPr>
        <p:spPr>
          <a:xfrm>
            <a:off x="11860613" y="5532128"/>
            <a:ext cx="11386727" cy="503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5000"/>
              <a:buFont typeface="Arial"/>
              <a:buNone/>
            </a:pPr>
            <a:r>
              <a:rPr lang="hi-IN" sz="50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एक संरचना में दो प्रकार की क्षति और उनके संभावित परिणामी विफलताओं को सूचीबद्ध और वर्णित करें।</a:t>
            </a:r>
            <a:endParaRPr sz="3600" b="0" i="0" u="none" strike="noStrike" cap="none">
              <a:solidFill>
                <a:srgbClr val="1313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314"/>
              </a:buClr>
              <a:buSzPts val="5000"/>
              <a:buFont typeface="Arial"/>
              <a:buNone/>
            </a:pPr>
            <a:r>
              <a:rPr lang="hi-IN" sz="50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चार बुनियादी(Base) ढहने के पैटर्न का नाम और वर्णन करें।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1"/>
          <p:cNvGrpSpPr/>
          <p:nvPr/>
        </p:nvGrpSpPr>
        <p:grpSpPr>
          <a:xfrm>
            <a:off x="10013073" y="5367500"/>
            <a:ext cx="1219201" cy="1681959"/>
            <a:chOff x="0" y="115975"/>
            <a:chExt cx="1219200" cy="1681958"/>
          </a:xfrm>
        </p:grpSpPr>
        <p:sp>
          <p:nvSpPr>
            <p:cNvPr id="122" name="Google Shape;122;p11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11"/>
          <p:cNvGrpSpPr/>
          <p:nvPr/>
        </p:nvGrpSpPr>
        <p:grpSpPr>
          <a:xfrm>
            <a:off x="10013073" y="8946092"/>
            <a:ext cx="1219201" cy="1681959"/>
            <a:chOff x="0" y="115975"/>
            <a:chExt cx="1219200" cy="1681958"/>
          </a:xfrm>
        </p:grpSpPr>
        <p:sp>
          <p:nvSpPr>
            <p:cNvPr id="125" name="Google Shape;125;p11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1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2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5</a:t>
            </a:fld>
            <a:endParaRPr/>
          </a:p>
        </p:txBody>
      </p:sp>
      <p:grpSp>
        <p:nvGrpSpPr>
          <p:cNvPr id="138" name="Google Shape;138;p12"/>
          <p:cNvGrpSpPr/>
          <p:nvPr/>
        </p:nvGrpSpPr>
        <p:grpSpPr>
          <a:xfrm>
            <a:off x="998695" y="5681826"/>
            <a:ext cx="4826001" cy="2319181"/>
            <a:chOff x="0" y="0"/>
            <a:chExt cx="4826000" cy="2319180"/>
          </a:xfrm>
        </p:grpSpPr>
        <p:sp>
          <p:nvSpPr>
            <p:cNvPr id="139" name="Google Shape;139;p12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2"/>
            <p:cNvSpPr txBox="1"/>
            <p:nvPr/>
          </p:nvSpPr>
          <p:spPr>
            <a:xfrm>
              <a:off x="217980" y="759540"/>
              <a:ext cx="4041465" cy="718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spAutoFit/>
            </a:bodyPr>
            <a:lstStyle/>
            <a:p>
              <a:pPr marL="508000" marR="0" lvl="0" indent="-5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4000"/>
                <a:buFont typeface="Open Sans SemiBold"/>
                <a:buChar char="‣"/>
              </a:pPr>
              <a:r>
                <a:rPr lang="hi-IN" sz="4000" b="0" i="0" u="none" strike="noStrike" cap="none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(पत्थर) Stone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12"/>
          <p:cNvGrpSpPr/>
          <p:nvPr/>
        </p:nvGrpSpPr>
        <p:grpSpPr>
          <a:xfrm>
            <a:off x="12637980" y="5681826"/>
            <a:ext cx="5080699" cy="2319181"/>
            <a:chOff x="0" y="0"/>
            <a:chExt cx="5080697" cy="2319180"/>
          </a:xfrm>
        </p:grpSpPr>
        <p:sp>
          <p:nvSpPr>
            <p:cNvPr id="142" name="Google Shape;142;p12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2"/>
            <p:cNvSpPr txBox="1"/>
            <p:nvPr/>
          </p:nvSpPr>
          <p:spPr>
            <a:xfrm>
              <a:off x="349617" y="759540"/>
              <a:ext cx="4731080" cy="718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spAutoFit/>
            </a:bodyPr>
            <a:lstStyle/>
            <a:p>
              <a:pPr marL="508000" marR="0" lvl="0" indent="-5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4000"/>
                <a:buFont typeface="Open Sans SemiBold"/>
                <a:buChar char="‣"/>
              </a:pPr>
              <a:r>
                <a:rPr lang="hi-IN" sz="4000" b="0" i="0" u="none" strike="noStrike" cap="none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धातु (Metal)</a:t>
              </a:r>
              <a:endParaRPr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grpSp>
        <p:nvGrpSpPr>
          <p:cNvPr id="144" name="Google Shape;144;p12"/>
          <p:cNvGrpSpPr/>
          <p:nvPr/>
        </p:nvGrpSpPr>
        <p:grpSpPr>
          <a:xfrm>
            <a:off x="18273991" y="5681826"/>
            <a:ext cx="4946981" cy="2319181"/>
            <a:chOff x="0" y="0"/>
            <a:chExt cx="4946980" cy="2319180"/>
          </a:xfrm>
        </p:grpSpPr>
        <p:sp>
          <p:nvSpPr>
            <p:cNvPr id="145" name="Google Shape;145;p12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 txBox="1"/>
            <p:nvPr/>
          </p:nvSpPr>
          <p:spPr>
            <a:xfrm>
              <a:off x="215900" y="759540"/>
              <a:ext cx="4731080" cy="1333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spAutoFit/>
            </a:bodyPr>
            <a:lstStyle/>
            <a:p>
              <a:pPr marL="508000" marR="0" lvl="0" indent="-5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4000"/>
                <a:buFont typeface="Open Sans SemiBold"/>
                <a:buChar char="‣"/>
              </a:pPr>
              <a:r>
                <a:rPr lang="hi-IN" sz="4000" b="0" i="0" u="none" strike="noStrike" cap="none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संगुटिकाएँ (Conglomerates)</a:t>
              </a:r>
              <a:endParaRPr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grpSp>
        <p:nvGrpSpPr>
          <p:cNvPr id="147" name="Google Shape;147;p12"/>
          <p:cNvGrpSpPr/>
          <p:nvPr/>
        </p:nvGrpSpPr>
        <p:grpSpPr>
          <a:xfrm>
            <a:off x="6818338" y="5681826"/>
            <a:ext cx="4826001" cy="2359542"/>
            <a:chOff x="0" y="0"/>
            <a:chExt cx="4826000" cy="2359541"/>
          </a:xfrm>
        </p:grpSpPr>
        <p:sp>
          <p:nvSpPr>
            <p:cNvPr id="148" name="Google Shape;148;p12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2"/>
            <p:cNvSpPr txBox="1"/>
            <p:nvPr/>
          </p:nvSpPr>
          <p:spPr>
            <a:xfrm>
              <a:off x="377459" y="410290"/>
              <a:ext cx="4448541" cy="1949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spAutoFit/>
            </a:bodyPr>
            <a:lstStyle/>
            <a:p>
              <a:pPr marL="508000" marR="0" lvl="0" indent="-5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4000"/>
                <a:buFont typeface="Open Sans SemiBold"/>
                <a:buChar char="‣"/>
              </a:pPr>
              <a:r>
                <a:rPr lang="hi-IN" sz="4000" b="0" i="0" u="none" strike="noStrike" cap="none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कार्बनिक सामग्री (Organic materials)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12"/>
          <p:cNvSpPr txBox="1"/>
          <p:nvPr/>
        </p:nvSpPr>
        <p:spPr>
          <a:xfrm>
            <a:off x="9471202" y="939081"/>
            <a:ext cx="5441594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निर्माण सामग्री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 txBox="1"/>
          <p:nvPr/>
        </p:nvSpPr>
        <p:spPr>
          <a:xfrm>
            <a:off x="1144986" y="3995139"/>
            <a:ext cx="7627217" cy="18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संरचना के आधार पर वर्गीकृत:</a:t>
            </a: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2" name="Google Shape;152;p12"/>
          <p:cNvGrpSpPr/>
          <p:nvPr/>
        </p:nvGrpSpPr>
        <p:grpSpPr>
          <a:xfrm>
            <a:off x="998695" y="8517411"/>
            <a:ext cx="4826001" cy="2319181"/>
            <a:chOff x="0" y="0"/>
            <a:chExt cx="4826000" cy="2319180"/>
          </a:xfrm>
        </p:grpSpPr>
        <p:sp>
          <p:nvSpPr>
            <p:cNvPr id="153" name="Google Shape;153;p12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2"/>
            <p:cNvSpPr txBox="1"/>
            <p:nvPr/>
          </p:nvSpPr>
          <p:spPr>
            <a:xfrm>
              <a:off x="217980" y="744815"/>
              <a:ext cx="4041465" cy="1333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spAutoFit/>
            </a:bodyPr>
            <a:lstStyle/>
            <a:p>
              <a:pPr marL="508000" marR="0" lvl="0" indent="-5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4000"/>
                <a:buFont typeface="Open Sans SemiBold"/>
                <a:buChar char="‣"/>
              </a:pPr>
              <a:r>
                <a:rPr lang="hi-IN" sz="4000" b="0" i="0" u="none" strike="noStrike" cap="none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सिरेमिक (Ceramics)</a:t>
              </a:r>
              <a:endParaRPr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grpSp>
        <p:nvGrpSpPr>
          <p:cNvPr id="155" name="Google Shape;155;p12"/>
          <p:cNvGrpSpPr/>
          <p:nvPr/>
        </p:nvGrpSpPr>
        <p:grpSpPr>
          <a:xfrm>
            <a:off x="12637980" y="8517411"/>
            <a:ext cx="5080699" cy="2319181"/>
            <a:chOff x="0" y="0"/>
            <a:chExt cx="5080697" cy="2319180"/>
          </a:xfrm>
        </p:grpSpPr>
        <p:sp>
          <p:nvSpPr>
            <p:cNvPr id="156" name="Google Shape;156;p12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2"/>
            <p:cNvSpPr txBox="1"/>
            <p:nvPr/>
          </p:nvSpPr>
          <p:spPr>
            <a:xfrm>
              <a:off x="349617" y="744815"/>
              <a:ext cx="4731080" cy="1333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spAutoFit/>
            </a:bodyPr>
            <a:lstStyle/>
            <a:p>
              <a:pPr marL="508000" marR="0" lvl="0" indent="-5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4000"/>
                <a:buFont typeface="Open Sans SemiBold"/>
                <a:buChar char="‣"/>
              </a:pPr>
              <a:r>
                <a:rPr lang="hi-IN" sz="4000" b="0" i="0" u="none" strike="noStrike" cap="none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प्लास्टिक (Plastics)</a:t>
              </a:r>
              <a:endParaRPr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grpSp>
        <p:nvGrpSpPr>
          <p:cNvPr id="158" name="Google Shape;158;p12"/>
          <p:cNvGrpSpPr/>
          <p:nvPr/>
        </p:nvGrpSpPr>
        <p:grpSpPr>
          <a:xfrm>
            <a:off x="6818338" y="8517411"/>
            <a:ext cx="4826001" cy="2319181"/>
            <a:chOff x="0" y="0"/>
            <a:chExt cx="4826000" cy="2319180"/>
          </a:xfrm>
        </p:grpSpPr>
        <p:sp>
          <p:nvSpPr>
            <p:cNvPr id="159" name="Google Shape;159;p12"/>
            <p:cNvSpPr/>
            <p:nvPr/>
          </p:nvSpPr>
          <p:spPr>
            <a:xfrm>
              <a:off x="0" y="0"/>
              <a:ext cx="4826000" cy="2319180"/>
            </a:xfrm>
            <a:prstGeom prst="roundRect">
              <a:avLst>
                <a:gd name="adj" fmla="val 5476"/>
              </a:avLst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2"/>
            <p:cNvSpPr txBox="1"/>
            <p:nvPr/>
          </p:nvSpPr>
          <p:spPr>
            <a:xfrm>
              <a:off x="406934" y="744815"/>
              <a:ext cx="3445576" cy="718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spAutoFit/>
            </a:bodyPr>
            <a:lstStyle/>
            <a:p>
              <a:pPr marL="508000" marR="0" lvl="0" indent="-508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4000"/>
                <a:buFont typeface="Open Sans SemiBold"/>
                <a:buChar char="‣"/>
              </a:pPr>
              <a:r>
                <a:rPr lang="hi-IN" sz="4000" b="0" i="0" u="none" strike="noStrike" cap="none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कांच (Glass)</a:t>
              </a:r>
              <a:endParaRPr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pic>
        <p:nvPicPr>
          <p:cNvPr id="161" name="Google Shape;161;p12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6</a:t>
            </a:fld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2677288" y="5681826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2923669" y="6092116"/>
            <a:ext cx="8653651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 SemiBold"/>
              <a:buChar char="‣"/>
            </a:pPr>
            <a:r>
              <a:rPr lang="hi-IN"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संरचनात्मक/भार-वहन करने वाले तत्व</a:t>
            </a:r>
            <a:endParaRPr sz="4000" b="0" i="0" u="none" strike="noStrike" cap="none">
              <a:solidFill>
                <a:srgbClr val="C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 SemiBold"/>
              <a:buNone/>
            </a:pPr>
            <a:r>
              <a:rPr lang="hi-IN"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(Structural/load-bearing elements)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12816711" y="5681826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13565108" y="6092116"/>
            <a:ext cx="7686167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 SemiBold"/>
              <a:buChar char="‣"/>
            </a:pPr>
            <a:r>
              <a:rPr lang="hi-IN"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सजावटी तत्व </a:t>
            </a:r>
            <a:endParaRPr sz="4000" b="0" i="0" u="none" strike="noStrike" cap="none">
              <a:solidFill>
                <a:srgbClr val="C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 SemiBold"/>
              <a:buNone/>
            </a:pPr>
            <a:r>
              <a:rPr lang="hi-IN"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Decorative elements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10593967" y="1349370"/>
            <a:ext cx="5441593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निर्माण सामग्री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1144986" y="3995139"/>
            <a:ext cx="7627217" cy="18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उपयोग के आधार पर वर्गीकृत</a:t>
            </a: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2677288" y="8517411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2883951" y="8775564"/>
            <a:ext cx="8925794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 SemiBold"/>
              <a:buChar char="‣"/>
            </a:pPr>
            <a:r>
              <a:rPr lang="hi-IN"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गैर-संरचनात्मक दीवारें और विभाजन </a:t>
            </a:r>
            <a:endParaRPr sz="4000" b="0" i="0" u="none" strike="noStrike" cap="none">
              <a:solidFill>
                <a:srgbClr val="C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 SemiBold"/>
              <a:buNone/>
            </a:pPr>
            <a:r>
              <a:rPr lang="hi-IN"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Non-structural walls and partitions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12816711" y="8517411"/>
            <a:ext cx="8890001" cy="2319180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13594584" y="8927700"/>
            <a:ext cx="7627216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 SemiBold"/>
              <a:buChar char="‣"/>
            </a:pPr>
            <a:r>
              <a:rPr lang="hi-IN"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आवरण तत्व (छत) </a:t>
            </a:r>
            <a:endParaRPr sz="4000" b="0" i="0" u="none" strike="noStrike" cap="none">
              <a:solidFill>
                <a:srgbClr val="C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 SemiBold"/>
              <a:buNone/>
            </a:pPr>
            <a:r>
              <a:rPr lang="hi-IN" sz="40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Covering elements (roofing)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3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4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4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7</a:t>
            </a:fld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9176657" y="989120"/>
            <a:ext cx="6596743" cy="10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"/>
              <a:buNone/>
            </a:pPr>
            <a:r>
              <a:rPr lang="hi-IN" sz="66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तनाव (TENSION)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" name="Google Shape;194;p14" descr="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4259" y="5013280"/>
            <a:ext cx="20795482" cy="45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5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8</a:t>
            </a:fld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602390" y="4987635"/>
            <a:ext cx="7573818" cy="17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संपीड़न               (COMPRESSION)</a:t>
            </a:r>
            <a:endParaRPr sz="6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p15" descr="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0" y="787731"/>
            <a:ext cx="5334000" cy="1214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3 -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6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9</a:t>
            </a:fld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2923669" y="2817920"/>
            <a:ext cx="5123051" cy="175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Arial"/>
              <a:buNone/>
            </a:pPr>
            <a:r>
              <a:rPr lang="hi-IN" sz="64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अपरूपण          (SHEAR)</a:t>
            </a:r>
            <a:endParaRPr sz="6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p16" descr="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6243" y="3720800"/>
            <a:ext cx="16210014" cy="99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269" y="156729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Custom</PresentationFormat>
  <Paragraphs>205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Arial</vt:lpstr>
      <vt:lpstr>Open Sans SemiBold</vt:lpstr>
      <vt:lpstr>Comic Sans MS</vt:lpstr>
      <vt:lpstr>Verdana</vt:lpstr>
      <vt:lpstr>Open Sans</vt:lpstr>
      <vt:lpstr>Helvetica Neue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HQ</dc:creator>
  <cp:lastModifiedBy>NDRF HQ</cp:lastModifiedBy>
  <cp:revision>1</cp:revision>
  <dcterms:modified xsi:type="dcterms:W3CDTF">2026-01-08T07:07:35Z</dcterms:modified>
</cp:coreProperties>
</file>