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6" r:id="rId3"/>
    <p:sldId id="277" r:id="rId4"/>
    <p:sldId id="266"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1204" r:id="rId20"/>
    <p:sldId id="1203" r:id="rId21"/>
    <p:sldId id="120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37" autoAdjust="0"/>
  </p:normalViewPr>
  <p:slideViewPr>
    <p:cSldViewPr>
      <p:cViewPr varScale="1">
        <p:scale>
          <a:sx n="78" d="100"/>
          <a:sy n="78" d="100"/>
        </p:scale>
        <p:origin x="942" y="90"/>
      </p:cViewPr>
      <p:guideLst>
        <p:guide orient="horz" pos="2160"/>
        <p:guide pos="3840"/>
      </p:guideLst>
    </p:cSldViewPr>
  </p:slideViewPr>
  <p:outlineViewPr>
    <p:cViewPr>
      <p:scale>
        <a:sx n="33" d="100"/>
        <a:sy n="33" d="100"/>
      </p:scale>
      <p:origin x="0" y="-9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83E0B1-429A-4FC1-9653-1E137F7C6370}" type="datetimeFigureOut">
              <a:rPr lang="en-IN" smtClean="0"/>
              <a:t>07-01-2026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283221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3E0B1-429A-4FC1-9653-1E137F7C6370}" type="datetimeFigureOut">
              <a:rPr lang="en-IN" smtClean="0"/>
              <a:t>07-01-2026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196008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3E0B1-429A-4FC1-9653-1E137F7C6370}" type="datetimeFigureOut">
              <a:rPr lang="en-IN" smtClean="0"/>
              <a:t>07-01-2026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268550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3E0B1-429A-4FC1-9653-1E137F7C6370}" type="datetimeFigureOut">
              <a:rPr lang="en-IN" smtClean="0"/>
              <a:t>07-01-2026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135930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3E0B1-429A-4FC1-9653-1E137F7C6370}" type="datetimeFigureOut">
              <a:rPr lang="en-IN" smtClean="0"/>
              <a:t>07-01-2026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183363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83E0B1-429A-4FC1-9653-1E137F7C6370}" type="datetimeFigureOut">
              <a:rPr lang="en-IN" smtClean="0"/>
              <a:t>07-01-2026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340551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3E0B1-429A-4FC1-9653-1E137F7C6370}" type="datetimeFigureOut">
              <a:rPr lang="en-IN" smtClean="0"/>
              <a:t>07-01-2026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326129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83E0B1-429A-4FC1-9653-1E137F7C6370}" type="datetimeFigureOut">
              <a:rPr lang="en-IN" smtClean="0"/>
              <a:t>07-01-2026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420184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3E0B1-429A-4FC1-9653-1E137F7C6370}" type="datetimeFigureOut">
              <a:rPr lang="en-IN" smtClean="0"/>
              <a:t>07-01-2026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363486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83E0B1-429A-4FC1-9653-1E137F7C6370}" type="datetimeFigureOut">
              <a:rPr lang="en-IN" smtClean="0"/>
              <a:t>07-01-2026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140438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83E0B1-429A-4FC1-9653-1E137F7C6370}" type="datetimeFigureOut">
              <a:rPr lang="en-IN" smtClean="0"/>
              <a:t>07-01-2026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360148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3E0B1-429A-4FC1-9653-1E137F7C6370}" type="datetimeFigureOut">
              <a:rPr lang="en-IN" smtClean="0"/>
              <a:t>07-01-2026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BB0C9-0A2A-4628-860A-D634F7FBCC30}" type="slidenum">
              <a:rPr lang="en-IN" smtClean="0"/>
              <a:t>‹#›</a:t>
            </a:fld>
            <a:endParaRPr lang="en-IN"/>
          </a:p>
        </p:txBody>
      </p:sp>
      <p:pic>
        <p:nvPicPr>
          <p:cNvPr id="7" name="Picture 6" descr="A logo with text on it&#10;&#10;AI-generated content may be incorrect.">
            <a:extLst>
              <a:ext uri="{FF2B5EF4-FFF2-40B4-BE49-F238E27FC236}">
                <a16:creationId xmlns:a16="http://schemas.microsoft.com/office/drawing/2014/main" id="{CCD6F9E2-97F2-991A-7B21-97FDB50A5718}"/>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16580" y="167021"/>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logo with a symbol and text&#10;&#10;AI-generated content may be incorrect.">
            <a:extLst>
              <a:ext uri="{FF2B5EF4-FFF2-40B4-BE49-F238E27FC236}">
                <a16:creationId xmlns:a16="http://schemas.microsoft.com/office/drawing/2014/main" id="{E1CC2EC9-3732-C015-A75A-662EDFE27E9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59153" y="121136"/>
            <a:ext cx="914400" cy="977046"/>
          </a:xfrm>
          <a:prstGeom prst="rect">
            <a:avLst/>
          </a:prstGeom>
        </p:spPr>
      </p:pic>
    </p:spTree>
    <p:extLst>
      <p:ext uri="{BB962C8B-B14F-4D97-AF65-F5344CB8AC3E}">
        <p14:creationId xmlns:p14="http://schemas.microsoft.com/office/powerpoint/2010/main" val="41166313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2204864"/>
            <a:ext cx="8929718" cy="1152128"/>
          </a:xfrm>
          <a:effectLst>
            <a:innerShdw blurRad="63500" dist="50800" dir="18900000">
              <a:prstClr val="black">
                <a:alpha val="50000"/>
              </a:prstClr>
            </a:innerShdw>
          </a:effectLst>
        </p:spPr>
        <p:txBody>
          <a:bodyPr>
            <a:norm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     </a:t>
            </a:r>
            <a:endParaRPr lang="en-IN" sz="44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C77F493-C4F8-6BDC-8242-BB1612BD13FA}"/>
              </a:ext>
            </a:extLst>
          </p:cNvPr>
          <p:cNvSpPr txBox="1"/>
          <p:nvPr/>
        </p:nvSpPr>
        <p:spPr>
          <a:xfrm>
            <a:off x="2003467" y="1495630"/>
            <a:ext cx="8929718" cy="2018373"/>
          </a:xfrm>
          <a:prstGeom prst="rect">
            <a:avLst/>
          </a:prstGeom>
          <a:noFill/>
        </p:spPr>
        <p:txBody>
          <a:bodyPr wrap="square" rtlCol="0">
            <a:spAutoFit/>
          </a:bodyPr>
          <a:lstStyle/>
          <a:p>
            <a:pPr algn="ctr">
              <a:lnSpc>
                <a:spcPct val="150000"/>
              </a:lnSpc>
            </a:pPr>
            <a:r>
              <a:rPr lang="en-US" sz="4400" b="1" dirty="0">
                <a:latin typeface="Arial Black" panose="020B0A04020102020204" pitchFamily="34" charset="0"/>
              </a:rPr>
              <a:t>DISPOSAL / LONG TERM STORAGE OF DEAD BODIES</a:t>
            </a:r>
          </a:p>
        </p:txBody>
      </p:sp>
      <p:sp>
        <p:nvSpPr>
          <p:cNvPr id="3" name="TextBox 2">
            <a:extLst>
              <a:ext uri="{FF2B5EF4-FFF2-40B4-BE49-F238E27FC236}">
                <a16:creationId xmlns:a16="http://schemas.microsoft.com/office/drawing/2014/main" id="{42F28EE4-9263-E7C6-7A79-E740DAEE9474}"/>
              </a:ext>
            </a:extLst>
          </p:cNvPr>
          <p:cNvSpPr txBox="1"/>
          <p:nvPr/>
        </p:nvSpPr>
        <p:spPr>
          <a:xfrm>
            <a:off x="7076975" y="4223237"/>
            <a:ext cx="5115025"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851955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9896" y="1825625"/>
            <a:ext cx="6768752" cy="4351338"/>
          </a:xfrm>
        </p:spPr>
        <p:txBody>
          <a:bodyPr>
            <a:normAutofit fontScale="92500" lnSpcReduction="20000"/>
          </a:bodyPr>
          <a:lstStyle/>
          <a:p>
            <a:pPr marL="0" indent="0" algn="just">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 Dry ice must be handled carefully as it causes “cold burns” if touched without proper gloves. </a:t>
            </a:r>
          </a:p>
          <a:p>
            <a:pPr marL="0" indent="0" algn="just">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 When dry ice melts it produces carbon dioxide gas, which is toxic. Closed rooms or buildings should be avoided when using dry ice in preference to areas with good natural ventilation.</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BF475155-37BF-0B05-F8B8-AF270C08CA81}"/>
              </a:ext>
            </a:extLst>
          </p:cNvPr>
          <p:cNvSpPr txBox="1">
            <a:spLocks/>
          </p:cNvSpPr>
          <p:nvPr/>
        </p:nvSpPr>
        <p:spPr>
          <a:xfrm>
            <a:off x="1559496" y="3001516"/>
            <a:ext cx="2458616" cy="854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b="1" u="sng">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DRY ICE</a:t>
            </a:r>
            <a:endParaRPr lang="en-IN" sz="36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676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89" y="2636912"/>
            <a:ext cx="3538736" cy="1143000"/>
          </a:xfrm>
        </p:spPr>
        <p:txBody>
          <a:bodyPr>
            <a:normAutofit/>
          </a:bodyPr>
          <a:lstStyle/>
          <a:p>
            <a:pPr algn="ctr"/>
            <a:r>
              <a:rPr lang="en-US" sz="48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ICE</a:t>
            </a:r>
            <a:endParaRPr lang="en-IN" sz="48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647728" y="1124745"/>
            <a:ext cx="8352928" cy="4525963"/>
          </a:xfrm>
        </p:spPr>
        <p:txBody>
          <a:bodyPr>
            <a:noAutofit/>
          </a:bodyPr>
          <a:lstStyle/>
          <a:p>
            <a:pPr marL="0" indent="0" algn="just">
              <a:lnSpc>
                <a:spcPct val="15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The use of ice (frozen water) should be avoided where possible because: </a:t>
            </a:r>
          </a:p>
          <a:p>
            <a:pPr marL="0" indent="0" algn="just">
              <a:lnSpc>
                <a:spcPct val="15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 In hot climates ice melts quickly and large quantities are needed. </a:t>
            </a:r>
          </a:p>
          <a:p>
            <a:pPr marL="0" indent="0" algn="just">
              <a:lnSpc>
                <a:spcPct val="15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 Melting ice produces large quantities of dirty waste water that may cause concern about diarrheal disease. Disposal of this waste water creates additional management issues. </a:t>
            </a:r>
          </a:p>
          <a:p>
            <a:pPr marL="0" indent="0" algn="just">
              <a:lnSpc>
                <a:spcPct val="15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 The water may damage bodies and personal belongings (e.g., identity cards).</a:t>
            </a:r>
            <a:endParaRPr lang="en-IN"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1573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04" y="2420888"/>
            <a:ext cx="5750416" cy="1898629"/>
          </a:xfrm>
        </p:spPr>
        <p:txBody>
          <a:bodyPr>
            <a:noAutofit/>
          </a:bodyPr>
          <a:lstStyle/>
          <a:p>
            <a:pPr algn="ctr"/>
            <a:r>
              <a:rPr lang="en-US" sz="3600" b="1" u="sng" dirty="0">
                <a:latin typeface="Open Sans" panose="020B0606030504020204" pitchFamily="34" charset="0"/>
                <a:ea typeface="Open Sans" panose="020B0606030504020204" pitchFamily="34" charset="0"/>
                <a:cs typeface="Open Sans" panose="020B0606030504020204" pitchFamily="34" charset="0"/>
              </a:rPr>
              <a:t>LONG-TERMSTORAGE</a:t>
            </a:r>
            <a:br>
              <a:rPr lang="en-US" sz="3600" b="1" u="sng" dirty="0">
                <a:latin typeface="Open Sans" panose="020B0606030504020204" pitchFamily="34" charset="0"/>
                <a:ea typeface="Open Sans" panose="020B0606030504020204" pitchFamily="34" charset="0"/>
                <a:cs typeface="Open Sans" panose="020B0606030504020204" pitchFamily="34" charset="0"/>
              </a:rPr>
            </a:br>
            <a:r>
              <a:rPr lang="en-US" sz="3600" b="1" u="sng" dirty="0">
                <a:latin typeface="Open Sans" panose="020B0606030504020204" pitchFamily="34" charset="0"/>
                <a:ea typeface="Open Sans" panose="020B0606030504020204" pitchFamily="34" charset="0"/>
                <a:cs typeface="Open Sans" panose="020B0606030504020204" pitchFamily="34" charset="0"/>
              </a:rPr>
              <a:t> AND DISPOSAL OF DEAD BODIES</a:t>
            </a:r>
            <a:endParaRPr lang="en-IN" sz="3600" b="1" u="sng"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5275199" y="1988840"/>
            <a:ext cx="6912768" cy="3108543"/>
          </a:xfrm>
          <a:prstGeom prst="rect">
            <a:avLst/>
          </a:prstGeom>
          <a:noFill/>
        </p:spPr>
        <p:txBody>
          <a:bodyPr wrap="square" rtlCol="0">
            <a:spAutoFit/>
          </a:bodyPr>
          <a:lstStyle/>
          <a:p>
            <a:pPr marL="452438" indent="-452438" algn="just">
              <a:buFont typeface="Wingdings" pitchFamily="2" charset="2"/>
              <a:buChar char="Ø"/>
            </a:pPr>
            <a:r>
              <a:rPr lang="en-US" sz="2800" dirty="0"/>
              <a:t>All identified dead bodies should be released to relatives or their communities for disposal according to local custom and practice. </a:t>
            </a:r>
          </a:p>
          <a:p>
            <a:pPr marL="452438" indent="-452438" algn="just">
              <a:buFont typeface="Wingdings" pitchFamily="2" charset="2"/>
              <a:buChar char="Ø"/>
            </a:pPr>
            <a:endParaRPr lang="en-US" sz="2800" dirty="0"/>
          </a:p>
          <a:p>
            <a:pPr marL="452438" indent="-452438" algn="just">
              <a:buFont typeface="Wingdings" pitchFamily="2" charset="2"/>
              <a:buChar char="Ø"/>
            </a:pPr>
            <a:r>
              <a:rPr lang="en-US" sz="2800" dirty="0"/>
              <a:t>Long-term storage will be required for remaining unidentified bodies. </a:t>
            </a:r>
            <a:endParaRPr lang="en-IN" sz="2800" dirty="0"/>
          </a:p>
        </p:txBody>
      </p:sp>
    </p:spTree>
    <p:extLst>
      <p:ext uri="{BB962C8B-B14F-4D97-AF65-F5344CB8AC3E}">
        <p14:creationId xmlns:p14="http://schemas.microsoft.com/office/powerpoint/2010/main" val="340755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3429000"/>
            <a:ext cx="4886320" cy="1143000"/>
          </a:xfrm>
        </p:spPr>
        <p:txBody>
          <a:bodyPr>
            <a:noAutofit/>
          </a:bodyPr>
          <a:lstStyle/>
          <a:p>
            <a:pPr algn="ctr"/>
            <a:r>
              <a:rPr lang="en-IN" sz="3200" b="1" u="sng" dirty="0">
                <a:latin typeface="Open Sans" panose="020B0606030504020204" pitchFamily="34" charset="0"/>
                <a:ea typeface="Open Sans" panose="020B0606030504020204" pitchFamily="34" charset="0"/>
                <a:cs typeface="Open Sans" panose="020B0606030504020204" pitchFamily="34" charset="0"/>
              </a:rPr>
              <a:t>Method of disposal /</a:t>
            </a:r>
            <a:br>
              <a:rPr lang="en-IN" sz="3200" b="1" u="sng" dirty="0">
                <a:latin typeface="Open Sans" panose="020B0606030504020204" pitchFamily="34" charset="0"/>
                <a:ea typeface="Open Sans" panose="020B0606030504020204" pitchFamily="34" charset="0"/>
                <a:cs typeface="Open Sans" panose="020B0606030504020204" pitchFamily="34" charset="0"/>
              </a:rPr>
            </a:br>
            <a:r>
              <a:rPr lang="en-IN" sz="3200" b="1" u="sng" dirty="0">
                <a:latin typeface="Open Sans" panose="020B0606030504020204" pitchFamily="34" charset="0"/>
                <a:ea typeface="Open Sans" panose="020B0606030504020204" pitchFamily="34" charset="0"/>
                <a:cs typeface="Open Sans" panose="020B0606030504020204" pitchFamily="34" charset="0"/>
              </a:rPr>
              <a:t>Long-term storage</a:t>
            </a:r>
          </a:p>
        </p:txBody>
      </p:sp>
      <p:sp>
        <p:nvSpPr>
          <p:cNvPr id="3" name="Content Placeholder 2"/>
          <p:cNvSpPr>
            <a:spLocks noGrp="1"/>
          </p:cNvSpPr>
          <p:nvPr>
            <p:ph idx="1"/>
          </p:nvPr>
        </p:nvSpPr>
        <p:spPr>
          <a:xfrm>
            <a:off x="4655840" y="1628801"/>
            <a:ext cx="6912768" cy="4525963"/>
          </a:xfrm>
        </p:spPr>
        <p:txBody>
          <a:bodyPr>
            <a:noAutofit/>
          </a:bodyPr>
          <a:lstStyle/>
          <a:p>
            <a:pPr algn="just">
              <a:buFont typeface="Wingdings" pitchFamily="2" charset="2"/>
              <a:buChar char="Ø"/>
            </a:pPr>
            <a:r>
              <a:rPr lang="en-US" sz="2200" dirty="0">
                <a:latin typeface="Open Sans" panose="020B0606030504020204" pitchFamily="34" charset="0"/>
                <a:ea typeface="Open Sans" panose="020B0606030504020204" pitchFamily="34" charset="0"/>
                <a:cs typeface="Open Sans" panose="020B0606030504020204" pitchFamily="34" charset="0"/>
              </a:rPr>
              <a:t>Burial is the most practical method as it preserves evidence for future forensic investigation, if required. </a:t>
            </a:r>
          </a:p>
          <a:p>
            <a:pPr algn="just">
              <a:buFont typeface="Wingdings" pitchFamily="2" charset="2"/>
              <a:buChar char="Ø"/>
            </a:pPr>
            <a:r>
              <a:rPr lang="en-US" sz="2200" dirty="0">
                <a:latin typeface="Open Sans" panose="020B0606030504020204" pitchFamily="34" charset="0"/>
                <a:ea typeface="Open Sans" panose="020B0606030504020204" pitchFamily="34" charset="0"/>
                <a:cs typeface="Open Sans" panose="020B0606030504020204" pitchFamily="34" charset="0"/>
              </a:rPr>
              <a:t>Cremation of unidentified bodes should be avoided for several reasons:-</a:t>
            </a:r>
          </a:p>
          <a:p>
            <a:pPr marL="0" indent="0" algn="just">
              <a:buNone/>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719138" indent="0" algn="just">
              <a:buNone/>
            </a:pPr>
            <a:r>
              <a:rPr lang="en-US" sz="2200" dirty="0">
                <a:latin typeface="Open Sans" panose="020B0606030504020204" pitchFamily="34" charset="0"/>
                <a:ea typeface="Open Sans" panose="020B0606030504020204" pitchFamily="34" charset="0"/>
                <a:cs typeface="Open Sans" panose="020B0606030504020204" pitchFamily="34" charset="0"/>
              </a:rPr>
              <a:t>✴ Cremation will destroy evidence for any future identification.</a:t>
            </a:r>
          </a:p>
          <a:p>
            <a:pPr marL="719138" indent="0" algn="just">
              <a:buNone/>
            </a:pPr>
            <a:r>
              <a:rPr lang="en-US" sz="2200" dirty="0">
                <a:latin typeface="Open Sans" panose="020B0606030504020204" pitchFamily="34" charset="0"/>
                <a:ea typeface="Open Sans" panose="020B0606030504020204" pitchFamily="34" charset="0"/>
                <a:cs typeface="Open Sans" panose="020B0606030504020204" pitchFamily="34" charset="0"/>
              </a:rPr>
              <a:t>✴ Large amounts of fuel are needed (usually wood). ✴ Achieving complete incineration is difficult, often resulting in partially incinerated remains that have to be buried. </a:t>
            </a:r>
          </a:p>
          <a:p>
            <a:pPr marL="719138" indent="0" algn="just">
              <a:buNone/>
            </a:pPr>
            <a:r>
              <a:rPr lang="en-US" sz="2200" dirty="0">
                <a:latin typeface="Open Sans" panose="020B0606030504020204" pitchFamily="34" charset="0"/>
                <a:ea typeface="Open Sans" panose="020B0606030504020204" pitchFamily="34" charset="0"/>
                <a:cs typeface="Open Sans" panose="020B0606030504020204" pitchFamily="34" charset="0"/>
              </a:rPr>
              <a:t>✴ It is logistically difficult to arrange for the cremation of a large number of dead bodies</a:t>
            </a:r>
            <a:endParaRPr lang="en-IN"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3479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924944"/>
            <a:ext cx="5482952" cy="1143000"/>
          </a:xfrm>
        </p:spPr>
        <p:txBody>
          <a:bodyPr>
            <a:noAutofit/>
          </a:bodyPr>
          <a:lstStyle/>
          <a:p>
            <a:r>
              <a:rPr lang="en-IN" sz="32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LOCATION OF BURIAL SITES</a:t>
            </a:r>
          </a:p>
        </p:txBody>
      </p:sp>
      <p:sp>
        <p:nvSpPr>
          <p:cNvPr id="3" name="Content Placeholder 2"/>
          <p:cNvSpPr>
            <a:spLocks noGrp="1"/>
          </p:cNvSpPr>
          <p:nvPr>
            <p:ph idx="1"/>
          </p:nvPr>
        </p:nvSpPr>
        <p:spPr>
          <a:xfrm>
            <a:off x="5303912" y="1825625"/>
            <a:ext cx="6696744" cy="4351338"/>
          </a:xfrm>
        </p:spPr>
        <p:txBody>
          <a:bodyPr>
            <a:normAutofit fontScale="85000" lnSpcReduction="20000"/>
          </a:bodyPr>
          <a:lstStyle/>
          <a:p>
            <a:pPr marL="452438" indent="-452438" algn="just">
              <a:buFont typeface="Wingdings" pitchFamily="2" charset="2"/>
              <a:buChar char="Ø"/>
            </a:pPr>
            <a:r>
              <a:rPr lang="en-US" dirty="0">
                <a:latin typeface="Open Sans" panose="020B0606030504020204" pitchFamily="34" charset="0"/>
                <a:ea typeface="Open Sans" panose="020B0606030504020204" pitchFamily="34" charset="0"/>
                <a:cs typeface="Open Sans" panose="020B0606030504020204" pitchFamily="34" charset="0"/>
              </a:rPr>
              <a:t>Careful thought must be given to the location of any burial site. </a:t>
            </a:r>
          </a:p>
          <a:p>
            <a:pPr marL="452438" indent="-452438" algn="just">
              <a:buFont typeface="Wingdings" pitchFamily="2" charset="2"/>
              <a:buChar char="Ø"/>
            </a:pPr>
            <a:r>
              <a:rPr lang="en-US" dirty="0">
                <a:latin typeface="Open Sans" panose="020B0606030504020204" pitchFamily="34" charset="0"/>
                <a:ea typeface="Open Sans" panose="020B0606030504020204" pitchFamily="34" charset="0"/>
                <a:cs typeface="Open Sans" panose="020B0606030504020204" pitchFamily="34" charset="0"/>
              </a:rPr>
              <a:t>Soil conditions, highest water table level, and available space must be considered.</a:t>
            </a:r>
          </a:p>
          <a:p>
            <a:pPr marL="452438" indent="-452438" algn="just">
              <a:buFont typeface="Wingdings" pitchFamily="2" charset="2"/>
              <a:buChar char="Ø"/>
            </a:pPr>
            <a:r>
              <a:rPr lang="en-US" dirty="0">
                <a:latin typeface="Open Sans" panose="020B0606030504020204" pitchFamily="34" charset="0"/>
                <a:ea typeface="Open Sans" panose="020B0606030504020204" pitchFamily="34" charset="0"/>
                <a:cs typeface="Open Sans" panose="020B0606030504020204" pitchFamily="34" charset="0"/>
              </a:rPr>
              <a:t>The site should be acceptable to communities living near the burial site.</a:t>
            </a:r>
          </a:p>
          <a:p>
            <a:pPr marL="452438" indent="-452438" algn="just">
              <a:buFont typeface="Wingdings" pitchFamily="2" charset="2"/>
              <a:buChar char="Ø"/>
            </a:pPr>
            <a:r>
              <a:rPr lang="en-US" dirty="0">
                <a:latin typeface="Open Sans" panose="020B0606030504020204" pitchFamily="34" charset="0"/>
                <a:ea typeface="Open Sans" panose="020B0606030504020204" pitchFamily="34" charset="0"/>
                <a:cs typeface="Open Sans" panose="020B0606030504020204" pitchFamily="34" charset="0"/>
              </a:rPr>
              <a:t>The site should be close enough for the affected community to visit. </a:t>
            </a:r>
          </a:p>
          <a:p>
            <a:pPr marL="452438" indent="-452438" algn="just">
              <a:buFont typeface="Wingdings" pitchFamily="2" charset="2"/>
              <a:buChar char="Ø"/>
            </a:pPr>
            <a:r>
              <a:rPr lang="en-US" dirty="0">
                <a:latin typeface="Open Sans" panose="020B0606030504020204" pitchFamily="34" charset="0"/>
                <a:ea typeface="Open Sans" panose="020B0606030504020204" pitchFamily="34" charset="0"/>
                <a:cs typeface="Open Sans" panose="020B0606030504020204" pitchFamily="34" charset="0"/>
              </a:rPr>
              <a:t>The burial site should be clearly marked and surrounded by a buffer zone that is at least 10m wide to allow planting of deep-rooted vegetation and to separate the site from inhabited areas</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0525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708920"/>
            <a:ext cx="4392488" cy="1143000"/>
          </a:xfrm>
        </p:spPr>
        <p:txBody>
          <a:bodyPr>
            <a:noAutofit/>
          </a:bodyPr>
          <a:lstStyle/>
          <a:p>
            <a:r>
              <a:rPr lang="en-IN" sz="40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DISTANCE FROM WATER SOURCES </a:t>
            </a:r>
          </a:p>
        </p:txBody>
      </p:sp>
      <p:sp>
        <p:nvSpPr>
          <p:cNvPr id="3" name="Content Placeholder 2"/>
          <p:cNvSpPr>
            <a:spLocks noGrp="1"/>
          </p:cNvSpPr>
          <p:nvPr>
            <p:ph idx="1"/>
          </p:nvPr>
        </p:nvSpPr>
        <p:spPr>
          <a:xfrm>
            <a:off x="5015880" y="2132856"/>
            <a:ext cx="6696744" cy="4525963"/>
          </a:xfrm>
        </p:spPr>
        <p:txBody>
          <a:bodyPr>
            <a:normAutofit fontScale="92500"/>
          </a:bodyPr>
          <a:lstStyle/>
          <a:p>
            <a:pPr algn="just">
              <a:lnSpc>
                <a:spcPct val="150000"/>
              </a:lnSpc>
              <a:buFont typeface="Wingdings" pitchFamily="2" charset="2"/>
              <a:buChar char="Ø"/>
            </a:pPr>
            <a:r>
              <a:rPr lang="en-US" sz="2400" dirty="0">
                <a:latin typeface="Open Sans" panose="020B0606030504020204" pitchFamily="34" charset="0"/>
                <a:ea typeface="Open Sans" panose="020B0606030504020204" pitchFamily="34" charset="0"/>
                <a:cs typeface="Open Sans" panose="020B0606030504020204" pitchFamily="34" charset="0"/>
              </a:rPr>
              <a:t>Burial sites should be at least 200m away from water sources such as streams, lakes, springs, waterfalls, beaches, and the shoreline.</a:t>
            </a:r>
          </a:p>
          <a:p>
            <a:pPr algn="just">
              <a:lnSpc>
                <a:spcPct val="150000"/>
              </a:lnSpc>
              <a:buFont typeface="Wingdings" pitchFamily="2" charset="2"/>
              <a:buChar char="Ø"/>
            </a:pPr>
            <a:r>
              <a:rPr lang="en-US" sz="2400" dirty="0">
                <a:latin typeface="Open Sans" panose="020B0606030504020204" pitchFamily="34" charset="0"/>
                <a:ea typeface="Open Sans" panose="020B0606030504020204" pitchFamily="34" charset="0"/>
                <a:cs typeface="Open Sans" panose="020B0606030504020204" pitchFamily="34" charset="0"/>
              </a:rPr>
              <a:t>Suggested burial distance from drinking-water wells are provided in the following table. Distances may have to be increased based on local topography and soil conditions</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181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57808"/>
            <a:ext cx="8229600" cy="1143000"/>
          </a:xfrm>
        </p:spPr>
        <p:txBody>
          <a:bodyPr>
            <a:normAutofit fontScale="90000"/>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Recommended distance of graves from drinking water wells</a:t>
            </a:r>
            <a:endParaRPr lang="en-IN"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table"/>
          <p:cNvPicPr>
            <a:picLocks noChangeAspect="1"/>
          </p:cNvPicPr>
          <p:nvPr/>
        </p:nvPicPr>
        <p:blipFill>
          <a:blip r:embed="rId2"/>
          <a:stretch>
            <a:fillRect/>
          </a:stretch>
        </p:blipFill>
        <p:spPr>
          <a:xfrm>
            <a:off x="623392" y="2132856"/>
            <a:ext cx="10873208" cy="4464496"/>
          </a:xfrm>
          <a:prstGeom prst="rect">
            <a:avLst/>
          </a:prstGeom>
        </p:spPr>
      </p:pic>
    </p:spTree>
    <p:extLst>
      <p:ext uri="{BB962C8B-B14F-4D97-AF65-F5344CB8AC3E}">
        <p14:creationId xmlns:p14="http://schemas.microsoft.com/office/powerpoint/2010/main" val="263920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31" y="2975346"/>
            <a:ext cx="4108369" cy="1143000"/>
          </a:xfrm>
        </p:spPr>
        <p:txBody>
          <a:bodyPr>
            <a:normAutofit/>
          </a:bodyPr>
          <a:lstStyle/>
          <a:p>
            <a:pPr algn="ctr"/>
            <a:r>
              <a:rPr lang="en-IN" sz="2800" b="1" u="sng" dirty="0">
                <a:latin typeface="Open Sans" panose="020B0606030504020204" pitchFamily="34" charset="0"/>
                <a:ea typeface="Open Sans" panose="020B0606030504020204" pitchFamily="34" charset="0"/>
                <a:cs typeface="Open Sans" panose="020B0606030504020204" pitchFamily="34" charset="0"/>
              </a:rPr>
              <a:t>GRAVE </a:t>
            </a:r>
            <a:br>
              <a:rPr lang="en-IN" sz="2800" b="1" u="sng" dirty="0">
                <a:latin typeface="Open Sans" panose="020B0606030504020204" pitchFamily="34" charset="0"/>
                <a:ea typeface="Open Sans" panose="020B0606030504020204" pitchFamily="34" charset="0"/>
                <a:cs typeface="Open Sans" panose="020B0606030504020204" pitchFamily="34" charset="0"/>
              </a:rPr>
            </a:br>
            <a:r>
              <a:rPr lang="en-IN" sz="2800" b="1" u="sng" dirty="0">
                <a:latin typeface="Open Sans" panose="020B0606030504020204" pitchFamily="34" charset="0"/>
                <a:ea typeface="Open Sans" panose="020B0606030504020204" pitchFamily="34" charset="0"/>
                <a:cs typeface="Open Sans" panose="020B0606030504020204" pitchFamily="34" charset="0"/>
              </a:rPr>
              <a:t>CONSTRUCTION</a:t>
            </a:r>
          </a:p>
        </p:txBody>
      </p:sp>
      <p:sp>
        <p:nvSpPr>
          <p:cNvPr id="3" name="Content Placeholder 2"/>
          <p:cNvSpPr>
            <a:spLocks noGrp="1"/>
          </p:cNvSpPr>
          <p:nvPr>
            <p:ph idx="1"/>
          </p:nvPr>
        </p:nvSpPr>
        <p:spPr>
          <a:xfrm>
            <a:off x="4943872" y="1855365"/>
            <a:ext cx="7056784" cy="4525963"/>
          </a:xfrm>
        </p:spPr>
        <p:txBody>
          <a:bodyPr>
            <a:noAutofit/>
          </a:bodyPr>
          <a:lstStyle/>
          <a:p>
            <a:pPr marL="452438" indent="-452438" algn="just">
              <a:buFont typeface="Wingdings" pitchFamily="2" charset="2"/>
              <a:buChar char="Ø"/>
            </a:pPr>
            <a:r>
              <a:rPr lang="en-US" sz="2200" dirty="0">
                <a:latin typeface="Open Sans" panose="020B0606030504020204" pitchFamily="34" charset="0"/>
                <a:ea typeface="Open Sans" panose="020B0606030504020204" pitchFamily="34" charset="0"/>
                <a:cs typeface="Open Sans" panose="020B0606030504020204" pitchFamily="34" charset="0"/>
              </a:rPr>
              <a:t>If possible, human remains should be buried in clearly marked, individual graves.</a:t>
            </a:r>
          </a:p>
          <a:p>
            <a:pPr marL="452438" indent="-452438" algn="just">
              <a:buFont typeface="Wingdings" pitchFamily="2" charset="2"/>
              <a:buChar char="Ø"/>
            </a:pPr>
            <a:r>
              <a:rPr lang="en-US" sz="2200" dirty="0">
                <a:latin typeface="Open Sans" panose="020B0606030504020204" pitchFamily="34" charset="0"/>
                <a:ea typeface="Open Sans" panose="020B0606030504020204" pitchFamily="34" charset="0"/>
                <a:cs typeface="Open Sans" panose="020B0606030504020204" pitchFamily="34" charset="0"/>
              </a:rPr>
              <a:t>For very large disasters, communal graves may be unavoidable.</a:t>
            </a:r>
          </a:p>
          <a:p>
            <a:pPr marL="452438" indent="-452438" algn="just">
              <a:buFont typeface="Wingdings" pitchFamily="2" charset="2"/>
              <a:buChar char="Ø"/>
            </a:pPr>
            <a:r>
              <a:rPr lang="en-US" sz="2200" dirty="0">
                <a:latin typeface="Open Sans" panose="020B0606030504020204" pitchFamily="34" charset="0"/>
                <a:ea typeface="Open Sans" panose="020B0606030504020204" pitchFamily="34" charset="0"/>
                <a:cs typeface="Open Sans" panose="020B0606030504020204" pitchFamily="34" charset="0"/>
              </a:rPr>
              <a:t>Prevailing religious practices may indicate preference for the orientation of the bodies (i.e., heads facing east, or toward Mecca, etc.)</a:t>
            </a:r>
          </a:p>
          <a:p>
            <a:pPr marL="452438" indent="-452438" algn="just">
              <a:buFont typeface="Wingdings" pitchFamily="2" charset="2"/>
              <a:buChar char="Ø"/>
            </a:pPr>
            <a:r>
              <a:rPr lang="en-US" sz="2200" dirty="0">
                <a:latin typeface="Open Sans" panose="020B0606030504020204" pitchFamily="34" charset="0"/>
                <a:ea typeface="Open Sans" panose="020B0606030504020204" pitchFamily="34" charset="0"/>
                <a:cs typeface="Open Sans" panose="020B0606030504020204" pitchFamily="34" charset="0"/>
              </a:rPr>
              <a:t>Communal graves should consist of a trench holding a single row of bodies each placed parallel to the other, 0.4m apart. </a:t>
            </a:r>
          </a:p>
          <a:p>
            <a:pPr marL="452438" indent="-452438" algn="just">
              <a:buFont typeface="Wingdings" pitchFamily="2" charset="2"/>
              <a:buChar char="Ø"/>
            </a:pPr>
            <a:r>
              <a:rPr lang="en-US" sz="2200" dirty="0">
                <a:latin typeface="Open Sans" panose="020B0606030504020204" pitchFamily="34" charset="0"/>
                <a:ea typeface="Open Sans" panose="020B0606030504020204" pitchFamily="34" charset="0"/>
                <a:cs typeface="Open Sans" panose="020B0606030504020204" pitchFamily="34" charset="0"/>
              </a:rPr>
              <a:t>Each body must be buried with its unique reference number on a waterproof label. This number must be clearly marked at ground level and mapped for future reference. </a:t>
            </a:r>
            <a:endParaRPr lang="en-IN"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118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5840" y="1556792"/>
            <a:ext cx="7200800" cy="4104457"/>
          </a:xfrm>
        </p:spPr>
        <p:txBody>
          <a:bodyPr>
            <a:noAutofit/>
          </a:bodyPr>
          <a:lstStyle/>
          <a:p>
            <a:pPr marL="0" indent="0" algn="just">
              <a:lnSpc>
                <a:spcPct val="15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Although there are no standard recommendations for grave depth, it is suggested that:- </a:t>
            </a:r>
          </a:p>
          <a:p>
            <a:pPr marL="0" indent="0" algn="just">
              <a:lnSpc>
                <a:spcPct val="15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 Graves should be between 1.5m and 3m deep. </a:t>
            </a:r>
          </a:p>
          <a:p>
            <a:pPr marL="0" indent="0" algn="just">
              <a:lnSpc>
                <a:spcPct val="15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 Graves with fewer than five people should allow for at least 1.2m (1.5m if the burials are in sand) between the bottom of the grave and the water table, or any level to which ground water rises. </a:t>
            </a:r>
          </a:p>
          <a:p>
            <a:pPr marL="0" indent="0" algn="just">
              <a:lnSpc>
                <a:spcPct val="15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 For communal graves there should be at least 2m between the bottom of the grave and water table, or any level to which groundwater rises. </a:t>
            </a:r>
          </a:p>
          <a:p>
            <a:pPr marL="0" indent="0" algn="just">
              <a:lnSpc>
                <a:spcPct val="15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 These distances may have to be increased depending on soil conditions.</a:t>
            </a: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AEE2D7B3-4AF2-8C0D-C3AE-FB0465AF335A}"/>
              </a:ext>
            </a:extLst>
          </p:cNvPr>
          <p:cNvSpPr>
            <a:spLocks noGrp="1"/>
          </p:cNvSpPr>
          <p:nvPr>
            <p:ph type="title"/>
          </p:nvPr>
        </p:nvSpPr>
        <p:spPr>
          <a:xfrm>
            <a:off x="187431" y="2975346"/>
            <a:ext cx="4108369" cy="1143000"/>
          </a:xfrm>
        </p:spPr>
        <p:txBody>
          <a:bodyPr>
            <a:normAutofit/>
          </a:bodyPr>
          <a:lstStyle/>
          <a:p>
            <a:pPr algn="ctr"/>
            <a:r>
              <a:rPr lang="en-IN" sz="2800" b="1" u="sng" dirty="0">
                <a:latin typeface="Open Sans" panose="020B0606030504020204" pitchFamily="34" charset="0"/>
                <a:ea typeface="Open Sans" panose="020B0606030504020204" pitchFamily="34" charset="0"/>
                <a:cs typeface="Open Sans" panose="020B0606030504020204" pitchFamily="34" charset="0"/>
              </a:rPr>
              <a:t>GRAVE </a:t>
            </a:r>
            <a:br>
              <a:rPr lang="en-IN" sz="2800" b="1" u="sng" dirty="0">
                <a:latin typeface="Open Sans" panose="020B0606030504020204" pitchFamily="34" charset="0"/>
                <a:ea typeface="Open Sans" panose="020B0606030504020204" pitchFamily="34" charset="0"/>
                <a:cs typeface="Open Sans" panose="020B0606030504020204" pitchFamily="34" charset="0"/>
              </a:rPr>
            </a:br>
            <a:r>
              <a:rPr lang="en-IN" sz="2800" b="1" u="sng" dirty="0">
                <a:latin typeface="Open Sans" panose="020B0606030504020204" pitchFamily="34" charset="0"/>
                <a:ea typeface="Open Sans" panose="020B0606030504020204" pitchFamily="34" charset="0"/>
                <a:cs typeface="Open Sans" panose="020B0606030504020204" pitchFamily="34" charset="0"/>
              </a:rPr>
              <a:t>CONSTRUCTION</a:t>
            </a:r>
          </a:p>
        </p:txBody>
      </p:sp>
    </p:spTree>
    <p:extLst>
      <p:ext uri="{BB962C8B-B14F-4D97-AF65-F5344CB8AC3E}">
        <p14:creationId xmlns:p14="http://schemas.microsoft.com/office/powerpoint/2010/main" val="83401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68BC9-EC6D-6013-EFBC-09301BD0E13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C67192-0432-3B84-A08E-2D0C1F56066B}"/>
              </a:ext>
            </a:extLst>
          </p:cNvPr>
          <p:cNvSpPr>
            <a:spLocks noGrp="1"/>
          </p:cNvSpPr>
          <p:nvPr>
            <p:ph type="subTitle" idx="1"/>
          </p:nvPr>
        </p:nvSpPr>
        <p:spPr>
          <a:xfrm>
            <a:off x="5231904" y="1844824"/>
            <a:ext cx="6624735" cy="4536504"/>
          </a:xfrm>
        </p:spPr>
        <p:txBody>
          <a:bodyPr>
            <a:noAutofit/>
          </a:bodyPr>
          <a:lstStyle/>
          <a:p>
            <a:pPr algn="just">
              <a:lnSpc>
                <a:spcPct val="100000"/>
              </a:lnSpc>
            </a:pPr>
            <a:r>
              <a:rPr lang="en-US" sz="2800" dirty="0">
                <a:latin typeface="Open Sans" panose="020B0606030504020204" pitchFamily="34" charset="0"/>
                <a:ea typeface="Open Sans" panose="020B0606030504020204" pitchFamily="34" charset="0"/>
                <a:cs typeface="Open Sans" panose="020B0606030504020204" pitchFamily="34" charset="0"/>
              </a:rPr>
              <a:t>Upon completion of this lesson you will be able to know</a:t>
            </a:r>
            <a:r>
              <a:rPr lang="en-US" sz="3200" dirty="0">
                <a:latin typeface="Open Sans" panose="020B0606030504020204" pitchFamily="34" charset="0"/>
                <a:ea typeface="Open Sans" panose="020B0606030504020204" pitchFamily="34" charset="0"/>
                <a:cs typeface="Open Sans" panose="020B0606030504020204" pitchFamily="34" charset="0"/>
              </a:rPr>
              <a:t>:- </a:t>
            </a:r>
          </a:p>
          <a:p>
            <a:pPr marL="742950" indent="-742950" algn="just">
              <a:lnSpc>
                <a:spcPct val="100000"/>
              </a:lnSpc>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Storage overview </a:t>
            </a:r>
          </a:p>
          <a:p>
            <a:pPr marL="742950" indent="-742950" algn="just">
              <a:lnSpc>
                <a:spcPct val="100000"/>
              </a:lnSpc>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Storage Options </a:t>
            </a:r>
          </a:p>
          <a:p>
            <a:pPr marL="742950" indent="-742950" algn="just">
              <a:lnSpc>
                <a:spcPct val="100000"/>
              </a:lnSpc>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Long term storage and disposal of dead bodies </a:t>
            </a:r>
          </a:p>
          <a:p>
            <a:pPr marL="742950" indent="-742950" algn="just">
              <a:lnSpc>
                <a:spcPct val="100000"/>
              </a:lnSpc>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Method of storage and disposal </a:t>
            </a:r>
            <a:r>
              <a:rPr lang="en-US" sz="3600" dirty="0">
                <a:latin typeface="Open Sans" panose="020B0606030504020204" pitchFamily="34" charset="0"/>
                <a:ea typeface="Open Sans" panose="020B0606030504020204" pitchFamily="34" charset="0"/>
                <a:cs typeface="Open Sans" panose="020B0606030504020204" pitchFamily="34" charset="0"/>
              </a:rPr>
              <a:t>of dead bodies.</a:t>
            </a:r>
          </a:p>
          <a:p>
            <a:pPr marL="742950" indent="-742950" algn="just">
              <a:lnSpc>
                <a:spcPct val="150000"/>
              </a:lnSpc>
              <a:buAutoNum type="arabicPeriod"/>
            </a:pPr>
            <a:endParaRPr lang="en-IN"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ounded Rectangle 1">
            <a:extLst>
              <a:ext uri="{FF2B5EF4-FFF2-40B4-BE49-F238E27FC236}">
                <a16:creationId xmlns:a16="http://schemas.microsoft.com/office/drawing/2014/main" id="{0D5EFED2-8B84-0509-DAC6-A0AC8C4695FE}"/>
              </a:ext>
            </a:extLst>
          </p:cNvPr>
          <p:cNvSpPr/>
          <p:nvPr/>
        </p:nvSpPr>
        <p:spPr>
          <a:xfrm>
            <a:off x="609600" y="1236135"/>
            <a:ext cx="3962400" cy="812800"/>
          </a:xfrm>
          <a:prstGeom prst="roundRect">
            <a:avLst>
              <a:gd name="adj" fmla="val 50000"/>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u="sng" dirty="0">
                <a:solidFill>
                  <a:srgbClr val="C00000"/>
                </a:solidFill>
                <a:latin typeface="Open Sans "/>
                <a:ea typeface="Open Sans" panose="020B0606030504020204" pitchFamily="34" charset="0"/>
                <a:cs typeface="Open Sans" panose="020B0606030504020204" pitchFamily="34" charset="0"/>
              </a:rPr>
              <a:t>REVIEW</a:t>
            </a:r>
          </a:p>
        </p:txBody>
      </p:sp>
      <p:sp>
        <p:nvSpPr>
          <p:cNvPr id="5" name="Upon completing this lesson, you will be able to:">
            <a:extLst>
              <a:ext uri="{FF2B5EF4-FFF2-40B4-BE49-F238E27FC236}">
                <a16:creationId xmlns:a16="http://schemas.microsoft.com/office/drawing/2014/main" id="{C4297111-F3B3-A6E0-B48E-6255E0220C2E}"/>
              </a:ext>
            </a:extLst>
          </p:cNvPr>
          <p:cNvSpPr txBox="1">
            <a:spLocks/>
          </p:cNvSpPr>
          <p:nvPr/>
        </p:nvSpPr>
        <p:spPr>
          <a:xfrm>
            <a:off x="828195" y="2048935"/>
            <a:ext cx="3759199" cy="2421956"/>
          </a:xfrm>
          <a:prstGeom prst="rect">
            <a:avLst/>
          </a:prstGeom>
          <a:solidFill>
            <a:srgbClr val="E46C0A"/>
          </a:solidFill>
        </p:spPr>
        <p:txBody>
          <a:bodyPr lIns="118980" tIns="118980" rIns="118980" bIns="118980"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lvl="0" algn="just">
              <a:spcBef>
                <a:spcPts val="0"/>
              </a:spcBef>
              <a:buClr>
                <a:schemeClr val="dk1"/>
              </a:buClr>
              <a:buSzPts val="3200"/>
            </a:pPr>
            <a:r>
              <a:rPr lang="en-US" sz="2800" dirty="0">
                <a:solidFill>
                  <a:schemeClr val="dk1"/>
                </a:solidFill>
                <a:cs typeface="Times New Roman" pitchFamily="18" charset="0"/>
                <a:sym typeface="Arial"/>
              </a:rPr>
              <a:t>Upon completing of this lesson, you are able to learn about :-    </a:t>
            </a:r>
            <a:endParaRPr lang="en-US" sz="1200" dirty="0">
              <a:cs typeface="Times New Roman" pitchFamily="18" charset="0"/>
            </a:endParaRPr>
          </a:p>
        </p:txBody>
      </p:sp>
    </p:spTree>
    <p:extLst>
      <p:ext uri="{BB962C8B-B14F-4D97-AF65-F5344CB8AC3E}">
        <p14:creationId xmlns:p14="http://schemas.microsoft.com/office/powerpoint/2010/main" val="271440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31904" y="1844824"/>
            <a:ext cx="6624735" cy="4536504"/>
          </a:xfrm>
        </p:spPr>
        <p:txBody>
          <a:bodyPr>
            <a:noAutofit/>
          </a:bodyPr>
          <a:lstStyle/>
          <a:p>
            <a:pPr algn="just">
              <a:lnSpc>
                <a:spcPct val="100000"/>
              </a:lnSpc>
            </a:pPr>
            <a:r>
              <a:rPr lang="en-US" sz="2800" dirty="0">
                <a:latin typeface="Open Sans" panose="020B0606030504020204" pitchFamily="34" charset="0"/>
                <a:ea typeface="Open Sans" panose="020B0606030504020204" pitchFamily="34" charset="0"/>
                <a:cs typeface="Open Sans" panose="020B0606030504020204" pitchFamily="34" charset="0"/>
              </a:rPr>
              <a:t>Upon completion of this lesson you will be able to know</a:t>
            </a:r>
            <a:r>
              <a:rPr lang="en-US" sz="3200" dirty="0">
                <a:latin typeface="Open Sans" panose="020B0606030504020204" pitchFamily="34" charset="0"/>
                <a:ea typeface="Open Sans" panose="020B0606030504020204" pitchFamily="34" charset="0"/>
                <a:cs typeface="Open Sans" panose="020B0606030504020204" pitchFamily="34" charset="0"/>
              </a:rPr>
              <a:t>:- </a:t>
            </a:r>
          </a:p>
          <a:p>
            <a:pPr marL="742950" indent="-742950" algn="just">
              <a:lnSpc>
                <a:spcPct val="100000"/>
              </a:lnSpc>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Storage overview </a:t>
            </a:r>
          </a:p>
          <a:p>
            <a:pPr marL="742950" indent="-742950" algn="just">
              <a:lnSpc>
                <a:spcPct val="100000"/>
              </a:lnSpc>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Storage Options </a:t>
            </a:r>
          </a:p>
          <a:p>
            <a:pPr marL="742950" indent="-742950" algn="just">
              <a:lnSpc>
                <a:spcPct val="100000"/>
              </a:lnSpc>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Long term storage and disposal of dead bodies </a:t>
            </a:r>
          </a:p>
          <a:p>
            <a:pPr marL="742950" indent="-742950" algn="just">
              <a:lnSpc>
                <a:spcPct val="100000"/>
              </a:lnSpc>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Method of storage and disposal </a:t>
            </a:r>
            <a:r>
              <a:rPr lang="en-US" sz="3600" dirty="0">
                <a:latin typeface="Open Sans" panose="020B0606030504020204" pitchFamily="34" charset="0"/>
                <a:ea typeface="Open Sans" panose="020B0606030504020204" pitchFamily="34" charset="0"/>
                <a:cs typeface="Open Sans" panose="020B0606030504020204" pitchFamily="34" charset="0"/>
              </a:rPr>
              <a:t>of dead bodies.</a:t>
            </a:r>
          </a:p>
          <a:p>
            <a:pPr marL="742950" indent="-742950" algn="just">
              <a:lnSpc>
                <a:spcPct val="150000"/>
              </a:lnSpc>
              <a:buAutoNum type="arabicPeriod"/>
            </a:pPr>
            <a:endParaRPr lang="en-IN"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ounded Rectangle 1">
            <a:extLst>
              <a:ext uri="{FF2B5EF4-FFF2-40B4-BE49-F238E27FC236}">
                <a16:creationId xmlns:a16="http://schemas.microsoft.com/office/drawing/2014/main" id="{E5ADB3E2-ED94-1B3D-529E-AFBAAF13E57A}"/>
              </a:ext>
            </a:extLst>
          </p:cNvPr>
          <p:cNvSpPr/>
          <p:nvPr/>
        </p:nvSpPr>
        <p:spPr>
          <a:xfrm>
            <a:off x="609600" y="1236135"/>
            <a:ext cx="3962400" cy="812800"/>
          </a:xfrm>
          <a:prstGeom prst="roundRect">
            <a:avLst>
              <a:gd name="adj" fmla="val 50000"/>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u="sng" dirty="0">
                <a:solidFill>
                  <a:srgbClr val="C00000"/>
                </a:solidFill>
                <a:latin typeface="Open Sans "/>
                <a:ea typeface="Open Sans" panose="020B0606030504020204" pitchFamily="34" charset="0"/>
                <a:cs typeface="Open Sans" panose="020B0606030504020204" pitchFamily="34" charset="0"/>
              </a:rPr>
              <a:t>OBJECTIVES</a:t>
            </a:r>
          </a:p>
        </p:txBody>
      </p:sp>
      <p:sp>
        <p:nvSpPr>
          <p:cNvPr id="5" name="Upon completing this lesson, you will be able to:">
            <a:extLst>
              <a:ext uri="{FF2B5EF4-FFF2-40B4-BE49-F238E27FC236}">
                <a16:creationId xmlns:a16="http://schemas.microsoft.com/office/drawing/2014/main" id="{7D1F6AF4-CCEC-88EF-B3A1-C495BA0EFFF0}"/>
              </a:ext>
            </a:extLst>
          </p:cNvPr>
          <p:cNvSpPr txBox="1">
            <a:spLocks/>
          </p:cNvSpPr>
          <p:nvPr/>
        </p:nvSpPr>
        <p:spPr>
          <a:xfrm>
            <a:off x="828195" y="2048935"/>
            <a:ext cx="3759199" cy="2421956"/>
          </a:xfrm>
          <a:prstGeom prst="rect">
            <a:avLst/>
          </a:prstGeom>
          <a:solidFill>
            <a:srgbClr val="E46C0A"/>
          </a:solidFill>
        </p:spPr>
        <p:txBody>
          <a:bodyPr lIns="118980" tIns="118980" rIns="118980" bIns="118980"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2667" dirty="0">
                <a:latin typeface="Open Sans "/>
                <a:ea typeface="Open Sans" panose="020B0606030504020204" pitchFamily="34" charset="0"/>
                <a:cs typeface="Open Sans" panose="020B0606030504020204" pitchFamily="34" charset="0"/>
              </a:rPr>
              <a:t>Upon completing this lesson, you will become familiar with:</a:t>
            </a:r>
          </a:p>
        </p:txBody>
      </p:sp>
    </p:spTree>
    <p:extLst>
      <p:ext uri="{BB962C8B-B14F-4D97-AF65-F5344CB8AC3E}">
        <p14:creationId xmlns:p14="http://schemas.microsoft.com/office/powerpoint/2010/main" val="231336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0" y="15240"/>
            <a:ext cx="121158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20</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latin typeface="Open sans"/>
              </a:rPr>
              <a:t>Any question ? </a:t>
            </a: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spTree>
    <p:extLst>
      <p:ext uri="{BB962C8B-B14F-4D97-AF65-F5344CB8AC3E}">
        <p14:creationId xmlns:p14="http://schemas.microsoft.com/office/powerpoint/2010/main" val="1737652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6"/>
            <a:ext cx="350736" cy="369331"/>
          </a:xfrm>
        </p:spPr>
        <p:txBody>
          <a:bodyPr/>
          <a:lstStyle/>
          <a:p>
            <a:fld id="{2BB1E14F-796C-409E-9B94-89634ADD74DA}" type="slidenum">
              <a:rPr lang="en-IN" smtClean="0"/>
              <a:t>21</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8" y="3230215"/>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0"/>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50542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5F6F3-DAF3-FB07-1BC0-A6788CAFA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FE509-3415-A573-E707-ECC0DC184F4C}"/>
              </a:ext>
            </a:extLst>
          </p:cNvPr>
          <p:cNvSpPr>
            <a:spLocks noGrp="1"/>
          </p:cNvSpPr>
          <p:nvPr>
            <p:ph type="ctrTitle"/>
          </p:nvPr>
        </p:nvSpPr>
        <p:spPr>
          <a:xfrm>
            <a:off x="310561" y="2276872"/>
            <a:ext cx="4608512" cy="1326009"/>
          </a:xfrm>
        </p:spPr>
        <p:txBody>
          <a:bodyPr>
            <a:normAutofit/>
          </a:bodyPr>
          <a:lstStyle/>
          <a:p>
            <a:r>
              <a:rPr lang="en-IN" sz="44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STORAGE OVERVIEW</a:t>
            </a:r>
          </a:p>
        </p:txBody>
      </p:sp>
      <p:sp>
        <p:nvSpPr>
          <p:cNvPr id="3" name="Subtitle 2">
            <a:extLst>
              <a:ext uri="{FF2B5EF4-FFF2-40B4-BE49-F238E27FC236}">
                <a16:creationId xmlns:a16="http://schemas.microsoft.com/office/drawing/2014/main" id="{45B10171-F856-06DE-88EC-814DD09B473E}"/>
              </a:ext>
            </a:extLst>
          </p:cNvPr>
          <p:cNvSpPr>
            <a:spLocks noGrp="1"/>
          </p:cNvSpPr>
          <p:nvPr>
            <p:ph type="subTitle" idx="1"/>
          </p:nvPr>
        </p:nvSpPr>
        <p:spPr>
          <a:xfrm>
            <a:off x="4439816" y="1844824"/>
            <a:ext cx="7416823" cy="4464496"/>
          </a:xfrm>
        </p:spPr>
        <p:txBody>
          <a:bodyPr>
            <a:noAutofit/>
          </a:bodyPr>
          <a:lstStyle/>
          <a:p>
            <a:pPr marL="801688" indent="-801688" algn="just">
              <a:lnSpc>
                <a:spcPct val="100000"/>
              </a:lnSpc>
              <a:buFont typeface="Wingdings" pitchFamily="2" charset="2"/>
              <a:buChar char="Ø"/>
            </a:pPr>
            <a:r>
              <a:rPr lang="en-US" sz="2800" dirty="0">
                <a:latin typeface="Open Sans" panose="020B0606030504020204" pitchFamily="34" charset="0"/>
                <a:ea typeface="Open Sans" panose="020B0606030504020204" pitchFamily="34" charset="0"/>
                <a:cs typeface="Open Sans" panose="020B0606030504020204" pitchFamily="34" charset="0"/>
              </a:rPr>
              <a:t>Without cold storage decomposition advances rapidly. </a:t>
            </a:r>
          </a:p>
          <a:p>
            <a:pPr marL="801688" indent="-801688" algn="just">
              <a:lnSpc>
                <a:spcPct val="100000"/>
              </a:lnSpc>
              <a:buFont typeface="Wingdings" pitchFamily="2" charset="2"/>
              <a:buChar char="Ø"/>
            </a:pPr>
            <a:r>
              <a:rPr lang="en-US" sz="2800" dirty="0">
                <a:latin typeface="Open Sans" panose="020B0606030504020204" pitchFamily="34" charset="0"/>
                <a:ea typeface="Open Sans" panose="020B0606030504020204" pitchFamily="34" charset="0"/>
                <a:cs typeface="Open Sans" panose="020B0606030504020204" pitchFamily="34" charset="0"/>
              </a:rPr>
              <a:t>Within 12 to 48 hours in hot climates, decomposition will be too advanced to allow facial recognition.</a:t>
            </a:r>
          </a:p>
          <a:p>
            <a:pPr marL="801688" indent="-801688" algn="just">
              <a:lnSpc>
                <a:spcPct val="100000"/>
              </a:lnSpc>
              <a:buFont typeface="Wingdings" pitchFamily="2" charset="2"/>
              <a:buChar char="Ø"/>
            </a:pPr>
            <a:r>
              <a:rPr lang="en-US" sz="2800" dirty="0">
                <a:latin typeface="Open Sans" panose="020B0606030504020204" pitchFamily="34" charset="0"/>
                <a:ea typeface="Open Sans" panose="020B0606030504020204" pitchFamily="34" charset="0"/>
                <a:cs typeface="Open Sans" panose="020B0606030504020204" pitchFamily="34" charset="0"/>
              </a:rPr>
              <a:t>Cold storage slows the rate of decomposition and preserves the body for identification.</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939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5840" y="1628800"/>
            <a:ext cx="7272808" cy="4525963"/>
          </a:xfrm>
        </p:spPr>
        <p:txBody>
          <a:bodyPr>
            <a:noAutofit/>
          </a:bodyPr>
          <a:lstStyle/>
          <a:p>
            <a:pPr algn="just">
              <a:lnSpc>
                <a:spcPct val="150000"/>
              </a:lnSpc>
              <a:buFont typeface="Wingdings" pitchFamily="2" charset="2"/>
              <a:buChar char="Ø"/>
            </a:pPr>
            <a:r>
              <a:rPr lang="en-US" sz="2400" dirty="0">
                <a:latin typeface="Open Sans" panose="020B0606030504020204" pitchFamily="34" charset="0"/>
                <a:ea typeface="Open Sans" panose="020B0606030504020204" pitchFamily="34" charset="0"/>
                <a:cs typeface="Open Sans" panose="020B0606030504020204" pitchFamily="34" charset="0"/>
              </a:rPr>
              <a:t>Whichever storage option is used, each body or body part should be kept in a body bag or wrapped in a sheet before storage. </a:t>
            </a:r>
          </a:p>
          <a:p>
            <a:pPr algn="just">
              <a:lnSpc>
                <a:spcPct val="150000"/>
              </a:lnSpc>
              <a:buFont typeface="Wingdings" pitchFamily="2" charset="2"/>
              <a:buChar char="Ø"/>
            </a:pPr>
            <a:r>
              <a:rPr lang="en-US" sz="2400" dirty="0">
                <a:latin typeface="Open Sans" panose="020B0606030504020204" pitchFamily="34" charset="0"/>
                <a:ea typeface="Open Sans" panose="020B0606030504020204" pitchFamily="34" charset="0"/>
                <a:cs typeface="Open Sans" panose="020B0606030504020204" pitchFamily="34" charset="0"/>
              </a:rPr>
              <a:t>Waterproof labels (e.g., paper in sealed plastic) with a unique identification number should be used (see Box 6.1 in Chapter 6, Identification of Dead Bodies). Do not write identification numbers on bodies or body bags/sheets as they are erased easily during storage.</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2532FE55-998F-8F12-A05D-9493B1539C59}"/>
              </a:ext>
            </a:extLst>
          </p:cNvPr>
          <p:cNvSpPr txBox="1">
            <a:spLocks/>
          </p:cNvSpPr>
          <p:nvPr/>
        </p:nvSpPr>
        <p:spPr>
          <a:xfrm>
            <a:off x="911424" y="2996952"/>
            <a:ext cx="3431585" cy="13260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u="sng">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STORAGE OVERVIEW</a:t>
            </a:r>
            <a:endParaRPr lang="en-IN"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4634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068960"/>
            <a:ext cx="4186808" cy="1143000"/>
          </a:xfrm>
        </p:spPr>
        <p:txBody>
          <a:bodyPr>
            <a:normAutofit/>
          </a:bodyPr>
          <a:lstStyle/>
          <a:p>
            <a:pPr algn="ctr"/>
            <a:r>
              <a:rPr lang="en-US" sz="36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REFRIGERATION</a:t>
            </a:r>
            <a:endParaRPr lang="en-IN" sz="36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655840" y="1825625"/>
            <a:ext cx="6697960" cy="4351338"/>
          </a:xfrm>
        </p:spPr>
        <p:txBody>
          <a:bodyPr>
            <a:normAutofit fontScale="77500" lnSpcReduction="20000"/>
          </a:bodyPr>
          <a:lstStyle/>
          <a:p>
            <a:pPr marL="627063" indent="-627063" algn="just">
              <a:lnSpc>
                <a:spcPct val="150000"/>
              </a:lnSpc>
              <a:buFont typeface="Wingdings" pitchFamily="2" charset="2"/>
              <a:buChar char="Ø"/>
            </a:pPr>
            <a:r>
              <a:rPr lang="en-US" dirty="0">
                <a:latin typeface="Open Sans" panose="020B0606030504020204" pitchFamily="34" charset="0"/>
                <a:ea typeface="Open Sans" panose="020B0606030504020204" pitchFamily="34" charset="0"/>
                <a:cs typeface="Open Sans" panose="020B0606030504020204" pitchFamily="34" charset="0"/>
              </a:rPr>
              <a:t>Refrigeration between 2°C and 4°C is the best option. </a:t>
            </a:r>
          </a:p>
          <a:p>
            <a:pPr marL="627063" indent="-627063" algn="just">
              <a:lnSpc>
                <a:spcPct val="150000"/>
              </a:lnSpc>
              <a:buFont typeface="Wingdings" pitchFamily="2" charset="2"/>
              <a:buChar char="Ø"/>
            </a:pPr>
            <a:r>
              <a:rPr lang="en-US" dirty="0">
                <a:latin typeface="Open Sans" panose="020B0606030504020204" pitchFamily="34" charset="0"/>
                <a:ea typeface="Open Sans" panose="020B0606030504020204" pitchFamily="34" charset="0"/>
                <a:cs typeface="Open Sans" panose="020B0606030504020204" pitchFamily="34" charset="0"/>
              </a:rPr>
              <a:t>Refrigerated transport containers used by commercial shipping companies can be used to store up to 50 bodies. </a:t>
            </a:r>
          </a:p>
          <a:p>
            <a:pPr marL="627063" indent="-627063" algn="just">
              <a:lnSpc>
                <a:spcPct val="150000"/>
              </a:lnSpc>
              <a:buFont typeface="Wingdings" pitchFamily="2" charset="2"/>
              <a:buChar char="Ø"/>
            </a:pPr>
            <a:r>
              <a:rPr lang="en-US" dirty="0">
                <a:latin typeface="Open Sans" panose="020B0606030504020204" pitchFamily="34" charset="0"/>
                <a:ea typeface="Open Sans" panose="020B0606030504020204" pitchFamily="34" charset="0"/>
                <a:cs typeface="Open Sans" panose="020B0606030504020204" pitchFamily="34" charset="0"/>
              </a:rPr>
              <a:t>Enough containers are seldom available at the disaster site and alternative storage options should be used until refrigeration becomes available</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1789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692735"/>
            <a:ext cx="4258816" cy="1143000"/>
          </a:xfrm>
        </p:spPr>
        <p:txBody>
          <a:bodyPr>
            <a:normAutofit fontScale="90000"/>
          </a:bodyPr>
          <a:lstStyle/>
          <a:p>
            <a:pPr algn="ctr"/>
            <a:r>
              <a:rPr lang="en-IN"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TEMPORARY BURIAL</a:t>
            </a:r>
          </a:p>
        </p:txBody>
      </p:sp>
      <p:sp>
        <p:nvSpPr>
          <p:cNvPr id="3" name="Content Placeholder 2"/>
          <p:cNvSpPr>
            <a:spLocks noGrp="1"/>
          </p:cNvSpPr>
          <p:nvPr>
            <p:ph idx="1"/>
          </p:nvPr>
        </p:nvSpPr>
        <p:spPr>
          <a:xfrm>
            <a:off x="4511824" y="1567333"/>
            <a:ext cx="7344816" cy="4525963"/>
          </a:xfrm>
        </p:spPr>
        <p:txBody>
          <a:bodyPr>
            <a:noAutofit/>
          </a:bodyPr>
          <a:lstStyle/>
          <a:p>
            <a:pPr>
              <a:lnSpc>
                <a:spcPct val="150000"/>
              </a:lnSpc>
              <a:buFont typeface="Wingdings" pitchFamily="2" charset="2"/>
              <a:buChar char="Ø"/>
            </a:pPr>
            <a:r>
              <a:rPr lang="en-US" sz="2000" dirty="0">
                <a:latin typeface="Open Sans" panose="020B0606030504020204" pitchFamily="34" charset="0"/>
                <a:ea typeface="Open Sans" panose="020B0606030504020204" pitchFamily="34" charset="0"/>
                <a:cs typeface="Open Sans" panose="020B0606030504020204" pitchFamily="34" charset="0"/>
              </a:rPr>
              <a:t>Temporary burial provides a good option for immediate storage where no other method is available, or where longer term temporary storage is needed.</a:t>
            </a:r>
          </a:p>
          <a:p>
            <a:pPr>
              <a:lnSpc>
                <a:spcPct val="150000"/>
              </a:lnSpc>
              <a:buFont typeface="Wingdings" pitchFamily="2" charset="2"/>
              <a:buChar char="Ø"/>
            </a:pPr>
            <a:r>
              <a:rPr lang="en-US" sz="2000" dirty="0">
                <a:latin typeface="Open Sans" panose="020B0606030504020204" pitchFamily="34" charset="0"/>
                <a:ea typeface="Open Sans" panose="020B0606030504020204" pitchFamily="34" charset="0"/>
                <a:cs typeface="Open Sans" panose="020B0606030504020204" pitchFamily="34" charset="0"/>
              </a:rPr>
              <a:t>Temperature underground is lower than at the surface, thereby providing natural refrigeration. </a:t>
            </a:r>
          </a:p>
          <a:p>
            <a:pPr>
              <a:lnSpc>
                <a:spcPct val="150000"/>
              </a:lnSpc>
              <a:buFont typeface="Wingdings" pitchFamily="2" charset="2"/>
              <a:buChar char="Ø"/>
            </a:pPr>
            <a:r>
              <a:rPr lang="en-US" sz="2000" dirty="0">
                <a:latin typeface="Open Sans" panose="020B0606030504020204" pitchFamily="34" charset="0"/>
                <a:ea typeface="Open Sans" panose="020B0606030504020204" pitchFamily="34" charset="0"/>
                <a:cs typeface="Open Sans" panose="020B0606030504020204" pitchFamily="34" charset="0"/>
              </a:rPr>
              <a:t>Temporary burial sites should be constructed in the following way to help ensure future location and recovery of bodies:</a:t>
            </a: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7401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1704" y="1700808"/>
            <a:ext cx="8280920" cy="4882102"/>
          </a:xfrm>
        </p:spPr>
        <p:txBody>
          <a:bodyPr>
            <a:normAutofit/>
          </a:bodyPr>
          <a:lstStyle/>
          <a:p>
            <a:pPr marL="534988" indent="-534988" algn="just">
              <a:lnSpc>
                <a:spcPct val="10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Use individual burials for a small number of bodies and trench burial for larger numbers.</a:t>
            </a:r>
          </a:p>
          <a:p>
            <a:pPr marL="534988" indent="-534988"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Burial should be 1.5m deep and at least  200m from drinking water sources. </a:t>
            </a:r>
          </a:p>
          <a:p>
            <a:pPr marL="534988" indent="-534988"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Leave 0.4m between bodies. </a:t>
            </a:r>
          </a:p>
          <a:p>
            <a:pPr marL="534988" indent="-534988"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Lay bodies in one layer only (not on top of each other). </a:t>
            </a:r>
          </a:p>
          <a:p>
            <a:pPr marL="534988" indent="-534988"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Clearly mark each body and mark their positions at ground level.</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1294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mporary burial of dead bodies in parallel trench graves: Thailand post-Tsunami disaster period, December 2004. Adapted from Morgan et al. [12]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173250"/>
            <a:ext cx="11449272" cy="6127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5968" y="6156012"/>
            <a:ext cx="9972600" cy="369332"/>
          </a:xfrm>
          <a:prstGeom prst="rect">
            <a:avLst/>
          </a:prstGeom>
        </p:spPr>
        <p:txBody>
          <a:bodyPr wrap="square">
            <a:spAutoFit/>
          </a:bodyPr>
          <a:lstStyle/>
          <a:p>
            <a:r>
              <a:rPr lang="en-US" b="1" dirty="0"/>
              <a:t>Temporary burial of dead bodies in Thailand following the tsunami disaster on 26 December 2004.</a:t>
            </a:r>
            <a:endParaRPr lang="en-IN" b="1" dirty="0"/>
          </a:p>
        </p:txBody>
      </p:sp>
    </p:spTree>
    <p:extLst>
      <p:ext uri="{BB962C8B-B14F-4D97-AF65-F5344CB8AC3E}">
        <p14:creationId xmlns:p14="http://schemas.microsoft.com/office/powerpoint/2010/main" val="339882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001516"/>
            <a:ext cx="2458616" cy="854968"/>
          </a:xfrm>
        </p:spPr>
        <p:txBody>
          <a:bodyPr>
            <a:normAutofit/>
          </a:bodyPr>
          <a:lstStyle/>
          <a:p>
            <a:pPr algn="ctr"/>
            <a:r>
              <a:rPr lang="en-IN" sz="36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DRY ICE</a:t>
            </a:r>
          </a:p>
        </p:txBody>
      </p:sp>
      <p:sp>
        <p:nvSpPr>
          <p:cNvPr id="3" name="Content Placeholder 2"/>
          <p:cNvSpPr>
            <a:spLocks noGrp="1"/>
          </p:cNvSpPr>
          <p:nvPr>
            <p:ph idx="1"/>
          </p:nvPr>
        </p:nvSpPr>
        <p:spPr>
          <a:xfrm>
            <a:off x="4007768" y="1124745"/>
            <a:ext cx="7992888" cy="4525963"/>
          </a:xfrm>
        </p:spPr>
        <p:txBody>
          <a:bodyPr>
            <a:noAutofit/>
          </a:bodyPr>
          <a:lstStyle/>
          <a:p>
            <a:pPr marL="0" indent="0"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Dry ice [carbon dioxide (CO2) frozen at -78.5°C] may be suitable for short-term storage. </a:t>
            </a:r>
          </a:p>
          <a:p>
            <a:pPr marL="0" indent="0"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Dry ice should not be placed on top of the bodies, even when wrapped, because it damages the body. </a:t>
            </a:r>
          </a:p>
          <a:p>
            <a:pPr marL="0" indent="0"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Build a low wall of dry ice (i.e., 0.5m high) around groups of about 20 bodies and cover with a plastic sheet, tarpaulin, or tent.</a:t>
            </a:r>
          </a:p>
          <a:p>
            <a:pPr marL="0" indent="0"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About 10 kg of dry ice per body, per day is needed, depending on outside temperature.</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93115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108</TotalTime>
  <Words>1175</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Arial Black</vt:lpstr>
      <vt:lpstr>Calibri</vt:lpstr>
      <vt:lpstr>Calibri Light</vt:lpstr>
      <vt:lpstr>Open sans</vt:lpstr>
      <vt:lpstr>Open sans</vt:lpstr>
      <vt:lpstr>Open Sans </vt:lpstr>
      <vt:lpstr>Times New Roman</vt:lpstr>
      <vt:lpstr>Verdana</vt:lpstr>
      <vt:lpstr>Wingdings</vt:lpstr>
      <vt:lpstr>Office Theme</vt:lpstr>
      <vt:lpstr>     </vt:lpstr>
      <vt:lpstr>PowerPoint Presentation</vt:lpstr>
      <vt:lpstr>STORAGE OVERVIEW</vt:lpstr>
      <vt:lpstr>PowerPoint Presentation</vt:lpstr>
      <vt:lpstr>REFRIGERATION</vt:lpstr>
      <vt:lpstr>TEMPORARY BURIAL</vt:lpstr>
      <vt:lpstr>PowerPoint Presentation</vt:lpstr>
      <vt:lpstr>PowerPoint Presentation</vt:lpstr>
      <vt:lpstr>DRY ICE</vt:lpstr>
      <vt:lpstr>PowerPoint Presentation</vt:lpstr>
      <vt:lpstr>ICE</vt:lpstr>
      <vt:lpstr>LONG-TERMSTORAGE  AND DISPOSAL OF DEAD BODIES</vt:lpstr>
      <vt:lpstr>Method of disposal / Long-term storage</vt:lpstr>
      <vt:lpstr>LOCATION OF BURIAL SITES</vt:lpstr>
      <vt:lpstr>DISTANCE FROM WATER SOURCES </vt:lpstr>
      <vt:lpstr>Recommended distance of graves from drinking water wells</vt:lpstr>
      <vt:lpstr>GRAVE  CONSTRUCTION</vt:lpstr>
      <vt:lpstr>GRAVE  CONSTRUCTION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govind bhagat</dc:creator>
  <cp:lastModifiedBy>NDRF ACADEMY</cp:lastModifiedBy>
  <cp:revision>16</cp:revision>
  <dcterms:created xsi:type="dcterms:W3CDTF">2020-12-29T15:53:58Z</dcterms:created>
  <dcterms:modified xsi:type="dcterms:W3CDTF">2026-01-07T08:01:21Z</dcterms:modified>
</cp:coreProperties>
</file>