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9" r:id="rId2"/>
    <p:sldId id="260" r:id="rId3"/>
    <p:sldId id="264" r:id="rId4"/>
    <p:sldId id="261" r:id="rId5"/>
    <p:sldId id="262" r:id="rId6"/>
    <p:sldId id="277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8" r:id="rId19"/>
    <p:sldId id="279" r:id="rId20"/>
    <p:sldId id="280" r:id="rId21"/>
  </p:sldIdLst>
  <p:sldSz cx="12192000" cy="6858000"/>
  <p:notesSz cx="6858000" cy="9144000"/>
  <p:defaultTextStyle>
    <a:defPPr>
      <a:defRPr lang="h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276" y="-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895FD9E-552F-41AA-A8DD-AB32EA5D2B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DEA8760-06D5-41C4-BE6D-FA366DA58C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3278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17FF3C-AA50-439D-836B-472F52DB3A07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3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Notes Placeholder 2"/>
          <p:cNvSpPr>
            <a:spLocks noGrp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Slide Number Placeholder 3"/>
          <p:cNvSpPr txBox="1">
            <a:spLocks noGrp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9E0072FB-0238-4EFE-9B2A-E7FE392BBBD1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1</a:t>
            </a:fld>
            <a:endParaRPr lang="en-US" alt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6F9548-77A5-457B-A20E-9029A111F0AE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554F764D-3456-469B-9135-6A585B2033FC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2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42731B-9FAA-44D3-A2B4-4F30F79CBE3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9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7859D43B-6FBA-4BF9-BA23-BCF4B88FF76D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3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922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FD3254-13F2-4E16-8F42-4D0AB86A791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7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2A3D3F6E-9F6D-451F-91BC-91D9B7AE4329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4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112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F23E3B-6D9D-4994-B607-0714AAC213C0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6627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418753DF-1A66-413D-882B-4F204213688C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18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510B77-DB4D-433C-8395-1C2FF2F2BD3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8675" name="Rectangle 7"/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987" tIns="43994" rIns="87987" bIns="43994" anchor="b"/>
          <a:lstStyle/>
          <a:p>
            <a:pPr algn="r" defTabSz="879475" eaLnBrk="1" hangingPunct="1"/>
            <a:fld id="{408235EA-647B-42DD-AEE8-32E30127F54E}" type="slidenum">
              <a:rPr lang="en-US" altLang="en-US" sz="1200">
                <a:latin typeface="Times New Roman" pitchFamily="18" charset="0"/>
              </a:rPr>
              <a:pPr algn="r" defTabSz="879475" eaLnBrk="1" hangingPunct="1"/>
              <a:t>19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emplete.jpg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17463" y="0"/>
            <a:ext cx="121570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Footer Placeholder 4"/>
          <p:cNvSpPr>
            <a:spLocks/>
          </p:cNvSpPr>
          <p:nvPr userDrawn="1"/>
        </p:nvSpPr>
        <p:spPr bwMode="auto">
          <a:xfrm>
            <a:off x="10363200" y="6548438"/>
            <a:ext cx="1422400" cy="2952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chemeClr val="bg1"/>
                </a:solidFill>
              </a:rPr>
              <a:t>PPT 2- </a:t>
            </a:r>
          </a:p>
        </p:txBody>
      </p:sp>
      <p:sp>
        <p:nvSpPr>
          <p:cNvPr id="1028" name="Slide Number Placeholder 5"/>
          <p:cNvSpPr>
            <a:spLocks/>
          </p:cNvSpPr>
          <p:nvPr userDrawn="1"/>
        </p:nvSpPr>
        <p:spPr bwMode="auto">
          <a:xfrm>
            <a:off x="10833100" y="6553200"/>
            <a:ext cx="1219200" cy="30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 eaLnBrk="1" hangingPunct="1"/>
            <a:fld id="{65A52F77-2F69-4F54-9211-DE7125EA052C}" type="slidenum">
              <a:rPr lang="en-US" altLang="en-US" sz="1200" b="1">
                <a:solidFill>
                  <a:schemeClr val="bg1"/>
                </a:solidFill>
              </a:rPr>
              <a:pPr algn="r" eaLnBrk="1" hangingPunct="1"/>
              <a:t>‹#›</a:t>
            </a:fld>
            <a:endParaRPr lang="en-US" altLang="en-US" sz="1200" b="1">
              <a:solidFill>
                <a:schemeClr val="bg1"/>
              </a:solidFill>
            </a:endParaRPr>
          </a:p>
        </p:txBody>
      </p:sp>
      <p:sp>
        <p:nvSpPr>
          <p:cNvPr id="1029" name="Text Box 10"/>
          <p:cNvSpPr txBox="1">
            <a:spLocks noChangeArrowheads="1"/>
          </p:cNvSpPr>
          <p:nvPr userDrawn="1"/>
        </p:nvSpPr>
        <p:spPr bwMode="auto">
          <a:xfrm>
            <a:off x="203200" y="6553200"/>
            <a:ext cx="3657600" cy="304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400" b="1" dirty="0">
                <a:solidFill>
                  <a:schemeClr val="bg1"/>
                </a:solidFill>
              </a:rPr>
              <a:t>Rev.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1865671" y="2438400"/>
            <a:ext cx="85344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hi" altLang="en-US" sz="3200" dirty="0">
                <a:solidFill>
                  <a:srgbClr val="FFFF00"/>
                </a:solidFill>
                <a:latin typeface="Open sans" pitchFamily="34" charset="0"/>
              </a:rPr>
              <a:t>मेडिकल फर्स्ट रिस्पॉन्डर प्रशिक्षक कार्यशाला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None/>
            </a:pPr>
            <a:r>
              <a:rPr lang="hi" altLang="en-US" sz="3200" dirty="0">
                <a:solidFill>
                  <a:srgbClr val="FFFF00"/>
                </a:solidFill>
                <a:latin typeface="Open sans" pitchFamily="34" charset="0"/>
              </a:rPr>
              <a:t>(एमएफआरआईडब्ल्यू)</a:t>
            </a:r>
          </a:p>
        </p:txBody>
      </p:sp>
      <p:pic>
        <p:nvPicPr>
          <p:cNvPr id="4099" name="Picture 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066800"/>
            <a:ext cx="3051175" cy="9001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514600" y="3733800"/>
            <a:ext cx="6477000" cy="1446213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hi" sz="44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pen sans"/>
                <a:cs typeface="Arial" charset="0"/>
              </a:rPr>
              <a:t>व्यावहारिक अभ्यासों का प्रबंधन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1066800"/>
            <a:ext cx="403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5" descr="A logo with text on it&#10;&#10;AI-generated content may be incorrect.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6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72C145E-DC3C-CC23-B098-F7BBC7EE4EEB}"/>
              </a:ext>
            </a:extLst>
          </p:cNvPr>
          <p:cNvSpPr txBox="1"/>
          <p:nvPr/>
        </p:nvSpPr>
        <p:spPr>
          <a:xfrm>
            <a:off x="8267700" y="5314146"/>
            <a:ext cx="318067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        </a:t>
            </a:r>
            <a:r>
              <a:rPr lang="hi-IN" sz="2800" b="1" dirty="0">
                <a:solidFill>
                  <a:srgbClr val="FFC000"/>
                </a:solidFill>
              </a:rPr>
              <a:t>प्रस्तुत द्वारा</a:t>
            </a:r>
            <a:endParaRPr lang="en-US" sz="2800" b="1" dirty="0">
              <a:solidFill>
                <a:srgbClr val="FFC000"/>
              </a:solidFill>
            </a:endParaRPr>
          </a:p>
          <a:p>
            <a:r>
              <a:rPr lang="hi-IN" sz="2800" b="1" dirty="0">
                <a:solidFill>
                  <a:srgbClr val="FFC000"/>
                </a:solidFill>
              </a:rPr>
              <a:t>निरीक्षक चेतन बहादुर</a:t>
            </a:r>
            <a:endParaRPr lang="en-IN" sz="2800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1828800" y="1066800"/>
            <a:ext cx="8610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अभ्यास: </a:t>
            </a:r>
            <a: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  <a:t/>
            </a:r>
            <a:b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</a:br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खोपड़ी, रीढ़ की हड्डी </a:t>
            </a:r>
            <a: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  <a:t/>
            </a:r>
            <a:b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</a:br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और छाती की चोटें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1: छाती में छेद और चुभन से होने वाली चोटों का उपचार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2: पसलियों के फ्रैक्चर और फ्लेल चेस्ट इंजरी का इलाज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1428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13</a:t>
            </a:r>
          </a:p>
        </p:txBody>
      </p:sp>
      <p:pic>
        <p:nvPicPr>
          <p:cNvPr id="17412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1966913" y="1412875"/>
            <a:ext cx="8229600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अभ्यास (जारी)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3: ग्रीवा कॉलर का उपयोग करके ग्रीवा रीढ़ की चोटों का उपचार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4: बैकबोर्ड का उपयोग करके ग्रीवा रीढ़ की चोटों का उपचार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2063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13</a:t>
            </a:r>
          </a:p>
        </p:txBody>
      </p:sp>
      <p:pic>
        <p:nvPicPr>
          <p:cNvPr id="18436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ChangeArrowheads="1"/>
          </p:cNvSpPr>
          <p:nvPr/>
        </p:nvSpPr>
        <p:spPr bwMode="auto">
          <a:xfrm>
            <a:off x="1939925" y="1316038"/>
            <a:ext cx="8229600" cy="375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अभ्यास </a:t>
            </a:r>
            <a: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  <a:t/>
            </a:r>
            <a:b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</a:br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प्रसव आपात स्थिति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1: शिशु और प्लेसेंटा का सामान्य प्रसव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2: नवजात शिशु की देखभाल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2063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19</a:t>
            </a:r>
          </a:p>
        </p:txBody>
      </p:sp>
      <p:pic>
        <p:nvPicPr>
          <p:cNvPr id="19460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ChangeArrowheads="1"/>
          </p:cNvSpPr>
          <p:nvPr/>
        </p:nvSpPr>
        <p:spPr bwMode="auto">
          <a:xfrm>
            <a:off x="2022475" y="128905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अभ्यास (जारी)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3: प्रसव संबंधी जटिलताएँ: ब्रीच जन्म, गर्भनाल का बाहर निकलना और गर्दन के चारों ओर गर्भनाल का फँसना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4: आसन्न प्रसव के लिए माँ का आकलन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55563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19</a:t>
            </a:r>
          </a:p>
        </p:txBody>
      </p:sp>
      <p:pic>
        <p:nvPicPr>
          <p:cNvPr id="20484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1966913" y="1330325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अभ्यास</a:t>
            </a:r>
          </a:p>
          <a:p>
            <a:pPr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 </a:t>
            </a:r>
            <a: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  <a:t/>
            </a:r>
            <a:b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</a:br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मरीजों को उठाना और हिलाना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1: लिफ्ट और कैरी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2: एक लंबे बैकबोर्ड का उपयोग करके एक मरीज को ऑटोमोबाइल से निकालना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34925"/>
            <a:ext cx="9144000" cy="7318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20</a:t>
            </a:r>
          </a:p>
        </p:txBody>
      </p:sp>
      <p:pic>
        <p:nvPicPr>
          <p:cNvPr id="21508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1960563" y="990600"/>
            <a:ext cx="82296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अभ्यास</a:t>
            </a:r>
          </a:p>
          <a:p>
            <a:pPr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 </a:t>
            </a:r>
            <a: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  <a:t/>
            </a:r>
            <a:b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</a:br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मरीजों को उठाना और हिलाना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3: एक मरीज को लंबे बैकबोर्ड पर बांधना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4: एक छोटे बैकबोर्ड का उपयोग करके एक मरीज को ऑटोमोबाइल से निकालना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38288" y="14288"/>
            <a:ext cx="9109075" cy="8207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20</a:t>
            </a:r>
          </a:p>
        </p:txBody>
      </p:sp>
      <p:pic>
        <p:nvPicPr>
          <p:cNvPr id="22532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1890713" y="1600200"/>
            <a:ext cx="82296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अभ्यास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itchFamily="34" charset="0"/>
            </a:endParaRPr>
          </a:p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ट्राइएज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सभी प्रतिभागियों के लिए एक स्टेशन।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2063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22</a:t>
            </a:r>
          </a:p>
        </p:txBody>
      </p:sp>
      <p:pic>
        <p:nvPicPr>
          <p:cNvPr id="23556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ChangeArrowheads="1"/>
          </p:cNvSpPr>
          <p:nvPr/>
        </p:nvSpPr>
        <p:spPr bwMode="auto">
          <a:xfrm>
            <a:off x="1931988" y="1600200"/>
            <a:ext cx="8229600" cy="270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>
                <a:solidFill>
                  <a:schemeClr val="bg1"/>
                </a:solidFill>
                <a:latin typeface="Open sans" pitchFamily="34" charset="0"/>
              </a:rPr>
              <a:t>अंतिम व्यावहारिक मूल्यांकन</a:t>
            </a:r>
          </a:p>
          <a:p>
            <a:pPr eaLnBrk="1" hangingPunct="1"/>
            <a:endParaRPr lang="en-US" altLang="en-US" sz="3400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1: आघात</a:t>
            </a: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2: चिकित्सा</a:t>
            </a: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3: प्रसव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76200"/>
            <a:ext cx="9144000" cy="7318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24</a:t>
            </a:r>
          </a:p>
        </p:txBody>
      </p:sp>
      <p:pic>
        <p:nvPicPr>
          <p:cNvPr id="24580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52600" y="2438400"/>
            <a:ext cx="8686800" cy="3276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742950" indent="-742950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प्रशिक्षकों की भूमिका और जिम्मेदारियों की सूची बनाएं।</a:t>
            </a:r>
          </a:p>
          <a:p>
            <a:pPr marL="742950" indent="-742950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घूर्णन के प्रकारों का वर्णन करें।</a:t>
            </a:r>
          </a:p>
          <a:p>
            <a:pPr marL="742950" indent="-742950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प्रत्येक व्यावहारिक स्टेशन के लिए दिए गए निर्देशों का पालन करें।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4198374" y="62220"/>
            <a:ext cx="6248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i" altLang="en-US" sz="4400" b="1">
                <a:solidFill>
                  <a:srgbClr val="FFFF99"/>
                </a:solidFill>
                <a:latin typeface="Open sans" pitchFamily="34" charset="0"/>
              </a:rPr>
              <a:t>पाठ 2 उद्देश्य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52600" y="935038"/>
            <a:ext cx="8686800" cy="125730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hi" altLang="en-US" sz="3400" b="1" kern="0" dirty="0">
                <a:solidFill>
                  <a:schemeClr val="bg1"/>
                </a:solidFill>
                <a:latin typeface="Open sans"/>
              </a:rPr>
              <a:t>इस पाठ के पूरा होने पर आप निम्नलिखित कार्य करने में सक्षम होंगे:</a:t>
            </a:r>
          </a:p>
        </p:txBody>
      </p:sp>
      <p:pic>
        <p:nvPicPr>
          <p:cNvPr id="25605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057400" y="1676400"/>
            <a:ext cx="8001000" cy="41338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14350" indent="-514350">
              <a:buFontTx/>
              <a:buAutoNum type="arabicPeriod" startAt="4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समूह प्रस्तुति प्रक्रियाओं का वर्णन करें।</a:t>
            </a:r>
          </a:p>
          <a:p>
            <a:pPr marL="514350" indent="-514350">
              <a:buFontTx/>
              <a:buAutoNum type="arabicPeriod" startAt="4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अंतिम मूल्यांकन के लिए मूल्यांकन प्रक्रिया समझाइए।</a:t>
            </a:r>
          </a:p>
          <a:p>
            <a:pPr marL="514350" indent="-514350">
              <a:buFontTx/>
              <a:buAutoNum type="arabicPeriod" startAt="4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अंतिम व्यावहारिक अभ्यास के दौरान व्यावहारिक स्टेशनों के लिए प्रक्रियाओं का प्रदर्शन करें।</a:t>
            </a: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4114800" y="75279"/>
            <a:ext cx="6934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i" altLang="en-US" sz="4400" b="1">
                <a:solidFill>
                  <a:srgbClr val="FFFF99"/>
                </a:solidFill>
                <a:latin typeface="Open sans" pitchFamily="34" charset="0"/>
              </a:rPr>
              <a:t>पाठ 2 उद्देश्य</a:t>
            </a:r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1905000" y="914400"/>
            <a:ext cx="1133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hi" altLang="en-US" b="1" i="1">
                <a:solidFill>
                  <a:schemeClr val="bg1"/>
                </a:solidFill>
                <a:latin typeface="Open sans" pitchFamily="34" charset="0"/>
              </a:rPr>
              <a:t>...जारी.</a:t>
            </a:r>
            <a:endParaRPr lang="en-US" altLang="en-US">
              <a:solidFill>
                <a:schemeClr val="bg1"/>
              </a:solidFill>
              <a:latin typeface="Open sans" pitchFamily="34" charset="0"/>
            </a:endParaRPr>
          </a:p>
        </p:txBody>
      </p:sp>
      <p:pic>
        <p:nvPicPr>
          <p:cNvPr id="27653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52600" y="2438400"/>
            <a:ext cx="8686800" cy="3276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742950" indent="-742950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प्रशिक्षकों की भूमिका और जिम्मेदारियों की सूची बनाएं।</a:t>
            </a:r>
          </a:p>
          <a:p>
            <a:pPr marL="742950" indent="-742950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घूर्णन के प्रकारों का वर्णन करें।</a:t>
            </a:r>
          </a:p>
          <a:p>
            <a:pPr marL="742950" indent="-742950">
              <a:buFontTx/>
              <a:buAutoNum type="arabicPeriod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प्रत्येक व्यावहारिक स्टेशन के लिए दिए गए निर्देशों का पालन करें।</a:t>
            </a:r>
          </a:p>
        </p:txBody>
      </p:sp>
      <p:sp>
        <p:nvSpPr>
          <p:cNvPr id="6147" name="Text Box 5"/>
          <p:cNvSpPr txBox="1">
            <a:spLocks noChangeArrowheads="1"/>
          </p:cNvSpPr>
          <p:nvPr/>
        </p:nvSpPr>
        <p:spPr bwMode="auto">
          <a:xfrm>
            <a:off x="3048000" y="-15875"/>
            <a:ext cx="62484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i" altLang="en-US" sz="4400" b="1">
                <a:solidFill>
                  <a:srgbClr val="FFFF99"/>
                </a:solidFill>
                <a:latin typeface="Open sans" pitchFamily="34" charset="0"/>
              </a:rPr>
              <a:t>पाठ 2 उद्देश्य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752600" y="935038"/>
            <a:ext cx="8686800" cy="125730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hi" altLang="en-US" sz="3400" b="1" kern="0" dirty="0">
                <a:solidFill>
                  <a:schemeClr val="bg1"/>
                </a:solidFill>
                <a:latin typeface="Open sans"/>
              </a:rPr>
              <a:t>इस पाठ के पूरा होने पर आप निम्नलिखित कार्य करने में सक्षम होंगे:</a:t>
            </a:r>
          </a:p>
        </p:txBody>
      </p:sp>
      <p:pic>
        <p:nvPicPr>
          <p:cNvPr id="6149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5"/>
          <p:cNvSpPr txBox="1">
            <a:spLocks noChangeArrowheads="1"/>
          </p:cNvSpPr>
          <p:nvPr/>
        </p:nvSpPr>
        <p:spPr bwMode="auto">
          <a:xfrm>
            <a:off x="2971800" y="3124200"/>
            <a:ext cx="62484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hi" altLang="en-US" sz="6600" b="1">
                <a:solidFill>
                  <a:srgbClr val="FFFF99"/>
                </a:solidFill>
                <a:latin typeface="Open sans" pitchFamily="34" charset="0"/>
              </a:rPr>
              <a:t>धन्यवाद</a:t>
            </a:r>
          </a:p>
        </p:txBody>
      </p:sp>
      <p:pic>
        <p:nvPicPr>
          <p:cNvPr id="29699" name="Picture 2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057400" y="1676400"/>
            <a:ext cx="8001000" cy="41338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514350" indent="-514350">
              <a:buFontTx/>
              <a:buAutoNum type="arabicPeriod" startAt="4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समूह प्रस्तुति प्रक्रियाओं का वर्णन करें।</a:t>
            </a:r>
          </a:p>
          <a:p>
            <a:pPr marL="514350" indent="-514350">
              <a:buFontTx/>
              <a:buAutoNum type="arabicPeriod" startAt="4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अंतिम मूल्यांकन के लिए मूल्यांकन प्रक्रिया समझाइए।</a:t>
            </a:r>
          </a:p>
          <a:p>
            <a:pPr marL="514350" indent="-514350">
              <a:buFontTx/>
              <a:buAutoNum type="arabicPeriod" startAt="4"/>
            </a:pPr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अंतिम व्यावहारिक अभ्यास के दौरान व्यावहारिक स्टेशनों के लिए प्रक्रियाओं का प्रदर्शन करें।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2971800" y="0"/>
            <a:ext cx="6934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hi" altLang="en-US" sz="4400" b="1">
                <a:solidFill>
                  <a:srgbClr val="FFFF99"/>
                </a:solidFill>
                <a:latin typeface="Open sans" pitchFamily="34" charset="0"/>
              </a:rPr>
              <a:t>पाठ 2 उद्देश्य</a:t>
            </a:r>
          </a:p>
        </p:txBody>
      </p:sp>
      <p:sp>
        <p:nvSpPr>
          <p:cNvPr id="8196" name="Rectangle 3"/>
          <p:cNvSpPr>
            <a:spLocks noChangeArrowheads="1"/>
          </p:cNvSpPr>
          <p:nvPr/>
        </p:nvSpPr>
        <p:spPr bwMode="auto">
          <a:xfrm>
            <a:off x="1905000" y="914400"/>
            <a:ext cx="11334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hi" altLang="en-US" b="1" i="1">
                <a:solidFill>
                  <a:schemeClr val="bg1"/>
                </a:solidFill>
                <a:latin typeface="Open sans" pitchFamily="34" charset="0"/>
              </a:rPr>
              <a:t>...जारी.</a:t>
            </a:r>
            <a:endParaRPr lang="en-US" altLang="en-US">
              <a:solidFill>
                <a:schemeClr val="bg1"/>
              </a:solidFill>
              <a:latin typeface="Open sans" pitchFamily="34" charset="0"/>
            </a:endParaRPr>
          </a:p>
        </p:txBody>
      </p:sp>
      <p:pic>
        <p:nvPicPr>
          <p:cNvPr id="8197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5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47625"/>
            <a:ext cx="8866188" cy="73183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6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752600" y="1447800"/>
            <a:ext cx="8686800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रोगी आकलन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1 और 4: प्रारंभिक मूल्यांकन, आघात संबंधी गहन देखभाल, साक्षात्कार और सिर से पैर तक की जांच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2 और 3: महत्वपूर्ण संकेतों को मापना</a:t>
            </a:r>
            <a:endParaRPr lang="en-US" altLang="en-US" sz="3400">
              <a:solidFill>
                <a:schemeClr val="bg1"/>
              </a:solidFill>
              <a:latin typeface="Open sans" pitchFamily="34" charset="0"/>
            </a:endParaRPr>
          </a:p>
        </p:txBody>
      </p:sp>
      <p:pic>
        <p:nvPicPr>
          <p:cNvPr id="10244" name="Picture 3" descr="A logo with text on it&#10;&#10;AI-generated content may be incorrect.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4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ChangeArrowheads="1"/>
          </p:cNvSpPr>
          <p:nvPr/>
        </p:nvSpPr>
        <p:spPr bwMode="auto">
          <a:xfrm>
            <a:off x="1752600" y="1295400"/>
            <a:ext cx="89154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अभ्यास</a:t>
            </a:r>
          </a:p>
          <a:p>
            <a:pPr algn="ctr" eaLnBrk="1" hangingPunct="1">
              <a:lnSpc>
                <a:spcPct val="150000"/>
              </a:lnSpc>
            </a:pPr>
            <a:r>
              <a:rPr lang="hi" altLang="en-US" sz="3600" b="1" i="1">
                <a:solidFill>
                  <a:schemeClr val="bg1"/>
                </a:solidFill>
                <a:latin typeface="Open sans" pitchFamily="34" charset="0"/>
              </a:rPr>
              <a:t>हृत्फुफ्फुसीय पुनर्जीवन</a:t>
            </a:r>
          </a:p>
          <a:p>
            <a:pPr eaLnBrk="1" hangingPunct="1">
              <a:lnSpc>
                <a:spcPct val="150000"/>
              </a:lnSpc>
            </a:pPr>
            <a:r>
              <a:rPr lang="hi" altLang="en-US" sz="3200" b="1">
                <a:solidFill>
                  <a:schemeClr val="bg1"/>
                </a:solidFill>
                <a:latin typeface="Open sans" pitchFamily="34" charset="0"/>
              </a:rPr>
              <a:t>स्टेशन 1 और 2: वयस्कों पर एक-बचावकर्ता सीपीआर</a:t>
            </a:r>
          </a:p>
          <a:p>
            <a:pPr eaLnBrk="1" hangingPunct="1">
              <a:lnSpc>
                <a:spcPct val="150000"/>
              </a:lnSpc>
            </a:pPr>
            <a:r>
              <a:rPr lang="hi" altLang="en-US" sz="3200" b="1">
                <a:solidFill>
                  <a:schemeClr val="bg1"/>
                </a:solidFill>
                <a:latin typeface="Open sans" pitchFamily="34" charset="0"/>
              </a:rPr>
              <a:t>स्टेशन 3 और 4: वयस्कों पर एक-बचावकर्ता सीपीआर</a:t>
            </a:r>
          </a:p>
          <a:p>
            <a:pPr eaLnBrk="1" hangingPunct="1">
              <a:lnSpc>
                <a:spcPct val="150000"/>
              </a:lnSpc>
            </a:pPr>
            <a:r>
              <a:rPr lang="hi" altLang="en-US" sz="3200" b="1">
                <a:solidFill>
                  <a:schemeClr val="bg1"/>
                </a:solidFill>
                <a:latin typeface="Open sans" pitchFamily="34" charset="0"/>
              </a:rPr>
              <a:t>स्टेशन 5 और 6: वयस्कों पर दो-बचावकर्ता सीपीआर</a:t>
            </a:r>
          </a:p>
          <a:p>
            <a:pPr eaLnBrk="1" hangingPunct="1">
              <a:lnSpc>
                <a:spcPct val="150000"/>
              </a:lnSpc>
            </a:pPr>
            <a:r>
              <a:rPr lang="hi" altLang="en-US" sz="3200" b="1">
                <a:solidFill>
                  <a:schemeClr val="bg1"/>
                </a:solidFill>
                <a:latin typeface="Open sans" pitchFamily="34" charset="0"/>
              </a:rPr>
              <a:t>स्टेशन 7 और 8: शिशुओं पर एक-बचावकर्ता सीपीआर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61913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7</a:t>
            </a:r>
          </a:p>
        </p:txBody>
      </p:sp>
      <p:pic>
        <p:nvPicPr>
          <p:cNvPr id="12292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ChangeArrowheads="1"/>
          </p:cNvSpPr>
          <p:nvPr/>
        </p:nvSpPr>
        <p:spPr bwMode="auto">
          <a:xfrm>
            <a:off x="1981200" y="1295400"/>
            <a:ext cx="8686800" cy="458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अभ्यास</a:t>
            </a:r>
          </a:p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विदेशी वस्तु वायुमार्ग अवरोध</a:t>
            </a:r>
          </a:p>
          <a:p>
            <a:pPr eaLnBrk="1" hangingPunct="1"/>
            <a: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  <a:t/>
            </a:r>
            <a:b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</a:br>
            <a:endParaRPr lang="en-US" altLang="en-US" sz="20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1 और 2: होश में शिशु जो बाद में बेहोश हो जाता है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3 और 4: सचेत वयस्क जो बाद में बेहोश हो जाता है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1428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8</a:t>
            </a:r>
          </a:p>
        </p:txBody>
      </p:sp>
      <p:pic>
        <p:nvPicPr>
          <p:cNvPr id="13316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1981200" y="1219200"/>
            <a:ext cx="8299450" cy="42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अभ्यास</a:t>
            </a:r>
          </a:p>
          <a:p>
            <a:pPr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 </a:t>
            </a:r>
            <a: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  <a:t/>
            </a:r>
            <a:b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</a:br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ऑक्सीजन थेरेपी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1 और 3: ऑक्सीजन देना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2 और 4: वायुमार्ग, मास्क और बैग-वाल्व मास्क का उपयोग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14288"/>
            <a:ext cx="9144000" cy="9604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9</a:t>
            </a:r>
          </a:p>
        </p:txBody>
      </p:sp>
      <p:pic>
        <p:nvPicPr>
          <p:cNvPr id="14340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1828800" y="1066800"/>
            <a:ext cx="8610600" cy="541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अभ्यास: </a:t>
            </a:r>
            <a: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  <a:t/>
            </a:r>
            <a:b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</a:br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कोमल ऊतकों की चोटें</a:t>
            </a:r>
          </a:p>
          <a:p>
            <a:pPr eaLnBrk="1" hangingPunct="1"/>
            <a:endParaRPr lang="en-US" altLang="en-US" sz="24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1: रक्तस्रावी गर्दन की चोटों का उपचार</a:t>
            </a:r>
          </a:p>
          <a:p>
            <a:pPr eaLnBrk="1" hangingPunct="1"/>
            <a:endParaRPr lang="en-US" altLang="en-US" sz="12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2: नरम ऊतकों की चोटों का उपचार</a:t>
            </a:r>
          </a:p>
          <a:p>
            <a:pPr eaLnBrk="1" hangingPunct="1"/>
            <a:endParaRPr lang="en-US" altLang="en-US" sz="1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3: बाहर निकली हुई नेत्रगोलक का उपचार</a:t>
            </a:r>
          </a:p>
          <a:p>
            <a:pPr eaLnBrk="1" hangingPunct="1"/>
            <a:endParaRPr lang="en-US" altLang="en-US" sz="1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4: चुभने वाली वस्तुओं का उपचार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2063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11</a:t>
            </a:r>
          </a:p>
        </p:txBody>
      </p:sp>
      <p:pic>
        <p:nvPicPr>
          <p:cNvPr id="15364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ChangeArrowheads="1"/>
          </p:cNvSpPr>
          <p:nvPr/>
        </p:nvSpPr>
        <p:spPr bwMode="auto">
          <a:xfrm>
            <a:off x="1828800" y="1066800"/>
            <a:ext cx="86106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व्यावहारिक व्यायाम </a:t>
            </a:r>
            <a: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  <a:t/>
            </a:r>
            <a:br>
              <a:rPr lang="en-US" altLang="en-US" sz="3400" b="1" i="1">
                <a:solidFill>
                  <a:schemeClr val="bg1"/>
                </a:solidFill>
                <a:latin typeface="Open sans" pitchFamily="34" charset="0"/>
              </a:rPr>
            </a:br>
            <a:r>
              <a:rPr lang="hi" altLang="en-US" sz="3400" b="1" i="1">
                <a:solidFill>
                  <a:schemeClr val="bg1"/>
                </a:solidFill>
                <a:latin typeface="Open sans" pitchFamily="34" charset="0"/>
              </a:rPr>
              <a:t>मस्कुलोस्केलेटल चोटें</a:t>
            </a:r>
          </a:p>
          <a:p>
            <a:pPr eaLnBrk="1" hangingPunct="1"/>
            <a:endParaRPr lang="en-US" altLang="en-US" sz="3400" b="1" i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1 और 3: कंधे, ऊपरी भुजा, कोहनी, अग्रबाहु और कलाई में चोट लगने पर स्प्लिंट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itchFamily="34" charset="0"/>
            </a:endParaRPr>
          </a:p>
          <a:p>
            <a:pPr eaLnBrk="1" hangingPunct="1"/>
            <a:r>
              <a:rPr lang="hi" altLang="en-US" sz="3400" b="1">
                <a:solidFill>
                  <a:schemeClr val="bg1"/>
                </a:solidFill>
                <a:latin typeface="Open sans" pitchFamily="34" charset="0"/>
              </a:rPr>
              <a:t>स्टेशन 2 और 4: कूल्हे, जांघ, घुटने, निचले पैर और टखने में चोट लगने पर स्प्लिंट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20638"/>
            <a:ext cx="9144000" cy="73183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spcBef>
                <a:spcPct val="50000"/>
              </a:spcBef>
              <a:defRPr/>
            </a:pPr>
            <a:r>
              <a:rPr lang="hi" b="1" kern="1200" dirty="0">
                <a:solidFill>
                  <a:srgbClr val="FFFF99"/>
                </a:solidFill>
                <a:latin typeface="Open sans"/>
                <a:ea typeface="+mn-ea"/>
              </a:rPr>
              <a:t>एमएफआर पाठ 12</a:t>
            </a:r>
          </a:p>
        </p:txBody>
      </p:sp>
      <p:pic>
        <p:nvPicPr>
          <p:cNvPr id="16388" name="Picture 4" descr="A logo with text on it&#10;&#10;AI-generated content may be incorrect.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424</Words>
  <Application>Microsoft Office PowerPoint</Application>
  <PresentationFormat>Custom</PresentationFormat>
  <Paragraphs>131</Paragraphs>
  <Slides>20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PowerPoint Presentation</vt:lpstr>
      <vt:lpstr>PowerPoint Presentation</vt:lpstr>
      <vt:lpstr>PowerPoint Presentation</vt:lpstr>
      <vt:lpstr>एमएफआर पाठ 6</vt:lpstr>
      <vt:lpstr>एमएफआर पाठ 7</vt:lpstr>
      <vt:lpstr>एमएफआर पाठ 8</vt:lpstr>
      <vt:lpstr>एमएफआर पाठ 9</vt:lpstr>
      <vt:lpstr>एमएफआर पाठ 11</vt:lpstr>
      <vt:lpstr>एमएफआर पाठ 12</vt:lpstr>
      <vt:lpstr>एमएफआर पाठ 13</vt:lpstr>
      <vt:lpstr>एमएफआर पाठ 13</vt:lpstr>
      <vt:lpstr>एमएफआर पाठ 19</vt:lpstr>
      <vt:lpstr>एमएफआर पाठ 19</vt:lpstr>
      <vt:lpstr>एमएफआर पाठ 20</vt:lpstr>
      <vt:lpstr>एमएफआर पाठ 20</vt:lpstr>
      <vt:lpstr>एमएफआर पाठ 22</vt:lpstr>
      <vt:lpstr>एमएफआर पाठ 24</vt:lpstr>
      <vt:lpstr>PowerPoint Presentation</vt:lpstr>
      <vt:lpstr>PowerPoint Presentation</vt:lpstr>
      <vt:lpstr>PowerPoint Presentation</vt:lpstr>
    </vt:vector>
  </TitlesOfParts>
  <Company>NSET PEER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Neelam</dc:creator>
  <cp:lastModifiedBy>CONTROL ROOM 2</cp:lastModifiedBy>
  <cp:revision>35</cp:revision>
  <dcterms:created xsi:type="dcterms:W3CDTF">2010-05-24T08:17:06Z</dcterms:created>
  <dcterms:modified xsi:type="dcterms:W3CDTF">2025-12-18T04:01:09Z</dcterms:modified>
</cp:coreProperties>
</file>