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63" r:id="rId2"/>
    <p:sldId id="258" r:id="rId3"/>
    <p:sldId id="264" r:id="rId4"/>
    <p:sldId id="262" r:id="rId5"/>
    <p:sldId id="259" r:id="rId6"/>
    <p:sldId id="261" r:id="rId7"/>
    <p:sldId id="260" r:id="rId8"/>
    <p:sldId id="265" r:id="rId9"/>
    <p:sldId id="266" r:id="rId10"/>
    <p:sldId id="267" r:id="rId11"/>
    <p:sldId id="268" r:id="rId12"/>
  </p:sldIdLst>
  <p:sldSz cx="12192000" cy="6858000"/>
  <p:notesSz cx="7099300" cy="102346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1062" y="8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54B7D37B-6887-F216-8D59-A5776350C57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AE315E5A-7E39-D50D-770F-96F89AEDBFF9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>
            <a:extLst>
              <a:ext uri="{FF2B5EF4-FFF2-40B4-BE49-F238E27FC236}">
                <a16:creationId xmlns:a16="http://schemas.microsoft.com/office/drawing/2014/main" id="{086432A6-E2CF-6FDE-00A9-78AA7D05EE2C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3" name="Rectangle 5">
            <a:extLst>
              <a:ext uri="{FF2B5EF4-FFF2-40B4-BE49-F238E27FC236}">
                <a16:creationId xmlns:a16="http://schemas.microsoft.com/office/drawing/2014/main" id="{9942DF3A-B855-B9C5-72A0-2C72140271DC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fld id="{532604B7-A947-47F0-B73C-C59A0F79AE4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F2C0526-59A3-8CFB-790C-F17F4583502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C9AF6C0-C2D6-B60A-577D-A539CEF0995D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E2B69B3B-564B-4FC2-B8FC-E048B80D505D}" type="datetimeFigureOut">
              <a:rPr lang="en-US"/>
              <a:pPr>
                <a:defRPr/>
              </a:pPr>
              <a:t>1/6/2026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117BFD69-DDAE-A0D4-F586-3C7C9E148BB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9700" y="768350"/>
            <a:ext cx="6819900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6514E4C8-0A84-361C-35D2-8BC19C77AA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09613" y="4860925"/>
            <a:ext cx="5680075" cy="4605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C3CEA6-E619-9FC0-D483-1C38813533D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189F76-962A-B833-45D1-864B06934BE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93E1397-46AC-482B-9661-0494F7ADF2B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30D178E7-0CB1-EEBA-01BF-63E68BE5EBD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fld id="{02114346-163D-4A0C-B799-796AC8FA9475}" type="slidenum">
              <a:rPr lang="en-US" altLang="en-US" sz="1200" smtClean="0"/>
              <a:pPr/>
              <a:t>1</a:t>
            </a:fld>
            <a:endParaRPr lang="en-US" altLang="en-US" sz="1200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648401D8-8151-690D-5D39-B17B13C72D1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2B3E52DA-93C8-F71D-E039-10EECE29221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626789654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84934846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34400" y="609600"/>
            <a:ext cx="20320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38400" y="609600"/>
            <a:ext cx="58928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3747825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34704325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1071602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38400" y="1981200"/>
            <a:ext cx="39624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4000" y="1981200"/>
            <a:ext cx="39624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46954957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44267981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90911113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39041143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15201319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alt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07519045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A5456E49-F3DC-1DC7-6B7E-7FFE4213181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320800" y="609600"/>
            <a:ext cx="10058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BB493F38-F464-1615-AB8D-1D6F8441693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320800" y="1981200"/>
            <a:ext cx="10058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level Second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Text Box 9">
            <a:extLst>
              <a:ext uri="{FF2B5EF4-FFF2-40B4-BE49-F238E27FC236}">
                <a16:creationId xmlns:a16="http://schemas.microsoft.com/office/drawing/2014/main" id="{DD84E474-53E3-87D6-044D-C9A302C8B587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657600" y="6278563"/>
            <a:ext cx="4876800" cy="274637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altLang="en-US" sz="1200" b="1">
                <a:latin typeface="Arial" panose="020B0604020202020204" pitchFamily="34" charset="0"/>
              </a:rPr>
              <a:t>Training for Instructors</a:t>
            </a:r>
          </a:p>
        </p:txBody>
      </p:sp>
      <p:sp>
        <p:nvSpPr>
          <p:cNvPr id="1029" name="AutoShape 11">
            <a:extLst>
              <a:ext uri="{FF2B5EF4-FFF2-40B4-BE49-F238E27FC236}">
                <a16:creationId xmlns:a16="http://schemas.microsoft.com/office/drawing/2014/main" id="{FD4B94F4-CDDB-25BC-45BE-60BAAB15B6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304800" y="206375"/>
            <a:ext cx="11590338" cy="6042025"/>
          </a:xfrm>
          <a:prstGeom prst="roundRect">
            <a:avLst>
              <a:gd name="adj" fmla="val 1699"/>
            </a:avLst>
          </a:prstGeom>
          <a:noFill/>
          <a:ln w="57150" cmpd="thinThick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Text Box 6">
            <a:extLst>
              <a:ext uri="{FF2B5EF4-FFF2-40B4-BE49-F238E27FC236}">
                <a16:creationId xmlns:a16="http://schemas.microsoft.com/office/drawing/2014/main" id="{4B6CC030-B78E-054E-9CA2-376C0E15A85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406400" y="6291263"/>
            <a:ext cx="2032000" cy="261937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altLang="en-US" sz="1100">
                <a:latin typeface="Arial" panose="020B0604020202020204" pitchFamily="34" charset="0"/>
              </a:rPr>
              <a:t>Rev. January 2016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lang="en-US" altLang="en-US" sz="4000" b="1" dirty="0">
          <a:solidFill>
            <a:srgbClr val="000066"/>
          </a:solidFill>
          <a:latin typeface="Arial Black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 Black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 Black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 Black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 Black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511175" indent="-161925" algn="l" rtl="0" eaLnBrk="0" fontAlgn="base" hangingPunct="0">
        <a:spcBef>
          <a:spcPct val="20000"/>
        </a:spcBef>
        <a:spcAft>
          <a:spcPct val="0"/>
        </a:spcAft>
        <a:buChar char="•"/>
        <a:defRPr lang="en-US" altLang="en-US" sz="3600" dirty="0">
          <a:solidFill>
            <a:schemeClr val="tx1"/>
          </a:solidFill>
          <a:latin typeface="+mn-lt"/>
          <a:ea typeface="+mn-ea"/>
          <a:cs typeface="+mn-cs"/>
        </a:defRPr>
      </a:lvl1pPr>
      <a:lvl2pPr marL="858838" indent="-174625" algn="l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Char char="•"/>
        <a:defRPr lang="en-US" altLang="en-US" sz="3600" dirty="0">
          <a:solidFill>
            <a:schemeClr val="tx1"/>
          </a:solidFill>
          <a:latin typeface="+mn-lt"/>
          <a:ea typeface="+mn-ea"/>
          <a:cs typeface="+mn-cs"/>
        </a:defRPr>
      </a:lvl2pPr>
      <a:lvl3pPr marL="1201738" indent="-168275" algn="l" rtl="0" eaLnBrk="0" fontAlgn="base" hangingPunct="0">
        <a:spcBef>
          <a:spcPct val="20000"/>
        </a:spcBef>
        <a:spcAft>
          <a:spcPct val="0"/>
        </a:spcAft>
        <a:buChar char="•"/>
        <a:defRPr lang="en-US" altLang="en-US" sz="3600" dirty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lang="en-US" altLang="en-US" sz="3600" dirty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lang="en-US" altLang="en-US" sz="3600" dirty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26F3356E-D81C-A760-56B4-13285282053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209800" y="2514600"/>
            <a:ext cx="7772400" cy="1470025"/>
          </a:xfrm>
        </p:spPr>
        <p:txBody>
          <a:bodyPr/>
          <a:lstStyle/>
          <a:p>
            <a:r>
              <a:rPr lang="hi-IN" sz="4800"/>
              <a:t>इकाई 2</a:t>
            </a:r>
            <a:br>
              <a:rPr sz="4800"/>
            </a:br>
            <a:r>
              <a:rPr lang="hi-IN" sz="4800"/>
              <a:t> </a:t>
            </a:r>
            <a:r>
              <a:rPr lang="hi-IN" sz="4400" b="0">
                <a:solidFill>
                  <a:schemeClr val="tx1"/>
                </a:solidFill>
              </a:rPr>
              <a:t>सूचना देना, समझाना, निर्देश देना/प्रशिक्षण देना</a:t>
            </a:r>
            <a:endParaRPr sz="4400" b="0">
              <a:solidFill>
                <a:schemeClr val="tx1"/>
              </a:solidFill>
              <a:latin typeface="Open sans" panose="020B0606030504020204" pitchFamily="34" charset="0"/>
            </a:endParaRPr>
          </a:p>
        </p:txBody>
      </p:sp>
      <p:pic>
        <p:nvPicPr>
          <p:cNvPr id="4099" name="Picture 19">
            <a:extLst>
              <a:ext uri="{FF2B5EF4-FFF2-40B4-BE49-F238E27FC236}">
                <a16:creationId xmlns:a16="http://schemas.microsoft.com/office/drawing/2014/main" id="{6A250F38-5262-CC21-44FA-9A7ACEBEDB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457200"/>
            <a:ext cx="3051175" cy="90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5">
            <a:extLst>
              <a:ext uri="{FF2B5EF4-FFF2-40B4-BE49-F238E27FC236}">
                <a16:creationId xmlns:a16="http://schemas.microsoft.com/office/drawing/2014/main" id="{B31B4670-731B-3540-345B-BCFCDC90AB2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5">
            <a:extLst>
              <a:ext uri="{FF2B5EF4-FFF2-40B4-BE49-F238E27FC236}">
                <a16:creationId xmlns:a16="http://schemas.microsoft.com/office/drawing/2014/main" id="{0B4B5D67-827C-F21E-42A9-4F01449B5E5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2" name="TextBox 1">
            <a:extLst>
              <a:ext uri="{FF2B5EF4-FFF2-40B4-BE49-F238E27FC236}">
                <a16:creationId xmlns:a16="http://schemas.microsoft.com/office/drawing/2014/main" id="{07758B11-B096-3D00-E5A1-C4700A9971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4200" y="5562600"/>
            <a:ext cx="4800600" cy="584200"/>
          </a:xfrm>
          <a:prstGeom prst="rect">
            <a:avLst/>
          </a:prstGeom>
          <a:noFill/>
          <a:ln w="28575">
            <a:solidFill>
              <a:srgbClr val="CC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200">
                <a:solidFill>
                  <a:srgbClr val="C00000"/>
                </a:solidFill>
                <a:latin typeface="Kruti Dev 010" pitchFamily="2" charset="0"/>
              </a:rPr>
              <a:t>Hkk"k.k %&amp; fujh{kd fnus'k voLFkh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91D5405C-CD89-A550-8D5E-33777FB3451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352800" y="914400"/>
            <a:ext cx="6096000" cy="533400"/>
          </a:xfrm>
        </p:spPr>
        <p:txBody>
          <a:bodyPr/>
          <a:lstStyle/>
          <a:p>
            <a:r>
              <a:rPr lang="hi-IN"/>
              <a:t>इकाई 2 उद्देश्य</a:t>
            </a:r>
            <a:endParaRPr>
              <a:solidFill>
                <a:schemeClr val="accent2"/>
              </a:solidFill>
              <a:latin typeface="Open sans" panose="020B0606030504020204" pitchFamily="34" charset="0"/>
            </a:endParaRP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5105E293-4DD2-818E-4A65-AE76E29A676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67000" y="2286000"/>
            <a:ext cx="7239000" cy="1219200"/>
          </a:xfrm>
        </p:spPr>
        <p:txBody>
          <a:bodyPr/>
          <a:lstStyle/>
          <a:p>
            <a:pPr marL="739775" indent="-514350">
              <a:buFontTx/>
              <a:buNone/>
            </a:pPr>
            <a:r>
              <a:rPr>
                <a:latin typeface="Open sans" panose="020B0606030504020204" pitchFamily="34" charset="0"/>
              </a:rPr>
              <a:t>4. </a:t>
            </a:r>
            <a:r>
              <a:rPr lang="hi-IN"/>
              <a:t>आपदाओं से संबंधित प्रस्तुतियों और ब्रीफिंग का वर्णन करें।</a:t>
            </a:r>
            <a:endParaRPr>
              <a:latin typeface="Open sans" panose="020B0606030504020204" pitchFamily="34" charset="0"/>
            </a:endParaRPr>
          </a:p>
        </p:txBody>
      </p:sp>
      <p:sp>
        <p:nvSpPr>
          <p:cNvPr id="14340" name="Text Box 4">
            <a:extLst>
              <a:ext uri="{FF2B5EF4-FFF2-40B4-BE49-F238E27FC236}">
                <a16:creationId xmlns:a16="http://schemas.microsoft.com/office/drawing/2014/main" id="{FF106170-C80B-3198-71D0-41D70DB986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86800" y="6324600"/>
            <a:ext cx="15240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Open sans" panose="020B0606030504020204" pitchFamily="34" charset="0"/>
              </a:rPr>
              <a:t>PPT 2-9</a:t>
            </a:r>
          </a:p>
        </p:txBody>
      </p:sp>
      <p:pic>
        <p:nvPicPr>
          <p:cNvPr id="14341" name="Picture 5">
            <a:extLst>
              <a:ext uri="{FF2B5EF4-FFF2-40B4-BE49-F238E27FC236}">
                <a16:creationId xmlns:a16="http://schemas.microsoft.com/office/drawing/2014/main" id="{B74427E3-91B4-D6D1-F79E-9E1391996C0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2" name="Picture 5">
            <a:extLst>
              <a:ext uri="{FF2B5EF4-FFF2-40B4-BE49-F238E27FC236}">
                <a16:creationId xmlns:a16="http://schemas.microsoft.com/office/drawing/2014/main" id="{645CD155-2DEA-AB6C-F2B9-126B6C64CD1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96875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>
            <a:extLst>
              <a:ext uri="{FF2B5EF4-FFF2-40B4-BE49-F238E27FC236}">
                <a16:creationId xmlns:a16="http://schemas.microsoft.com/office/drawing/2014/main" id="{20619276-10FA-0221-9A89-76B6A672882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20800" y="609600"/>
            <a:ext cx="10058400" cy="4114800"/>
          </a:xfrm>
        </p:spPr>
        <p:txBody>
          <a:bodyPr/>
          <a:lstStyle/>
          <a:p>
            <a:r>
              <a:rPr lang="hi-IN"/>
              <a:t>धन्यवाद </a:t>
            </a:r>
            <a:endParaRPr/>
          </a:p>
        </p:txBody>
      </p:sp>
      <p:pic>
        <p:nvPicPr>
          <p:cNvPr id="15363" name="Picture 5">
            <a:extLst>
              <a:ext uri="{FF2B5EF4-FFF2-40B4-BE49-F238E27FC236}">
                <a16:creationId xmlns:a16="http://schemas.microsoft.com/office/drawing/2014/main" id="{635407A4-E69B-0052-C45B-0386BB7F5F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413" y="304800"/>
            <a:ext cx="1103312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4" name="Picture 5">
            <a:extLst>
              <a:ext uri="{FF2B5EF4-FFF2-40B4-BE49-F238E27FC236}">
                <a16:creationId xmlns:a16="http://schemas.microsoft.com/office/drawing/2014/main" id="{DA26A24B-668D-48D8-FAC3-5D06E255DF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09275" y="217488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B97293ED-D750-FB92-1A87-7887411261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352800" y="609600"/>
            <a:ext cx="6096000" cy="533400"/>
          </a:xfrm>
        </p:spPr>
        <p:txBody>
          <a:bodyPr/>
          <a:lstStyle/>
          <a:p>
            <a:r>
              <a:rPr lang="hi-IN"/>
              <a:t>इकाई 2 उद्देश्य</a:t>
            </a:r>
            <a:endParaRPr>
              <a:solidFill>
                <a:schemeClr val="accent2"/>
              </a:solidFill>
              <a:latin typeface="Open sans" panose="020B0606030504020204" pitchFamily="34" charset="0"/>
            </a:endParaRP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1268F1F2-3C4A-DF78-9A71-932BB32650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438400" y="1524000"/>
            <a:ext cx="7772400" cy="2895600"/>
          </a:xfrm>
        </p:spPr>
        <p:txBody>
          <a:bodyPr/>
          <a:lstStyle/>
          <a:p>
            <a:pPr marL="0" indent="0">
              <a:buFontTx/>
              <a:buNone/>
              <a:tabLst>
                <a:tab pos="398463" algn="l"/>
              </a:tabLst>
            </a:pPr>
            <a:r>
              <a:rPr lang="hi-IN"/>
              <a:t>इस इकाई के पूरा होने पर, आप निम्नलिखित कार्य करने में सक्षम होंगे:</a:t>
            </a:r>
            <a:endParaRPr/>
          </a:p>
          <a:p>
            <a:pPr marL="0" indent="0">
              <a:buFontTx/>
              <a:buAutoNum type="arabicPeriod"/>
              <a:tabLst>
                <a:tab pos="398463" algn="l"/>
              </a:tabLst>
            </a:pPr>
            <a:r>
              <a:rPr lang="hi-IN" sz="3200"/>
              <a:t>सूचनात्मक प्रस्तुतियों, निर्देशात्मक प्रस्तुतियों और अनुनय-विनय के उद्देश्य से प्रस्तुतियों के बीच अंतर का वर्णन करें।</a:t>
            </a:r>
            <a:endParaRPr sz="3200">
              <a:latin typeface="Open sans" panose="020B0606030504020204" pitchFamily="34" charset="0"/>
            </a:endParaRPr>
          </a:p>
        </p:txBody>
      </p:sp>
      <p:sp>
        <p:nvSpPr>
          <p:cNvPr id="6148" name="Text Box 4">
            <a:extLst>
              <a:ext uri="{FF2B5EF4-FFF2-40B4-BE49-F238E27FC236}">
                <a16:creationId xmlns:a16="http://schemas.microsoft.com/office/drawing/2014/main" id="{E94A5AF4-6119-DA98-132F-DB90A44C4F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10600" y="6276975"/>
            <a:ext cx="15240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Open sans" panose="020B0606030504020204" pitchFamily="34" charset="0"/>
              </a:rPr>
              <a:t>PPT 2-1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C96F37C7-4AFC-D284-22AA-FF0A834D84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63000" y="5562600"/>
            <a:ext cx="1524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en-US" altLang="en-US" i="1" kern="0" dirty="0">
                <a:solidFill>
                  <a:schemeClr val="tx2"/>
                </a:solidFill>
                <a:latin typeface="Open sans"/>
                <a:ea typeface="+mj-ea"/>
                <a:cs typeface="+mj-cs"/>
              </a:rPr>
              <a:t>more…</a:t>
            </a:r>
            <a:endParaRPr lang="en-US" altLang="en-US" sz="3600" i="1" kern="0" dirty="0">
              <a:solidFill>
                <a:schemeClr val="tx2"/>
              </a:solidFill>
              <a:latin typeface="Open sans"/>
              <a:ea typeface="+mj-ea"/>
              <a:cs typeface="+mj-cs"/>
            </a:endParaRPr>
          </a:p>
        </p:txBody>
      </p:sp>
      <p:pic>
        <p:nvPicPr>
          <p:cNvPr id="6150" name="Picture 5">
            <a:extLst>
              <a:ext uri="{FF2B5EF4-FFF2-40B4-BE49-F238E27FC236}">
                <a16:creationId xmlns:a16="http://schemas.microsoft.com/office/drawing/2014/main" id="{C007CDBA-A782-31CC-6670-75EDCA95E1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1" name="Picture 5">
            <a:extLst>
              <a:ext uri="{FF2B5EF4-FFF2-40B4-BE49-F238E27FC236}">
                <a16:creationId xmlns:a16="http://schemas.microsoft.com/office/drawing/2014/main" id="{17830F6F-0014-CAF0-49E4-2AA545CD314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55600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B588C31F-8C88-9E39-D16D-491963A9CB8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352800" y="838200"/>
            <a:ext cx="6096000" cy="533400"/>
          </a:xfrm>
        </p:spPr>
        <p:txBody>
          <a:bodyPr/>
          <a:lstStyle/>
          <a:p>
            <a:br>
              <a:rPr lang="hi-IN"/>
            </a:br>
            <a:r>
              <a:rPr lang="hi-IN" b="0"/>
              <a:t>इकाई 2 उद्देश्य</a:t>
            </a:r>
            <a:endParaRPr>
              <a:solidFill>
                <a:schemeClr val="accent2"/>
              </a:solidFill>
              <a:latin typeface="Open sans" panose="020B0606030504020204" pitchFamily="34" charset="0"/>
            </a:endParaRP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319968E8-8A5B-E076-E9FB-9BDC52A59B2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14600" y="1905000"/>
            <a:ext cx="7772400" cy="2895600"/>
          </a:xfrm>
        </p:spPr>
        <p:txBody>
          <a:bodyPr/>
          <a:lstStyle/>
          <a:p>
            <a:pPr marL="508000" lvl="1" indent="-508000">
              <a:buFontTx/>
              <a:buNone/>
              <a:defRPr/>
            </a:pPr>
            <a:r>
              <a:rPr lang="hi-IN"/>
              <a:t>2. सूचना, अनुनय और निर्देश/प्रशिक्षण की तुलना करें। </a:t>
            </a:r>
            <a:endParaRPr/>
          </a:p>
          <a:p>
            <a:pPr marL="508000" lvl="1" indent="-508000">
              <a:buFontTx/>
              <a:buNone/>
              <a:defRPr/>
            </a:pPr>
            <a:r>
              <a:rPr lang="hi-IN"/>
              <a:t>3. निर्धारित करें कि किसी विशेष स्थिति में किस प्रकार और प्रारूप की प्रस्तुति का उपयोग करना है।</a:t>
            </a:r>
            <a:endParaRPr>
              <a:latin typeface="Open sans"/>
            </a:endParaRPr>
          </a:p>
          <a:p>
            <a:pPr marL="347663" lvl="1" indent="0">
              <a:buFontTx/>
              <a:buNone/>
              <a:tabLst>
                <a:tab pos="398463" algn="l"/>
              </a:tabLst>
              <a:defRPr/>
            </a:pPr>
            <a:endParaRPr>
              <a:latin typeface="Open sans"/>
            </a:endParaRPr>
          </a:p>
        </p:txBody>
      </p:sp>
      <p:sp>
        <p:nvSpPr>
          <p:cNvPr id="7172" name="Text Box 4">
            <a:extLst>
              <a:ext uri="{FF2B5EF4-FFF2-40B4-BE49-F238E27FC236}">
                <a16:creationId xmlns:a16="http://schemas.microsoft.com/office/drawing/2014/main" id="{39E08636-D729-63FE-E769-65A0507D96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10600" y="6276975"/>
            <a:ext cx="15240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Open sans" panose="020B0606030504020204" pitchFamily="34" charset="0"/>
              </a:rPr>
              <a:t>PPT 2-2</a:t>
            </a:r>
          </a:p>
        </p:txBody>
      </p:sp>
      <p:pic>
        <p:nvPicPr>
          <p:cNvPr id="7173" name="Picture 5">
            <a:extLst>
              <a:ext uri="{FF2B5EF4-FFF2-40B4-BE49-F238E27FC236}">
                <a16:creationId xmlns:a16="http://schemas.microsoft.com/office/drawing/2014/main" id="{FD9E5034-D5E4-4B3C-27AC-436EC962AA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4" name="Picture 5">
            <a:extLst>
              <a:ext uri="{FF2B5EF4-FFF2-40B4-BE49-F238E27FC236}">
                <a16:creationId xmlns:a16="http://schemas.microsoft.com/office/drawing/2014/main" id="{38897733-2E47-F05F-57F1-F53F0A638B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FD06C055-D676-2CB6-3890-B3C7346602E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352800" y="914400"/>
            <a:ext cx="6096000" cy="533400"/>
          </a:xfrm>
        </p:spPr>
        <p:txBody>
          <a:bodyPr/>
          <a:lstStyle/>
          <a:p>
            <a:r>
              <a:rPr lang="hi-IN"/>
              <a:t>इकाई 2 उद्देश्य</a:t>
            </a:r>
            <a:endParaRPr>
              <a:solidFill>
                <a:schemeClr val="accent2"/>
              </a:solidFill>
              <a:latin typeface="Open sans" panose="020B0606030504020204" pitchFamily="34" charset="0"/>
            </a:endParaRP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B13AEB42-6861-EBF7-7D0A-5005900D666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67000" y="2286000"/>
            <a:ext cx="7239000" cy="1219200"/>
          </a:xfrm>
        </p:spPr>
        <p:txBody>
          <a:bodyPr/>
          <a:lstStyle/>
          <a:p>
            <a:pPr marL="739775" indent="-514350">
              <a:buFontTx/>
              <a:buNone/>
            </a:pPr>
            <a:r>
              <a:rPr>
                <a:latin typeface="Open sans" panose="020B0606030504020204" pitchFamily="34" charset="0"/>
              </a:rPr>
              <a:t>4. </a:t>
            </a:r>
            <a:r>
              <a:rPr lang="hi-IN"/>
              <a:t>आपदाओं से संबंधित प्रस्तुतियों और ब्रीफिंग का वर्णन करें।</a:t>
            </a:r>
            <a:endParaRPr>
              <a:latin typeface="Open sans" panose="020B0606030504020204" pitchFamily="34" charset="0"/>
            </a:endParaRPr>
          </a:p>
        </p:txBody>
      </p:sp>
      <p:sp>
        <p:nvSpPr>
          <p:cNvPr id="8196" name="Text Box 4">
            <a:extLst>
              <a:ext uri="{FF2B5EF4-FFF2-40B4-BE49-F238E27FC236}">
                <a16:creationId xmlns:a16="http://schemas.microsoft.com/office/drawing/2014/main" id="{D8756F91-E8ED-86EF-3B55-AAB8D9E0D0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10600" y="6248400"/>
            <a:ext cx="15240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Open sans" panose="020B0606030504020204" pitchFamily="34" charset="0"/>
              </a:rPr>
              <a:t>PPT 2-3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96F7374F-E250-ABCC-0D0D-48440D0DF3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304800"/>
            <a:ext cx="1524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en-US" altLang="en-US" i="1" kern="0" dirty="0">
                <a:solidFill>
                  <a:schemeClr val="tx2"/>
                </a:solidFill>
                <a:latin typeface="Open sans"/>
                <a:ea typeface="+mj-ea"/>
                <a:cs typeface="+mj-cs"/>
              </a:rPr>
              <a:t>cont’d.</a:t>
            </a:r>
            <a:endParaRPr lang="en-US" altLang="en-US" sz="3600" i="1" kern="0" dirty="0">
              <a:solidFill>
                <a:schemeClr val="tx2"/>
              </a:solidFill>
              <a:latin typeface="Open sans"/>
              <a:ea typeface="+mj-ea"/>
              <a:cs typeface="+mj-cs"/>
            </a:endParaRPr>
          </a:p>
        </p:txBody>
      </p:sp>
      <p:pic>
        <p:nvPicPr>
          <p:cNvPr id="8198" name="Picture 5">
            <a:extLst>
              <a:ext uri="{FF2B5EF4-FFF2-40B4-BE49-F238E27FC236}">
                <a16:creationId xmlns:a16="http://schemas.microsoft.com/office/drawing/2014/main" id="{9B9E797B-A023-F07C-F3D7-AC52997E31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9" name="Picture 5">
            <a:extLst>
              <a:ext uri="{FF2B5EF4-FFF2-40B4-BE49-F238E27FC236}">
                <a16:creationId xmlns:a16="http://schemas.microsoft.com/office/drawing/2014/main" id="{B917D988-FBC7-E245-D079-356746E9B5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0" y="293688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A5E00213-D06F-CF14-BA9A-8AAC8007C44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200400" y="685800"/>
            <a:ext cx="6096000" cy="533400"/>
          </a:xfrm>
        </p:spPr>
        <p:txBody>
          <a:bodyPr/>
          <a:lstStyle/>
          <a:p>
            <a:r>
              <a:rPr lang="hi-IN"/>
              <a:t>सूचना</a:t>
            </a:r>
            <a:endParaRPr>
              <a:solidFill>
                <a:schemeClr val="accent2"/>
              </a:solidFill>
              <a:latin typeface="Open sans" panose="020B0606030504020204" pitchFamily="34" charset="0"/>
            </a:endParaRP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C550FA8D-F86B-462A-D8EF-AA000DF55D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57400" y="2438400"/>
            <a:ext cx="8534400" cy="2362200"/>
          </a:xfrm>
        </p:spPr>
        <p:txBody>
          <a:bodyPr/>
          <a:lstStyle/>
          <a:p>
            <a:pPr marL="0" indent="7938" algn="just">
              <a:buFontTx/>
              <a:buNone/>
            </a:pPr>
            <a:r>
              <a:rPr lang="hi-IN"/>
              <a:t>तथ्य और राय केवल जानकारी देने के लिए प्रदान किए गए हैं, जिनके परिणाम अप्रत्याशित हैं।</a:t>
            </a:r>
            <a:endParaRPr sz="3200">
              <a:latin typeface="Open sans" panose="020B0606030504020204" pitchFamily="34" charset="0"/>
            </a:endParaRPr>
          </a:p>
        </p:txBody>
      </p:sp>
      <p:sp>
        <p:nvSpPr>
          <p:cNvPr id="9220" name="Text Box 4">
            <a:extLst>
              <a:ext uri="{FF2B5EF4-FFF2-40B4-BE49-F238E27FC236}">
                <a16:creationId xmlns:a16="http://schemas.microsoft.com/office/drawing/2014/main" id="{FB0FFB5B-C200-C3AB-9494-F8AC79A0C3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34400" y="6276975"/>
            <a:ext cx="15240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Open sans" panose="020B0606030504020204" pitchFamily="34" charset="0"/>
              </a:rPr>
              <a:t>PPT 2-4</a:t>
            </a:r>
          </a:p>
        </p:txBody>
      </p:sp>
      <p:pic>
        <p:nvPicPr>
          <p:cNvPr id="9221" name="Picture 5">
            <a:extLst>
              <a:ext uri="{FF2B5EF4-FFF2-40B4-BE49-F238E27FC236}">
                <a16:creationId xmlns:a16="http://schemas.microsoft.com/office/drawing/2014/main" id="{1700CEB9-7FA0-2360-0E2C-7065EFFF1C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2" name="Picture 5">
            <a:extLst>
              <a:ext uri="{FF2B5EF4-FFF2-40B4-BE49-F238E27FC236}">
                <a16:creationId xmlns:a16="http://schemas.microsoft.com/office/drawing/2014/main" id="{AC939637-AA3B-84EF-6059-D26F741F13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93688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37B43F5D-E331-EE1A-86F7-C78F66E8E45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429000" y="533400"/>
            <a:ext cx="6096000" cy="1143000"/>
          </a:xfrm>
        </p:spPr>
        <p:txBody>
          <a:bodyPr/>
          <a:lstStyle/>
          <a:p>
            <a:r>
              <a:rPr lang="hi-IN"/>
              <a:t>राजी</a:t>
            </a:r>
            <a:endParaRPr>
              <a:solidFill>
                <a:schemeClr val="accent2"/>
              </a:solidFill>
              <a:latin typeface="Open sans" panose="020B0606030504020204" pitchFamily="34" charset="0"/>
            </a:endParaRP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88B5513C-541C-0D0D-0B6A-CEC334EB792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971800" y="2057400"/>
            <a:ext cx="7010400" cy="1600200"/>
          </a:xfrm>
        </p:spPr>
        <p:txBody>
          <a:bodyPr/>
          <a:lstStyle/>
          <a:p>
            <a:pPr marL="0" indent="7938">
              <a:buFontTx/>
              <a:buNone/>
            </a:pPr>
            <a:r>
              <a:rPr lang="hi-IN"/>
              <a:t>दृष्टिकोण बदलने या कार्रवाई करने के लिए प्रोत्साहित करने के उद्देश्य से प्रदान किए गए तथ्य और राय।</a:t>
            </a:r>
            <a:endParaRPr lang="en-GB" sz="3200">
              <a:latin typeface="Open sans" panose="020B0606030504020204" pitchFamily="34" charset="0"/>
            </a:endParaRPr>
          </a:p>
        </p:txBody>
      </p:sp>
      <p:sp>
        <p:nvSpPr>
          <p:cNvPr id="10244" name="Text Box 4">
            <a:extLst>
              <a:ext uri="{FF2B5EF4-FFF2-40B4-BE49-F238E27FC236}">
                <a16:creationId xmlns:a16="http://schemas.microsoft.com/office/drawing/2014/main" id="{42E36B6A-1B02-CB78-D3A8-B953972358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10600" y="6276975"/>
            <a:ext cx="15240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Open sans" panose="020B0606030504020204" pitchFamily="34" charset="0"/>
              </a:rPr>
              <a:t>PPT 2-5</a:t>
            </a:r>
          </a:p>
        </p:txBody>
      </p:sp>
      <p:pic>
        <p:nvPicPr>
          <p:cNvPr id="10245" name="Picture 5">
            <a:extLst>
              <a:ext uri="{FF2B5EF4-FFF2-40B4-BE49-F238E27FC236}">
                <a16:creationId xmlns:a16="http://schemas.microsoft.com/office/drawing/2014/main" id="{D9888A89-599A-E901-8B66-3B4E9E2E1A9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6" name="Picture 5">
            <a:extLst>
              <a:ext uri="{FF2B5EF4-FFF2-40B4-BE49-F238E27FC236}">
                <a16:creationId xmlns:a16="http://schemas.microsoft.com/office/drawing/2014/main" id="{225ECF0D-2BC4-1B68-F3D5-697055D877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488" y="369888"/>
            <a:ext cx="1103312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B3949982-BB53-906B-F556-A528069B4C6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90800" y="592138"/>
            <a:ext cx="7315200" cy="1143000"/>
          </a:xfrm>
        </p:spPr>
        <p:txBody>
          <a:bodyPr/>
          <a:lstStyle/>
          <a:p>
            <a:r>
              <a:rPr lang="hi-IN"/>
              <a:t>निर्देशन/प्रशिक्षण</a:t>
            </a:r>
            <a:endParaRPr>
              <a:solidFill>
                <a:schemeClr val="accent2"/>
              </a:solidFill>
              <a:latin typeface="Open sans" panose="020B0606030504020204" pitchFamily="34" charset="0"/>
            </a:endParaRP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4021AA93-4F6E-B442-7953-6D02C614AA3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895600" y="2057400"/>
            <a:ext cx="6705600" cy="1600200"/>
          </a:xfrm>
        </p:spPr>
        <p:txBody>
          <a:bodyPr/>
          <a:lstStyle/>
          <a:p>
            <a:pPr marL="0" indent="7938">
              <a:buFontTx/>
              <a:buNone/>
            </a:pPr>
            <a:r>
              <a:rPr lang="hi-IN"/>
              <a:t>यह एक शिक्षण अनुभव है जो यह सुनिश्चित करने के लिए डिज़ाइन किया गया है कि प्रतिभागी पूर्वनिर्धारित प्रदर्शन आवश्यकताओं और उद्देश्यों को प्राप्त करने में सक्षम हैं।</a:t>
            </a:r>
            <a:endParaRPr lang="en-GB" sz="3200">
              <a:latin typeface="Open sans" panose="020B0606030504020204" pitchFamily="34" charset="0"/>
            </a:endParaRPr>
          </a:p>
        </p:txBody>
      </p:sp>
      <p:sp>
        <p:nvSpPr>
          <p:cNvPr id="11268" name="Text Box 4">
            <a:extLst>
              <a:ext uri="{FF2B5EF4-FFF2-40B4-BE49-F238E27FC236}">
                <a16:creationId xmlns:a16="http://schemas.microsoft.com/office/drawing/2014/main" id="{713FBACF-12DF-0E73-97C2-E89291A4C4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10600" y="6276975"/>
            <a:ext cx="15240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Open sans" panose="020B0606030504020204" pitchFamily="34" charset="0"/>
              </a:rPr>
              <a:t>PPT 2-6</a:t>
            </a:r>
          </a:p>
        </p:txBody>
      </p:sp>
      <p:pic>
        <p:nvPicPr>
          <p:cNvPr id="11269" name="Picture 5">
            <a:extLst>
              <a:ext uri="{FF2B5EF4-FFF2-40B4-BE49-F238E27FC236}">
                <a16:creationId xmlns:a16="http://schemas.microsoft.com/office/drawing/2014/main" id="{17B925B0-EECC-AE06-32DE-80B37F8311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0" name="Picture 5">
            <a:extLst>
              <a:ext uri="{FF2B5EF4-FFF2-40B4-BE49-F238E27FC236}">
                <a16:creationId xmlns:a16="http://schemas.microsoft.com/office/drawing/2014/main" id="{D27D3089-ED78-45D1-333B-7ECBD2B6F6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E9E609C6-C500-8828-019D-AC23169F165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352800" y="609600"/>
            <a:ext cx="6096000" cy="533400"/>
          </a:xfrm>
        </p:spPr>
        <p:txBody>
          <a:bodyPr/>
          <a:lstStyle/>
          <a:p>
            <a:br>
              <a:rPr lang="hi-IN"/>
            </a:br>
            <a:r>
              <a:rPr lang="hi-IN" b="0"/>
              <a:t>इकाई 2 उद्देश्य</a:t>
            </a:r>
            <a:endParaRPr>
              <a:solidFill>
                <a:schemeClr val="accent2"/>
              </a:solidFill>
              <a:latin typeface="Open sans" panose="020B0606030504020204" pitchFamily="34" charset="0"/>
            </a:endParaRP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AEB86798-A07C-933C-617B-69AB8D3A5A4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438400" y="1524000"/>
            <a:ext cx="7772400" cy="2895600"/>
          </a:xfrm>
        </p:spPr>
        <p:txBody>
          <a:bodyPr/>
          <a:lstStyle/>
          <a:p>
            <a:pPr marL="0" indent="0">
              <a:buFontTx/>
              <a:buNone/>
              <a:tabLst>
                <a:tab pos="398463" algn="l"/>
              </a:tabLst>
            </a:pPr>
            <a:r>
              <a:rPr lang="hi-IN"/>
              <a:t>इस इकाई के पूरा होने पर, आप निम्नलिखित कार्य करने में सक्षम होंगे: </a:t>
            </a:r>
            <a:endParaRPr/>
          </a:p>
          <a:p>
            <a:pPr marL="0" indent="0">
              <a:buFontTx/>
              <a:buAutoNum type="arabicPeriod"/>
              <a:tabLst>
                <a:tab pos="398463" algn="l"/>
              </a:tabLst>
            </a:pPr>
            <a:r>
              <a:rPr lang="hi-IN" sz="3200"/>
              <a:t>सूचनात्मक प्रस्तुतियों, निर्देशात्मक प्रस्तुतियों और अनुनय-विनय के उद्देश्य से प्रस्तुतियों के बीच अंतर का वर्णन करें।</a:t>
            </a:r>
            <a:endParaRPr sz="3200">
              <a:latin typeface="Open sans" panose="020B0606030504020204" pitchFamily="34" charset="0"/>
            </a:endParaRPr>
          </a:p>
        </p:txBody>
      </p:sp>
      <p:sp>
        <p:nvSpPr>
          <p:cNvPr id="12292" name="Text Box 4">
            <a:extLst>
              <a:ext uri="{FF2B5EF4-FFF2-40B4-BE49-F238E27FC236}">
                <a16:creationId xmlns:a16="http://schemas.microsoft.com/office/drawing/2014/main" id="{AAA4EA00-1EF9-75FF-7C8D-6B21E393EF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10600" y="6276975"/>
            <a:ext cx="15240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Open sans" panose="020B0606030504020204" pitchFamily="34" charset="0"/>
              </a:rPr>
              <a:t>PPT 2-7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F90508EF-93B0-C325-8C12-DB29FA216D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86800" y="5410200"/>
            <a:ext cx="1524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en-US" altLang="en-US" i="1" kern="0" dirty="0">
                <a:solidFill>
                  <a:schemeClr val="tx2"/>
                </a:solidFill>
                <a:latin typeface="Open sans"/>
                <a:ea typeface="+mj-ea"/>
                <a:cs typeface="+mj-cs"/>
              </a:rPr>
              <a:t>more…</a:t>
            </a:r>
            <a:endParaRPr lang="en-US" altLang="en-US" sz="3600" i="1" kern="0" dirty="0">
              <a:solidFill>
                <a:schemeClr val="tx2"/>
              </a:solidFill>
              <a:latin typeface="Open sans"/>
              <a:ea typeface="+mj-ea"/>
              <a:cs typeface="+mj-cs"/>
            </a:endParaRPr>
          </a:p>
        </p:txBody>
      </p:sp>
      <p:pic>
        <p:nvPicPr>
          <p:cNvPr id="12294" name="Picture 5">
            <a:extLst>
              <a:ext uri="{FF2B5EF4-FFF2-40B4-BE49-F238E27FC236}">
                <a16:creationId xmlns:a16="http://schemas.microsoft.com/office/drawing/2014/main" id="{9BE7B4DE-C38A-F43E-999C-CC3AC3B138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5" name="Picture 5">
            <a:extLst>
              <a:ext uri="{FF2B5EF4-FFF2-40B4-BE49-F238E27FC236}">
                <a16:creationId xmlns:a16="http://schemas.microsoft.com/office/drawing/2014/main" id="{298C6637-EFC7-5041-2727-A8881D7B6E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425" y="28416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06A9204E-5039-C3EC-94C4-1075B03BC39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352800" y="838200"/>
            <a:ext cx="6096000" cy="533400"/>
          </a:xfrm>
        </p:spPr>
        <p:txBody>
          <a:bodyPr/>
          <a:lstStyle/>
          <a:p>
            <a:r>
              <a:rPr lang="hi-IN"/>
              <a:t>इकाई 2 उद्देश्य</a:t>
            </a:r>
            <a:endParaRPr>
              <a:solidFill>
                <a:schemeClr val="accent2"/>
              </a:solidFill>
              <a:latin typeface="Open sans" panose="020B0606030504020204" pitchFamily="34" charset="0"/>
            </a:endParaRP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E451CA35-2BB8-334E-D6D0-22E8F4FC603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14600" y="1905000"/>
            <a:ext cx="7772400" cy="2895600"/>
          </a:xfrm>
        </p:spPr>
        <p:txBody>
          <a:bodyPr/>
          <a:lstStyle/>
          <a:p>
            <a:pPr marL="508000" lvl="1" indent="-508000">
              <a:buFontTx/>
              <a:buNone/>
              <a:defRPr/>
            </a:pPr>
            <a:r>
              <a:rPr lang="hi-IN"/>
              <a:t>2. सूचना, अनुनय और निर्देश/प्रशिक्षण की तुलना करें। </a:t>
            </a:r>
            <a:endParaRPr/>
          </a:p>
          <a:p>
            <a:pPr marL="508000" lvl="1" indent="-508000">
              <a:buFontTx/>
              <a:buNone/>
              <a:defRPr/>
            </a:pPr>
            <a:r>
              <a:rPr lang="hi-IN"/>
              <a:t>3. निर्धारित करें कि किसी विशेष स्थिति में किस प्रकार और प्रारूप की प्रस्तुति का उपयोग करना है।</a:t>
            </a:r>
            <a:endParaRPr>
              <a:latin typeface="Open sans"/>
            </a:endParaRPr>
          </a:p>
          <a:p>
            <a:pPr marL="347663" lvl="1" indent="0">
              <a:buFontTx/>
              <a:buNone/>
              <a:tabLst>
                <a:tab pos="398463" algn="l"/>
              </a:tabLst>
              <a:defRPr/>
            </a:pPr>
            <a:endParaRPr>
              <a:latin typeface="Open sans"/>
            </a:endParaRPr>
          </a:p>
        </p:txBody>
      </p:sp>
      <p:sp>
        <p:nvSpPr>
          <p:cNvPr id="13316" name="Text Box 4">
            <a:extLst>
              <a:ext uri="{FF2B5EF4-FFF2-40B4-BE49-F238E27FC236}">
                <a16:creationId xmlns:a16="http://schemas.microsoft.com/office/drawing/2014/main" id="{9D754604-76EA-0050-984C-1EAD7C5F5B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10600" y="6276975"/>
            <a:ext cx="15240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Open sans" panose="020B0606030504020204" pitchFamily="34" charset="0"/>
              </a:rPr>
              <a:t>PPT 2-8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E6E84819-AB31-CD8D-191B-0157DDF4C1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10600" y="5562600"/>
            <a:ext cx="1524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en-US" altLang="en-US" i="1" kern="0" dirty="0">
                <a:solidFill>
                  <a:schemeClr val="tx2"/>
                </a:solidFill>
                <a:latin typeface="Open sans"/>
                <a:ea typeface="+mj-ea"/>
                <a:cs typeface="+mj-cs"/>
              </a:rPr>
              <a:t>more…</a:t>
            </a:r>
            <a:endParaRPr lang="en-US" altLang="en-US" sz="3600" i="1" kern="0" dirty="0">
              <a:solidFill>
                <a:schemeClr val="tx2"/>
              </a:solidFill>
              <a:latin typeface="Open sans"/>
              <a:ea typeface="+mj-ea"/>
              <a:cs typeface="+mj-cs"/>
            </a:endParaRPr>
          </a:p>
        </p:txBody>
      </p:sp>
      <p:pic>
        <p:nvPicPr>
          <p:cNvPr id="13318" name="Picture 5">
            <a:extLst>
              <a:ext uri="{FF2B5EF4-FFF2-40B4-BE49-F238E27FC236}">
                <a16:creationId xmlns:a16="http://schemas.microsoft.com/office/drawing/2014/main" id="{122CD48A-F209-07B1-EDD0-B88CDD765E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9" name="Picture 5">
            <a:extLst>
              <a:ext uri="{FF2B5EF4-FFF2-40B4-BE49-F238E27FC236}">
                <a16:creationId xmlns:a16="http://schemas.microsoft.com/office/drawing/2014/main" id="{3A2892EE-D2C9-A8DE-52B0-A8448B429B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488" y="228600"/>
            <a:ext cx="1103312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/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360</TotalTime>
  <Words>300</Words>
  <Application>Microsoft Office PowerPoint</Application>
  <PresentationFormat>Widescreen</PresentationFormat>
  <Paragraphs>39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Times</vt:lpstr>
      <vt:lpstr>Arial</vt:lpstr>
      <vt:lpstr>Arial Black</vt:lpstr>
      <vt:lpstr>Calibri</vt:lpstr>
      <vt:lpstr>Open sans</vt:lpstr>
      <vt:lpstr>Kruti Dev 010</vt:lpstr>
      <vt:lpstr>Blank Presentation</vt:lpstr>
      <vt:lpstr>इकाई 2  सूचना देना, समझाना, निर्देश देना/प्रशिक्षण देना</vt:lpstr>
      <vt:lpstr>इकाई 2 उद्देश्य</vt:lpstr>
      <vt:lpstr> इकाई 2 उद्देश्य</vt:lpstr>
      <vt:lpstr>इकाई 2 उद्देश्य</vt:lpstr>
      <vt:lpstr>सूचना</vt:lpstr>
      <vt:lpstr>राजी</vt:lpstr>
      <vt:lpstr>निर्देशन/प्रशिक्षण</vt:lpstr>
      <vt:lpstr> इकाई 2 उद्देश्य</vt:lpstr>
      <vt:lpstr>इकाई 2 उद्देश्य</vt:lpstr>
      <vt:lpstr>इकाई 2 उद्देश्य</vt:lpstr>
      <vt:lpstr>धन्यवाद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Jerry and Dee Williams</dc:creator>
  <cp:lastModifiedBy>NDRF NDRF</cp:lastModifiedBy>
  <cp:revision>61</cp:revision>
  <cp:lastPrinted>1999-09-02T15:00:15Z</cp:lastPrinted>
  <dcterms:created xsi:type="dcterms:W3CDTF">1999-04-01T08:51:00Z</dcterms:created>
  <dcterms:modified xsi:type="dcterms:W3CDTF">2026-01-06T12:22:55Z</dcterms:modified>
</cp:coreProperties>
</file>