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10400" cy="9296400"/>
  <p:embeddedFontLst>
    <p:embeddedFont>
      <p:font typeface="Arimo" panose="020B0604020202020204" charset="0"/>
      <p:regular r:id="rId34"/>
      <p:bold r:id="rId35"/>
      <p:italic r:id="rId36"/>
      <p:boldItalic r:id="rId37"/>
    </p:embeddedFont>
    <p:embeddedFont>
      <p:font typeface="Mangal" panose="02040503050203030202" pitchFamily="18" charset="0"/>
      <p:regular r:id="rId38"/>
      <p:bold r:id="rId39"/>
    </p:embeddedFont>
    <p:embeddedFont>
      <p:font typeface="Open Sans" panose="020B0606030504020204" pitchFamily="34" charset="0"/>
      <p:regular r:id="rId40"/>
      <p:bold r:id="rId41"/>
      <p:italic r:id="rId42"/>
      <p:boldItalic r:id="rId43"/>
    </p:embeddedFont>
    <p:embeddedFont>
      <p:font typeface="Open Sans SemiBold" panose="020B07060308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641EF4-69BB-4138-AF68-78346163D45D}">
  <a:tblStyle styleId="{8F641EF4-69BB-4138-AF68-78346163D4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0" name="Google Shape;330;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efault 01" type="tx">
  <p:cSld name="TITLE_AND_BODY">
    <p:spTree>
      <p:nvGrpSpPr>
        <p:cNvPr id="1" name="Shape 16"/>
        <p:cNvGrpSpPr/>
        <p:nvPr/>
      </p:nvGrpSpPr>
      <p:grpSpPr>
        <a:xfrm>
          <a:off x="0" y="0"/>
          <a:ext cx="0" cy="0"/>
          <a:chOff x="0" y="0"/>
          <a:chExt cx="0" cy="0"/>
        </a:xfrm>
      </p:grpSpPr>
      <p:sp>
        <p:nvSpPr>
          <p:cNvPr id="17" name="Google Shape;17;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535353"/>
                </a:solidFill>
                <a:latin typeface="Open Sans SemiBold"/>
                <a:ea typeface="Open Sans SemiBold"/>
                <a:cs typeface="Open Sans SemiBold"/>
                <a:sym typeface="Open Sans SemiBold"/>
              </a:rPr>
              <a:t>MFR</a:t>
            </a:r>
            <a:endParaRPr sz="1200" b="0" i="0" u="none" strike="noStrike" cap="none">
              <a:solidFill>
                <a:srgbClr val="535353"/>
              </a:solidFill>
              <a:latin typeface="Open Sans SemiBold"/>
              <a:ea typeface="Open Sans SemiBold"/>
              <a:cs typeface="Open Sans SemiBold"/>
              <a:sym typeface="Open Sans SemiBold"/>
            </a:endParaRPr>
          </a:p>
        </p:txBody>
      </p:sp>
      <p:sp>
        <p:nvSpPr>
          <p:cNvPr id="18" name="Google Shape;18;p2"/>
          <p:cNvSpPr/>
          <p:nvPr/>
        </p:nvSpPr>
        <p:spPr>
          <a:xfrm>
            <a:off x="508000" y="6756400"/>
            <a:ext cx="1907669"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9" name="Google Shape;19;p2"/>
          <p:cNvSpPr txBox="1"/>
          <p:nvPr/>
        </p:nvSpPr>
        <p:spPr>
          <a:xfrm>
            <a:off x="10706566" y="6406669"/>
            <a:ext cx="837269"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535353"/>
                </a:solidFill>
                <a:latin typeface="Open Sans"/>
                <a:ea typeface="Open Sans"/>
                <a:cs typeface="Open Sans"/>
                <a:sym typeface="Open Sans"/>
              </a:rPr>
              <a:t>PPT 18 -</a:t>
            </a: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10769600" y="6756400"/>
            <a:ext cx="939800" cy="101600"/>
          </a:xfrm>
          <a:prstGeom prst="rect">
            <a:avLst/>
          </a:prstGeom>
          <a:solidFill>
            <a:srgbClr val="585756"/>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1" name="Google Shape;21;p2"/>
          <p:cNvSpPr txBox="1">
            <a:spLocks noGrp="1"/>
          </p:cNvSpPr>
          <p:nvPr>
            <p:ph type="sldNum" idx="12"/>
          </p:nvPr>
        </p:nvSpPr>
        <p:spPr>
          <a:xfrm>
            <a:off x="1146960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a:spLocks noGrp="1"/>
          </p:cNvSpPr>
          <p:nvPr>
            <p:ph type="pic" idx="2"/>
          </p:nvPr>
        </p:nvSpPr>
        <p:spPr>
          <a:xfrm>
            <a:off x="2389717" y="612775"/>
            <a:ext cx="7315200" cy="4114800"/>
          </a:xfrm>
          <a:prstGeom prst="rect">
            <a:avLst/>
          </a:prstGeom>
          <a:noFill/>
          <a:ln>
            <a:noFill/>
          </a:ln>
        </p:spPr>
      </p:sp>
      <p:sp>
        <p:nvSpPr>
          <p:cNvPr id="75" name="Google Shape;75;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10688638" y="1371604"/>
            <a:ext cx="5851525" cy="3657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3271838" y="-2184396"/>
            <a:ext cx="5851525" cy="1076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4"/>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0" name="Google Shape;40;p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6" name="Google Shape;46;p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12800" y="1600203"/>
            <a:ext cx="7213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7"/>
          <p:cNvSpPr txBox="1">
            <a:spLocks noGrp="1"/>
          </p:cNvSpPr>
          <p:nvPr>
            <p:ph type="body" idx="2"/>
          </p:nvPr>
        </p:nvSpPr>
        <p:spPr>
          <a:xfrm>
            <a:off x="8229600" y="1600203"/>
            <a:ext cx="7213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4">
            <a:alphaModFix/>
          </a:blip>
          <a:srcRect/>
          <a:stretch/>
        </p:blipFill>
        <p:spPr>
          <a:xfrm>
            <a:off x="10931236" y="44451"/>
            <a:ext cx="1260764" cy="1063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closeup-firefighter-holding-his-helmet-walking-towards-fire-truck.jpg"/>
          <p:cNvPicPr preferRelativeResize="0"/>
          <p:nvPr/>
        </p:nvPicPr>
        <p:blipFill rotWithShape="1">
          <a:blip r:embed="rId3">
            <a:alphaModFix/>
          </a:blip>
          <a:srcRect t="13432" b="1559"/>
          <a:stretch/>
        </p:blipFill>
        <p:spPr>
          <a:xfrm>
            <a:off x="-25400" y="-440349"/>
            <a:ext cx="12217400" cy="7352650"/>
          </a:xfrm>
          <a:prstGeom prst="rect">
            <a:avLst/>
          </a:prstGeom>
          <a:noFill/>
          <a:ln>
            <a:noFill/>
          </a:ln>
        </p:spPr>
      </p:pic>
      <p:sp>
        <p:nvSpPr>
          <p:cNvPr id="96" name="Google Shape;96;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7" name="Google Shape;97;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8" name="Google Shape;98;p14"/>
          <p:cNvSpPr txBox="1">
            <a:spLocks noGrp="1"/>
          </p:cNvSpPr>
          <p:nvPr>
            <p:ph type="sldNum" idx="4294967295"/>
          </p:nvPr>
        </p:nvSpPr>
        <p:spPr>
          <a:xfrm>
            <a:off x="11438930" y="6406670"/>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SzPts val="1200"/>
              <a:buNone/>
            </a:pPr>
            <a:fld id="{00000000-1234-1234-1234-123412341234}" type="slidenum">
              <a:rPr lang="en-US"/>
              <a:t>1</a:t>
            </a:fld>
            <a:endParaRPr/>
          </a:p>
        </p:txBody>
      </p:sp>
      <p:pic>
        <p:nvPicPr>
          <p:cNvPr id="99" name="Google Shape;99;p14" descr="Image"/>
          <p:cNvPicPr preferRelativeResize="0"/>
          <p:nvPr/>
        </p:nvPicPr>
        <p:blipFill rotWithShape="1">
          <a:blip r:embed="rId4">
            <a:alphaModFix amt="90000"/>
          </a:blip>
          <a:srcRect l="50481"/>
          <a:stretch/>
        </p:blipFill>
        <p:spPr>
          <a:xfrm>
            <a:off x="-24680" y="2041261"/>
            <a:ext cx="9809469" cy="1972695"/>
          </a:xfrm>
          <a:prstGeom prst="rect">
            <a:avLst/>
          </a:prstGeom>
          <a:solidFill>
            <a:srgbClr val="C00000"/>
          </a:solidFill>
          <a:ln>
            <a:noFill/>
          </a:ln>
        </p:spPr>
      </p:pic>
      <p:pic>
        <p:nvPicPr>
          <p:cNvPr id="100" name="Google Shape;100;p14"/>
          <p:cNvPicPr preferRelativeResize="0"/>
          <p:nvPr/>
        </p:nvPicPr>
        <p:blipFill rotWithShape="1">
          <a:blip r:embed="rId5">
            <a:alphaModFix/>
          </a:blip>
          <a:srcRect/>
          <a:stretch/>
        </p:blipFill>
        <p:spPr>
          <a:xfrm>
            <a:off x="30851" y="-333910"/>
            <a:ext cx="1252142" cy="1305153"/>
          </a:xfrm>
          <a:prstGeom prst="rect">
            <a:avLst/>
          </a:prstGeom>
          <a:noFill/>
          <a:ln>
            <a:noFill/>
          </a:ln>
        </p:spPr>
      </p:pic>
      <p:pic>
        <p:nvPicPr>
          <p:cNvPr id="101" name="Google Shape;101;p14"/>
          <p:cNvPicPr preferRelativeResize="0"/>
          <p:nvPr/>
        </p:nvPicPr>
        <p:blipFill rotWithShape="1">
          <a:blip r:embed="rId6">
            <a:alphaModFix/>
          </a:blip>
          <a:srcRect/>
          <a:stretch/>
        </p:blipFill>
        <p:spPr>
          <a:xfrm>
            <a:off x="10732760" y="-333910"/>
            <a:ext cx="1412339" cy="1305153"/>
          </a:xfrm>
          <a:prstGeom prst="rect">
            <a:avLst/>
          </a:prstGeom>
          <a:noFill/>
          <a:ln>
            <a:noFill/>
          </a:ln>
        </p:spPr>
      </p:pic>
      <p:sp>
        <p:nvSpPr>
          <p:cNvPr id="102" name="Google Shape;102;p14"/>
          <p:cNvSpPr txBox="1"/>
          <p:nvPr/>
        </p:nvSpPr>
        <p:spPr>
          <a:xfrm>
            <a:off x="213064" y="2189846"/>
            <a:ext cx="8766344" cy="171464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   </a:t>
            </a:r>
            <a:r>
              <a:rPr lang="en-US" sz="4000" b="0" i="0" u="none" strike="noStrike" cap="none">
                <a:solidFill>
                  <a:schemeClr val="lt1"/>
                </a:solidFill>
                <a:latin typeface="Calibri"/>
                <a:ea typeface="Calibri"/>
                <a:cs typeface="Calibri"/>
                <a:sym typeface="Calibri"/>
              </a:rPr>
              <a:t>बाढ़ के दौरान बचाव कार्यों और विभिन्न उपकरणों का उपयोग</a:t>
            </a:r>
            <a:endParaRPr sz="4000" b="1" i="0" u="none" strike="noStrike" cap="none">
              <a:solidFill>
                <a:schemeClr val="lt1"/>
              </a:solidFill>
              <a:latin typeface="Times New Roman"/>
              <a:ea typeface="Times New Roman"/>
              <a:cs typeface="Times New Roman"/>
              <a:sym typeface="Times New Roman"/>
            </a:endParaRPr>
          </a:p>
        </p:txBody>
      </p:sp>
      <p:sp>
        <p:nvSpPr>
          <p:cNvPr id="103" name="Google Shape;103;p14"/>
          <p:cNvSpPr txBox="1"/>
          <p:nvPr/>
        </p:nvSpPr>
        <p:spPr>
          <a:xfrm>
            <a:off x="3735693" y="175036"/>
            <a:ext cx="441161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Open Sans"/>
                <a:ea typeface="Open Sans"/>
                <a:cs typeface="Open Sans"/>
                <a:sym typeface="Open Sans"/>
              </a:rPr>
              <a:t>फ्लड वाटर एंड रेस्क्यू </a:t>
            </a:r>
            <a:endParaRPr sz="4000" b="1" i="0" u="none" strike="noStrike" cap="none">
              <a:solidFill>
                <a:schemeClr val="dk1"/>
              </a:solidFill>
              <a:latin typeface="Open Sans"/>
              <a:ea typeface="Open Sans"/>
              <a:cs typeface="Open Sans"/>
              <a:sym typeface="Open Sans"/>
            </a:endParaRPr>
          </a:p>
        </p:txBody>
      </p:sp>
      <p:sp>
        <p:nvSpPr>
          <p:cNvPr id="104" name="Google Shape;104;p14"/>
          <p:cNvSpPr/>
          <p:nvPr/>
        </p:nvSpPr>
        <p:spPr>
          <a:xfrm flipH="1">
            <a:off x="8907466" y="6399140"/>
            <a:ext cx="3241706" cy="32400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29325" tIns="29325" rIns="29325" bIns="293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By:-INSP/GD-MUKESH KUMAR</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1288026" y="404933"/>
            <a:ext cx="10903974" cy="1066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0000"/>
              </a:buClr>
              <a:buSzPct val="100000"/>
              <a:buFont typeface="Calibri"/>
              <a:buNone/>
            </a:pPr>
            <a:br>
              <a:rPr lang="en-US" sz="1867">
                <a:solidFill>
                  <a:srgbClr val="000000"/>
                </a:solidFill>
              </a:rPr>
            </a:br>
            <a:br>
              <a:rPr lang="en-US" sz="1867">
                <a:solidFill>
                  <a:srgbClr val="000000"/>
                </a:solidFill>
              </a:rPr>
            </a:br>
            <a:endParaRPr sz="3200">
              <a:solidFill>
                <a:srgbClr val="FF0000"/>
              </a:solidFill>
            </a:endParaRPr>
          </a:p>
        </p:txBody>
      </p:sp>
      <p:pic>
        <p:nvPicPr>
          <p:cNvPr id="171" name="Google Shape;171;p23"/>
          <p:cNvPicPr preferRelativeResize="0">
            <a:picLocks noGrp="1"/>
          </p:cNvPicPr>
          <p:nvPr>
            <p:ph type="body" idx="1"/>
          </p:nvPr>
        </p:nvPicPr>
        <p:blipFill rotWithShape="1">
          <a:blip r:embed="rId3">
            <a:alphaModFix/>
          </a:blip>
          <a:srcRect/>
          <a:stretch/>
        </p:blipFill>
        <p:spPr>
          <a:xfrm>
            <a:off x="5166802" y="1471733"/>
            <a:ext cx="6842711" cy="4953000"/>
          </a:xfrm>
          <a:prstGeom prst="rect">
            <a:avLst/>
          </a:prstGeom>
          <a:noFill/>
          <a:ln>
            <a:noFill/>
          </a:ln>
        </p:spPr>
      </p:pic>
      <p:sp>
        <p:nvSpPr>
          <p:cNvPr id="172" name="Google Shape;172;p23"/>
          <p:cNvSpPr txBox="1"/>
          <p:nvPr/>
        </p:nvSpPr>
        <p:spPr>
          <a:xfrm>
            <a:off x="569929" y="3015545"/>
            <a:ext cx="4327772" cy="932688"/>
          </a:xfrm>
          <a:prstGeom prst="rect">
            <a:avLst/>
          </a:prstGeom>
          <a:solidFill>
            <a:schemeClr val="lt1"/>
          </a:solidFill>
          <a:ln>
            <a:noFill/>
          </a:ln>
        </p:spPr>
        <p:txBody>
          <a:bodyPr spcFirstLastPara="1" wrap="square" lIns="121900" tIns="60950" rIns="121900" bIns="60950" anchor="t" anchorCtr="0">
            <a:normAutofit lnSpcReduction="10000"/>
          </a:bodyPr>
          <a:lstStyle/>
          <a:p>
            <a:pPr marL="0" marR="0" lvl="0" indent="0" algn="l"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पार्ट ऑफ़ आई०आर०बी०</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2800"/>
              <a:buFont typeface="Open Sans"/>
              <a:buNone/>
            </a:pPr>
            <a:r>
              <a:rPr lang="en-US" sz="2800" b="1" i="0" u="none" strike="noStrike" cap="none">
                <a:solidFill>
                  <a:srgbClr val="FF0000"/>
                </a:solidFill>
                <a:latin typeface="Open Sans"/>
                <a:ea typeface="Open Sans"/>
                <a:cs typeface="Open Sans"/>
                <a:sym typeface="Open Sans"/>
              </a:rPr>
              <a:t> (इन्फ्लेटेबल रबड़ बोट)</a:t>
            </a:r>
            <a:endParaRPr sz="2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rgbClr val="FF0000"/>
              </a:solidFill>
              <a:latin typeface="Open Sans"/>
              <a:ea typeface="Open Sans"/>
              <a:cs typeface="Open Sans"/>
              <a:sym typeface="Open Sans"/>
            </a:endParaRPr>
          </a:p>
        </p:txBody>
      </p:sp>
      <p:pic>
        <p:nvPicPr>
          <p:cNvPr id="173" name="Google Shape;173;p23"/>
          <p:cNvPicPr preferRelativeResize="0"/>
          <p:nvPr/>
        </p:nvPicPr>
        <p:blipFill rotWithShape="1">
          <a:blip r:embed="rId4">
            <a:alphaModFix/>
          </a:blip>
          <a:srcRect/>
          <a:stretch/>
        </p:blipFill>
        <p:spPr>
          <a:xfrm>
            <a:off x="145473" y="151023"/>
            <a:ext cx="1345949" cy="1133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325070" y="2168687"/>
            <a:ext cx="4175464" cy="2520626"/>
          </a:xfrm>
          <a:prstGeom prst="rect">
            <a:avLst/>
          </a:prstGeom>
          <a:solidFill>
            <a:schemeClr val="lt1"/>
          </a:solidFill>
          <a:ln>
            <a:noFill/>
          </a:ln>
        </p:spPr>
        <p:txBody>
          <a:bodyPr spcFirstLastPara="1" wrap="square" lIns="121900" tIns="60950" rIns="121900" bIns="60950" anchor="ctr" anchorCtr="0">
            <a:noAutofit/>
          </a:bodyPr>
          <a:lstStyle/>
          <a:p>
            <a:pPr marL="0" marR="0" lvl="0" indent="0" algn="just"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आई0आर0बी0 के साथ ले जाने के लिए सहायक इक्विपमेंट</a:t>
            </a:r>
            <a:br>
              <a:rPr lang="en-US" sz="4000" b="1" i="0" u="sng" strike="noStrike" cap="none">
                <a:solidFill>
                  <a:srgbClr val="FF0000"/>
                </a:solidFill>
                <a:latin typeface="Times New Roman"/>
                <a:ea typeface="Times New Roman"/>
                <a:cs typeface="Times New Roman"/>
                <a:sym typeface="Times New Roman"/>
              </a:rPr>
            </a:br>
            <a:endParaRPr sz="4000" b="1" i="0" u="none" strike="noStrike" cap="none">
              <a:solidFill>
                <a:srgbClr val="FF0000"/>
              </a:solidFill>
              <a:latin typeface="Calibri"/>
              <a:ea typeface="Calibri"/>
              <a:cs typeface="Calibri"/>
              <a:sym typeface="Calibri"/>
            </a:endParaRPr>
          </a:p>
        </p:txBody>
      </p:sp>
      <p:graphicFrame>
        <p:nvGraphicFramePr>
          <p:cNvPr id="179" name="Google Shape;179;p24"/>
          <p:cNvGraphicFramePr/>
          <p:nvPr/>
        </p:nvGraphicFramePr>
        <p:xfrm>
          <a:off x="4974817" y="1133523"/>
          <a:ext cx="3000000" cy="3000000"/>
        </p:xfrm>
        <a:graphic>
          <a:graphicData uri="http://schemas.openxmlformats.org/drawingml/2006/table">
            <a:tbl>
              <a:tblPr firstRow="1" bandRow="1">
                <a:noFill/>
                <a:tableStyleId>{8F641EF4-69BB-4138-AF68-78346163D45D}</a:tableStyleId>
              </a:tblPr>
              <a:tblGrid>
                <a:gridCol w="3373525">
                  <a:extLst>
                    <a:ext uri="{9D8B030D-6E8A-4147-A177-3AD203B41FA5}">
                      <a16:colId xmlns:a16="http://schemas.microsoft.com/office/drawing/2014/main" val="20000"/>
                    </a:ext>
                  </a:extLst>
                </a:gridCol>
                <a:gridCol w="3373525">
                  <a:extLst>
                    <a:ext uri="{9D8B030D-6E8A-4147-A177-3AD203B41FA5}">
                      <a16:colId xmlns:a16="http://schemas.microsoft.com/office/drawing/2014/main" val="20001"/>
                    </a:ext>
                  </a:extLst>
                </a:gridCol>
              </a:tblGrid>
              <a:tr h="4876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Open Sans"/>
                          <a:ea typeface="Open Sans"/>
                          <a:cs typeface="Open Sans"/>
                          <a:sym typeface="Open Sans"/>
                        </a:rPr>
                        <a:t>लाइफ जैकेट </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10 (कम से कम)</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0"/>
                  </a:ext>
                </a:extLst>
              </a:tr>
              <a:tr h="487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लाइफ बॉय </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04</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1"/>
                  </a:ext>
                </a:extLst>
              </a:tr>
              <a:tr h="5821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चप्पू</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02</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2"/>
                  </a:ext>
                </a:extLst>
              </a:tr>
              <a:tr h="487675">
                <a:tc>
                  <a:txBody>
                    <a:bodyPr/>
                    <a:lstStyle/>
                    <a:p>
                      <a:pPr marL="0" marR="0" lvl="0" indent="0" algn="l" rtl="0">
                        <a:lnSpc>
                          <a:spcPct val="100000"/>
                        </a:lnSpc>
                        <a:spcBef>
                          <a:spcPts val="0"/>
                        </a:spcBef>
                        <a:spcAft>
                          <a:spcPts val="0"/>
                        </a:spcAft>
                        <a:buClr>
                          <a:schemeClr val="dk1"/>
                        </a:buClr>
                        <a:buSzPts val="2000"/>
                        <a:buFont typeface="Open Sans"/>
                        <a:buNone/>
                      </a:pPr>
                      <a:r>
                        <a:rPr lang="en-US" sz="2000" u="none" strike="noStrike" cap="none">
                          <a:solidFill>
                            <a:schemeClr val="dk1"/>
                          </a:solidFill>
                          <a:latin typeface="Open Sans"/>
                          <a:ea typeface="Open Sans"/>
                          <a:cs typeface="Open Sans"/>
                          <a:sym typeface="Open Sans"/>
                        </a:rPr>
                        <a:t>पंचर रिपेअरिंग किट </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01</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3"/>
                  </a:ext>
                </a:extLst>
              </a:tr>
              <a:tr h="487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फुट पंप</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01</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4"/>
                  </a:ext>
                </a:extLst>
              </a:tr>
              <a:tr h="4876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रोप विद एंकर </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chemeClr val="dk1"/>
                        </a:buClr>
                        <a:buSzPts val="2400"/>
                        <a:buFont typeface="Open Sans"/>
                        <a:buNone/>
                      </a:pPr>
                      <a:r>
                        <a:rPr lang="en-US" sz="2400" u="none" strike="noStrike" cap="none">
                          <a:solidFill>
                            <a:schemeClr val="dk1"/>
                          </a:solidFill>
                          <a:latin typeface="Open Sans"/>
                          <a:ea typeface="Open Sans"/>
                          <a:cs typeface="Open Sans"/>
                          <a:sym typeface="Open Sans"/>
                        </a:rPr>
                        <a:t>100 मीटर</a:t>
                      </a:r>
                      <a:endParaRPr sz="24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extLst>
                  <a:ext uri="{0D108BD9-81ED-4DB2-BD59-A6C34878D82A}">
                    <a16:rowId xmlns:a16="http://schemas.microsoft.com/office/drawing/2014/main" val="10005"/>
                  </a:ext>
                </a:extLst>
              </a:tr>
              <a:tr h="5974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ईंधन टैंक</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Open Sans"/>
                          <a:ea typeface="Open Sans"/>
                          <a:cs typeface="Open Sans"/>
                          <a:sym typeface="Open Sans"/>
                        </a:rPr>
                        <a:t>01</a:t>
                      </a:r>
                      <a:endParaRPr sz="1400" u="none" strike="noStrike" cap="none"/>
                    </a:p>
                  </a:txBody>
                  <a:tcPr marL="121925" marR="121925" marT="60950" marB="60950">
                    <a:solidFill>
                      <a:srgbClr val="BFBFBF"/>
                    </a:solidFill>
                  </a:tcPr>
                </a:tc>
                <a:extLst>
                  <a:ext uri="{0D108BD9-81ED-4DB2-BD59-A6C34878D82A}">
                    <a16:rowId xmlns:a16="http://schemas.microsoft.com/office/drawing/2014/main" val="10006"/>
                  </a:ext>
                </a:extLst>
              </a:tr>
              <a:tr h="5974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टॉर्च/सर्च लाइट</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Open Sans"/>
                          <a:ea typeface="Open Sans"/>
                          <a:cs typeface="Open Sans"/>
                          <a:sym typeface="Open Sans"/>
                        </a:rPr>
                        <a:t>01</a:t>
                      </a:r>
                      <a:endParaRPr sz="1400" u="none" strike="noStrike" cap="none"/>
                    </a:p>
                  </a:txBody>
                  <a:tcPr marL="121925" marR="121925" marT="60950" marB="60950">
                    <a:solidFill>
                      <a:srgbClr val="BFBFBF"/>
                    </a:solidFill>
                  </a:tcPr>
                </a:tc>
                <a:extLst>
                  <a:ext uri="{0D108BD9-81ED-4DB2-BD59-A6C34878D82A}">
                    <a16:rowId xmlns:a16="http://schemas.microsoft.com/office/drawing/2014/main" val="10007"/>
                  </a:ext>
                </a:extLst>
              </a:tr>
              <a:tr h="5974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Open Sans"/>
                          <a:ea typeface="Open Sans"/>
                          <a:cs typeface="Open Sans"/>
                          <a:sym typeface="Open Sans"/>
                        </a:rPr>
                        <a:t>फर्स्ट ऐड किट </a:t>
                      </a:r>
                      <a:endParaRPr sz="2000" u="none" strike="noStrike" cap="none">
                        <a:solidFill>
                          <a:schemeClr val="dk1"/>
                        </a:solidFill>
                        <a:latin typeface="Open Sans"/>
                        <a:ea typeface="Open Sans"/>
                        <a:cs typeface="Open Sans"/>
                        <a:sym typeface="Open Sans"/>
                      </a:endParaRPr>
                    </a:p>
                  </a:txBody>
                  <a:tcPr marL="121925" marR="121925" marT="60950" marB="60950">
                    <a:solidFill>
                      <a:srgbClr val="BFBFB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latin typeface="Open Sans"/>
                          <a:ea typeface="Open Sans"/>
                          <a:cs typeface="Open Sans"/>
                          <a:sym typeface="Open Sans"/>
                        </a:rPr>
                        <a:t>01</a:t>
                      </a:r>
                      <a:endParaRPr sz="1400" u="none" strike="noStrike" cap="none"/>
                    </a:p>
                  </a:txBody>
                  <a:tcPr marL="121925" marR="121925" marT="60950" marB="60950">
                    <a:solidFill>
                      <a:srgbClr val="BFBFBF"/>
                    </a:solidFill>
                  </a:tcPr>
                </a:tc>
                <a:extLst>
                  <a:ext uri="{0D108BD9-81ED-4DB2-BD59-A6C34878D82A}">
                    <a16:rowId xmlns:a16="http://schemas.microsoft.com/office/drawing/2014/main" val="10008"/>
                  </a:ext>
                </a:extLst>
              </a:tr>
            </a:tbl>
          </a:graphicData>
        </a:graphic>
      </p:graphicFrame>
      <p:pic>
        <p:nvPicPr>
          <p:cNvPr id="180" name="Google Shape;180;p24"/>
          <p:cNvPicPr preferRelativeResize="0"/>
          <p:nvPr/>
        </p:nvPicPr>
        <p:blipFill rotWithShape="1">
          <a:blip r:embed="rId3">
            <a:alphaModFix/>
          </a:blip>
          <a:srcRect/>
          <a:stretch/>
        </p:blipFill>
        <p:spPr>
          <a:xfrm>
            <a:off x="-107084" y="0"/>
            <a:ext cx="1345949" cy="1133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p:nvPr/>
        </p:nvSpPr>
        <p:spPr>
          <a:xfrm>
            <a:off x="243840" y="2641895"/>
            <a:ext cx="2481943" cy="114300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4000"/>
              <a:buFont typeface="Calibri"/>
              <a:buNone/>
            </a:pPr>
            <a:r>
              <a:rPr lang="en-US" sz="4000" b="1" i="0" u="none" strike="noStrike" cap="none">
                <a:solidFill>
                  <a:srgbClr val="FF0000"/>
                </a:solidFill>
                <a:latin typeface="Calibri"/>
                <a:ea typeface="Calibri"/>
                <a:cs typeface="Calibri"/>
                <a:sym typeface="Calibri"/>
              </a:rPr>
              <a:t>लाइफबॉय</a:t>
            </a:r>
            <a:br>
              <a:rPr lang="en-US" sz="4000" b="1" i="0" u="sng" strike="noStrike" cap="none">
                <a:solidFill>
                  <a:srgbClr val="FF0000"/>
                </a:solidFill>
                <a:latin typeface="Times New Roman"/>
                <a:ea typeface="Times New Roman"/>
                <a:cs typeface="Times New Roman"/>
                <a:sym typeface="Times New Roman"/>
              </a:rPr>
            </a:br>
            <a:endParaRPr sz="4000" b="1" i="0" u="none" strike="noStrike" cap="none">
              <a:solidFill>
                <a:srgbClr val="FF0000"/>
              </a:solidFill>
              <a:latin typeface="Calibri"/>
              <a:ea typeface="Calibri"/>
              <a:cs typeface="Calibri"/>
              <a:sym typeface="Calibri"/>
            </a:endParaRPr>
          </a:p>
        </p:txBody>
      </p:sp>
      <p:pic>
        <p:nvPicPr>
          <p:cNvPr id="186" name="Google Shape;186;p25"/>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87" name="Google Shape;187;p25"/>
          <p:cNvSpPr/>
          <p:nvPr/>
        </p:nvSpPr>
        <p:spPr>
          <a:xfrm>
            <a:off x="3465576" y="1728216"/>
            <a:ext cx="8003613" cy="39502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लाइफ बॉय रिंग विद रोप।</a:t>
            </a:r>
            <a:endParaRPr/>
          </a:p>
          <a:p>
            <a:pPr marL="0" marR="0" lvl="0" indent="1778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आउटर मेटिरियल : हार्ड पॉलीयूरेथीन।</a:t>
            </a:r>
            <a:endParaRPr/>
          </a:p>
          <a:p>
            <a:pPr marL="0" marR="0" lvl="0" indent="1778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बाहरी व्यास/आउटर डाया : 720 मि०मी०।</a:t>
            </a:r>
            <a:endParaRPr/>
          </a:p>
          <a:p>
            <a:pPr marL="0" marR="0" lvl="0" indent="1778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आंतरिक व्यास/इनर डाया : 440 मि०मी०।</a:t>
            </a:r>
            <a:endParaRPr/>
          </a:p>
          <a:p>
            <a:pPr marL="0" marR="0" lvl="0" indent="1778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वजन: 2.5 कि०ग्रा०।</a:t>
            </a:r>
            <a:endParaRPr/>
          </a:p>
          <a:p>
            <a:pPr marL="0" marR="0" lvl="0" indent="177800" algn="l" rtl="0">
              <a:lnSpc>
                <a:spcPct val="100000"/>
              </a:lnSpc>
              <a:spcBef>
                <a:spcPts val="0"/>
              </a:spcBef>
              <a:spcAft>
                <a:spcPts val="0"/>
              </a:spcAft>
              <a:buClr>
                <a:schemeClr val="dk1"/>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उपयोग: स्विमिंग पूल, पैसेंजर बोट, क्रूज़ आदि जगहों पर।</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3997235" y="1790286"/>
            <a:ext cx="7837714" cy="346829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Noto Sans Symbols"/>
              <a:buChar char="❑"/>
            </a:pPr>
            <a:r>
              <a:rPr lang="en-US" sz="2800">
                <a:latin typeface="Open Sans"/>
                <a:ea typeface="Open Sans"/>
                <a:cs typeface="Open Sans"/>
                <a:sym typeface="Open Sans"/>
              </a:rPr>
              <a:t>जैसा कि नाम से स्पष्ट है, इन्फ्लटेबल रेस्क्यू बोट ऐसी ट्यूबों से बनी होती हैं, जिनमें हवा भर कर पानी में चलाया जा सकता है।</a:t>
            </a:r>
            <a:endParaRPr sz="2800">
              <a:latin typeface="Open Sans"/>
              <a:ea typeface="Open Sans"/>
              <a:cs typeface="Open Sans"/>
              <a:sym typeface="Open Sans"/>
            </a:endParaRPr>
          </a:p>
          <a:p>
            <a:pPr marL="342900" lvl="0" indent="-342900" algn="l" rtl="0">
              <a:lnSpc>
                <a:spcPct val="150000"/>
              </a:lnSpc>
              <a:spcBef>
                <a:spcPts val="560"/>
              </a:spcBef>
              <a:spcAft>
                <a:spcPts val="0"/>
              </a:spcAft>
              <a:buClr>
                <a:schemeClr val="dk1"/>
              </a:buClr>
              <a:buSzPts val="2800"/>
              <a:buFont typeface="Noto Sans Symbols"/>
              <a:buChar char="❑"/>
            </a:pPr>
            <a:r>
              <a:rPr lang="en-US" sz="2800">
                <a:latin typeface="Open Sans"/>
                <a:ea typeface="Open Sans"/>
                <a:cs typeface="Open Sans"/>
                <a:sym typeface="Open Sans"/>
              </a:rPr>
              <a:t>लहरों को पार करने के लिए रेस्क्यू बोट </a:t>
            </a:r>
            <a:r>
              <a:rPr lang="en-US" sz="2800"/>
              <a:t>के </a:t>
            </a:r>
            <a:r>
              <a:rPr lang="en-US" sz="2800">
                <a:latin typeface="Open Sans"/>
                <a:ea typeface="Open Sans"/>
                <a:cs typeface="Open Sans"/>
                <a:sym typeface="Open Sans"/>
              </a:rPr>
              <a:t>एक सिरे पर एक आउटबोर्ड मोटर लगी होती है।</a:t>
            </a:r>
            <a:endParaRPr sz="2800">
              <a:latin typeface="Open Sans"/>
              <a:ea typeface="Open Sans"/>
              <a:cs typeface="Open Sans"/>
              <a:sym typeface="Open Sans"/>
            </a:endParaRPr>
          </a:p>
        </p:txBody>
      </p:sp>
      <p:sp>
        <p:nvSpPr>
          <p:cNvPr id="193" name="Google Shape;193;p26"/>
          <p:cNvSpPr txBox="1">
            <a:spLocks noGrp="1"/>
          </p:cNvSpPr>
          <p:nvPr>
            <p:ph type="title"/>
          </p:nvPr>
        </p:nvSpPr>
        <p:spPr>
          <a:xfrm>
            <a:off x="145473" y="1790286"/>
            <a:ext cx="3473244" cy="1925738"/>
          </a:xfrm>
          <a:prstGeom prst="rect">
            <a:avLst/>
          </a:prstGeom>
          <a:solidFill>
            <a:schemeClr val="lt1"/>
          </a:solid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FF0000"/>
              </a:buClr>
              <a:buSzPts val="4000"/>
              <a:buFont typeface="Times New Roman"/>
              <a:buNone/>
            </a:pPr>
            <a:br>
              <a:rPr lang="en-US" sz="4000" b="1" i="0" u="none" strike="noStrike" cap="none">
                <a:solidFill>
                  <a:srgbClr val="FF0000"/>
                </a:solidFill>
                <a:latin typeface="Times New Roman"/>
                <a:ea typeface="Times New Roman"/>
                <a:cs typeface="Times New Roman"/>
                <a:sym typeface="Times New Roman"/>
              </a:rPr>
            </a:br>
            <a:r>
              <a:rPr lang="en-US" sz="4000" b="1" i="0" u="none" strike="noStrike" cap="none">
                <a:solidFill>
                  <a:srgbClr val="FF0000"/>
                </a:solidFill>
                <a:latin typeface="Times New Roman"/>
                <a:ea typeface="Times New Roman"/>
                <a:cs typeface="Times New Roman"/>
                <a:sym typeface="Times New Roman"/>
              </a:rPr>
              <a:t>आई०आर०बी० के लाभ</a:t>
            </a:r>
            <a:br>
              <a:rPr lang="en-US" sz="4000" b="1" i="0" u="sng" strike="noStrike" cap="none">
                <a:solidFill>
                  <a:schemeClr val="dk1"/>
                </a:solidFill>
                <a:latin typeface="Times New Roman"/>
                <a:ea typeface="Times New Roman"/>
                <a:cs typeface="Times New Roman"/>
                <a:sym typeface="Times New Roman"/>
              </a:rPr>
            </a:br>
            <a:endParaRPr sz="4000" b="1" i="0" u="none" strike="noStrike" cap="none">
              <a:solidFill>
                <a:schemeClr val="dk1"/>
              </a:solidFill>
              <a:latin typeface="Calibri"/>
              <a:ea typeface="Calibri"/>
              <a:cs typeface="Calibri"/>
              <a:sym typeface="Calibri"/>
            </a:endParaRPr>
          </a:p>
        </p:txBody>
      </p:sp>
      <p:pic>
        <p:nvPicPr>
          <p:cNvPr id="194" name="Google Shape;194;p26"/>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body" idx="1"/>
          </p:nvPr>
        </p:nvSpPr>
        <p:spPr>
          <a:xfrm>
            <a:off x="5388746" y="1600203"/>
            <a:ext cx="6193654"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lnSpc>
                <a:spcPct val="150000"/>
              </a:lnSpc>
              <a:spcBef>
                <a:spcPts val="0"/>
              </a:spcBef>
              <a:spcAft>
                <a:spcPts val="0"/>
              </a:spcAft>
              <a:buClr>
                <a:schemeClr val="dk1"/>
              </a:buClr>
              <a:buSzPct val="100000"/>
              <a:buFont typeface="Noto Sans Symbols"/>
              <a:buChar char="❑"/>
            </a:pPr>
            <a:r>
              <a:rPr lang="en-US" sz="2800"/>
              <a:t>इन्फ्लेटेबल रेस्क्यू बोट के अनेक फायदे हैं। इनमें से कुछ निम्नलिखित है-</a:t>
            </a:r>
            <a:endParaRPr sz="2800"/>
          </a:p>
          <a:p>
            <a:pPr marL="385763" lvl="0" indent="-385763" algn="just" rtl="0">
              <a:lnSpc>
                <a:spcPct val="150000"/>
              </a:lnSpc>
              <a:spcBef>
                <a:spcPts val="406"/>
              </a:spcBef>
              <a:spcAft>
                <a:spcPts val="0"/>
              </a:spcAft>
              <a:buClr>
                <a:schemeClr val="dk1"/>
              </a:buClr>
              <a:buSzPct val="100000"/>
              <a:buFont typeface="Calibri"/>
              <a:buAutoNum type="arabicPeriod"/>
            </a:pPr>
            <a:r>
              <a:rPr lang="en-US" sz="2800" b="1"/>
              <a:t>त्वरित तैनाती, तेज़ परिवहन (क्विक डिपलायमेन्ट स्विफ्ट ट्रांसपोर्ट) : </a:t>
            </a:r>
            <a:r>
              <a:rPr lang="en-US" sz="2800"/>
              <a:t>-</a:t>
            </a:r>
            <a:r>
              <a:rPr lang="en-US" sz="2400"/>
              <a:t> </a:t>
            </a:r>
            <a:r>
              <a:rPr lang="en-US" sz="2900"/>
              <a:t>इन्फ्लेटेबल</a:t>
            </a:r>
            <a:r>
              <a:rPr lang="en-US" sz="2400"/>
              <a:t> </a:t>
            </a:r>
            <a:r>
              <a:rPr lang="en-US" sz="2800"/>
              <a:t>रेस्क्यू बोट्स को बिजली की गति से तैनात किया जा सकता है, इनकी गतिशीलता अधिक होती है और इनकी जीवन अवधि लंबी होती है।</a:t>
            </a:r>
            <a:endParaRPr/>
          </a:p>
          <a:p>
            <a:pPr marL="385763" lvl="0" indent="-385763" algn="just" rtl="0">
              <a:lnSpc>
                <a:spcPct val="150000"/>
              </a:lnSpc>
              <a:spcBef>
                <a:spcPts val="392"/>
              </a:spcBef>
              <a:spcAft>
                <a:spcPts val="0"/>
              </a:spcAft>
              <a:buClr>
                <a:schemeClr val="dk1"/>
              </a:buClr>
              <a:buSzPct val="100000"/>
              <a:buFont typeface="Calibri"/>
              <a:buAutoNum type="arabicPeriod"/>
            </a:pPr>
            <a:r>
              <a:rPr lang="en-US" sz="2800" b="1"/>
              <a:t>एनहांस्ड स्टेबिलिटी : - </a:t>
            </a:r>
            <a:r>
              <a:rPr lang="en-US" sz="2800"/>
              <a:t>इन्फ्लेटेबल रेस्क्यू बोट्स कठोर सामग्री से बना एक  फ्लेट </a:t>
            </a:r>
            <a:r>
              <a:rPr lang="en-US" sz="100"/>
              <a:t>y</a:t>
            </a:r>
            <a:r>
              <a:rPr lang="en-US" sz="2800">
                <a:latin typeface="Arial"/>
                <a:ea typeface="Arial"/>
                <a:cs typeface="Arial"/>
                <a:sym typeface="Arial"/>
              </a:rPr>
              <a:t>तल </a:t>
            </a:r>
            <a:r>
              <a:rPr lang="en-US" sz="2800"/>
              <a:t>होता है जो नाव को स्थिर रखता है और उसे पलटने से बचाता है।</a:t>
            </a:r>
            <a:endParaRPr/>
          </a:p>
        </p:txBody>
      </p:sp>
      <p:sp>
        <p:nvSpPr>
          <p:cNvPr id="200" name="Google Shape;200;p27"/>
          <p:cNvSpPr txBox="1">
            <a:spLocks noGrp="1"/>
          </p:cNvSpPr>
          <p:nvPr>
            <p:ph type="title"/>
          </p:nvPr>
        </p:nvSpPr>
        <p:spPr>
          <a:xfrm>
            <a:off x="1946786" y="275167"/>
            <a:ext cx="8259097" cy="1143000"/>
          </a:xfrm>
          <a:prstGeom prst="rect">
            <a:avLst/>
          </a:prstGeom>
          <a:solidFill>
            <a:schemeClr val="lt1"/>
          </a:solidFill>
          <a:ln>
            <a:noFill/>
          </a:ln>
        </p:spPr>
        <p:txBody>
          <a:bodyPr spcFirstLastPara="1" wrap="square" lIns="121900" tIns="60950" rIns="121900" bIns="60950" anchor="ctr" anchorCtr="0">
            <a:normAutofit/>
          </a:bodyPr>
          <a:lstStyle/>
          <a:p>
            <a:pPr marL="0" marR="0" lvl="0" indent="0" algn="l" rtl="0">
              <a:lnSpc>
                <a:spcPct val="100000"/>
              </a:lnSpc>
              <a:spcBef>
                <a:spcPts val="0"/>
              </a:spcBef>
              <a:spcAft>
                <a:spcPts val="0"/>
              </a:spcAft>
              <a:buClr>
                <a:schemeClr val="dk1"/>
              </a:buClr>
              <a:buSzPts val="3600"/>
              <a:buFont typeface="Times New Roman"/>
              <a:buNone/>
            </a:pPr>
            <a:r>
              <a:rPr lang="en-US" sz="3600" b="1" i="0" u="none" strike="noStrike" cap="none">
                <a:solidFill>
                  <a:schemeClr val="dk1"/>
                </a:solidFill>
                <a:latin typeface="Times New Roman"/>
                <a:ea typeface="Times New Roman"/>
                <a:cs typeface="Times New Roman"/>
                <a:sym typeface="Times New Roman"/>
              </a:rPr>
              <a:t>शेष भाग…</a:t>
            </a:r>
            <a:endParaRPr sz="3600" b="1" i="0" u="none" strike="noStrike" cap="none">
              <a:solidFill>
                <a:schemeClr val="dk1"/>
              </a:solidFill>
              <a:latin typeface="Calibri"/>
              <a:ea typeface="Calibri"/>
              <a:cs typeface="Calibri"/>
              <a:sym typeface="Calibri"/>
            </a:endParaRPr>
          </a:p>
        </p:txBody>
      </p:sp>
      <p:pic>
        <p:nvPicPr>
          <p:cNvPr id="201" name="Google Shape;201;p27"/>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202" name="Google Shape;202;p27"/>
          <p:cNvSpPr txBox="1"/>
          <p:nvPr/>
        </p:nvSpPr>
        <p:spPr>
          <a:xfrm>
            <a:off x="337350" y="1730578"/>
            <a:ext cx="4545546" cy="1661910"/>
          </a:xfrm>
          <a:prstGeom prst="rect">
            <a:avLst/>
          </a:prstGeom>
          <a:solidFill>
            <a:schemeClr val="lt1"/>
          </a:solid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FF0000"/>
              </a:buClr>
              <a:buSzPts val="4000"/>
              <a:buFont typeface="Times New Roman"/>
              <a:buNone/>
            </a:pPr>
            <a:r>
              <a:rPr lang="en-US" sz="4000" b="1" i="0" u="none" strike="noStrike" cap="none">
                <a:solidFill>
                  <a:srgbClr val="FF0000"/>
                </a:solidFill>
                <a:latin typeface="Times New Roman"/>
                <a:ea typeface="Times New Roman"/>
                <a:cs typeface="Times New Roman"/>
                <a:sym typeface="Times New Roman"/>
              </a:rPr>
              <a:t>आई०आर०बी० के लाभ</a:t>
            </a:r>
            <a:br>
              <a:rPr lang="en-US" sz="4000" b="1" i="0" u="sng" strike="noStrike" cap="none">
                <a:solidFill>
                  <a:schemeClr val="dk1"/>
                </a:solidFill>
                <a:latin typeface="Times New Roman"/>
                <a:ea typeface="Times New Roman"/>
                <a:cs typeface="Times New Roman"/>
                <a:sym typeface="Times New Roman"/>
              </a:rPr>
            </a:b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body" idx="1"/>
          </p:nvPr>
        </p:nvSpPr>
        <p:spPr>
          <a:xfrm>
            <a:off x="3701143" y="1339507"/>
            <a:ext cx="7820297" cy="480939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en-US" sz="2800" b="1"/>
              <a:t>   3. </a:t>
            </a:r>
            <a:r>
              <a:rPr lang="en-US" sz="2800" b="1" u="sng">
                <a:latin typeface="Open Sans"/>
                <a:ea typeface="Open Sans"/>
                <a:cs typeface="Open Sans"/>
                <a:sym typeface="Open Sans"/>
              </a:rPr>
              <a:t>मल्टीप्ल ऐप्लीकेशन </a:t>
            </a:r>
            <a:r>
              <a:rPr lang="en-US" sz="2800" b="1">
                <a:latin typeface="Open Sans"/>
                <a:ea typeface="Open Sans"/>
                <a:cs typeface="Open Sans"/>
                <a:sym typeface="Open Sans"/>
              </a:rPr>
              <a:t>: </a:t>
            </a:r>
            <a:r>
              <a:rPr lang="en-US" sz="2800"/>
              <a:t>इन्फ्लटेबल रेस्क्यू </a:t>
            </a:r>
            <a:r>
              <a:rPr lang="en-US" sz="2800">
                <a:latin typeface="Open Sans"/>
                <a:ea typeface="Open Sans"/>
                <a:cs typeface="Open Sans"/>
                <a:sym typeface="Open Sans"/>
              </a:rPr>
              <a:t> बोट का उपयोग सभी मालवाहक तथा यात्री जहाजों के रूप में किया जाता है, तथा इनके अनेक अनुप्रयोग हैं, जिनमें आपातकालीन बचाव, अवकाश यात्रा, खुले समुद्र में मछली पकड़ना, रिवर- राफ्टिंग, तथा अन्य कार्य शामिल हैं।</a:t>
            </a:r>
            <a:endParaRPr/>
          </a:p>
        </p:txBody>
      </p:sp>
      <p:sp>
        <p:nvSpPr>
          <p:cNvPr id="208" name="Google Shape;208;p28"/>
          <p:cNvSpPr txBox="1">
            <a:spLocks noGrp="1"/>
          </p:cNvSpPr>
          <p:nvPr>
            <p:ph type="title"/>
          </p:nvPr>
        </p:nvSpPr>
        <p:spPr>
          <a:xfrm>
            <a:off x="1415846" y="173765"/>
            <a:ext cx="6862916" cy="1143000"/>
          </a:xfrm>
          <a:prstGeom prst="rect">
            <a:avLst/>
          </a:prstGeom>
          <a:solidFill>
            <a:schemeClr val="lt1"/>
          </a:solidFill>
          <a:ln>
            <a:noFill/>
          </a:ln>
        </p:spPr>
        <p:txBody>
          <a:bodyPr spcFirstLastPara="1" wrap="square" lIns="121900" tIns="60950" rIns="121900" bIns="60950" anchor="ctr" anchorCtr="0">
            <a:normAutofit fontScale="90000"/>
          </a:bodyPr>
          <a:lstStyle/>
          <a:p>
            <a:pPr marL="0" marR="0" lvl="0" indent="0" algn="l" rtl="0">
              <a:lnSpc>
                <a:spcPct val="100000"/>
              </a:lnSpc>
              <a:spcBef>
                <a:spcPts val="0"/>
              </a:spcBef>
              <a:spcAft>
                <a:spcPts val="0"/>
              </a:spcAft>
              <a:buClr>
                <a:schemeClr val="dk1"/>
              </a:buClr>
              <a:buSzPct val="100000"/>
              <a:buFont typeface="Times New Roman"/>
              <a:buNone/>
            </a:pPr>
            <a:r>
              <a:rPr lang="en-US" sz="3600" b="1" i="0" u="none" strike="noStrike" cap="none">
                <a:solidFill>
                  <a:schemeClr val="dk1"/>
                </a:solidFill>
                <a:latin typeface="Times New Roman"/>
                <a:ea typeface="Times New Roman"/>
                <a:cs typeface="Times New Roman"/>
                <a:sym typeface="Times New Roman"/>
              </a:rPr>
              <a:t>शेष भाग….</a:t>
            </a:r>
            <a:br>
              <a:rPr lang="en-US" sz="2400" b="1" i="0" u="sng" strike="noStrike" cap="none">
                <a:solidFill>
                  <a:schemeClr val="dk1"/>
                </a:solidFill>
                <a:latin typeface="Times New Roman"/>
                <a:ea typeface="Times New Roman"/>
                <a:cs typeface="Times New Roman"/>
                <a:sym typeface="Times New Roman"/>
              </a:rPr>
            </a:br>
            <a:endParaRPr sz="3600" b="1" i="0" u="none" strike="noStrike" cap="none">
              <a:solidFill>
                <a:schemeClr val="dk1"/>
              </a:solidFill>
              <a:latin typeface="Calibri"/>
              <a:ea typeface="Calibri"/>
              <a:cs typeface="Calibri"/>
              <a:sym typeface="Calibri"/>
            </a:endParaRPr>
          </a:p>
        </p:txBody>
      </p:sp>
      <p:pic>
        <p:nvPicPr>
          <p:cNvPr id="209" name="Google Shape;209;p28"/>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210" name="Google Shape;210;p28"/>
          <p:cNvSpPr txBox="1"/>
          <p:nvPr/>
        </p:nvSpPr>
        <p:spPr>
          <a:xfrm>
            <a:off x="337457" y="2741786"/>
            <a:ext cx="3842657" cy="1661910"/>
          </a:xfrm>
          <a:prstGeom prst="rect">
            <a:avLst/>
          </a:prstGeom>
          <a:noFill/>
          <a:ln>
            <a:noFill/>
          </a:ln>
        </p:spPr>
        <p:txBody>
          <a:bodyPr spcFirstLastPara="1" wrap="square" lIns="121900" tIns="60950" rIns="121900" bIns="60950" anchor="ctr" anchorCtr="0">
            <a:noAutofit/>
          </a:bodyPr>
          <a:lstStyle/>
          <a:p>
            <a:pPr marL="0" marR="0" lvl="0" indent="0" algn="l" rtl="0">
              <a:lnSpc>
                <a:spcPct val="100000"/>
              </a:lnSpc>
              <a:spcBef>
                <a:spcPts val="0"/>
              </a:spcBef>
              <a:spcAft>
                <a:spcPts val="0"/>
              </a:spcAft>
              <a:buClr>
                <a:srgbClr val="FF0000"/>
              </a:buClr>
              <a:buSzPts val="4000"/>
              <a:buFont typeface="Times New Roman"/>
              <a:buNone/>
            </a:pPr>
            <a:r>
              <a:rPr lang="en-US" sz="4000" b="1" i="0" u="none" strike="noStrike" cap="none">
                <a:solidFill>
                  <a:srgbClr val="FF0000"/>
                </a:solidFill>
                <a:latin typeface="Times New Roman"/>
                <a:ea typeface="Times New Roman"/>
                <a:cs typeface="Times New Roman"/>
                <a:sym typeface="Times New Roman"/>
              </a:rPr>
              <a:t>आई०आर०बी० के लाभ</a:t>
            </a:r>
            <a:br>
              <a:rPr lang="en-US" sz="4000" b="1" i="0" u="sng" strike="noStrike" cap="none">
                <a:solidFill>
                  <a:schemeClr val="dk1"/>
                </a:solidFill>
                <a:latin typeface="Times New Roman"/>
                <a:ea typeface="Times New Roman"/>
                <a:cs typeface="Times New Roman"/>
                <a:sym typeface="Times New Roman"/>
              </a:rPr>
            </a:b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200"/>
              <a:buFont typeface="Calibri"/>
              <a:buNone/>
            </a:pPr>
            <a:br>
              <a:rPr lang="en-US" sz="3200">
                <a:solidFill>
                  <a:srgbClr val="FF0000"/>
                </a:solidFill>
              </a:rPr>
            </a:br>
            <a:br>
              <a:rPr lang="en-US" sz="4533">
                <a:solidFill>
                  <a:srgbClr val="FF0000"/>
                </a:solidFill>
              </a:rPr>
            </a:br>
            <a:endParaRPr sz="4533">
              <a:solidFill>
                <a:srgbClr val="FF0000"/>
              </a:solidFill>
            </a:endParaRPr>
          </a:p>
        </p:txBody>
      </p:sp>
      <p:sp>
        <p:nvSpPr>
          <p:cNvPr id="216" name="Google Shape;216;p29"/>
          <p:cNvSpPr txBox="1">
            <a:spLocks noGrp="1"/>
          </p:cNvSpPr>
          <p:nvPr>
            <p:ph type="body" idx="2"/>
          </p:nvPr>
        </p:nvSpPr>
        <p:spPr>
          <a:xfrm>
            <a:off x="609600" y="1604798"/>
            <a:ext cx="5386917" cy="4521365"/>
          </a:xfrm>
          <a:prstGeom prst="rect">
            <a:avLst/>
          </a:prstGeom>
          <a:noFill/>
          <a:ln>
            <a:noFill/>
          </a:ln>
        </p:spPr>
        <p:txBody>
          <a:bodyPr spcFirstLastPara="1" wrap="square" lIns="91425" tIns="45700" rIns="91425" bIns="45700" anchor="t" anchorCtr="0">
            <a:normAutofit/>
          </a:bodyPr>
          <a:lstStyle/>
          <a:p>
            <a:pPr marL="609585" lvl="0" indent="-609585" algn="l" rtl="0">
              <a:lnSpc>
                <a:spcPct val="100000"/>
              </a:lnSpc>
              <a:spcBef>
                <a:spcPts val="0"/>
              </a:spcBef>
              <a:spcAft>
                <a:spcPts val="0"/>
              </a:spcAft>
              <a:buClr>
                <a:schemeClr val="dk1"/>
              </a:buClr>
              <a:buSzPts val="2400"/>
              <a:buFont typeface="Calibri"/>
              <a:buAutoNum type="arabicPeriod"/>
            </a:pPr>
            <a:r>
              <a:rPr lang="en-US"/>
              <a:t>इन्फ्लेशन </a:t>
            </a:r>
            <a:endParaRPr/>
          </a:p>
          <a:p>
            <a:pPr marL="609585" lvl="0" indent="-609585" algn="l" rtl="0">
              <a:lnSpc>
                <a:spcPct val="100000"/>
              </a:lnSpc>
              <a:spcBef>
                <a:spcPts val="480"/>
              </a:spcBef>
              <a:spcAft>
                <a:spcPts val="0"/>
              </a:spcAft>
              <a:buClr>
                <a:schemeClr val="dk1"/>
              </a:buClr>
              <a:buSzPts val="2400"/>
              <a:buFont typeface="Calibri"/>
              <a:buAutoNum type="arabicPeriod"/>
            </a:pPr>
            <a:r>
              <a:rPr lang="en-US"/>
              <a:t>तैयारी(ओबीएम)</a:t>
            </a:r>
            <a:endParaRPr/>
          </a:p>
          <a:p>
            <a:pPr marL="609585" lvl="0" indent="-609585" algn="l" rtl="0">
              <a:lnSpc>
                <a:spcPct val="100000"/>
              </a:lnSpc>
              <a:spcBef>
                <a:spcPts val="480"/>
              </a:spcBef>
              <a:spcAft>
                <a:spcPts val="0"/>
              </a:spcAft>
              <a:buClr>
                <a:schemeClr val="dk1"/>
              </a:buClr>
              <a:buSzPts val="2400"/>
              <a:buFont typeface="Calibri"/>
              <a:buAutoNum type="arabicPeriod"/>
            </a:pPr>
            <a:r>
              <a:rPr lang="en-US">
                <a:latin typeface="Mangal"/>
                <a:ea typeface="Mangal"/>
                <a:cs typeface="Mangal"/>
                <a:sym typeface="Mangal"/>
              </a:rPr>
              <a:t>मोटर</a:t>
            </a:r>
            <a:r>
              <a:rPr lang="en-US"/>
              <a:t> स्टार्ट अप</a:t>
            </a:r>
            <a:endParaRPr/>
          </a:p>
          <a:p>
            <a:pPr marL="609585" lvl="0" indent="-609585" algn="l" rtl="0">
              <a:lnSpc>
                <a:spcPct val="100000"/>
              </a:lnSpc>
              <a:spcBef>
                <a:spcPts val="480"/>
              </a:spcBef>
              <a:spcAft>
                <a:spcPts val="0"/>
              </a:spcAft>
              <a:buClr>
                <a:schemeClr val="dk1"/>
              </a:buClr>
              <a:buSzPts val="2400"/>
              <a:buFont typeface="Calibri"/>
              <a:buAutoNum type="arabicPeriod"/>
            </a:pPr>
            <a:r>
              <a:rPr lang="en-US"/>
              <a:t>थ्रॉटल नियंत्रण</a:t>
            </a:r>
            <a:endParaRPr/>
          </a:p>
          <a:p>
            <a:pPr marL="609585" lvl="0" indent="-609585" algn="l" rtl="0">
              <a:lnSpc>
                <a:spcPct val="100000"/>
              </a:lnSpc>
              <a:spcBef>
                <a:spcPts val="480"/>
              </a:spcBef>
              <a:spcAft>
                <a:spcPts val="0"/>
              </a:spcAft>
              <a:buClr>
                <a:schemeClr val="dk1"/>
              </a:buClr>
              <a:buSzPts val="2400"/>
              <a:buFont typeface="Calibri"/>
              <a:buAutoNum type="arabicPeriod"/>
            </a:pPr>
            <a:r>
              <a:rPr lang="en-US">
                <a:latin typeface="Mangal"/>
                <a:ea typeface="Mangal"/>
                <a:cs typeface="Mangal"/>
                <a:sym typeface="Mangal"/>
              </a:rPr>
              <a:t>स्टीयरिंग</a:t>
            </a:r>
            <a:endParaRPr/>
          </a:p>
          <a:p>
            <a:pPr marL="609585" lvl="0" indent="-609585" algn="l" rtl="0">
              <a:lnSpc>
                <a:spcPct val="100000"/>
              </a:lnSpc>
              <a:spcBef>
                <a:spcPts val="480"/>
              </a:spcBef>
              <a:spcAft>
                <a:spcPts val="0"/>
              </a:spcAft>
              <a:buClr>
                <a:schemeClr val="dk1"/>
              </a:buClr>
              <a:buSzPts val="2400"/>
              <a:buFont typeface="Calibri"/>
              <a:buAutoNum type="arabicPeriod"/>
            </a:pPr>
            <a:r>
              <a:rPr lang="en-US"/>
              <a:t>सुरक्षा सावधानियां</a:t>
            </a:r>
            <a:endParaRPr sz="2800"/>
          </a:p>
          <a:p>
            <a:pPr marL="342900" lvl="0" indent="-190500" algn="l" rtl="0">
              <a:lnSpc>
                <a:spcPct val="100000"/>
              </a:lnSpc>
              <a:spcBef>
                <a:spcPts val="480"/>
              </a:spcBef>
              <a:spcAft>
                <a:spcPts val="0"/>
              </a:spcAft>
              <a:buClr>
                <a:schemeClr val="dk1"/>
              </a:buClr>
              <a:buSzPts val="2400"/>
              <a:buNone/>
            </a:pPr>
            <a:endParaRPr/>
          </a:p>
        </p:txBody>
      </p:sp>
      <p:sp>
        <p:nvSpPr>
          <p:cNvPr id="217" name="Google Shape;217;p29"/>
          <p:cNvSpPr txBox="1">
            <a:spLocks noGrp="1"/>
          </p:cNvSpPr>
          <p:nvPr>
            <p:ph type="body" idx="4"/>
          </p:nvPr>
        </p:nvSpPr>
        <p:spPr>
          <a:xfrm>
            <a:off x="6193369" y="1604798"/>
            <a:ext cx="5389033" cy="452136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a:t>7.   नियमों का पालन करें</a:t>
            </a:r>
            <a:endParaRPr/>
          </a:p>
          <a:p>
            <a:pPr marL="0" lvl="0" indent="0" algn="l" rtl="0">
              <a:lnSpc>
                <a:spcPct val="100000"/>
              </a:lnSpc>
              <a:spcBef>
                <a:spcPts val="480"/>
              </a:spcBef>
              <a:spcAft>
                <a:spcPts val="0"/>
              </a:spcAft>
              <a:buClr>
                <a:schemeClr val="dk1"/>
              </a:buClr>
              <a:buSzPts val="2400"/>
              <a:buNone/>
            </a:pPr>
            <a:r>
              <a:rPr lang="en-US"/>
              <a:t>8.   मोटर शटडाउन</a:t>
            </a:r>
            <a:endParaRPr/>
          </a:p>
          <a:p>
            <a:pPr marL="609585" lvl="0" indent="-609585" algn="l" rtl="0">
              <a:lnSpc>
                <a:spcPct val="100000"/>
              </a:lnSpc>
              <a:spcBef>
                <a:spcPts val="480"/>
              </a:spcBef>
              <a:spcAft>
                <a:spcPts val="0"/>
              </a:spcAft>
              <a:buClr>
                <a:schemeClr val="dk1"/>
              </a:buClr>
              <a:buSzPts val="2400"/>
              <a:buAutoNum type="arabicPeriod" startAt="9"/>
            </a:pPr>
            <a:r>
              <a:rPr lang="en-US"/>
              <a:t>लोडिंग </a:t>
            </a:r>
            <a:endParaRPr/>
          </a:p>
          <a:p>
            <a:pPr marL="609585" lvl="0" indent="-609585" algn="l" rtl="0">
              <a:lnSpc>
                <a:spcPct val="100000"/>
              </a:lnSpc>
              <a:spcBef>
                <a:spcPts val="480"/>
              </a:spcBef>
              <a:spcAft>
                <a:spcPts val="0"/>
              </a:spcAft>
              <a:buClr>
                <a:schemeClr val="dk1"/>
              </a:buClr>
              <a:buSzPts val="2400"/>
              <a:buAutoNum type="arabicPeriod" startAt="9"/>
            </a:pPr>
            <a:r>
              <a:rPr lang="en-US"/>
              <a:t>सुरक्षा इक्विपमेंट</a:t>
            </a:r>
            <a:endParaRPr/>
          </a:p>
          <a:p>
            <a:pPr marL="609585" lvl="0" indent="-609585" algn="l" rtl="0">
              <a:lnSpc>
                <a:spcPct val="100000"/>
              </a:lnSpc>
              <a:spcBef>
                <a:spcPts val="480"/>
              </a:spcBef>
              <a:spcAft>
                <a:spcPts val="0"/>
              </a:spcAft>
              <a:buClr>
                <a:schemeClr val="dk1"/>
              </a:buClr>
              <a:buSzPts val="2400"/>
              <a:buAutoNum type="arabicPeriod" startAt="9"/>
            </a:pPr>
            <a:r>
              <a:rPr lang="en-US"/>
              <a:t>रखरखाव</a:t>
            </a:r>
            <a:endParaRPr/>
          </a:p>
          <a:p>
            <a:pPr marL="609585" lvl="0" indent="-609585" algn="l" rtl="0">
              <a:lnSpc>
                <a:spcPct val="100000"/>
              </a:lnSpc>
              <a:spcBef>
                <a:spcPts val="480"/>
              </a:spcBef>
              <a:spcAft>
                <a:spcPts val="0"/>
              </a:spcAft>
              <a:buClr>
                <a:schemeClr val="dk1"/>
              </a:buClr>
              <a:buSzPts val="2400"/>
              <a:buAutoNum type="arabicPeriod" startAt="9"/>
            </a:pPr>
            <a:r>
              <a:rPr lang="en-US"/>
              <a:t>रेस्क्यू बोट की स्थिरता</a:t>
            </a:r>
            <a:endParaRPr/>
          </a:p>
          <a:p>
            <a:pPr marL="342900" lvl="0" indent="-190500" algn="l" rtl="0">
              <a:lnSpc>
                <a:spcPct val="100000"/>
              </a:lnSpc>
              <a:spcBef>
                <a:spcPts val="480"/>
              </a:spcBef>
              <a:spcAft>
                <a:spcPts val="0"/>
              </a:spcAft>
              <a:buClr>
                <a:schemeClr val="dk1"/>
              </a:buClr>
              <a:buSzPts val="2400"/>
              <a:buNone/>
            </a:pPr>
            <a:endParaRPr/>
          </a:p>
        </p:txBody>
      </p:sp>
      <p:sp>
        <p:nvSpPr>
          <p:cNvPr id="218" name="Google Shape;218;p29"/>
          <p:cNvSpPr txBox="1"/>
          <p:nvPr/>
        </p:nvSpPr>
        <p:spPr>
          <a:xfrm>
            <a:off x="4014394" y="124913"/>
            <a:ext cx="5547149" cy="1143000"/>
          </a:xfrm>
          <a:prstGeom prst="rect">
            <a:avLst/>
          </a:prstGeom>
          <a:solidFill>
            <a:schemeClr val="lt1"/>
          </a:solidFill>
          <a:ln>
            <a:noFill/>
          </a:ln>
        </p:spPr>
        <p:txBody>
          <a:bodyPr spcFirstLastPara="1" wrap="square" lIns="121900" tIns="60950" rIns="121900" bIns="60950" anchor="ctr" anchorCtr="0">
            <a:normAutofit fontScale="97500"/>
          </a:bodyPr>
          <a:lstStyle/>
          <a:p>
            <a:pPr marL="0" marR="0" lvl="0" indent="0" algn="l" rtl="0">
              <a:lnSpc>
                <a:spcPct val="100000"/>
              </a:lnSpc>
              <a:spcBef>
                <a:spcPts val="0"/>
              </a:spcBef>
              <a:spcAft>
                <a:spcPts val="0"/>
              </a:spcAft>
              <a:buClr>
                <a:schemeClr val="dk1"/>
              </a:buClr>
              <a:buSzPct val="100000"/>
              <a:buFont typeface="Times New Roman"/>
              <a:buNone/>
            </a:pPr>
            <a:br>
              <a:rPr lang="en-US" sz="2400" b="1" i="0" u="sng" strike="noStrike" cap="none">
                <a:solidFill>
                  <a:schemeClr val="dk1"/>
                </a:solidFill>
                <a:latin typeface="Times New Roman"/>
                <a:ea typeface="Times New Roman"/>
                <a:cs typeface="Times New Roman"/>
                <a:sym typeface="Times New Roman"/>
              </a:rPr>
            </a:br>
            <a:r>
              <a:rPr lang="en-US" sz="4100" b="1" i="0" u="none" strike="noStrike" cap="none">
                <a:solidFill>
                  <a:srgbClr val="FF0000"/>
                </a:solidFill>
                <a:latin typeface="Times New Roman"/>
                <a:ea typeface="Times New Roman"/>
                <a:cs typeface="Times New Roman"/>
                <a:sym typeface="Times New Roman"/>
              </a:rPr>
              <a:t>ऑपरेटिंग प्रोसीजर </a:t>
            </a:r>
            <a:endParaRPr sz="3600" b="1" i="0" u="none" strike="noStrike" cap="none">
              <a:solidFill>
                <a:srgbClr val="FF0000"/>
              </a:solidFill>
              <a:latin typeface="Calibri"/>
              <a:ea typeface="Calibri"/>
              <a:cs typeface="Calibri"/>
              <a:sym typeface="Calibri"/>
            </a:endParaRPr>
          </a:p>
        </p:txBody>
      </p:sp>
      <p:pic>
        <p:nvPicPr>
          <p:cNvPr id="219" name="Google Shape;219;p29"/>
          <p:cNvPicPr preferRelativeResize="0"/>
          <p:nvPr/>
        </p:nvPicPr>
        <p:blipFill rotWithShape="1">
          <a:blip r:embed="rId3">
            <a:alphaModFix/>
          </a:blip>
          <a:srcRect l="25000" r="23998"/>
          <a:stretch/>
        </p:blipFill>
        <p:spPr>
          <a:xfrm>
            <a:off x="10888235" y="101714"/>
            <a:ext cx="1188719" cy="1166199"/>
          </a:xfrm>
          <a:prstGeom prst="rect">
            <a:avLst/>
          </a:prstGeom>
          <a:noFill/>
          <a:ln>
            <a:noFill/>
          </a:ln>
        </p:spPr>
      </p:pic>
      <p:pic>
        <p:nvPicPr>
          <p:cNvPr id="220" name="Google Shape;220;p29"/>
          <p:cNvPicPr preferRelativeResize="0"/>
          <p:nvPr/>
        </p:nvPicPr>
        <p:blipFill rotWithShape="1">
          <a:blip r:embed="rId4">
            <a:alphaModFix/>
          </a:blip>
          <a:srcRect/>
          <a:stretch/>
        </p:blipFill>
        <p:spPr>
          <a:xfrm>
            <a:off x="145473" y="151023"/>
            <a:ext cx="1345949" cy="11335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p:nvPr/>
        </p:nvSpPr>
        <p:spPr>
          <a:xfrm>
            <a:off x="6888480" y="1704460"/>
            <a:ext cx="4502331" cy="3046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वॉटर बॉटल राफ्ट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बॉल राफ्ट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जरीकैन राफ्ट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कोकोनट राफ्ट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ड्रम/बैरल राफ्ट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बांस राफ्ट</a:t>
            </a:r>
            <a:endParaRPr sz="1400" b="0" i="0" u="none" strike="noStrike" cap="none">
              <a:solidFill>
                <a:srgbClr val="000000"/>
              </a:solidFill>
              <a:latin typeface="Arial"/>
              <a:ea typeface="Arial"/>
              <a:cs typeface="Arial"/>
              <a:sym typeface="Arial"/>
            </a:endParaRPr>
          </a:p>
        </p:txBody>
      </p:sp>
      <p:sp>
        <p:nvSpPr>
          <p:cNvPr id="226" name="Google Shape;226;p30"/>
          <p:cNvSpPr txBox="1">
            <a:spLocks noGrp="1"/>
          </p:cNvSpPr>
          <p:nvPr>
            <p:ph type="title"/>
          </p:nvPr>
        </p:nvSpPr>
        <p:spPr>
          <a:xfrm>
            <a:off x="104503" y="1996894"/>
            <a:ext cx="6400800" cy="151266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इम्प्रोवाइज्ड फ्लोटिंग डिवाइस (आई0एफ0डी0)</a:t>
            </a:r>
            <a:endParaRPr/>
          </a:p>
        </p:txBody>
      </p:sp>
      <p:pic>
        <p:nvPicPr>
          <p:cNvPr id="227" name="Google Shape;227;p30"/>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Arimo"/>
              <a:buNone/>
            </a:pPr>
            <a:br>
              <a:rPr lang="en-US">
                <a:latin typeface="Arimo"/>
                <a:ea typeface="Arimo"/>
                <a:cs typeface="Arimo"/>
                <a:sym typeface="Arimo"/>
              </a:rPr>
            </a:br>
            <a:br>
              <a:rPr lang="en-US">
                <a:latin typeface="Arimo"/>
                <a:ea typeface="Arimo"/>
                <a:cs typeface="Arimo"/>
                <a:sym typeface="Arimo"/>
              </a:rPr>
            </a:br>
            <a:br>
              <a:rPr lang="en-US">
                <a:solidFill>
                  <a:srgbClr val="9F372F"/>
                </a:solidFill>
                <a:latin typeface="Arimo"/>
                <a:ea typeface="Arimo"/>
                <a:cs typeface="Arimo"/>
                <a:sym typeface="Arimo"/>
              </a:rPr>
            </a:br>
            <a:endParaRPr>
              <a:solidFill>
                <a:srgbClr val="9F372F"/>
              </a:solidFill>
              <a:latin typeface="Arimo"/>
              <a:ea typeface="Arimo"/>
              <a:cs typeface="Arimo"/>
              <a:sym typeface="Arimo"/>
            </a:endParaRPr>
          </a:p>
        </p:txBody>
      </p:sp>
      <p:sp>
        <p:nvSpPr>
          <p:cNvPr id="233" name="Google Shape;233;p31"/>
          <p:cNvSpPr txBox="1">
            <a:spLocks noGrp="1"/>
          </p:cNvSpPr>
          <p:nvPr>
            <p:ph type="body" idx="1"/>
          </p:nvPr>
        </p:nvSpPr>
        <p:spPr>
          <a:xfrm>
            <a:off x="4560417" y="1452488"/>
            <a:ext cx="7161320" cy="414144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b="1"/>
              <a:t>वॉटर बॉटल राफ्ट</a:t>
            </a:r>
            <a:r>
              <a:rPr lang="en-US" sz="2400"/>
              <a:t> को प्लास्टिक की पानी या कोल्ड ड्रिंक की खाली  बोतलों से तैयार किया जा सकता है, जो आमतौर पर हमारे घरों में उपलब्ध होती हैं।</a:t>
            </a:r>
            <a:endParaRPr sz="2400"/>
          </a:p>
          <a:p>
            <a:pPr marL="342900" lvl="0" indent="-19050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None/>
            </a:pPr>
            <a:r>
              <a:rPr lang="en-US" sz="2400" b="1"/>
              <a:t>     आवश्यक सामग्री:</a:t>
            </a:r>
            <a:endParaRPr sz="2400" b="1"/>
          </a:p>
          <a:p>
            <a:pPr marL="342900" lvl="0" indent="-34290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Char char="•"/>
            </a:pPr>
            <a:r>
              <a:rPr lang="en-US" sz="2400"/>
              <a:t>लगभग 4 मीटर नारियल फाइबर रोप</a:t>
            </a:r>
            <a:endParaRPr sz="2400"/>
          </a:p>
          <a:p>
            <a:pPr marL="342900" lvl="0" indent="-19050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Char char="•"/>
            </a:pPr>
            <a:r>
              <a:rPr lang="en-US" sz="2400"/>
              <a:t>1.5/2 लीटर वाली 5–6 खाली बोतलें (कोल्ड ड्रिंक या मिनरल वॉटर की)</a:t>
            </a:r>
            <a:endParaRPr/>
          </a:p>
        </p:txBody>
      </p:sp>
      <p:sp>
        <p:nvSpPr>
          <p:cNvPr id="234" name="Google Shape;234;p31"/>
          <p:cNvSpPr txBox="1"/>
          <p:nvPr/>
        </p:nvSpPr>
        <p:spPr>
          <a:xfrm>
            <a:off x="479299" y="2610252"/>
            <a:ext cx="3874987" cy="1564471"/>
          </a:xfrm>
          <a:prstGeom prst="rect">
            <a:avLst/>
          </a:prstGeom>
          <a:solidFill>
            <a:schemeClr val="lt1"/>
          </a:solidFill>
          <a:ln>
            <a:noFill/>
          </a:ln>
        </p:spPr>
        <p:txBody>
          <a:bodyPr spcFirstLastPara="1" wrap="square" lIns="91425" tIns="45700" rIns="91425" bIns="91425" anchor="b" anchorCtr="0">
            <a:no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वाटर बॉटल राफ्ट </a:t>
            </a:r>
            <a:endParaRPr sz="4000" b="1" i="0" u="none" strike="noStrike" cap="none">
              <a:solidFill>
                <a:srgbClr val="FF0000"/>
              </a:solidFill>
              <a:latin typeface="Open Sans"/>
              <a:ea typeface="Open Sans"/>
              <a:cs typeface="Open Sans"/>
              <a:sym typeface="Open Sans"/>
            </a:endParaRPr>
          </a:p>
        </p:txBody>
      </p:sp>
      <p:pic>
        <p:nvPicPr>
          <p:cNvPr id="235" name="Google Shape;235;p31"/>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body" idx="1"/>
          </p:nvPr>
        </p:nvSpPr>
        <p:spPr>
          <a:xfrm>
            <a:off x="4197531" y="1391528"/>
            <a:ext cx="7879423"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Char char="•"/>
            </a:pPr>
            <a:r>
              <a:rPr lang="en-US" sz="2000" b="1"/>
              <a:t>साइड-बाय-साइड अरेंजमेंट:</a:t>
            </a:r>
            <a:endParaRPr sz="2000"/>
          </a:p>
          <a:p>
            <a:pPr marL="342900" lvl="0" indent="-342900" algn="l" rtl="0">
              <a:lnSpc>
                <a:spcPct val="100000"/>
              </a:lnSpc>
              <a:spcBef>
                <a:spcPts val="400"/>
              </a:spcBef>
              <a:spcAft>
                <a:spcPts val="0"/>
              </a:spcAft>
              <a:buClr>
                <a:schemeClr val="dk1"/>
              </a:buClr>
              <a:buSzPts val="2000"/>
              <a:buChar char="•"/>
            </a:pPr>
            <a:r>
              <a:rPr lang="en-US" sz="2000"/>
              <a:t>सभी बोतलों को एक-दूसरे के साथ लगाकर उन्हें आपस में मजबूती से </a:t>
            </a:r>
            <a:endParaRPr sz="2000"/>
          </a:p>
          <a:p>
            <a:pPr marL="342900" lvl="0" indent="-342900" algn="l" rtl="0">
              <a:lnSpc>
                <a:spcPct val="100000"/>
              </a:lnSpc>
              <a:spcBef>
                <a:spcPts val="400"/>
              </a:spcBef>
              <a:spcAft>
                <a:spcPts val="0"/>
              </a:spcAft>
              <a:buClr>
                <a:schemeClr val="dk1"/>
              </a:buClr>
              <a:buSzPts val="2000"/>
              <a:buChar char="•"/>
            </a:pPr>
            <a:r>
              <a:rPr lang="en-US" sz="2000"/>
              <a:t>बाँधें।</a:t>
            </a:r>
            <a:endParaRPr/>
          </a:p>
          <a:p>
            <a:pPr marL="342900" lvl="0" indent="-342900" algn="l" rtl="0">
              <a:lnSpc>
                <a:spcPct val="100000"/>
              </a:lnSpc>
              <a:spcBef>
                <a:spcPts val="400"/>
              </a:spcBef>
              <a:spcAft>
                <a:spcPts val="0"/>
              </a:spcAft>
              <a:buClr>
                <a:schemeClr val="dk1"/>
              </a:buClr>
              <a:buSzPts val="2000"/>
              <a:buChar char="•"/>
            </a:pPr>
            <a:r>
              <a:rPr lang="en-US" sz="2000" b="1"/>
              <a:t>रस्सी के सिरों को छोड़ें:</a:t>
            </a:r>
            <a:endParaRPr sz="2000"/>
          </a:p>
          <a:p>
            <a:pPr marL="342900" lvl="0" indent="-342900" algn="l" rtl="0">
              <a:lnSpc>
                <a:spcPct val="100000"/>
              </a:lnSpc>
              <a:spcBef>
                <a:spcPts val="400"/>
              </a:spcBef>
              <a:spcAft>
                <a:spcPts val="0"/>
              </a:spcAft>
              <a:buClr>
                <a:schemeClr val="dk1"/>
              </a:buClr>
              <a:buSzPts val="2000"/>
              <a:buChar char="•"/>
            </a:pPr>
            <a:r>
              <a:rPr lang="en-US" sz="2000"/>
              <a:t>आरंभ और अंत में ½ मीटर रस्सी खाली रखें ताकि इसे व्यक्ति के छाती के चारों ओर बाँधा जा सके।</a:t>
            </a:r>
            <a:endParaRPr/>
          </a:p>
          <a:p>
            <a:pPr marL="342900" lvl="0" indent="-342900" algn="l" rtl="0">
              <a:lnSpc>
                <a:spcPct val="100000"/>
              </a:lnSpc>
              <a:spcBef>
                <a:spcPts val="400"/>
              </a:spcBef>
              <a:spcAft>
                <a:spcPts val="0"/>
              </a:spcAft>
              <a:buClr>
                <a:schemeClr val="dk1"/>
              </a:buClr>
              <a:buSzPts val="2000"/>
              <a:buChar char="•"/>
            </a:pPr>
            <a:r>
              <a:rPr lang="en-US" sz="2000"/>
              <a:t>टॉप</a:t>
            </a:r>
            <a:r>
              <a:rPr lang="en-US" sz="2000" b="1"/>
              <a:t> </a:t>
            </a:r>
            <a:r>
              <a:rPr lang="en-US" sz="2000"/>
              <a:t>नॉट्‌</a:t>
            </a:r>
            <a:r>
              <a:rPr lang="en-US" sz="2000" b="1"/>
              <a:t> (बोतल की </a:t>
            </a:r>
            <a:r>
              <a:rPr lang="en-US" sz="2000"/>
              <a:t>नेक</a:t>
            </a:r>
            <a:r>
              <a:rPr lang="en-US" sz="2000" b="1"/>
              <a:t>):</a:t>
            </a:r>
            <a:endParaRPr sz="2000"/>
          </a:p>
          <a:p>
            <a:pPr marL="342900" lvl="0" indent="-342900" algn="l" rtl="0">
              <a:lnSpc>
                <a:spcPct val="100000"/>
              </a:lnSpc>
              <a:spcBef>
                <a:spcPts val="400"/>
              </a:spcBef>
              <a:spcAft>
                <a:spcPts val="0"/>
              </a:spcAft>
              <a:buClr>
                <a:schemeClr val="dk1"/>
              </a:buClr>
              <a:buSzPts val="2000"/>
              <a:buChar char="•"/>
            </a:pPr>
            <a:r>
              <a:rPr lang="en-US" sz="2000"/>
              <a:t>प्रत्येक बोतल की नेक पर गाँठ लगाने की प्रक्रिया दोहराएँ, और फिर से दोनों सिरों पर ½ मीटर रस्सी खाली छोड़ें।</a:t>
            </a:r>
            <a:endParaRPr/>
          </a:p>
          <a:p>
            <a:pPr marL="342900" lvl="0" indent="-342900" algn="l" rtl="0">
              <a:lnSpc>
                <a:spcPct val="100000"/>
              </a:lnSpc>
              <a:spcBef>
                <a:spcPts val="400"/>
              </a:spcBef>
              <a:spcAft>
                <a:spcPts val="0"/>
              </a:spcAft>
              <a:buClr>
                <a:schemeClr val="dk1"/>
              </a:buClr>
              <a:buSzPts val="2000"/>
              <a:buChar char="•"/>
            </a:pPr>
            <a:r>
              <a:rPr lang="en-US" sz="2000" b="1"/>
              <a:t>अंतिम सेटअप:</a:t>
            </a:r>
            <a:endParaRPr sz="2000"/>
          </a:p>
          <a:p>
            <a:pPr marL="342900" lvl="0" indent="-342900" algn="l" rtl="0">
              <a:lnSpc>
                <a:spcPct val="100000"/>
              </a:lnSpc>
              <a:spcBef>
                <a:spcPts val="400"/>
              </a:spcBef>
              <a:spcAft>
                <a:spcPts val="0"/>
              </a:spcAft>
              <a:buClr>
                <a:schemeClr val="dk1"/>
              </a:buClr>
              <a:buSzPts val="2000"/>
              <a:buChar char="•"/>
            </a:pPr>
            <a:r>
              <a:rPr lang="en-US" sz="2000"/>
              <a:t>अब आपके पास रस्सी के 4 खाली सिरें हैं, जिनकी</a:t>
            </a:r>
            <a:r>
              <a:rPr lang="en-US" sz="2000" b="1"/>
              <a:t> </a:t>
            </a:r>
            <a:r>
              <a:rPr lang="en-US" sz="2000"/>
              <a:t>मदद से राफ्ट को व्यक्ति की छाती के चारो तरफ सुरक्षित तरीके से बाँधा जा सकता है ।</a:t>
            </a:r>
            <a:endParaRPr/>
          </a:p>
        </p:txBody>
      </p:sp>
      <p:pic>
        <p:nvPicPr>
          <p:cNvPr id="241" name="Google Shape;241;p32"/>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242" name="Google Shape;242;p32"/>
          <p:cNvSpPr txBox="1"/>
          <p:nvPr/>
        </p:nvSpPr>
        <p:spPr>
          <a:xfrm>
            <a:off x="0" y="2185850"/>
            <a:ext cx="3884023" cy="1277659"/>
          </a:xfrm>
          <a:prstGeom prst="rect">
            <a:avLst/>
          </a:prstGeom>
          <a:solidFill>
            <a:schemeClr val="lt1"/>
          </a:solidFill>
          <a:ln>
            <a:noFill/>
          </a:ln>
        </p:spPr>
        <p:txBody>
          <a:bodyPr spcFirstLastPara="1" wrap="square" lIns="91425" tIns="45700" rIns="91425" bIns="91425" anchor="b" anchorCtr="0">
            <a:no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वाटर बॉटल राफ्ट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body" idx="1"/>
          </p:nvPr>
        </p:nvSpPr>
        <p:spPr>
          <a:xfrm>
            <a:off x="5893515" y="1600449"/>
            <a:ext cx="5198158" cy="306938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a:latin typeface="Open Sans"/>
                <a:ea typeface="Open Sans"/>
                <a:cs typeface="Open Sans"/>
                <a:sym typeface="Open Sans"/>
              </a:rPr>
              <a:t>परिचय</a:t>
            </a:r>
            <a:endParaRPr sz="2800">
              <a:latin typeface="Open Sans"/>
              <a:ea typeface="Open Sans"/>
              <a:cs typeface="Open Sans"/>
              <a:sym typeface="Open Sans"/>
            </a:endParaRPr>
          </a:p>
          <a:p>
            <a:pPr marL="342900" lvl="0" indent="-342900" algn="l" rtl="0">
              <a:lnSpc>
                <a:spcPct val="100000"/>
              </a:lnSpc>
              <a:spcBef>
                <a:spcPts val="560"/>
              </a:spcBef>
              <a:spcAft>
                <a:spcPts val="0"/>
              </a:spcAft>
              <a:buClr>
                <a:schemeClr val="dk1"/>
              </a:buClr>
              <a:buSzPts val="2800"/>
              <a:buChar char="•"/>
            </a:pPr>
            <a:r>
              <a:rPr lang="en-US" sz="2800">
                <a:latin typeface="Open Sans"/>
                <a:ea typeface="Open Sans"/>
                <a:cs typeface="Open Sans"/>
                <a:sym typeface="Open Sans"/>
              </a:rPr>
              <a:t>विभिन्न प्रकार के फ्लड इक्विपमेंट</a:t>
            </a:r>
            <a:endParaRPr sz="2800">
              <a:latin typeface="Open Sans"/>
              <a:ea typeface="Open Sans"/>
              <a:cs typeface="Open Sans"/>
              <a:sym typeface="Open Sans"/>
            </a:endParaRPr>
          </a:p>
          <a:p>
            <a:pPr marL="342900" lvl="0" indent="-342900" algn="l" rtl="0">
              <a:lnSpc>
                <a:spcPct val="100000"/>
              </a:lnSpc>
              <a:spcBef>
                <a:spcPts val="560"/>
              </a:spcBef>
              <a:spcAft>
                <a:spcPts val="0"/>
              </a:spcAft>
              <a:buClr>
                <a:schemeClr val="dk1"/>
              </a:buClr>
              <a:buSzPts val="2800"/>
              <a:buChar char="•"/>
            </a:pPr>
            <a:r>
              <a:rPr lang="en-US" sz="2800">
                <a:latin typeface="Open Sans"/>
                <a:ea typeface="Open Sans"/>
                <a:cs typeface="Open Sans"/>
                <a:sym typeface="Open Sans"/>
              </a:rPr>
              <a:t>फ्लड के दौरान रेस्क्यू के तरीके</a:t>
            </a:r>
            <a:endParaRPr/>
          </a:p>
          <a:p>
            <a:pPr marL="342900" lvl="0" indent="-190500" algn="l" rtl="0">
              <a:lnSpc>
                <a:spcPct val="100000"/>
              </a:lnSpc>
              <a:spcBef>
                <a:spcPts val="480"/>
              </a:spcBef>
              <a:spcAft>
                <a:spcPts val="0"/>
              </a:spcAft>
              <a:buClr>
                <a:schemeClr val="dk1"/>
              </a:buClr>
              <a:buSzPts val="2400"/>
              <a:buNone/>
            </a:pPr>
            <a:endParaRPr sz="2400">
              <a:latin typeface="Calibri"/>
              <a:ea typeface="Calibri"/>
              <a:cs typeface="Calibri"/>
              <a:sym typeface="Calibri"/>
            </a:endParaRPr>
          </a:p>
        </p:txBody>
      </p:sp>
      <p:sp>
        <p:nvSpPr>
          <p:cNvPr id="110" name="Google Shape;110;p15"/>
          <p:cNvSpPr/>
          <p:nvPr/>
        </p:nvSpPr>
        <p:spPr>
          <a:xfrm>
            <a:off x="5990322" y="532400"/>
            <a:ext cx="922047" cy="2462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11C1F"/>
              </a:buClr>
              <a:buSzPts val="1000"/>
              <a:buFont typeface="Arial"/>
              <a:buNone/>
            </a:pPr>
            <a:r>
              <a:rPr lang="en-US" sz="1000" b="0" i="0" u="none" strike="noStrike" cap="none">
                <a:solidFill>
                  <a:srgbClr val="211C1F"/>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111" name="Google Shape;111;p15"/>
          <p:cNvSpPr txBox="1">
            <a:spLocks noGrp="1"/>
          </p:cNvSpPr>
          <p:nvPr>
            <p:ph type="title"/>
          </p:nvPr>
        </p:nvSpPr>
        <p:spPr>
          <a:xfrm>
            <a:off x="674676" y="1356069"/>
            <a:ext cx="4003293" cy="954107"/>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उद्देश्य</a:t>
            </a:r>
            <a:endParaRPr sz="6600" b="1">
              <a:solidFill>
                <a:srgbClr val="FF0000"/>
              </a:solidFill>
              <a:latin typeface="Open Sans"/>
              <a:ea typeface="Open Sans"/>
              <a:cs typeface="Open Sans"/>
              <a:sym typeface="Open Sans"/>
            </a:endParaRPr>
          </a:p>
        </p:txBody>
      </p:sp>
      <p:pic>
        <p:nvPicPr>
          <p:cNvPr id="112" name="Google Shape;112;p15"/>
          <p:cNvPicPr preferRelativeResize="0"/>
          <p:nvPr/>
        </p:nvPicPr>
        <p:blipFill rotWithShape="1">
          <a:blip r:embed="rId3">
            <a:alphaModFix/>
          </a:blip>
          <a:srcRect/>
          <a:stretch/>
        </p:blipFill>
        <p:spPr>
          <a:xfrm>
            <a:off x="145473" y="134390"/>
            <a:ext cx="1345949" cy="1133523"/>
          </a:xfrm>
          <a:prstGeom prst="rect">
            <a:avLst/>
          </a:prstGeom>
          <a:noFill/>
          <a:ln>
            <a:noFill/>
          </a:ln>
        </p:spPr>
      </p:pic>
      <p:sp>
        <p:nvSpPr>
          <p:cNvPr id="113" name="Google Shape;113;p15"/>
          <p:cNvSpPr/>
          <p:nvPr/>
        </p:nvSpPr>
        <p:spPr>
          <a:xfrm>
            <a:off x="598991" y="2736502"/>
            <a:ext cx="4466785"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इस पाठ के पूरा होने पर, आप निम्‍नलिखित  के बारे में जान पाएंगें - </a:t>
            </a:r>
            <a:endParaRPr sz="28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US"/>
            </a:br>
            <a:br>
              <a:rPr lang="en-US" sz="6000"/>
            </a:br>
            <a:r>
              <a:rPr lang="en-US">
                <a:solidFill>
                  <a:srgbClr val="9F372F"/>
                </a:solidFill>
                <a:latin typeface="Arimo"/>
                <a:ea typeface="Arimo"/>
                <a:cs typeface="Arimo"/>
                <a:sym typeface="Arimo"/>
              </a:rPr>
              <a:t> </a:t>
            </a:r>
            <a:endParaRPr/>
          </a:p>
        </p:txBody>
      </p:sp>
      <p:sp>
        <p:nvSpPr>
          <p:cNvPr id="248" name="Google Shape;248;p33"/>
          <p:cNvSpPr txBox="1">
            <a:spLocks noGrp="1"/>
          </p:cNvSpPr>
          <p:nvPr>
            <p:ph type="body" idx="1"/>
          </p:nvPr>
        </p:nvSpPr>
        <p:spPr>
          <a:xfrm>
            <a:off x="3274425" y="1440837"/>
            <a:ext cx="8612776" cy="464346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a:t>यह राफ्ट पूरी तरह हवा से भरे हुए फुटबॉल या वॉलीबॉल (जो पंचर न हों) से बनाया जाता है।</a:t>
            </a:r>
            <a:endParaRPr sz="2400"/>
          </a:p>
          <a:p>
            <a:pPr marL="342900" lvl="0" indent="-19050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None/>
            </a:pPr>
            <a:r>
              <a:rPr lang="en-US" sz="2400" b="1"/>
              <a:t>   आवश्यक सामग्री:</a:t>
            </a:r>
            <a:endParaRPr sz="2400" b="1"/>
          </a:p>
          <a:p>
            <a:pPr marL="342900" lvl="0" indent="-342900" algn="l" rtl="0">
              <a:lnSpc>
                <a:spcPct val="100000"/>
              </a:lnSpc>
              <a:spcBef>
                <a:spcPts val="480"/>
              </a:spcBef>
              <a:spcAft>
                <a:spcPts val="0"/>
              </a:spcAft>
              <a:buClr>
                <a:schemeClr val="dk1"/>
              </a:buClr>
              <a:buSzPts val="2400"/>
              <a:buNone/>
            </a:pPr>
            <a:endParaRPr sz="2400"/>
          </a:p>
          <a:p>
            <a:pPr marL="342900" lvl="0" indent="-342900" algn="l" rtl="0">
              <a:lnSpc>
                <a:spcPct val="100000"/>
              </a:lnSpc>
              <a:spcBef>
                <a:spcPts val="480"/>
              </a:spcBef>
              <a:spcAft>
                <a:spcPts val="0"/>
              </a:spcAft>
              <a:buClr>
                <a:schemeClr val="dk1"/>
              </a:buClr>
              <a:buSzPts val="2400"/>
              <a:buChar char="•"/>
            </a:pPr>
            <a:r>
              <a:rPr lang="en-US" sz="2400"/>
              <a:t>दो फुटबॉल या बास्केटबॉल (पूरी तरह हवा भरी हुई, बिना पंचर के) ।</a:t>
            </a:r>
            <a:endParaRPr/>
          </a:p>
          <a:p>
            <a:pPr marL="342900" lvl="0" indent="-342900" algn="l" rtl="0">
              <a:lnSpc>
                <a:spcPct val="100000"/>
              </a:lnSpc>
              <a:spcBef>
                <a:spcPts val="480"/>
              </a:spcBef>
              <a:spcAft>
                <a:spcPts val="0"/>
              </a:spcAft>
              <a:buClr>
                <a:schemeClr val="dk1"/>
              </a:buClr>
              <a:buSzPts val="2400"/>
              <a:buChar char="•"/>
            </a:pPr>
            <a:r>
              <a:rPr lang="en-US" sz="2400"/>
              <a:t>दो नायलॉन नेट (अच्छी गुणवत्ता वाली मोटी नायलॉन रोप) — प्रत्येक गेंद के लिए एक।</a:t>
            </a:r>
            <a:endParaRPr/>
          </a:p>
          <a:p>
            <a:pPr marL="342900" lvl="0" indent="-342900" algn="l" rtl="0">
              <a:lnSpc>
                <a:spcPct val="100000"/>
              </a:lnSpc>
              <a:spcBef>
                <a:spcPts val="480"/>
              </a:spcBef>
              <a:spcAft>
                <a:spcPts val="0"/>
              </a:spcAft>
              <a:buClr>
                <a:schemeClr val="dk1"/>
              </a:buClr>
              <a:buSzPts val="2400"/>
              <a:buChar char="•"/>
            </a:pPr>
            <a:r>
              <a:rPr lang="en-US" sz="2400"/>
              <a:t>10 मीटर रस्सी (मोटी नायलॉन या नारियल फाइबर लगभग 5–8 मिमी व्यास) ।</a:t>
            </a:r>
            <a:endParaRPr sz="2400"/>
          </a:p>
          <a:p>
            <a:pPr marL="0" lvl="0" indent="0" algn="l" rtl="0">
              <a:lnSpc>
                <a:spcPct val="100000"/>
              </a:lnSpc>
              <a:spcBef>
                <a:spcPts val="480"/>
              </a:spcBef>
              <a:spcAft>
                <a:spcPts val="0"/>
              </a:spcAft>
              <a:buClr>
                <a:schemeClr val="dk1"/>
              </a:buClr>
              <a:buSzPts val="2400"/>
              <a:buNone/>
            </a:pPr>
            <a:endParaRPr sz="2400"/>
          </a:p>
        </p:txBody>
      </p:sp>
      <p:sp>
        <p:nvSpPr>
          <p:cNvPr id="249" name="Google Shape;249;p33"/>
          <p:cNvSpPr txBox="1"/>
          <p:nvPr/>
        </p:nvSpPr>
        <p:spPr>
          <a:xfrm>
            <a:off x="0" y="2189774"/>
            <a:ext cx="3695579" cy="818484"/>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बॉल राफ्ट</a:t>
            </a:r>
            <a:endParaRPr sz="4000" b="1" i="0" u="none" strike="noStrike" cap="none">
              <a:solidFill>
                <a:srgbClr val="FF0000"/>
              </a:solidFill>
              <a:latin typeface="Open Sans"/>
              <a:ea typeface="Open Sans"/>
              <a:cs typeface="Open Sans"/>
              <a:sym typeface="Open Sans"/>
            </a:endParaRPr>
          </a:p>
        </p:txBody>
      </p:sp>
      <p:pic>
        <p:nvPicPr>
          <p:cNvPr id="250" name="Google Shape;250;p33"/>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1219200" y="274638"/>
            <a:ext cx="10363200" cy="7969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US"/>
            </a:br>
            <a:br>
              <a:rPr lang="en-US"/>
            </a:br>
            <a:br>
              <a:rPr lang="en-US"/>
            </a:br>
            <a:br>
              <a:rPr lang="en-US"/>
            </a:br>
            <a:br>
              <a:rPr lang="en-US"/>
            </a:br>
            <a:br>
              <a:rPr lang="en-US"/>
            </a:br>
            <a:r>
              <a:rPr lang="en-US">
                <a:solidFill>
                  <a:srgbClr val="9F372F"/>
                </a:solidFill>
                <a:latin typeface="Arimo"/>
                <a:ea typeface="Arimo"/>
                <a:cs typeface="Arimo"/>
                <a:sym typeface="Arimo"/>
              </a:rPr>
              <a:t> </a:t>
            </a:r>
            <a:endParaRPr/>
          </a:p>
        </p:txBody>
      </p:sp>
      <p:sp>
        <p:nvSpPr>
          <p:cNvPr id="256" name="Google Shape;256;p34"/>
          <p:cNvSpPr txBox="1">
            <a:spLocks noGrp="1"/>
          </p:cNvSpPr>
          <p:nvPr>
            <p:ph type="body" idx="1"/>
          </p:nvPr>
        </p:nvSpPr>
        <p:spPr>
          <a:xfrm>
            <a:off x="5146766" y="1513999"/>
            <a:ext cx="6435634" cy="4572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a:t>यह राफ्ट घर में उपलब्ध प्लास्टिक की जरीकैन की मदद से बनाया जाता है।</a:t>
            </a:r>
            <a:br>
              <a:rPr lang="en-US" sz="2400"/>
            </a:br>
            <a:r>
              <a:rPr lang="en-US" sz="2400"/>
              <a:t>यह राफ्ट आसानी से 1 व्यक्ति के वजन को सहन कर सकता है।</a:t>
            </a:r>
            <a:endParaRPr/>
          </a:p>
          <a:p>
            <a:pPr marL="342900" lvl="0" indent="-342900" algn="l" rtl="0">
              <a:lnSpc>
                <a:spcPct val="100000"/>
              </a:lnSpc>
              <a:spcBef>
                <a:spcPts val="480"/>
              </a:spcBef>
              <a:spcAft>
                <a:spcPts val="0"/>
              </a:spcAft>
              <a:buClr>
                <a:schemeClr val="dk1"/>
              </a:buClr>
              <a:buSzPts val="2400"/>
              <a:buNone/>
            </a:pPr>
            <a:r>
              <a:rPr lang="en-US" sz="2400" b="1"/>
              <a:t>    आवश्यक सामग्री:</a:t>
            </a:r>
            <a:endParaRPr sz="2400"/>
          </a:p>
          <a:p>
            <a:pPr marL="342900" lvl="0" indent="-342900" algn="l" rtl="0">
              <a:lnSpc>
                <a:spcPct val="100000"/>
              </a:lnSpc>
              <a:spcBef>
                <a:spcPts val="480"/>
              </a:spcBef>
              <a:spcAft>
                <a:spcPts val="0"/>
              </a:spcAft>
              <a:buClr>
                <a:schemeClr val="dk1"/>
              </a:buClr>
              <a:buSzPts val="2400"/>
              <a:buChar char="•"/>
            </a:pPr>
            <a:r>
              <a:rPr lang="en-US" sz="2400"/>
              <a:t>दो खाली प्लास्टिक  के जरीकैन ( 5 लीटर क्षमता वाले )</a:t>
            </a:r>
            <a:endParaRPr/>
          </a:p>
          <a:p>
            <a:pPr marL="342900" lvl="0" indent="-342900" algn="l" rtl="0">
              <a:lnSpc>
                <a:spcPct val="100000"/>
              </a:lnSpc>
              <a:spcBef>
                <a:spcPts val="480"/>
              </a:spcBef>
              <a:spcAft>
                <a:spcPts val="0"/>
              </a:spcAft>
              <a:buClr>
                <a:schemeClr val="dk1"/>
              </a:buClr>
              <a:buSzPts val="2400"/>
              <a:buChar char="•"/>
            </a:pPr>
            <a:r>
              <a:rPr lang="en-US" sz="2400"/>
              <a:t>10 मीटर नारियल फाइबर रोप (रोप की मोटाई 5–8 मिमी)</a:t>
            </a:r>
            <a:endParaRPr/>
          </a:p>
        </p:txBody>
      </p:sp>
      <p:sp>
        <p:nvSpPr>
          <p:cNvPr id="257" name="Google Shape;257;p34"/>
          <p:cNvSpPr txBox="1"/>
          <p:nvPr/>
        </p:nvSpPr>
        <p:spPr>
          <a:xfrm>
            <a:off x="539931" y="2811498"/>
            <a:ext cx="4258492" cy="924470"/>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जेरीकैन राफ्ट</a:t>
            </a:r>
            <a:endParaRPr sz="1400" b="0" i="0" u="none" strike="noStrike" cap="none">
              <a:solidFill>
                <a:srgbClr val="000000"/>
              </a:solidFill>
              <a:latin typeface="Arial"/>
              <a:ea typeface="Arial"/>
              <a:cs typeface="Arial"/>
              <a:sym typeface="Arial"/>
            </a:endParaRPr>
          </a:p>
        </p:txBody>
      </p:sp>
      <p:pic>
        <p:nvPicPr>
          <p:cNvPr id="258" name="Google Shape;258;p34"/>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767408" y="274638"/>
            <a:ext cx="9556463" cy="994122"/>
          </a:xfrm>
          <a:prstGeom prst="rect">
            <a:avLst/>
          </a:prstGeom>
          <a:solidFill>
            <a:schemeClr val="lt1"/>
          </a:solidFill>
          <a:ln>
            <a:noFill/>
          </a:ln>
        </p:spPr>
        <p:txBody>
          <a:bodyPr spcFirstLastPara="1" wrap="square" lIns="91425" tIns="45700" rIns="91425" bIns="91425" anchor="b" anchorCtr="0">
            <a:normAutofit/>
          </a:bodyPr>
          <a:lstStyle/>
          <a:p>
            <a:pPr marL="0" marR="0" lvl="0" indent="0" algn="l" rtl="0">
              <a:lnSpc>
                <a:spcPct val="100000"/>
              </a:lnSpc>
              <a:spcBef>
                <a:spcPts val="0"/>
              </a:spcBef>
              <a:spcAft>
                <a:spcPts val="0"/>
              </a:spcAft>
              <a:buClr>
                <a:schemeClr val="dk2"/>
              </a:buClr>
              <a:buSzPts val="2700"/>
              <a:buFont typeface="Times New Roman"/>
              <a:buNone/>
            </a:pPr>
            <a:r>
              <a:rPr lang="en-US" sz="2700" b="1" i="0" u="none" strike="noStrike" cap="none">
                <a:solidFill>
                  <a:schemeClr val="dk2"/>
                </a:solidFill>
                <a:latin typeface="Times New Roman"/>
                <a:ea typeface="Times New Roman"/>
                <a:cs typeface="Times New Roman"/>
                <a:sym typeface="Times New Roman"/>
              </a:rPr>
              <a:t>जारी…..</a:t>
            </a:r>
            <a:endParaRPr/>
          </a:p>
        </p:txBody>
      </p:sp>
      <p:sp>
        <p:nvSpPr>
          <p:cNvPr id="264" name="Google Shape;264;p35"/>
          <p:cNvSpPr txBox="1">
            <a:spLocks noGrp="1"/>
          </p:cNvSpPr>
          <p:nvPr>
            <p:ph type="body" idx="1"/>
          </p:nvPr>
        </p:nvSpPr>
        <p:spPr>
          <a:xfrm>
            <a:off x="3396343" y="1687497"/>
            <a:ext cx="8342811" cy="4572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b="1"/>
              <a:t>बनाने की विधि:</a:t>
            </a:r>
            <a:endParaRPr sz="2400"/>
          </a:p>
          <a:p>
            <a:pPr marL="342900" lvl="0" indent="-342900" algn="l" rtl="0">
              <a:lnSpc>
                <a:spcPct val="100000"/>
              </a:lnSpc>
              <a:spcBef>
                <a:spcPts val="480"/>
              </a:spcBef>
              <a:spcAft>
                <a:spcPts val="0"/>
              </a:spcAft>
              <a:buClr>
                <a:schemeClr val="dk1"/>
              </a:buClr>
              <a:buSzPts val="2400"/>
              <a:buChar char="•"/>
            </a:pPr>
            <a:r>
              <a:rPr lang="en-US" sz="2400"/>
              <a:t>दो 5-लीटर के  जरीकैन लें और उनके ढक्कन को कसकर बंद करें।</a:t>
            </a:r>
            <a:endParaRPr/>
          </a:p>
          <a:p>
            <a:pPr marL="342900" lvl="0" indent="-342900" algn="l" rtl="0">
              <a:lnSpc>
                <a:spcPct val="100000"/>
              </a:lnSpc>
              <a:spcBef>
                <a:spcPts val="480"/>
              </a:spcBef>
              <a:spcAft>
                <a:spcPts val="0"/>
              </a:spcAft>
              <a:buClr>
                <a:schemeClr val="dk1"/>
              </a:buClr>
              <a:buSzPts val="2400"/>
              <a:buChar char="•"/>
            </a:pPr>
            <a:r>
              <a:rPr lang="en-US" sz="2400"/>
              <a:t>लगभग 2 फीट की दूरी पर रखकर प्रत्येक जरीकैन के हैंडल को रोप/रस्सी से बाँधें।</a:t>
            </a:r>
            <a:endParaRPr/>
          </a:p>
          <a:p>
            <a:pPr marL="342900" lvl="0" indent="-342900" algn="l" rtl="0">
              <a:lnSpc>
                <a:spcPct val="100000"/>
              </a:lnSpc>
              <a:spcBef>
                <a:spcPts val="480"/>
              </a:spcBef>
              <a:spcAft>
                <a:spcPts val="0"/>
              </a:spcAft>
              <a:buClr>
                <a:schemeClr val="dk1"/>
              </a:buClr>
              <a:buSzPts val="2400"/>
              <a:buChar char="•"/>
            </a:pPr>
            <a:r>
              <a:rPr lang="en-US" sz="2400"/>
              <a:t>मजबूत केंद्रीय धागा बनाने के लिए रस्सी को हैंडल के बीच 7–8 बार घुमाएँ।</a:t>
            </a:r>
            <a:endParaRPr/>
          </a:p>
          <a:p>
            <a:pPr marL="342900" lvl="0" indent="-342900" algn="l" rtl="0">
              <a:lnSpc>
                <a:spcPct val="100000"/>
              </a:lnSpc>
              <a:spcBef>
                <a:spcPts val="480"/>
              </a:spcBef>
              <a:spcAft>
                <a:spcPts val="0"/>
              </a:spcAft>
              <a:buClr>
                <a:schemeClr val="dk1"/>
              </a:buClr>
              <a:buSzPts val="2400"/>
              <a:buChar char="•"/>
            </a:pPr>
            <a:r>
              <a:rPr lang="en-US" sz="2400"/>
              <a:t>इसे और मजबूत करने के लिए एक और रस्सी केंद्रीय धागे के चारों तरफ़ लपेटें, जिससे बेलनाकार (cylindrical) रोल बन जाए।</a:t>
            </a:r>
            <a:endParaRPr/>
          </a:p>
          <a:p>
            <a:pPr marL="342900" lvl="0" indent="-342900" algn="l" rtl="0">
              <a:lnSpc>
                <a:spcPct val="100000"/>
              </a:lnSpc>
              <a:spcBef>
                <a:spcPts val="480"/>
              </a:spcBef>
              <a:spcAft>
                <a:spcPts val="0"/>
              </a:spcAft>
              <a:buClr>
                <a:schemeClr val="dk1"/>
              </a:buClr>
              <a:buSzPts val="2400"/>
              <a:buChar char="•"/>
            </a:pPr>
            <a:r>
              <a:rPr lang="en-US" sz="2400"/>
              <a:t>दोनों सिरों को कसकर बाँधें ताकि ढीला न पड़े।</a:t>
            </a:r>
            <a:endParaRPr/>
          </a:p>
          <a:p>
            <a:pPr marL="342900" lvl="0" indent="-342900" algn="l" rtl="0">
              <a:lnSpc>
                <a:spcPct val="100000"/>
              </a:lnSpc>
              <a:spcBef>
                <a:spcPts val="480"/>
              </a:spcBef>
              <a:spcAft>
                <a:spcPts val="0"/>
              </a:spcAft>
              <a:buClr>
                <a:schemeClr val="dk1"/>
              </a:buClr>
              <a:buSzPts val="2400"/>
              <a:buChar char="•"/>
            </a:pPr>
            <a:r>
              <a:rPr lang="en-US" sz="2400"/>
              <a:t>अब जरीकैन राफ्ट आपात स्थिति में तैरने के लिए तैयार है।</a:t>
            </a:r>
            <a:endParaRPr/>
          </a:p>
        </p:txBody>
      </p:sp>
      <p:pic>
        <p:nvPicPr>
          <p:cNvPr id="265" name="Google Shape;265;p35"/>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266" name="Google Shape;266;p35"/>
          <p:cNvSpPr txBox="1"/>
          <p:nvPr/>
        </p:nvSpPr>
        <p:spPr>
          <a:xfrm>
            <a:off x="0" y="1408161"/>
            <a:ext cx="3779520" cy="924470"/>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जेरीकैन राफ्ट</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9F372F"/>
              </a:buClr>
              <a:buSzPct val="100000"/>
              <a:buFont typeface="Arimo"/>
              <a:buNone/>
            </a:pPr>
            <a:r>
              <a:rPr lang="en-US">
                <a:solidFill>
                  <a:srgbClr val="9F372F"/>
                </a:solidFill>
                <a:latin typeface="Arimo"/>
                <a:ea typeface="Arimo"/>
                <a:cs typeface="Arimo"/>
                <a:sym typeface="Arimo"/>
              </a:rPr>
              <a:t> </a:t>
            </a:r>
            <a:br>
              <a:rPr lang="en-US"/>
            </a:br>
            <a:endParaRPr/>
          </a:p>
        </p:txBody>
      </p:sp>
      <p:sp>
        <p:nvSpPr>
          <p:cNvPr id="272" name="Google Shape;272;p36"/>
          <p:cNvSpPr txBox="1">
            <a:spLocks noGrp="1"/>
          </p:cNvSpPr>
          <p:nvPr>
            <p:ph type="body" idx="1"/>
          </p:nvPr>
        </p:nvSpPr>
        <p:spPr>
          <a:xfrm>
            <a:off x="4965192" y="1870949"/>
            <a:ext cx="6464808" cy="3456384"/>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400"/>
              <a:buChar char="•"/>
            </a:pPr>
            <a:r>
              <a:rPr lang="en-US" sz="2400"/>
              <a:t>यह राफ्ट घरों या स्थानीय बाजारों में उपलब्ध सूखे नारियल की मदद से बनाया जाता है।</a:t>
            </a:r>
            <a:br>
              <a:rPr lang="en-US" sz="2400"/>
            </a:br>
            <a:r>
              <a:rPr lang="en-US" sz="2400"/>
              <a:t>यह रस्सी की मदद से 6–8 सूखे नारियल को जोड़कर तैयार किया जाता है।</a:t>
            </a:r>
            <a:endParaRPr/>
          </a:p>
          <a:p>
            <a:pPr marL="342900" lvl="0" indent="-342900" algn="l" rtl="0">
              <a:lnSpc>
                <a:spcPct val="100000"/>
              </a:lnSpc>
              <a:spcBef>
                <a:spcPts val="480"/>
              </a:spcBef>
              <a:spcAft>
                <a:spcPts val="0"/>
              </a:spcAft>
              <a:buClr>
                <a:schemeClr val="dk1"/>
              </a:buClr>
              <a:buSzPts val="2400"/>
              <a:buChar char="•"/>
            </a:pPr>
            <a:r>
              <a:rPr lang="en-US" sz="2400" b="1"/>
              <a:t>आवश्यक सामग्री:</a:t>
            </a:r>
            <a:endParaRPr sz="2400"/>
          </a:p>
          <a:p>
            <a:pPr marL="342900" lvl="0" indent="-342900" algn="l" rtl="0">
              <a:lnSpc>
                <a:spcPct val="100000"/>
              </a:lnSpc>
              <a:spcBef>
                <a:spcPts val="480"/>
              </a:spcBef>
              <a:spcAft>
                <a:spcPts val="0"/>
              </a:spcAft>
              <a:buClr>
                <a:schemeClr val="dk1"/>
              </a:buClr>
              <a:buSzPts val="2400"/>
              <a:buChar char="•"/>
            </a:pPr>
            <a:r>
              <a:rPr lang="en-US" sz="2400"/>
              <a:t>6 सूखे नारियल</a:t>
            </a:r>
            <a:endParaRPr/>
          </a:p>
          <a:p>
            <a:pPr marL="342900" lvl="0" indent="-342900" algn="l" rtl="0">
              <a:lnSpc>
                <a:spcPct val="100000"/>
              </a:lnSpc>
              <a:spcBef>
                <a:spcPts val="480"/>
              </a:spcBef>
              <a:spcAft>
                <a:spcPts val="0"/>
              </a:spcAft>
              <a:buClr>
                <a:schemeClr val="dk1"/>
              </a:buClr>
              <a:buSzPts val="2400"/>
              <a:buChar char="•"/>
            </a:pPr>
            <a:r>
              <a:rPr lang="en-US" sz="2400"/>
              <a:t>3 मीटर नारियल फाइबर की रस्सी</a:t>
            </a:r>
            <a:endParaRPr/>
          </a:p>
        </p:txBody>
      </p:sp>
      <p:sp>
        <p:nvSpPr>
          <p:cNvPr id="273" name="Google Shape;273;p36"/>
          <p:cNvSpPr txBox="1"/>
          <p:nvPr/>
        </p:nvSpPr>
        <p:spPr>
          <a:xfrm>
            <a:off x="145473" y="1689953"/>
            <a:ext cx="4444815" cy="994122"/>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ड्राई कोकोनट राफ्ट </a:t>
            </a:r>
            <a:endParaRPr sz="4000" b="1" i="0" u="none" strike="noStrike" cap="none">
              <a:solidFill>
                <a:srgbClr val="FF0000"/>
              </a:solidFill>
              <a:latin typeface="Open Sans"/>
              <a:ea typeface="Open Sans"/>
              <a:cs typeface="Open Sans"/>
              <a:sym typeface="Open Sans"/>
            </a:endParaRPr>
          </a:p>
        </p:txBody>
      </p:sp>
      <p:pic>
        <p:nvPicPr>
          <p:cNvPr id="274" name="Google Shape;274;p36"/>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1491422" y="265760"/>
            <a:ext cx="8940604" cy="778098"/>
          </a:xfrm>
          <a:prstGeom prst="rect">
            <a:avLst/>
          </a:prstGeom>
          <a:solidFill>
            <a:schemeClr val="lt1"/>
          </a:solidFill>
          <a:ln>
            <a:noFill/>
          </a:ln>
        </p:spPr>
        <p:txBody>
          <a:bodyPr spcFirstLastPara="1" wrap="square" lIns="91425" tIns="45700" rIns="91425" bIns="91425" anchor="b" anchorCtr="0">
            <a:normAutofit/>
          </a:bodyPr>
          <a:lstStyle/>
          <a:p>
            <a:pPr marL="0" marR="0" lvl="0" indent="0" algn="l" rtl="0">
              <a:lnSpc>
                <a:spcPct val="100000"/>
              </a:lnSpc>
              <a:spcBef>
                <a:spcPts val="0"/>
              </a:spcBef>
              <a:spcAft>
                <a:spcPts val="0"/>
              </a:spcAft>
              <a:buClr>
                <a:schemeClr val="dk1"/>
              </a:buClr>
              <a:buSzPts val="4000"/>
              <a:buFont typeface="Open Sans"/>
              <a:buNone/>
            </a:pPr>
            <a:r>
              <a:rPr lang="en-US" sz="4000" b="1" i="0" u="none" strike="noStrike" cap="none">
                <a:solidFill>
                  <a:schemeClr val="dk1"/>
                </a:solidFill>
                <a:latin typeface="Open Sans"/>
                <a:ea typeface="Open Sans"/>
                <a:cs typeface="Open Sans"/>
                <a:sym typeface="Open Sans"/>
              </a:rPr>
              <a:t>जारी…..</a:t>
            </a:r>
            <a:endParaRPr/>
          </a:p>
        </p:txBody>
      </p:sp>
      <p:sp>
        <p:nvSpPr>
          <p:cNvPr id="280" name="Google Shape;280;p37"/>
          <p:cNvSpPr txBox="1">
            <a:spLocks noGrp="1"/>
          </p:cNvSpPr>
          <p:nvPr>
            <p:ph type="body" idx="1"/>
          </p:nvPr>
        </p:nvSpPr>
        <p:spPr>
          <a:xfrm>
            <a:off x="3977196" y="1321167"/>
            <a:ext cx="8214804" cy="530605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None/>
            </a:pPr>
            <a:r>
              <a:rPr lang="en-US" sz="2000" b="1"/>
              <a:t>       </a:t>
            </a:r>
            <a:r>
              <a:rPr lang="en-US" sz="2000" b="1">
                <a:latin typeface="Open Sans"/>
                <a:ea typeface="Open Sans"/>
                <a:cs typeface="Open Sans"/>
                <a:sym typeface="Open Sans"/>
              </a:rPr>
              <a:t>ड्राई कोकोनट राफ्ट </a:t>
            </a:r>
            <a:r>
              <a:rPr lang="en-US" sz="2000" b="1"/>
              <a:t>बनाने की विधि:</a:t>
            </a:r>
            <a:endParaRPr sz="2000"/>
          </a:p>
          <a:p>
            <a:pPr marL="342900" lvl="0" indent="-342900" algn="just" rtl="0">
              <a:lnSpc>
                <a:spcPct val="100000"/>
              </a:lnSpc>
              <a:spcBef>
                <a:spcPts val="400"/>
              </a:spcBef>
              <a:spcAft>
                <a:spcPts val="0"/>
              </a:spcAft>
              <a:buClr>
                <a:schemeClr val="dk1"/>
              </a:buClr>
              <a:buSzPts val="2000"/>
              <a:buChar char="•"/>
            </a:pPr>
            <a:r>
              <a:rPr lang="en-US" sz="2000"/>
              <a:t>बड़ी सुई या 8–10 इंच की कील का उपयोग प्रत्येक सूखे नारियल में ऊपर और नीचे दोनों ओर छेद करें ।</a:t>
            </a:r>
            <a:endParaRPr/>
          </a:p>
          <a:p>
            <a:pPr marL="342900" lvl="0" indent="-342900" algn="just" rtl="0">
              <a:lnSpc>
                <a:spcPct val="100000"/>
              </a:lnSpc>
              <a:spcBef>
                <a:spcPts val="400"/>
              </a:spcBef>
              <a:spcAft>
                <a:spcPts val="0"/>
              </a:spcAft>
              <a:buClr>
                <a:schemeClr val="dk1"/>
              </a:buClr>
              <a:buSzPts val="2000"/>
              <a:buChar char="•"/>
            </a:pPr>
            <a:r>
              <a:rPr lang="en-US" sz="2000"/>
              <a:t>पहले नारियल के ऊपर के छेद से रस्सी डालें और ½ मीटर रस्सी कों सिरों से खाली छोड़ें।</a:t>
            </a:r>
            <a:endParaRPr/>
          </a:p>
          <a:p>
            <a:pPr marL="342900" lvl="0" indent="-342900" algn="just" rtl="0">
              <a:lnSpc>
                <a:spcPct val="100000"/>
              </a:lnSpc>
              <a:spcBef>
                <a:spcPts val="400"/>
              </a:spcBef>
              <a:spcAft>
                <a:spcPts val="0"/>
              </a:spcAft>
              <a:buClr>
                <a:schemeClr val="dk1"/>
              </a:buClr>
              <a:buSzPts val="2000"/>
              <a:buChar char="•"/>
            </a:pPr>
            <a:r>
              <a:rPr lang="en-US" sz="2000"/>
              <a:t>नारियल को एक जगह पर स्थिर करने के लिए छेद के पास दोनों ओर गाँठ बांधें ।</a:t>
            </a:r>
            <a:endParaRPr/>
          </a:p>
          <a:p>
            <a:pPr marL="342900" lvl="0" indent="-342900" algn="just" rtl="0">
              <a:lnSpc>
                <a:spcPct val="100000"/>
              </a:lnSpc>
              <a:spcBef>
                <a:spcPts val="400"/>
              </a:spcBef>
              <a:spcAft>
                <a:spcPts val="0"/>
              </a:spcAft>
              <a:buClr>
                <a:schemeClr val="dk1"/>
              </a:buClr>
              <a:buSzPts val="2000"/>
              <a:buChar char="•"/>
            </a:pPr>
            <a:r>
              <a:rPr lang="en-US" sz="2000"/>
              <a:t>यही प्रक्रिया प्रत्येक नारियल के लिए दोहराएँ, उन्हें अगल-बगल में बाँधकर बेल्ट जैसी संरचना बनाएं।</a:t>
            </a:r>
            <a:endParaRPr/>
          </a:p>
          <a:p>
            <a:pPr marL="342900" lvl="0" indent="-342900" algn="just" rtl="0">
              <a:lnSpc>
                <a:spcPct val="100000"/>
              </a:lnSpc>
              <a:spcBef>
                <a:spcPts val="400"/>
              </a:spcBef>
              <a:spcAft>
                <a:spcPts val="0"/>
              </a:spcAft>
              <a:buClr>
                <a:schemeClr val="dk1"/>
              </a:buClr>
              <a:buSzPts val="2000"/>
              <a:buChar char="•"/>
            </a:pPr>
            <a:r>
              <a:rPr lang="en-US" sz="2000"/>
              <a:t>राफ्ट को मजबूत बनाने के लिए नीचे के छेद से भी यही प्रक्रिया दोहराएँ।</a:t>
            </a:r>
            <a:endParaRPr/>
          </a:p>
          <a:p>
            <a:pPr marL="342900" lvl="0" indent="-342900" algn="just" rtl="0">
              <a:lnSpc>
                <a:spcPct val="100000"/>
              </a:lnSpc>
              <a:spcBef>
                <a:spcPts val="400"/>
              </a:spcBef>
              <a:spcAft>
                <a:spcPts val="0"/>
              </a:spcAft>
              <a:buClr>
                <a:schemeClr val="dk1"/>
              </a:buClr>
              <a:buSzPts val="2000"/>
              <a:buChar char="•"/>
            </a:pPr>
            <a:r>
              <a:rPr lang="en-US" sz="2000"/>
              <a:t>आखिरी नारियल के बाद अंतिम गाँठ बाँधें और अंत में ½ मीटर रस्सी को सिरों से खाली छोड़ें।</a:t>
            </a:r>
            <a:endParaRPr/>
          </a:p>
          <a:p>
            <a:pPr marL="342900" lvl="0" indent="-342900" algn="just" rtl="0">
              <a:lnSpc>
                <a:spcPct val="100000"/>
              </a:lnSpc>
              <a:spcBef>
                <a:spcPts val="400"/>
              </a:spcBef>
              <a:spcAft>
                <a:spcPts val="0"/>
              </a:spcAft>
              <a:buClr>
                <a:schemeClr val="dk1"/>
              </a:buClr>
              <a:buSzPts val="2000"/>
              <a:buChar char="•"/>
            </a:pPr>
            <a:r>
              <a:rPr lang="en-US" sz="2000"/>
              <a:t>दोनों सिरों पर खाली रस्सी के साथ नारियल की बेल्ट/नारियल राफ्ट तैयार हो गया है।</a:t>
            </a:r>
            <a:endParaRPr/>
          </a:p>
        </p:txBody>
      </p:sp>
      <p:pic>
        <p:nvPicPr>
          <p:cNvPr id="281" name="Google Shape;281;p37"/>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282" name="Google Shape;282;p37"/>
          <p:cNvSpPr txBox="1"/>
          <p:nvPr/>
        </p:nvSpPr>
        <p:spPr>
          <a:xfrm>
            <a:off x="145472" y="1457048"/>
            <a:ext cx="3716313" cy="994122"/>
          </a:xfrm>
          <a:prstGeom prst="rect">
            <a:avLst/>
          </a:prstGeom>
          <a:noFill/>
          <a:ln>
            <a:noFill/>
          </a:ln>
        </p:spPr>
        <p:txBody>
          <a:bodyPr spcFirstLastPara="1" wrap="square" lIns="91425" tIns="45700" rIns="91425" bIns="91425" anchor="b" anchorCtr="0">
            <a:normAutofit fontScale="92500"/>
          </a:bodyPr>
          <a:lstStyle/>
          <a:p>
            <a:pPr marL="0" marR="0" lvl="0" indent="0" algn="ctr" rtl="0">
              <a:lnSpc>
                <a:spcPct val="100000"/>
              </a:lnSpc>
              <a:spcBef>
                <a:spcPts val="0"/>
              </a:spcBef>
              <a:spcAft>
                <a:spcPts val="0"/>
              </a:spcAft>
              <a:buClr>
                <a:srgbClr val="FF0000"/>
              </a:buClr>
              <a:buSzPct val="100000"/>
              <a:buFont typeface="Open Sans"/>
              <a:buNone/>
            </a:pPr>
            <a:r>
              <a:rPr lang="en-US" sz="4000" b="1" i="0" u="none" strike="noStrike" cap="none">
                <a:solidFill>
                  <a:srgbClr val="FF0000"/>
                </a:solidFill>
                <a:latin typeface="Open Sans"/>
                <a:ea typeface="Open Sans"/>
                <a:cs typeface="Open Sans"/>
                <a:sym typeface="Open Sans"/>
              </a:rPr>
              <a:t>ड्राई कोकोनट राफ्ट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US"/>
            </a:br>
            <a:br>
              <a:rPr lang="en-US"/>
            </a:br>
            <a:endParaRPr/>
          </a:p>
        </p:txBody>
      </p:sp>
      <p:sp>
        <p:nvSpPr>
          <p:cNvPr id="288" name="Google Shape;288;p38"/>
          <p:cNvSpPr txBox="1">
            <a:spLocks noGrp="1"/>
          </p:cNvSpPr>
          <p:nvPr>
            <p:ph type="body" idx="1"/>
          </p:nvPr>
        </p:nvSpPr>
        <p:spPr>
          <a:xfrm>
            <a:off x="3337560" y="1370534"/>
            <a:ext cx="8786377" cy="5135562"/>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400"/>
              <a:buChar char="•"/>
            </a:pPr>
            <a:r>
              <a:rPr lang="en-US" sz="2400"/>
              <a:t>यह राफ्ट दो या दो से अधिक खाली पीवीसी ड्रम्स को बांस/लकड़ी की पट्टियों से रस्सी की मदद से बाँधकर बनाया जाता है।</a:t>
            </a:r>
            <a:br>
              <a:rPr lang="en-US" sz="2400"/>
            </a:br>
            <a:r>
              <a:rPr lang="en-US" sz="2400"/>
              <a:t>यह राफ्ट बाढ़ के समय 2–4 व्यक्तियों का भार आसानी से सहन/वहन कर सकता है।</a:t>
            </a:r>
            <a:endParaRPr/>
          </a:p>
          <a:p>
            <a:pPr marL="342900" lvl="0" indent="-342900" algn="l" rtl="0">
              <a:lnSpc>
                <a:spcPct val="100000"/>
              </a:lnSpc>
              <a:spcBef>
                <a:spcPts val="480"/>
              </a:spcBef>
              <a:spcAft>
                <a:spcPts val="0"/>
              </a:spcAft>
              <a:buClr>
                <a:schemeClr val="dk1"/>
              </a:buClr>
              <a:buSzPts val="2400"/>
              <a:buNone/>
            </a:pPr>
            <a:r>
              <a:rPr lang="en-US" sz="2400" b="1"/>
              <a:t>    आवश्यक सामग्री:</a:t>
            </a:r>
            <a:endParaRPr sz="2400"/>
          </a:p>
          <a:p>
            <a:pPr marL="342900" lvl="0" indent="-342900" algn="l" rtl="0">
              <a:lnSpc>
                <a:spcPct val="100000"/>
              </a:lnSpc>
              <a:spcBef>
                <a:spcPts val="480"/>
              </a:spcBef>
              <a:spcAft>
                <a:spcPts val="0"/>
              </a:spcAft>
              <a:buClr>
                <a:schemeClr val="dk1"/>
              </a:buClr>
              <a:buSzPts val="2400"/>
              <a:buChar char="•"/>
            </a:pPr>
            <a:r>
              <a:rPr lang="en-US" sz="2400"/>
              <a:t>2 प्लास्टिक ड्रम/बैरल (प्रत्येक 220 लीटर क्षमता वाले)।</a:t>
            </a:r>
            <a:endParaRPr/>
          </a:p>
          <a:p>
            <a:pPr marL="342900" lvl="0" indent="-342900" algn="l" rtl="0">
              <a:lnSpc>
                <a:spcPct val="100000"/>
              </a:lnSpc>
              <a:spcBef>
                <a:spcPts val="480"/>
              </a:spcBef>
              <a:spcAft>
                <a:spcPts val="0"/>
              </a:spcAft>
              <a:buClr>
                <a:schemeClr val="dk1"/>
              </a:buClr>
              <a:buSzPts val="2400"/>
              <a:buChar char="•"/>
            </a:pPr>
            <a:r>
              <a:rPr lang="en-US" sz="2400"/>
              <a:t>लगभग 50 मीटर लम्‍बी नारियल फाइबर रोप (5–8 मिमी मोटाई)।</a:t>
            </a:r>
            <a:endParaRPr/>
          </a:p>
          <a:p>
            <a:pPr marL="342900" lvl="0" indent="-342900" algn="l" rtl="0">
              <a:lnSpc>
                <a:spcPct val="100000"/>
              </a:lnSpc>
              <a:spcBef>
                <a:spcPts val="480"/>
              </a:spcBef>
              <a:spcAft>
                <a:spcPts val="0"/>
              </a:spcAft>
              <a:buClr>
                <a:schemeClr val="dk1"/>
              </a:buClr>
              <a:buSzPts val="2400"/>
              <a:buChar char="•"/>
            </a:pPr>
            <a:r>
              <a:rPr lang="en-US" sz="2400"/>
              <a:t>प्रत्येक ड्रम्स के कुल व्यास से लगभग 2 फीट लंबी 4 सूखे बांस के लॉग या लकड़ी की पट्टियाँ/ लकड़ी के डण्‍डे ।</a:t>
            </a:r>
            <a:endParaRPr/>
          </a:p>
          <a:p>
            <a:pPr marL="342900" lvl="0" indent="-342900" algn="l" rtl="0">
              <a:lnSpc>
                <a:spcPct val="100000"/>
              </a:lnSpc>
              <a:spcBef>
                <a:spcPts val="480"/>
              </a:spcBef>
              <a:spcAft>
                <a:spcPts val="0"/>
              </a:spcAft>
              <a:buClr>
                <a:schemeClr val="dk1"/>
              </a:buClr>
              <a:buSzPts val="2400"/>
              <a:buChar char="•"/>
            </a:pPr>
            <a:r>
              <a:rPr lang="en-US" sz="2400"/>
              <a:t>राफ्ट का प्लेटफ़ॉर्म बनाने के लिए - प्रत्येक लगभग 4 फीट लंबी,12–15 बांस या लकड़ी की पट्टियाँ ।</a:t>
            </a:r>
            <a:endParaRPr/>
          </a:p>
        </p:txBody>
      </p:sp>
      <p:sp>
        <p:nvSpPr>
          <p:cNvPr id="289" name="Google Shape;289;p38"/>
          <p:cNvSpPr txBox="1"/>
          <p:nvPr/>
        </p:nvSpPr>
        <p:spPr>
          <a:xfrm>
            <a:off x="1" y="2151017"/>
            <a:ext cx="3218688" cy="1348629"/>
          </a:xfrm>
          <a:prstGeom prst="rect">
            <a:avLst/>
          </a:prstGeom>
          <a:solidFill>
            <a:schemeClr val="lt1"/>
          </a:solidFill>
          <a:ln>
            <a:noFill/>
          </a:ln>
        </p:spPr>
        <p:txBody>
          <a:bodyPr spcFirstLastPara="1" wrap="square" lIns="91425" tIns="45700" rIns="91425" bIns="91425" anchor="b" anchorCtr="0">
            <a:no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ड्रम/बैरल राफ्ट</a:t>
            </a:r>
            <a:endParaRPr sz="1400" b="0" i="0" u="none" strike="noStrike" cap="none">
              <a:solidFill>
                <a:srgbClr val="000000"/>
              </a:solidFill>
              <a:latin typeface="Arial"/>
              <a:ea typeface="Arial"/>
              <a:cs typeface="Arial"/>
              <a:sym typeface="Arial"/>
            </a:endParaRPr>
          </a:p>
        </p:txBody>
      </p:sp>
      <p:pic>
        <p:nvPicPr>
          <p:cNvPr id="290" name="Google Shape;290;p38"/>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US"/>
            </a:br>
            <a:br>
              <a:rPr lang="en-US">
                <a:solidFill>
                  <a:schemeClr val="accent2"/>
                </a:solidFill>
              </a:rPr>
            </a:br>
            <a:endParaRPr>
              <a:solidFill>
                <a:schemeClr val="accent2"/>
              </a:solidFill>
            </a:endParaRPr>
          </a:p>
        </p:txBody>
      </p:sp>
      <p:sp>
        <p:nvSpPr>
          <p:cNvPr id="296" name="Google Shape;296;p39"/>
          <p:cNvSpPr txBox="1">
            <a:spLocks noGrp="1"/>
          </p:cNvSpPr>
          <p:nvPr>
            <p:ph type="body" idx="1"/>
          </p:nvPr>
        </p:nvSpPr>
        <p:spPr>
          <a:xfrm>
            <a:off x="4423955" y="1393659"/>
            <a:ext cx="7527254" cy="45720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400"/>
              <a:buNone/>
            </a:pPr>
            <a:r>
              <a:rPr lang="en-US" sz="2400" b="1"/>
              <a:t> बांस(</a:t>
            </a:r>
            <a:r>
              <a:rPr lang="en-US" sz="2200" b="1">
                <a:latin typeface="Open Sans"/>
                <a:ea typeface="Open Sans"/>
                <a:cs typeface="Open Sans"/>
                <a:sym typeface="Open Sans"/>
              </a:rPr>
              <a:t>बम्बू</a:t>
            </a:r>
            <a:r>
              <a:rPr lang="en-US" sz="2400" b="1"/>
              <a:t>) राफ्ट</a:t>
            </a:r>
            <a:r>
              <a:rPr lang="en-US" sz="2400"/>
              <a:t> को बांस और रस्सी की मदद से बनाया जाता है।</a:t>
            </a:r>
            <a:endParaRPr/>
          </a:p>
          <a:p>
            <a:pPr marL="0" lvl="0" indent="0" algn="just" rtl="0">
              <a:lnSpc>
                <a:spcPct val="100000"/>
              </a:lnSpc>
              <a:spcBef>
                <a:spcPts val="480"/>
              </a:spcBef>
              <a:spcAft>
                <a:spcPts val="0"/>
              </a:spcAft>
              <a:buClr>
                <a:schemeClr val="dk1"/>
              </a:buClr>
              <a:buSzPts val="2400"/>
              <a:buNone/>
            </a:pPr>
            <a:r>
              <a:rPr lang="en-US" sz="2400" b="1"/>
              <a:t> </a:t>
            </a:r>
            <a:endParaRPr/>
          </a:p>
          <a:p>
            <a:pPr marL="0" lvl="0" indent="0" algn="just" rtl="0">
              <a:lnSpc>
                <a:spcPct val="100000"/>
              </a:lnSpc>
              <a:spcBef>
                <a:spcPts val="480"/>
              </a:spcBef>
              <a:spcAft>
                <a:spcPts val="0"/>
              </a:spcAft>
              <a:buClr>
                <a:schemeClr val="dk1"/>
              </a:buClr>
              <a:buSzPts val="2400"/>
              <a:buNone/>
            </a:pPr>
            <a:endParaRPr sz="2400" b="1"/>
          </a:p>
          <a:p>
            <a:pPr marL="0" lvl="0" indent="0" algn="just" rtl="0">
              <a:lnSpc>
                <a:spcPct val="100000"/>
              </a:lnSpc>
              <a:spcBef>
                <a:spcPts val="480"/>
              </a:spcBef>
              <a:spcAft>
                <a:spcPts val="0"/>
              </a:spcAft>
              <a:buClr>
                <a:schemeClr val="dk1"/>
              </a:buClr>
              <a:buSzPts val="2400"/>
              <a:buNone/>
            </a:pPr>
            <a:r>
              <a:rPr lang="en-US" sz="2400" b="1"/>
              <a:t>आवश्यक सामग्री:</a:t>
            </a:r>
            <a:endParaRPr sz="2400"/>
          </a:p>
          <a:p>
            <a:pPr marL="342900" lvl="0" indent="-342900" algn="just" rtl="0">
              <a:lnSpc>
                <a:spcPct val="100000"/>
              </a:lnSpc>
              <a:spcBef>
                <a:spcPts val="480"/>
              </a:spcBef>
              <a:spcAft>
                <a:spcPts val="0"/>
              </a:spcAft>
              <a:buClr>
                <a:schemeClr val="dk1"/>
              </a:buClr>
              <a:buSzPts val="2400"/>
              <a:buChar char="•"/>
            </a:pPr>
            <a:r>
              <a:rPr lang="en-US" sz="2400"/>
              <a:t>कम से कम 4” व्यास और 5 मीटर लंबाई के10–12 सूखे बांस (</a:t>
            </a:r>
            <a:r>
              <a:rPr lang="en-US" sz="2200">
                <a:latin typeface="Open Sans"/>
                <a:ea typeface="Open Sans"/>
                <a:cs typeface="Open Sans"/>
                <a:sym typeface="Open Sans"/>
              </a:rPr>
              <a:t>बम्बू</a:t>
            </a:r>
            <a:r>
              <a:rPr lang="en-US" sz="2400"/>
              <a:t>)।</a:t>
            </a:r>
            <a:endParaRPr/>
          </a:p>
          <a:p>
            <a:pPr marL="342900" lvl="0" indent="-342900" algn="just" rtl="0">
              <a:lnSpc>
                <a:spcPct val="100000"/>
              </a:lnSpc>
              <a:spcBef>
                <a:spcPts val="480"/>
              </a:spcBef>
              <a:spcAft>
                <a:spcPts val="0"/>
              </a:spcAft>
              <a:buClr>
                <a:schemeClr val="dk1"/>
              </a:buClr>
              <a:buSzPts val="2400"/>
              <a:buChar char="•"/>
            </a:pPr>
            <a:r>
              <a:rPr lang="en-US" sz="2400"/>
              <a:t>प्रत्येक बांस को बाँधने के लिए नारियल फाइबर की 5 मीटर लम्‍बी रस्सी लें। </a:t>
            </a:r>
            <a:endParaRPr/>
          </a:p>
        </p:txBody>
      </p:sp>
      <p:sp>
        <p:nvSpPr>
          <p:cNvPr id="297" name="Google Shape;297;p39"/>
          <p:cNvSpPr txBox="1"/>
          <p:nvPr/>
        </p:nvSpPr>
        <p:spPr>
          <a:xfrm>
            <a:off x="859846" y="2398366"/>
            <a:ext cx="2587442" cy="994122"/>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बम्बू राफ्ट </a:t>
            </a:r>
            <a:endParaRPr sz="4000" b="1" i="0" u="none" strike="noStrike" cap="none">
              <a:solidFill>
                <a:srgbClr val="FF0000"/>
              </a:solidFill>
              <a:latin typeface="Open Sans"/>
              <a:ea typeface="Open Sans"/>
              <a:cs typeface="Open Sans"/>
              <a:sym typeface="Open Sans"/>
            </a:endParaRPr>
          </a:p>
        </p:txBody>
      </p:sp>
      <p:pic>
        <p:nvPicPr>
          <p:cNvPr id="298" name="Google Shape;298;p39"/>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body" idx="1"/>
          </p:nvPr>
        </p:nvSpPr>
        <p:spPr>
          <a:xfrm>
            <a:off x="4345577" y="1443885"/>
            <a:ext cx="73239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None/>
            </a:pPr>
            <a:r>
              <a:rPr lang="en-US" sz="2400" b="1"/>
              <a:t>  बम्बू राफ्ट बनाने की विधि:</a:t>
            </a:r>
            <a:endParaRPr sz="2400"/>
          </a:p>
          <a:p>
            <a:pPr marL="342900" lvl="0" indent="-342900" algn="just" rtl="0">
              <a:lnSpc>
                <a:spcPct val="100000"/>
              </a:lnSpc>
              <a:spcBef>
                <a:spcPts val="480"/>
              </a:spcBef>
              <a:spcAft>
                <a:spcPts val="0"/>
              </a:spcAft>
              <a:buClr>
                <a:schemeClr val="dk1"/>
              </a:buClr>
              <a:buSzPts val="2400"/>
              <a:buChar char="•"/>
            </a:pPr>
            <a:r>
              <a:rPr lang="en-US" sz="2400"/>
              <a:t>बांस को लंबे रूख में दो हिस्सों में बाँटें और उन्हें  फ्लेट सतह पर 4 फीट की दूरी पर रखें।</a:t>
            </a:r>
            <a:endParaRPr sz="2400"/>
          </a:p>
          <a:p>
            <a:pPr marL="0" lvl="0" indent="0" algn="l" rtl="0">
              <a:lnSpc>
                <a:spcPct val="100000"/>
              </a:lnSpc>
              <a:spcBef>
                <a:spcPts val="480"/>
              </a:spcBef>
              <a:spcAft>
                <a:spcPts val="0"/>
              </a:spcAft>
              <a:buClr>
                <a:schemeClr val="dk1"/>
              </a:buClr>
              <a:buSzPts val="2400"/>
              <a:buNone/>
            </a:pPr>
            <a:endParaRPr sz="2400"/>
          </a:p>
          <a:p>
            <a:pPr marL="342900" lvl="0" indent="-342900" algn="just" rtl="0">
              <a:lnSpc>
                <a:spcPct val="100000"/>
              </a:lnSpc>
              <a:spcBef>
                <a:spcPts val="480"/>
              </a:spcBef>
              <a:spcAft>
                <a:spcPts val="0"/>
              </a:spcAft>
              <a:buClr>
                <a:schemeClr val="dk1"/>
              </a:buClr>
              <a:buSzPts val="2400"/>
              <a:buChar char="•"/>
            </a:pPr>
            <a:r>
              <a:rPr lang="en-US" sz="2400"/>
              <a:t>बचे हुये बांस के टुकड़ों को पहले से बाँटें हुये दो हिस्‍सों के सापेक्ष लंबवत रूप में अगल-बगल रखें।</a:t>
            </a:r>
            <a:endParaRPr sz="2400"/>
          </a:p>
          <a:p>
            <a:pPr marL="0" lvl="0" indent="0" algn="l" rtl="0">
              <a:lnSpc>
                <a:spcPct val="100000"/>
              </a:lnSpc>
              <a:spcBef>
                <a:spcPts val="480"/>
              </a:spcBef>
              <a:spcAft>
                <a:spcPts val="0"/>
              </a:spcAft>
              <a:buClr>
                <a:schemeClr val="dk1"/>
              </a:buClr>
              <a:buSzPts val="2400"/>
              <a:buNone/>
            </a:pPr>
            <a:endParaRPr sz="2400"/>
          </a:p>
          <a:p>
            <a:pPr marL="342900" lvl="0" indent="-342900" algn="just" rtl="0">
              <a:lnSpc>
                <a:spcPct val="100000"/>
              </a:lnSpc>
              <a:spcBef>
                <a:spcPts val="480"/>
              </a:spcBef>
              <a:spcAft>
                <a:spcPts val="0"/>
              </a:spcAft>
              <a:buClr>
                <a:schemeClr val="dk1"/>
              </a:buClr>
              <a:buSzPts val="2400"/>
              <a:buChar char="•"/>
            </a:pPr>
            <a:r>
              <a:rPr lang="en-US" sz="2400"/>
              <a:t>सभी बांस के टुकड़ों को नारियल फाइबर रस्सी का उपयोग करके बाँधें, अतिरिक्त मजबूती के लिए आधे बांस के हिस्सों से सपोर्ट दें।</a:t>
            </a:r>
            <a:endParaRPr/>
          </a:p>
        </p:txBody>
      </p:sp>
      <p:pic>
        <p:nvPicPr>
          <p:cNvPr id="304" name="Google Shape;304;p40"/>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305" name="Google Shape;305;p40"/>
          <p:cNvSpPr txBox="1"/>
          <p:nvPr/>
        </p:nvSpPr>
        <p:spPr>
          <a:xfrm>
            <a:off x="931817" y="2788983"/>
            <a:ext cx="2497183" cy="994122"/>
          </a:xfrm>
          <a:prstGeom prst="rect">
            <a:avLst/>
          </a:prstGeom>
          <a:solidFill>
            <a:schemeClr val="lt1"/>
          </a:solidFill>
          <a:ln>
            <a:noFill/>
          </a:ln>
        </p:spPr>
        <p:txBody>
          <a:bodyPr spcFirstLastPara="1" wrap="square" lIns="91425" tIns="45700" rIns="91425" bIns="91425" anchor="b" anchorCtr="0">
            <a:normAutofit/>
          </a:bodyPr>
          <a:lstStyle/>
          <a:p>
            <a:pPr marL="0" marR="0" lvl="0" indent="0" algn="ctr"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बम्बू राफ्ट </a:t>
            </a:r>
            <a:endParaRPr sz="40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body" idx="1"/>
          </p:nvPr>
        </p:nvSpPr>
        <p:spPr>
          <a:xfrm>
            <a:off x="5990322" y="1813513"/>
            <a:ext cx="5604270" cy="306938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b="1">
                <a:latin typeface="Open Sans"/>
                <a:ea typeface="Open Sans"/>
                <a:cs typeface="Open Sans"/>
                <a:sym typeface="Open Sans"/>
              </a:rPr>
              <a:t>अब, आप निम्‍न के बारे में जान सकेंगे</a:t>
            </a:r>
            <a:endParaRPr/>
          </a:p>
          <a:p>
            <a:pPr marL="0" lvl="0" indent="0" algn="l" rtl="0">
              <a:lnSpc>
                <a:spcPct val="100000"/>
              </a:lnSpc>
              <a:spcBef>
                <a:spcPts val="480"/>
              </a:spcBef>
              <a:spcAft>
                <a:spcPts val="0"/>
              </a:spcAft>
              <a:buClr>
                <a:schemeClr val="dk1"/>
              </a:buClr>
              <a:buSzPts val="2400"/>
              <a:buNone/>
            </a:pPr>
            <a:endParaRPr sz="2400" b="1">
              <a:latin typeface="Open Sans"/>
              <a:ea typeface="Open Sans"/>
              <a:cs typeface="Open Sans"/>
              <a:sym typeface="Open Sans"/>
            </a:endParaRPr>
          </a:p>
          <a:p>
            <a:pPr marL="342900" lvl="0" indent="-342900" algn="l" rtl="0">
              <a:lnSpc>
                <a:spcPct val="150000"/>
              </a:lnSpc>
              <a:spcBef>
                <a:spcPts val="480"/>
              </a:spcBef>
              <a:spcAft>
                <a:spcPts val="0"/>
              </a:spcAft>
              <a:buClr>
                <a:schemeClr val="dk1"/>
              </a:buClr>
              <a:buSzPts val="2400"/>
              <a:buChar char="•"/>
            </a:pPr>
            <a:r>
              <a:rPr lang="en-US" sz="2400">
                <a:latin typeface="Open Sans"/>
                <a:ea typeface="Open Sans"/>
                <a:cs typeface="Open Sans"/>
                <a:sym typeface="Open Sans"/>
              </a:rPr>
              <a:t>परिचय</a:t>
            </a:r>
            <a:endParaRPr sz="2400">
              <a:latin typeface="Open Sans"/>
              <a:ea typeface="Open Sans"/>
              <a:cs typeface="Open Sans"/>
              <a:sym typeface="Open Sans"/>
            </a:endParaRPr>
          </a:p>
          <a:p>
            <a:pPr marL="342900" lvl="0" indent="-342900" algn="l" rtl="0">
              <a:lnSpc>
                <a:spcPct val="150000"/>
              </a:lnSpc>
              <a:spcBef>
                <a:spcPts val="480"/>
              </a:spcBef>
              <a:spcAft>
                <a:spcPts val="0"/>
              </a:spcAft>
              <a:buClr>
                <a:schemeClr val="dk1"/>
              </a:buClr>
              <a:buSzPts val="2400"/>
              <a:buChar char="•"/>
            </a:pPr>
            <a:r>
              <a:rPr lang="en-US" sz="2400">
                <a:latin typeface="Open Sans"/>
                <a:ea typeface="Open Sans"/>
                <a:cs typeface="Open Sans"/>
                <a:sym typeface="Open Sans"/>
              </a:rPr>
              <a:t>विभिन्न प्रकार के फ्लड इक्विपमेंट</a:t>
            </a:r>
            <a:endParaRPr sz="2400">
              <a:latin typeface="Open Sans"/>
              <a:ea typeface="Open Sans"/>
              <a:cs typeface="Open Sans"/>
              <a:sym typeface="Open Sans"/>
            </a:endParaRPr>
          </a:p>
          <a:p>
            <a:pPr marL="342900" lvl="0" indent="-342900" algn="l" rtl="0">
              <a:lnSpc>
                <a:spcPct val="150000"/>
              </a:lnSpc>
              <a:spcBef>
                <a:spcPts val="480"/>
              </a:spcBef>
              <a:spcAft>
                <a:spcPts val="0"/>
              </a:spcAft>
              <a:buClr>
                <a:schemeClr val="dk1"/>
              </a:buClr>
              <a:buSzPts val="2400"/>
              <a:buChar char="•"/>
            </a:pPr>
            <a:r>
              <a:rPr lang="en-US" sz="2400">
                <a:latin typeface="Open Sans"/>
                <a:ea typeface="Open Sans"/>
                <a:cs typeface="Open Sans"/>
                <a:sym typeface="Open Sans"/>
              </a:rPr>
              <a:t>फ्लड के दौरान रेस्क्यू के तरीके</a:t>
            </a:r>
            <a:endParaRPr/>
          </a:p>
          <a:p>
            <a:pPr marL="342900" lvl="0" indent="-190500" algn="l" rtl="0">
              <a:lnSpc>
                <a:spcPct val="100000"/>
              </a:lnSpc>
              <a:spcBef>
                <a:spcPts val="480"/>
              </a:spcBef>
              <a:spcAft>
                <a:spcPts val="0"/>
              </a:spcAft>
              <a:buClr>
                <a:schemeClr val="dk1"/>
              </a:buClr>
              <a:buSzPts val="2400"/>
              <a:buNone/>
            </a:pPr>
            <a:endParaRPr sz="2400">
              <a:latin typeface="Open Sans"/>
              <a:ea typeface="Open Sans"/>
              <a:cs typeface="Open Sans"/>
              <a:sym typeface="Open Sans"/>
            </a:endParaRPr>
          </a:p>
        </p:txBody>
      </p:sp>
      <p:sp>
        <p:nvSpPr>
          <p:cNvPr id="311" name="Google Shape;311;p41"/>
          <p:cNvSpPr/>
          <p:nvPr/>
        </p:nvSpPr>
        <p:spPr>
          <a:xfrm>
            <a:off x="5990322" y="532400"/>
            <a:ext cx="922047" cy="2462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11C1F"/>
              </a:buClr>
              <a:buSzPts val="1000"/>
              <a:buFont typeface="Arial"/>
              <a:buNone/>
            </a:pPr>
            <a:r>
              <a:rPr lang="en-US" sz="1000" b="0" i="0" u="none" strike="noStrike" cap="none">
                <a:solidFill>
                  <a:srgbClr val="211C1F"/>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12" name="Google Shape;312;p41"/>
          <p:cNvSpPr txBox="1">
            <a:spLocks noGrp="1"/>
          </p:cNvSpPr>
          <p:nvPr>
            <p:ph type="title"/>
          </p:nvPr>
        </p:nvSpPr>
        <p:spPr>
          <a:xfrm>
            <a:off x="1855433" y="1652326"/>
            <a:ext cx="3204840" cy="128111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Open Sans"/>
              <a:buNone/>
            </a:pPr>
            <a:r>
              <a:rPr lang="en-US" b="1">
                <a:solidFill>
                  <a:srgbClr val="FF0000"/>
                </a:solidFill>
                <a:latin typeface="Open Sans"/>
                <a:ea typeface="Open Sans"/>
                <a:cs typeface="Open Sans"/>
                <a:sym typeface="Open Sans"/>
              </a:rPr>
              <a:t>समीक्षा</a:t>
            </a:r>
            <a:endParaRPr sz="7200" b="1">
              <a:solidFill>
                <a:srgbClr val="FF0000"/>
              </a:solidFill>
              <a:latin typeface="Open Sans"/>
              <a:ea typeface="Open Sans"/>
              <a:cs typeface="Open Sans"/>
              <a:sym typeface="Open Sans"/>
            </a:endParaRPr>
          </a:p>
        </p:txBody>
      </p:sp>
      <p:pic>
        <p:nvPicPr>
          <p:cNvPr id="313" name="Google Shape;313;p41"/>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1000"/>
                                        <p:tgtEl>
                                          <p:spTgt spid="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1" end="1"/>
                                            </p:txEl>
                                          </p:spTgt>
                                        </p:tgtEl>
                                        <p:attrNameLst>
                                          <p:attrName>style.visibility</p:attrName>
                                        </p:attrNameLst>
                                      </p:cBhvr>
                                      <p:to>
                                        <p:strVal val="visible"/>
                                      </p:to>
                                    </p:set>
                                    <p:animEffect transition="in" filter="fade">
                                      <p:cBhvr>
                                        <p:cTn id="12" dur="1000"/>
                                        <p:tgtEl>
                                          <p:spTgt spid="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
                                            <p:txEl>
                                              <p:pRg st="2" end="2"/>
                                            </p:txEl>
                                          </p:spTgt>
                                        </p:tgtEl>
                                        <p:attrNameLst>
                                          <p:attrName>style.visibility</p:attrName>
                                        </p:attrNameLst>
                                      </p:cBhvr>
                                      <p:to>
                                        <p:strVal val="visible"/>
                                      </p:to>
                                    </p:set>
                                    <p:animEffect transition="in" filter="fade">
                                      <p:cBhvr>
                                        <p:cTn id="17" dur="1000"/>
                                        <p:tgtEl>
                                          <p:spTgt spid="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xEl>
                                              <p:pRg st="3" end="3"/>
                                            </p:txEl>
                                          </p:spTgt>
                                        </p:tgtEl>
                                        <p:attrNameLst>
                                          <p:attrName>style.visibility</p:attrName>
                                        </p:attrNameLst>
                                      </p:cBhvr>
                                      <p:to>
                                        <p:strVal val="visible"/>
                                      </p:to>
                                    </p:set>
                                    <p:animEffect transition="in" filter="fade">
                                      <p:cBhvr>
                                        <p:cTn id="22" dur="1000"/>
                                        <p:tgtEl>
                                          <p:spTgt spid="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0">
                                            <p:txEl>
                                              <p:pRg st="4" end="4"/>
                                            </p:txEl>
                                          </p:spTgt>
                                        </p:tgtEl>
                                        <p:attrNameLst>
                                          <p:attrName>style.visibility</p:attrName>
                                        </p:attrNameLst>
                                      </p:cBhvr>
                                      <p:to>
                                        <p:strVal val="visible"/>
                                      </p:to>
                                    </p:set>
                                    <p:animEffect transition="in" filter="fade">
                                      <p:cBhvr>
                                        <p:cTn id="27" dur="1000"/>
                                        <p:tgtEl>
                                          <p:spTgt spid="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0">
                                            <p:txEl>
                                              <p:pRg st="5" end="5"/>
                                            </p:txEl>
                                          </p:spTgt>
                                        </p:tgtEl>
                                        <p:attrNameLst>
                                          <p:attrName>style.visibility</p:attrName>
                                        </p:attrNameLst>
                                      </p:cBhvr>
                                      <p:to>
                                        <p:strVal val="visible"/>
                                      </p:to>
                                    </p:set>
                                    <p:animEffect transition="in" filter="fade">
                                      <p:cBhvr>
                                        <p:cTn id="32" dur="1000"/>
                                        <p:tgtEl>
                                          <p:spTgt spid="3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1281326" y="2270706"/>
            <a:ext cx="10657184" cy="1715616"/>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Open Sans"/>
              <a:buNone/>
            </a:pPr>
            <a:r>
              <a:rPr lang="en-US" b="1">
                <a:solidFill>
                  <a:srgbClr val="FF0000"/>
                </a:solidFill>
                <a:latin typeface="Open Sans"/>
                <a:ea typeface="Open Sans"/>
                <a:cs typeface="Open Sans"/>
                <a:sym typeface="Open Sans"/>
              </a:rPr>
              <a:t>कोई प्रश्न ?</a:t>
            </a:r>
            <a:endParaRPr/>
          </a:p>
        </p:txBody>
      </p:sp>
      <p:pic>
        <p:nvPicPr>
          <p:cNvPr id="319" name="Google Shape;319;p42"/>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1000"/>
                                        <p:tgtEl>
                                          <p:spTgt spid="3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1254471" y="601317"/>
            <a:ext cx="6306105"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US"/>
            </a:br>
            <a:r>
              <a:rPr lang="en-US"/>
              <a:t>        </a:t>
            </a:r>
            <a:br>
              <a:rPr lang="en-US"/>
            </a:br>
            <a:endParaRPr/>
          </a:p>
        </p:txBody>
      </p:sp>
      <p:sp>
        <p:nvSpPr>
          <p:cNvPr id="119" name="Google Shape;119;p16"/>
          <p:cNvSpPr txBox="1">
            <a:spLocks noGrp="1"/>
          </p:cNvSpPr>
          <p:nvPr>
            <p:ph type="body" idx="1"/>
          </p:nvPr>
        </p:nvSpPr>
        <p:spPr>
          <a:xfrm>
            <a:off x="4593354" y="1557886"/>
            <a:ext cx="7598646" cy="4320481"/>
          </a:xfrm>
          <a:prstGeom prst="rect">
            <a:avLst/>
          </a:prstGeom>
          <a:noFill/>
          <a:ln>
            <a:noFill/>
          </a:ln>
        </p:spPr>
        <p:txBody>
          <a:bodyPr spcFirstLastPara="1" wrap="square" lIns="91425" tIns="45700" rIns="91425" bIns="45700" anchor="t" anchorCtr="0">
            <a:normAutofit/>
          </a:bodyPr>
          <a:lstStyle/>
          <a:p>
            <a:pPr marL="342900" lvl="0" indent="-342900" algn="l" rtl="0">
              <a:lnSpc>
                <a:spcPct val="160000"/>
              </a:lnSpc>
              <a:spcBef>
                <a:spcPts val="0"/>
              </a:spcBef>
              <a:spcAft>
                <a:spcPts val="0"/>
              </a:spcAft>
              <a:buClr>
                <a:schemeClr val="dk1"/>
              </a:buClr>
              <a:buSzPts val="2800"/>
              <a:buChar char="•"/>
            </a:pPr>
            <a:r>
              <a:rPr lang="en-US" sz="2800">
                <a:latin typeface="Open Sans"/>
                <a:ea typeface="Open Sans"/>
                <a:cs typeface="Open Sans"/>
                <a:sym typeface="Open Sans"/>
              </a:rPr>
              <a:t>इन्फ्लेटेबल रबड़ बोट (आई०आर०बी०) एक प्रकार का छोटा वाटरक्राफ़्ट है जिसे रेस्क्यू कार्यों और जल सुरक्षा गतिविधियों में उपयोग के लिए डिज़ाइन किया गया है।</a:t>
            </a:r>
            <a:endParaRPr/>
          </a:p>
          <a:p>
            <a:pPr marL="342900" lvl="0" indent="-342900" algn="l" rtl="0">
              <a:lnSpc>
                <a:spcPct val="160000"/>
              </a:lnSpc>
              <a:spcBef>
                <a:spcPts val="560"/>
              </a:spcBef>
              <a:spcAft>
                <a:spcPts val="0"/>
              </a:spcAft>
              <a:buClr>
                <a:schemeClr val="dk1"/>
              </a:buClr>
              <a:buSzPts val="2800"/>
              <a:buChar char="•"/>
            </a:pPr>
            <a:r>
              <a:rPr lang="en-US" sz="2800">
                <a:latin typeface="Open Sans"/>
                <a:ea typeface="Open Sans"/>
                <a:cs typeface="Open Sans"/>
                <a:sym typeface="Open Sans"/>
              </a:rPr>
              <a:t>ये बोट अपने लचीलेपन, गतिशीलता तथा ट्रांसपोर्ट और स्‍टोरेज में आसानी के लिए जानी जाती हैं।</a:t>
            </a:r>
            <a:endParaRPr/>
          </a:p>
          <a:p>
            <a:pPr marL="0" lvl="0" indent="0" algn="l" rtl="0">
              <a:lnSpc>
                <a:spcPct val="100000"/>
              </a:lnSpc>
              <a:spcBef>
                <a:spcPts val="560"/>
              </a:spcBef>
              <a:spcAft>
                <a:spcPts val="0"/>
              </a:spcAft>
              <a:buClr>
                <a:schemeClr val="dk1"/>
              </a:buClr>
              <a:buSzPts val="2800"/>
              <a:buNone/>
            </a:pPr>
            <a:endParaRPr sz="2800">
              <a:latin typeface="Open Sans"/>
              <a:ea typeface="Open Sans"/>
              <a:cs typeface="Open Sans"/>
              <a:sym typeface="Open Sans"/>
            </a:endParaRPr>
          </a:p>
        </p:txBody>
      </p:sp>
      <p:sp>
        <p:nvSpPr>
          <p:cNvPr id="120" name="Google Shape;120;p16"/>
          <p:cNvSpPr txBox="1"/>
          <p:nvPr/>
        </p:nvSpPr>
        <p:spPr>
          <a:xfrm>
            <a:off x="340473" y="1734841"/>
            <a:ext cx="4252881" cy="2298204"/>
          </a:xfrm>
          <a:prstGeom prst="rect">
            <a:avLst/>
          </a:prstGeom>
          <a:solidFill>
            <a:schemeClr val="lt1"/>
          </a:solidFill>
          <a:ln>
            <a:noFill/>
          </a:ln>
        </p:spPr>
        <p:txBody>
          <a:bodyPr spcFirstLastPara="1" wrap="square" lIns="121900" tIns="60950" rIns="121900" bIns="60950" anchor="ctr" anchorCtr="0">
            <a:normAutofit/>
          </a:bodyPr>
          <a:lstStyle/>
          <a:p>
            <a:pPr marL="0" marR="0" lvl="0" indent="0" algn="ctr" rtl="0">
              <a:lnSpc>
                <a:spcPct val="100000"/>
              </a:lnSpc>
              <a:spcBef>
                <a:spcPts val="0"/>
              </a:spcBef>
              <a:spcAft>
                <a:spcPts val="0"/>
              </a:spcAft>
              <a:buClr>
                <a:srgbClr val="FF0000"/>
              </a:buClr>
              <a:buSzPts val="4800"/>
              <a:buFont typeface="Open Sans"/>
              <a:buNone/>
            </a:pPr>
            <a:r>
              <a:rPr lang="en-US" sz="4800" b="1" i="0" u="none" strike="noStrike" cap="none">
                <a:solidFill>
                  <a:srgbClr val="FF0000"/>
                </a:solidFill>
                <a:latin typeface="Open Sans"/>
                <a:ea typeface="Open Sans"/>
                <a:cs typeface="Open Sans"/>
                <a:sym typeface="Open Sans"/>
              </a:rPr>
              <a:t>परिचय</a:t>
            </a:r>
            <a:endParaRPr sz="4800" b="1" i="0" u="none" strike="noStrike" cap="none">
              <a:solidFill>
                <a:srgbClr val="FF0000"/>
              </a:solidFill>
              <a:latin typeface="Open Sans"/>
              <a:ea typeface="Open Sans"/>
              <a:cs typeface="Open Sans"/>
              <a:sym typeface="Open Sans"/>
            </a:endParaRPr>
          </a:p>
        </p:txBody>
      </p:sp>
      <p:pic>
        <p:nvPicPr>
          <p:cNvPr id="121" name="Google Shape;121;p16"/>
          <p:cNvPicPr preferRelativeResize="0"/>
          <p:nvPr/>
        </p:nvPicPr>
        <p:blipFill rotWithShape="1">
          <a:blip r:embed="rId3">
            <a:alphaModFix/>
          </a:blip>
          <a:srcRect/>
          <a:stretch/>
        </p:blipFill>
        <p:spPr>
          <a:xfrm>
            <a:off x="145473" y="134390"/>
            <a:ext cx="1345949" cy="113352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5" name="Google Shape;325;p43"/>
          <p:cNvPicPr preferRelativeResize="0"/>
          <p:nvPr/>
        </p:nvPicPr>
        <p:blipFill rotWithShape="1">
          <a:blip r:embed="rId3">
            <a:alphaModFix/>
          </a:blip>
          <a:srcRect/>
          <a:stretch/>
        </p:blipFill>
        <p:spPr>
          <a:xfrm>
            <a:off x="250856" y="137032"/>
            <a:ext cx="1091405" cy="779575"/>
          </a:xfrm>
          <a:prstGeom prst="rect">
            <a:avLst/>
          </a:prstGeom>
          <a:noFill/>
          <a:ln>
            <a:noFill/>
          </a:ln>
        </p:spPr>
      </p:pic>
      <p:sp>
        <p:nvSpPr>
          <p:cNvPr id="326" name="Google Shape;326;p43"/>
          <p:cNvSpPr txBox="1"/>
          <p:nvPr/>
        </p:nvSpPr>
        <p:spPr>
          <a:xfrm>
            <a:off x="918148" y="3033433"/>
            <a:ext cx="322267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धन्यवाद</a:t>
            </a:r>
            <a:endParaRPr sz="4000" b="1" i="0" u="none" strike="noStrike" cap="none">
              <a:solidFill>
                <a:srgbClr val="FF0000"/>
              </a:solidFill>
              <a:latin typeface="Open Sans"/>
              <a:ea typeface="Open Sans"/>
              <a:cs typeface="Open Sans"/>
              <a:sym typeface="Open Sans"/>
            </a:endParaRPr>
          </a:p>
        </p:txBody>
      </p:sp>
      <p:pic>
        <p:nvPicPr>
          <p:cNvPr id="327" name="Google Shape;327;p43"/>
          <p:cNvPicPr preferRelativeResize="0"/>
          <p:nvPr/>
        </p:nvPicPr>
        <p:blipFill rotWithShape="1">
          <a:blip r:embed="rId4">
            <a:alphaModFix/>
          </a:blip>
          <a:srcRect/>
          <a:stretch/>
        </p:blipFill>
        <p:spPr>
          <a:xfrm>
            <a:off x="4379976" y="64008"/>
            <a:ext cx="7744968" cy="64465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33" name="Google Shape;333;p4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44"/>
          <p:cNvSpPr txBox="1">
            <a:spLocks noGrp="1"/>
          </p:cNvSpPr>
          <p:nvPr>
            <p:ph type="title"/>
          </p:nvPr>
        </p:nvSpPr>
        <p:spPr>
          <a:xfrm>
            <a:off x="1212956" y="1567784"/>
            <a:ext cx="3888013" cy="9302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Open Sans"/>
              <a:buNone/>
            </a:pPr>
            <a:r>
              <a:rPr lang="en-US" sz="4000" b="1">
                <a:solidFill>
                  <a:srgbClr val="FF0000"/>
                </a:solidFill>
                <a:latin typeface="Open Sans"/>
                <a:ea typeface="Open Sans"/>
                <a:cs typeface="Open Sans"/>
                <a:sym typeface="Open Sans"/>
              </a:rPr>
              <a:t>मूल्यांकन</a:t>
            </a:r>
            <a:endParaRPr sz="3200" b="1">
              <a:solidFill>
                <a:srgbClr val="FF0000"/>
              </a:solidFill>
              <a:latin typeface="Open Sans"/>
              <a:ea typeface="Open Sans"/>
              <a:cs typeface="Open Sans"/>
              <a:sym typeface="Open Sans"/>
            </a:endParaRPr>
          </a:p>
        </p:txBody>
      </p:sp>
      <p:sp>
        <p:nvSpPr>
          <p:cNvPr id="335" name="Google Shape;335;p44"/>
          <p:cNvSpPr txBox="1">
            <a:spLocks noGrp="1"/>
          </p:cNvSpPr>
          <p:nvPr>
            <p:ph type="body" idx="1"/>
          </p:nvPr>
        </p:nvSpPr>
        <p:spPr>
          <a:xfrm>
            <a:off x="6495459" y="1422328"/>
            <a:ext cx="5373281" cy="38514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प्रश्न 1) रेस्क्यू बोट के प्रकारों के नाम बतायें?</a:t>
            </a:r>
            <a:endParaRPr/>
          </a:p>
          <a:p>
            <a:pPr marL="0" marR="0" lvl="0" indent="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उत्तर:_________________</a:t>
            </a:r>
            <a:endParaRPr sz="3200" b="0" i="0" u="none" strike="noStrike" cap="none">
              <a:solidFill>
                <a:schemeClr val="dk1"/>
              </a:solidFill>
              <a:latin typeface="Calibri"/>
              <a:ea typeface="Calibri"/>
              <a:cs typeface="Calibri"/>
              <a:sym typeface="Calibri"/>
            </a:endParaRPr>
          </a:p>
        </p:txBody>
      </p:sp>
      <p:pic>
        <p:nvPicPr>
          <p:cNvPr id="336" name="Google Shape;336;p44"/>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609600" y="195980"/>
            <a:ext cx="10972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br>
              <a:rPr lang="en-US" sz="2800" b="1"/>
            </a:br>
            <a:br>
              <a:rPr lang="en-US" sz="2800" b="1">
                <a:solidFill>
                  <a:srgbClr val="FF0000"/>
                </a:solidFill>
              </a:rPr>
            </a:br>
            <a:endParaRPr sz="2800" b="1">
              <a:solidFill>
                <a:srgbClr val="FF0000"/>
              </a:solidFill>
            </a:endParaRPr>
          </a:p>
        </p:txBody>
      </p:sp>
      <p:sp>
        <p:nvSpPr>
          <p:cNvPr id="127" name="Google Shape;127;p17"/>
          <p:cNvSpPr txBox="1">
            <a:spLocks noGrp="1"/>
          </p:cNvSpPr>
          <p:nvPr>
            <p:ph type="body" idx="1"/>
          </p:nvPr>
        </p:nvSpPr>
        <p:spPr>
          <a:xfrm>
            <a:off x="4818888" y="1171277"/>
            <a:ext cx="6888849" cy="4871465"/>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1"/>
              </a:buClr>
              <a:buSzPts val="2800"/>
              <a:buChar char="•"/>
            </a:pPr>
            <a:r>
              <a:rPr lang="en-US" sz="2800">
                <a:latin typeface="Open Sans"/>
                <a:ea typeface="Open Sans"/>
                <a:cs typeface="Open Sans"/>
                <a:sym typeface="Open Sans"/>
              </a:rPr>
              <a:t>इन्फ्लेटेबल रबड़ बोटस </a:t>
            </a:r>
            <a:endParaRPr sz="2800"/>
          </a:p>
          <a:p>
            <a:pPr marL="342900" lvl="0" indent="-342900" algn="l" rtl="0">
              <a:lnSpc>
                <a:spcPct val="200000"/>
              </a:lnSpc>
              <a:spcBef>
                <a:spcPts val="560"/>
              </a:spcBef>
              <a:spcAft>
                <a:spcPts val="0"/>
              </a:spcAft>
              <a:buClr>
                <a:schemeClr val="dk1"/>
              </a:buClr>
              <a:buSzPts val="2800"/>
              <a:buChar char="•"/>
            </a:pPr>
            <a:r>
              <a:rPr lang="en-US" sz="2800"/>
              <a:t>रिजिड-हलबोट </a:t>
            </a:r>
            <a:endParaRPr/>
          </a:p>
          <a:p>
            <a:pPr marL="342900" lvl="0" indent="-342900" algn="l" rtl="0">
              <a:lnSpc>
                <a:spcPct val="200000"/>
              </a:lnSpc>
              <a:spcBef>
                <a:spcPts val="560"/>
              </a:spcBef>
              <a:spcAft>
                <a:spcPts val="0"/>
              </a:spcAft>
              <a:buClr>
                <a:schemeClr val="dk1"/>
              </a:buClr>
              <a:buSzPts val="2800"/>
              <a:buChar char="•"/>
            </a:pPr>
            <a:r>
              <a:rPr lang="en-US" sz="2800"/>
              <a:t>रिजिड-</a:t>
            </a:r>
            <a:r>
              <a:rPr lang="en-US" sz="2800">
                <a:latin typeface="Open Sans"/>
                <a:ea typeface="Open Sans"/>
                <a:cs typeface="Open Sans"/>
                <a:sym typeface="Open Sans"/>
              </a:rPr>
              <a:t> इन्फ्लेटेबल</a:t>
            </a:r>
            <a:r>
              <a:rPr lang="en-US" sz="2800"/>
              <a:t> बोट (आर०आई०बी०)</a:t>
            </a:r>
            <a:endParaRPr/>
          </a:p>
          <a:p>
            <a:pPr marL="342900" lvl="0" indent="-342900" algn="l" rtl="0">
              <a:lnSpc>
                <a:spcPct val="200000"/>
              </a:lnSpc>
              <a:spcBef>
                <a:spcPts val="560"/>
              </a:spcBef>
              <a:spcAft>
                <a:spcPts val="0"/>
              </a:spcAft>
              <a:buClr>
                <a:schemeClr val="dk1"/>
              </a:buClr>
              <a:buSzPts val="2800"/>
              <a:buChar char="•"/>
            </a:pPr>
            <a:r>
              <a:rPr lang="en-US" sz="2800"/>
              <a:t>सर्फ(SURF) </a:t>
            </a:r>
            <a:r>
              <a:rPr lang="en-US" sz="2800">
                <a:latin typeface="Open Sans"/>
                <a:ea typeface="Open Sans"/>
                <a:cs typeface="Open Sans"/>
                <a:sym typeface="Open Sans"/>
              </a:rPr>
              <a:t>रबड़</a:t>
            </a:r>
            <a:r>
              <a:rPr lang="en-US" sz="2800"/>
              <a:t> बोट</a:t>
            </a:r>
            <a:endParaRPr/>
          </a:p>
          <a:p>
            <a:pPr marL="342900" lvl="0" indent="-342900" algn="l" rtl="0">
              <a:lnSpc>
                <a:spcPct val="200000"/>
              </a:lnSpc>
              <a:spcBef>
                <a:spcPts val="560"/>
              </a:spcBef>
              <a:spcAft>
                <a:spcPts val="0"/>
              </a:spcAft>
              <a:buClr>
                <a:schemeClr val="dk1"/>
              </a:buClr>
              <a:buSzPts val="2800"/>
              <a:buChar char="•"/>
            </a:pPr>
            <a:r>
              <a:rPr lang="en-US" sz="2800"/>
              <a:t>स्विफ्ट वाटर </a:t>
            </a:r>
            <a:r>
              <a:rPr lang="en-US" sz="2800">
                <a:latin typeface="Open Sans"/>
                <a:ea typeface="Open Sans"/>
                <a:cs typeface="Open Sans"/>
                <a:sym typeface="Open Sans"/>
              </a:rPr>
              <a:t>रबड़</a:t>
            </a:r>
            <a:r>
              <a:rPr lang="en-US" sz="2800"/>
              <a:t> बोट</a:t>
            </a:r>
            <a:endParaRPr sz="2800"/>
          </a:p>
        </p:txBody>
      </p:sp>
      <p:sp>
        <p:nvSpPr>
          <p:cNvPr id="128" name="Google Shape;128;p17"/>
          <p:cNvSpPr txBox="1"/>
          <p:nvPr/>
        </p:nvSpPr>
        <p:spPr>
          <a:xfrm>
            <a:off x="381000" y="2556404"/>
            <a:ext cx="4082144" cy="1281113"/>
          </a:xfrm>
          <a:prstGeom prst="rect">
            <a:avLst/>
          </a:prstGeom>
          <a:solidFill>
            <a:schemeClr val="lt1"/>
          </a:solidFill>
          <a:ln>
            <a:noFill/>
          </a:ln>
        </p:spPr>
        <p:txBody>
          <a:bodyPr spcFirstLastPara="1" wrap="square" lIns="121900" tIns="60950" rIns="121900" bIns="60950" anchor="ctr" anchorCtr="0">
            <a:normAutofit/>
          </a:bodyPr>
          <a:lstStyle/>
          <a:p>
            <a:pPr marL="0" marR="0" lvl="0" indent="0" algn="l" rtl="0">
              <a:lnSpc>
                <a:spcPct val="100000"/>
              </a:lnSpc>
              <a:spcBef>
                <a:spcPts val="0"/>
              </a:spcBef>
              <a:spcAft>
                <a:spcPts val="0"/>
              </a:spcAft>
              <a:buClr>
                <a:srgbClr val="FF0000"/>
              </a:buClr>
              <a:buSzPts val="4000"/>
              <a:buFont typeface="Open Sans"/>
              <a:buNone/>
            </a:pPr>
            <a:r>
              <a:rPr lang="en-US" sz="4000" b="1" i="0" u="none" strike="noStrike" cap="none">
                <a:solidFill>
                  <a:srgbClr val="FF0000"/>
                </a:solidFill>
                <a:latin typeface="Open Sans"/>
                <a:ea typeface="Open Sans"/>
                <a:cs typeface="Open Sans"/>
                <a:sym typeface="Open Sans"/>
              </a:rPr>
              <a:t>रेस्क्यू बोट के प्रकार</a:t>
            </a:r>
            <a:endParaRPr sz="4000" b="1" i="0" u="none" strike="noStrike" cap="none">
              <a:solidFill>
                <a:srgbClr val="FF0000"/>
              </a:solidFill>
              <a:latin typeface="Open Sans"/>
              <a:ea typeface="Open Sans"/>
              <a:cs typeface="Open Sans"/>
              <a:sym typeface="Open Sans"/>
            </a:endParaRPr>
          </a:p>
        </p:txBody>
      </p:sp>
      <p:pic>
        <p:nvPicPr>
          <p:cNvPr id="129" name="Google Shape;129;p17"/>
          <p:cNvPicPr preferRelativeResize="0"/>
          <p:nvPr/>
        </p:nvPicPr>
        <p:blipFill rotWithShape="1">
          <a:blip r:embed="rId3">
            <a:alphaModFix/>
          </a:blip>
          <a:srcRect/>
          <a:stretch/>
        </p:blipFill>
        <p:spPr>
          <a:xfrm>
            <a:off x="145473" y="151023"/>
            <a:ext cx="1345949" cy="11335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4873841" y="1193076"/>
            <a:ext cx="6790778" cy="464994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Char char="•"/>
            </a:pPr>
            <a:r>
              <a:rPr lang="en-US" sz="2400" b="1"/>
              <a:t>आई०आर०बी० (इन्फ्लेटेबल रबड़ बोट) </a:t>
            </a:r>
            <a:r>
              <a:rPr lang="en-US" sz="2400">
                <a:latin typeface="Open Sans"/>
                <a:ea typeface="Open Sans"/>
                <a:cs typeface="Open Sans"/>
                <a:sym typeface="Open Sans"/>
              </a:rPr>
              <a:t>रबड़</a:t>
            </a:r>
            <a:r>
              <a:rPr lang="en-US" sz="2400"/>
              <a:t> से बनी होती है और इसमें चार फुलाने योग्य ट्यूब होते हैं – दो साइड ट्यूब, एक आगे (बो) की ट्यूब और एक बीच की (कीलसन) ट्यूब।</a:t>
            </a:r>
            <a:endParaRPr sz="2400"/>
          </a:p>
          <a:p>
            <a:pPr marL="342900" lvl="0" indent="-342900" algn="just" rtl="0">
              <a:lnSpc>
                <a:spcPct val="100000"/>
              </a:lnSpc>
              <a:spcBef>
                <a:spcPts val="480"/>
              </a:spcBef>
              <a:spcAft>
                <a:spcPts val="0"/>
              </a:spcAft>
              <a:buClr>
                <a:schemeClr val="dk1"/>
              </a:buClr>
              <a:buSzPts val="2400"/>
              <a:buChar char="•"/>
            </a:pPr>
            <a:r>
              <a:rPr lang="en-US" sz="2400"/>
              <a:t>इसमें एक मजबूत फर्श का हिस्सा (Rigid Floor Piece) और पीछे की तरफ एक सख्त प्लेट (Rigid Transom) होती है, जिस पर ओ0बी0एम0(आउटबोर्ड मोटर) लगाई जाती है, जो आमतौर पर 25 या 30 हॉर्सपावर की होती है।</a:t>
            </a:r>
            <a:endParaRPr sz="2400"/>
          </a:p>
          <a:p>
            <a:pPr marL="342900" lvl="0" indent="-342900" algn="just" rtl="0">
              <a:lnSpc>
                <a:spcPct val="100000"/>
              </a:lnSpc>
              <a:spcBef>
                <a:spcPts val="480"/>
              </a:spcBef>
              <a:spcAft>
                <a:spcPts val="0"/>
              </a:spcAft>
              <a:buClr>
                <a:schemeClr val="dk1"/>
              </a:buClr>
              <a:buSzPts val="2400"/>
              <a:buChar char="•"/>
            </a:pPr>
            <a:r>
              <a:rPr lang="en-US" sz="2400"/>
              <a:t>यह मोटर समतल पानी पर लगभग </a:t>
            </a:r>
            <a:r>
              <a:rPr lang="en-US" sz="2400" b="1"/>
              <a:t>25 से 30 नॉट (लगभग 45–55 किमी/घंटा)</a:t>
            </a:r>
            <a:r>
              <a:rPr lang="en-US" sz="2400"/>
              <a:t> की अधिकतम गति प्रदान कर सकती है।</a:t>
            </a:r>
            <a:endParaRPr sz="2400">
              <a:latin typeface="Calibri"/>
              <a:ea typeface="Calibri"/>
              <a:cs typeface="Calibri"/>
              <a:sym typeface="Calibri"/>
            </a:endParaRPr>
          </a:p>
          <a:p>
            <a:pPr marL="342900" lvl="0" indent="-190500" algn="l" rtl="0">
              <a:lnSpc>
                <a:spcPct val="100000"/>
              </a:lnSpc>
              <a:spcBef>
                <a:spcPts val="480"/>
              </a:spcBef>
              <a:spcAft>
                <a:spcPts val="0"/>
              </a:spcAft>
              <a:buClr>
                <a:schemeClr val="dk1"/>
              </a:buClr>
              <a:buSzPts val="2400"/>
              <a:buNone/>
            </a:pPr>
            <a:endParaRPr sz="2400">
              <a:latin typeface="Times New Roman"/>
              <a:ea typeface="Times New Roman"/>
              <a:cs typeface="Times New Roman"/>
              <a:sym typeface="Times New Roman"/>
            </a:endParaRPr>
          </a:p>
        </p:txBody>
      </p:sp>
      <p:pic>
        <p:nvPicPr>
          <p:cNvPr id="135" name="Google Shape;135;p18"/>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36" name="Google Shape;136;p18"/>
          <p:cNvSpPr/>
          <p:nvPr/>
        </p:nvSpPr>
        <p:spPr>
          <a:xfrm>
            <a:off x="315203" y="2203269"/>
            <a:ext cx="4558638"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आई०आर०बी० (इन्फ्लेटेबल रबड़ बोट)</a:t>
            </a:r>
            <a:endParaRPr sz="4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p:nvPr/>
        </p:nvSpPr>
        <p:spPr>
          <a:xfrm>
            <a:off x="5632704" y="1312774"/>
            <a:ext cx="5940988" cy="48936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नाव की दिशा –</a:t>
            </a: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Boat Directions Man – Bow Man</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नाव की दिशा बताने वाला व्यक्ति – </a:t>
            </a:r>
            <a:r>
              <a:rPr lang="en-US" sz="2400" b="1" i="0" u="none" strike="noStrike" cap="none">
                <a:solidFill>
                  <a:schemeClr val="dk1"/>
                </a:solidFill>
                <a:latin typeface="Calibri"/>
                <a:ea typeface="Calibri"/>
                <a:cs typeface="Calibri"/>
                <a:sym typeface="Calibri"/>
              </a:rPr>
              <a:t>बो मैन</a:t>
            </a:r>
            <a:r>
              <a:rPr lang="en-US" sz="2400" b="0" i="0" u="none" strike="noStrike" cap="none">
                <a:solidFill>
                  <a:schemeClr val="dk1"/>
                </a:solidFill>
                <a:latin typeface="Calibri"/>
                <a:ea typeface="Calibri"/>
                <a:cs typeface="Calibri"/>
                <a:sym typeface="Calibri"/>
              </a:rPr>
              <a:t> (आगे की तरफ बैठा नाविक)।</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O.B.M. Driver Man –Coxswain</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 ओ0बी0एम0 (</a:t>
            </a:r>
            <a:r>
              <a:rPr lang="en-US" sz="2400" b="1" i="0" u="none" strike="noStrike" cap="none">
                <a:solidFill>
                  <a:schemeClr val="dk1"/>
                </a:solidFill>
                <a:latin typeface="Calibri"/>
                <a:ea typeface="Calibri"/>
                <a:cs typeface="Calibri"/>
                <a:sym typeface="Calibri"/>
              </a:rPr>
              <a:t>O.B.M.</a:t>
            </a:r>
            <a:r>
              <a:rPr lang="en-US" sz="2400" b="0" i="0" u="none" strike="noStrike" cap="none">
                <a:solidFill>
                  <a:schemeClr val="dk1"/>
                </a:solidFill>
                <a:latin typeface="Calibri"/>
                <a:ea typeface="Calibri"/>
                <a:cs typeface="Calibri"/>
                <a:sym typeface="Calibri"/>
              </a:rPr>
              <a:t>) चलाने वाला व्यक्ति – </a:t>
            </a:r>
            <a:r>
              <a:rPr lang="en-US" sz="2400" b="1" i="0" u="none" strike="noStrike" cap="none">
                <a:solidFill>
                  <a:schemeClr val="dk1"/>
                </a:solidFill>
                <a:latin typeface="Calibri"/>
                <a:ea typeface="Calibri"/>
                <a:cs typeface="Calibri"/>
                <a:sym typeface="Calibri"/>
              </a:rPr>
              <a:t>कॉक्सस्वेन</a:t>
            </a:r>
            <a:r>
              <a:rPr lang="en-US" sz="2400" b="0" i="0" u="none" strike="noStrike" cap="none">
                <a:solidFill>
                  <a:schemeClr val="dk1"/>
                </a:solidFill>
                <a:latin typeface="Calibri"/>
                <a:ea typeface="Calibri"/>
                <a:cs typeface="Calibri"/>
                <a:sym typeface="Calibri"/>
              </a:rPr>
              <a:t> (नाव चालक)।</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Eye of the Boat – Bow Man</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नाव की "आँख" या आगे का हिस्सा – </a:t>
            </a:r>
            <a:r>
              <a:rPr lang="en-US" sz="2400" b="1" i="0" u="none" strike="noStrike" cap="none">
                <a:solidFill>
                  <a:schemeClr val="dk1"/>
                </a:solidFill>
                <a:latin typeface="Calibri"/>
                <a:ea typeface="Calibri"/>
                <a:cs typeface="Calibri"/>
                <a:sym typeface="Calibri"/>
              </a:rPr>
              <a:t>बो मैन</a:t>
            </a:r>
            <a:r>
              <a:rPr lang="en-US" sz="2400" b="0" i="0" u="none" strike="noStrike" cap="none">
                <a:solidFill>
                  <a:schemeClr val="dk1"/>
                </a:solidFill>
                <a:latin typeface="Calibri"/>
                <a:ea typeface="Calibri"/>
                <a:cs typeface="Calibri"/>
                <a:sym typeface="Calibri"/>
              </a:rPr>
              <a:t> होता है।</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In charge of the Boat – Coxswain</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नाव का इन्‍चार्ज व्यक्ति – </a:t>
            </a:r>
            <a:r>
              <a:rPr lang="en-US" sz="2400" b="1" i="0" u="none" strike="noStrike" cap="none">
                <a:solidFill>
                  <a:schemeClr val="dk1"/>
                </a:solidFill>
                <a:latin typeface="Calibri"/>
                <a:ea typeface="Calibri"/>
                <a:cs typeface="Calibri"/>
                <a:sym typeface="Calibri"/>
              </a:rPr>
              <a:t>कॉक्सस्वेन</a:t>
            </a:r>
            <a:r>
              <a:rPr lang="en-US" sz="2400" b="0" i="0" u="none" strike="noStrike" cap="none">
                <a:solidFill>
                  <a:schemeClr val="dk1"/>
                </a:solidFill>
                <a:latin typeface="Calibri"/>
                <a:ea typeface="Calibri"/>
                <a:cs typeface="Calibri"/>
                <a:sym typeface="Calibri"/>
              </a:rPr>
              <a:t> होता है।</a:t>
            </a:r>
            <a:endParaRPr sz="1400" b="0" i="0" u="none" strike="noStrike" cap="none">
              <a:solidFill>
                <a:srgbClr val="000000"/>
              </a:solidFill>
              <a:latin typeface="Arial"/>
              <a:ea typeface="Arial"/>
              <a:cs typeface="Arial"/>
              <a:sym typeface="Arial"/>
            </a:endParaRPr>
          </a:p>
          <a:p>
            <a:pPr marL="457189" marR="0" lvl="0" indent="-304789"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p:txBody>
      </p:sp>
      <p:pic>
        <p:nvPicPr>
          <p:cNvPr id="142" name="Google Shape;142;p19"/>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43" name="Google Shape;143;p19"/>
          <p:cNvSpPr/>
          <p:nvPr/>
        </p:nvSpPr>
        <p:spPr>
          <a:xfrm>
            <a:off x="226424" y="1458207"/>
            <a:ext cx="4171840"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Open Sans"/>
                <a:ea typeface="Open Sans"/>
                <a:cs typeface="Open Sans"/>
                <a:sym typeface="Open Sans"/>
              </a:rPr>
              <a:t>आई०आर०बी० (इन्फ्लेटेबल रबड़ बोट)</a:t>
            </a:r>
            <a:endParaRPr sz="36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p:nvPr/>
        </p:nvSpPr>
        <p:spPr>
          <a:xfrm>
            <a:off x="4727301" y="1288869"/>
            <a:ext cx="7203444" cy="44012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नाव के हिस्से(Boat Sides)</a:t>
            </a:r>
            <a:endParaRPr sz="2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नाव का आगे वाला हिस्सा – </a:t>
            </a:r>
            <a:r>
              <a:rPr lang="en-US" sz="2800" b="1" i="0" u="none" strike="noStrike" cap="none">
                <a:solidFill>
                  <a:schemeClr val="dk1"/>
                </a:solidFill>
                <a:latin typeface="Calibri"/>
                <a:ea typeface="Calibri"/>
                <a:cs typeface="Calibri"/>
                <a:sym typeface="Calibri"/>
              </a:rPr>
              <a:t>बो एंड</a:t>
            </a:r>
            <a:r>
              <a:rPr lang="en-US" sz="2800" b="0" i="0" u="none" strike="noStrike" cap="none">
                <a:solidFill>
                  <a:schemeClr val="dk1"/>
                </a:solidFill>
                <a:latin typeface="Calibri"/>
                <a:ea typeface="Calibri"/>
                <a:cs typeface="Calibri"/>
                <a:sym typeface="Calibri"/>
              </a:rPr>
              <a:t> कहलाता है।</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नाव का पीछे वाला हिस्सा – </a:t>
            </a:r>
            <a:r>
              <a:rPr lang="en-US" sz="2800" b="1" i="0" u="none" strike="noStrike" cap="none">
                <a:solidFill>
                  <a:schemeClr val="dk1"/>
                </a:solidFill>
                <a:latin typeface="Calibri"/>
                <a:ea typeface="Calibri"/>
                <a:cs typeface="Calibri"/>
                <a:sym typeface="Calibri"/>
              </a:rPr>
              <a:t>ट्रांसम</a:t>
            </a:r>
            <a:r>
              <a:rPr lang="en-US" sz="2800" b="0" i="0" u="none" strike="noStrike" cap="none">
                <a:solidFill>
                  <a:schemeClr val="dk1"/>
                </a:solidFill>
                <a:latin typeface="Calibri"/>
                <a:ea typeface="Calibri"/>
                <a:cs typeface="Calibri"/>
                <a:sym typeface="Calibri"/>
              </a:rPr>
              <a:t> कहलाता है।</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नाव का दाहिना हिस्सा – </a:t>
            </a:r>
            <a:r>
              <a:rPr lang="en-US" sz="2800" b="1" i="0" u="none" strike="noStrike" cap="none">
                <a:solidFill>
                  <a:schemeClr val="dk1"/>
                </a:solidFill>
                <a:latin typeface="Calibri"/>
                <a:ea typeface="Calibri"/>
                <a:cs typeface="Calibri"/>
                <a:sym typeface="Calibri"/>
              </a:rPr>
              <a:t>स्टारबोर्ड साइड</a:t>
            </a:r>
            <a:r>
              <a:rPr lang="en-US" sz="2800" b="0" i="0" u="none" strike="noStrike" cap="none">
                <a:solidFill>
                  <a:schemeClr val="dk1"/>
                </a:solidFill>
                <a:latin typeface="Calibri"/>
                <a:ea typeface="Calibri"/>
                <a:cs typeface="Calibri"/>
                <a:sym typeface="Calibri"/>
              </a:rPr>
              <a:t> कहलाता है।</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नाव का बायां हिस्सा – </a:t>
            </a:r>
            <a:r>
              <a:rPr lang="en-US" sz="2800" b="1" i="0" u="none" strike="noStrike" cap="none">
                <a:solidFill>
                  <a:schemeClr val="dk1"/>
                </a:solidFill>
                <a:latin typeface="Calibri"/>
                <a:ea typeface="Calibri"/>
                <a:cs typeface="Calibri"/>
                <a:sym typeface="Calibri"/>
              </a:rPr>
              <a:t>पोर्ट साइड</a:t>
            </a:r>
            <a:r>
              <a:rPr lang="en-US" sz="2800" b="0" i="0" u="none" strike="noStrike" cap="none">
                <a:solidFill>
                  <a:schemeClr val="dk1"/>
                </a:solidFill>
                <a:latin typeface="Calibri"/>
                <a:ea typeface="Calibri"/>
                <a:cs typeface="Calibri"/>
                <a:sym typeface="Calibri"/>
              </a:rPr>
              <a:t> कहलाता है।</a:t>
            </a:r>
            <a:endParaRPr sz="1400" b="0" i="0" u="none" strike="noStrike" cap="none">
              <a:solidFill>
                <a:srgbClr val="000000"/>
              </a:solidFill>
              <a:latin typeface="Arial"/>
              <a:ea typeface="Arial"/>
              <a:cs typeface="Arial"/>
              <a:sym typeface="Arial"/>
            </a:endParaRPr>
          </a:p>
        </p:txBody>
      </p:sp>
      <p:pic>
        <p:nvPicPr>
          <p:cNvPr id="149" name="Google Shape;149;p20"/>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50" name="Google Shape;150;p20"/>
          <p:cNvSpPr/>
          <p:nvPr/>
        </p:nvSpPr>
        <p:spPr>
          <a:xfrm>
            <a:off x="0" y="2774310"/>
            <a:ext cx="4727300"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आई०आर०बी० (इन्फ्लेटेबल रबड़ बोट)</a:t>
            </a:r>
            <a:endParaRPr sz="4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body" idx="1"/>
          </p:nvPr>
        </p:nvSpPr>
        <p:spPr>
          <a:xfrm>
            <a:off x="4868429" y="1367806"/>
            <a:ext cx="6992645" cy="4521367"/>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chemeClr val="dk1"/>
              </a:buClr>
              <a:buSzPts val="2800"/>
              <a:buChar char="•"/>
            </a:pPr>
            <a:r>
              <a:rPr lang="en-US" sz="2800"/>
              <a:t>एक आई.आर.बी. (</a:t>
            </a:r>
            <a:r>
              <a:rPr lang="en-US" sz="2800">
                <a:latin typeface="Open Sans"/>
                <a:ea typeface="Open Sans"/>
                <a:cs typeface="Open Sans"/>
                <a:sym typeface="Open Sans"/>
              </a:rPr>
              <a:t>इन्फ्लेटेबल रबड़ बोट</a:t>
            </a:r>
            <a:r>
              <a:rPr lang="en-US" sz="2800"/>
              <a:t>) में दो व्यक्ति होते हैं – एक चालक/कॉक्सस्वेन और एक नाविक/बो मैन। </a:t>
            </a:r>
            <a:endParaRPr/>
          </a:p>
          <a:p>
            <a:pPr marL="342900" lvl="0" indent="-165100" algn="just" rtl="0">
              <a:lnSpc>
                <a:spcPct val="100000"/>
              </a:lnSpc>
              <a:spcBef>
                <a:spcPts val="560"/>
              </a:spcBef>
              <a:spcAft>
                <a:spcPts val="0"/>
              </a:spcAft>
              <a:buClr>
                <a:schemeClr val="dk1"/>
              </a:buClr>
              <a:buSzPts val="2800"/>
              <a:buNone/>
            </a:pPr>
            <a:endParaRPr sz="2800"/>
          </a:p>
          <a:p>
            <a:pPr marL="342900" lvl="0" indent="-342900" algn="just" rtl="0">
              <a:lnSpc>
                <a:spcPct val="100000"/>
              </a:lnSpc>
              <a:spcBef>
                <a:spcPts val="560"/>
              </a:spcBef>
              <a:spcAft>
                <a:spcPts val="0"/>
              </a:spcAft>
              <a:buClr>
                <a:schemeClr val="dk1"/>
              </a:buClr>
              <a:buSzPts val="2800"/>
              <a:buChar char="•"/>
            </a:pPr>
            <a:r>
              <a:rPr lang="en-US" sz="2800"/>
              <a:t>कॉक्सस्वेन नाव के बाएँ हिस्से के नीचे वाले भाग में बैठता है, जहाँ से वह ओ0बी0एम0 चलाकर नाव को नियंत्रित करता है।</a:t>
            </a:r>
            <a:br>
              <a:rPr lang="en-US" sz="2800"/>
            </a:br>
            <a:r>
              <a:rPr lang="en-US" sz="2800"/>
              <a:t>नाव में टिके रहने के लिए उसके पास पैर बांधने के लिए एक पट्टी (फुट स्ट्रैप) होती है।</a:t>
            </a:r>
            <a:endParaRPr/>
          </a:p>
        </p:txBody>
      </p:sp>
      <p:sp>
        <p:nvSpPr>
          <p:cNvPr id="156" name="Google Shape;156;p21"/>
          <p:cNvSpPr txBox="1">
            <a:spLocks noGrp="1"/>
          </p:cNvSpPr>
          <p:nvPr>
            <p:ph type="title"/>
          </p:nvPr>
        </p:nvSpPr>
        <p:spPr>
          <a:xfrm>
            <a:off x="2739267" y="189725"/>
            <a:ext cx="2024491" cy="1056117"/>
          </a:xfrm>
          <a:prstGeom prst="rect">
            <a:avLst/>
          </a:prstGeom>
          <a:solidFill>
            <a:schemeClr val="lt1"/>
          </a:solidFill>
          <a:ln>
            <a:noFill/>
          </a:ln>
        </p:spPr>
        <p:txBody>
          <a:bodyPr spcFirstLastPara="1" wrap="square" lIns="121900" tIns="60950" rIns="121900" bIns="60950" anchor="ctr" anchorCtr="0">
            <a:normAutofit fontScale="90000"/>
          </a:bodyPr>
          <a:lstStyle/>
          <a:p>
            <a:pPr marL="0" marR="0" lvl="0" indent="0" algn="l" rtl="0">
              <a:lnSpc>
                <a:spcPct val="100000"/>
              </a:lnSpc>
              <a:spcBef>
                <a:spcPts val="0"/>
              </a:spcBef>
              <a:spcAft>
                <a:spcPts val="0"/>
              </a:spcAft>
              <a:buClr>
                <a:schemeClr val="dk1"/>
              </a:buClr>
              <a:buSzPct val="100000"/>
              <a:buFont typeface="Calibri"/>
              <a:buNone/>
            </a:pPr>
            <a:r>
              <a:rPr lang="en-US" sz="3600" b="1" i="0" u="none" strike="noStrike" cap="none">
                <a:solidFill>
                  <a:schemeClr val="dk1"/>
                </a:solidFill>
                <a:latin typeface="Calibri"/>
                <a:ea typeface="Calibri"/>
                <a:cs typeface="Calibri"/>
                <a:sym typeface="Calibri"/>
              </a:rPr>
              <a:t>शेष भाग….</a:t>
            </a:r>
            <a:endParaRPr sz="3600" b="1" i="0" u="none" strike="noStrike" cap="none">
              <a:solidFill>
                <a:schemeClr val="dk1"/>
              </a:solidFill>
              <a:latin typeface="Calibri"/>
              <a:ea typeface="Calibri"/>
              <a:cs typeface="Calibri"/>
              <a:sym typeface="Calibri"/>
            </a:endParaRPr>
          </a:p>
        </p:txBody>
      </p:sp>
      <p:pic>
        <p:nvPicPr>
          <p:cNvPr id="157" name="Google Shape;157;p21"/>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58" name="Google Shape;158;p21"/>
          <p:cNvSpPr/>
          <p:nvPr/>
        </p:nvSpPr>
        <p:spPr>
          <a:xfrm>
            <a:off x="145407" y="2730768"/>
            <a:ext cx="4757519"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आई०आर०बी० (इन्फ्लेटेबल रबड़ बोट)</a:t>
            </a:r>
            <a:endParaRPr sz="4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body" idx="1"/>
          </p:nvPr>
        </p:nvSpPr>
        <p:spPr>
          <a:xfrm>
            <a:off x="6033856" y="1520304"/>
            <a:ext cx="5918447"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lnSpc>
                <a:spcPct val="110000"/>
              </a:lnSpc>
              <a:spcBef>
                <a:spcPts val="0"/>
              </a:spcBef>
              <a:spcAft>
                <a:spcPts val="0"/>
              </a:spcAft>
              <a:buClr>
                <a:schemeClr val="dk1"/>
              </a:buClr>
              <a:buSzPct val="100000"/>
              <a:buChar char="•"/>
            </a:pPr>
            <a:r>
              <a:rPr lang="en-US" sz="2800"/>
              <a:t>कॉक्सस्वेन बायें हाथ से पोर्ट साइड पर लगे स्ट्रैप को पकड़ सकता है और दाहिने हाथ से थ्रॉटल के माध्यम से ओ0बी0एम0 को संचालित करता है।</a:t>
            </a:r>
            <a:endParaRPr sz="2800"/>
          </a:p>
          <a:p>
            <a:pPr marL="342900" lvl="0" indent="-178435" algn="just" rtl="0">
              <a:lnSpc>
                <a:spcPct val="110000"/>
              </a:lnSpc>
              <a:spcBef>
                <a:spcPts val="518"/>
              </a:spcBef>
              <a:spcAft>
                <a:spcPts val="0"/>
              </a:spcAft>
              <a:buClr>
                <a:schemeClr val="dk1"/>
              </a:buClr>
              <a:buSzPct val="100000"/>
              <a:buNone/>
            </a:pPr>
            <a:endParaRPr sz="2800"/>
          </a:p>
          <a:p>
            <a:pPr marL="342900" lvl="0" indent="-342900" algn="just" rtl="0">
              <a:lnSpc>
                <a:spcPct val="110000"/>
              </a:lnSpc>
              <a:spcBef>
                <a:spcPts val="518"/>
              </a:spcBef>
              <a:spcAft>
                <a:spcPts val="0"/>
              </a:spcAft>
              <a:buClr>
                <a:schemeClr val="dk1"/>
              </a:buClr>
              <a:buSzPct val="100000"/>
              <a:buChar char="•"/>
            </a:pPr>
            <a:r>
              <a:rPr lang="en-US" sz="2800"/>
              <a:t>बोमैन स्टारबोर्ड साइड के ऊपरी हिस्से की तरफ बैठता है जहां से वह नाव का संतुलन बनाए रखता है और नाव के बड़ी लहरों पर जाने के बाद उसे को पलटने और टूटने से बचाता है ।</a:t>
            </a:r>
            <a:endParaRPr sz="3600"/>
          </a:p>
        </p:txBody>
      </p:sp>
      <p:pic>
        <p:nvPicPr>
          <p:cNvPr id="164" name="Google Shape;164;p22"/>
          <p:cNvPicPr preferRelativeResize="0"/>
          <p:nvPr/>
        </p:nvPicPr>
        <p:blipFill rotWithShape="1">
          <a:blip r:embed="rId3">
            <a:alphaModFix/>
          </a:blip>
          <a:srcRect/>
          <a:stretch/>
        </p:blipFill>
        <p:spPr>
          <a:xfrm>
            <a:off x="145473" y="151023"/>
            <a:ext cx="1345949" cy="1133523"/>
          </a:xfrm>
          <a:prstGeom prst="rect">
            <a:avLst/>
          </a:prstGeom>
          <a:noFill/>
          <a:ln>
            <a:noFill/>
          </a:ln>
        </p:spPr>
      </p:pic>
      <p:sp>
        <p:nvSpPr>
          <p:cNvPr id="165" name="Google Shape;165;p22"/>
          <p:cNvSpPr/>
          <p:nvPr/>
        </p:nvSpPr>
        <p:spPr>
          <a:xfrm>
            <a:off x="486141" y="2368170"/>
            <a:ext cx="4776187" cy="13234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0000"/>
                </a:solidFill>
                <a:latin typeface="Open Sans"/>
                <a:ea typeface="Open Sans"/>
                <a:cs typeface="Open Sans"/>
                <a:sym typeface="Open Sans"/>
              </a:rPr>
              <a:t>आई०आर०बी० (इन्फ्लेटेबल रबड़ बोट)</a:t>
            </a:r>
            <a:endParaRPr sz="4000" b="0" i="0" u="none" strike="noStrike" cap="none">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Widescreen</PresentationFormat>
  <Paragraphs>208</Paragraphs>
  <Slides>31</Slides>
  <Notes>31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Open Sans SemiBold</vt:lpstr>
      <vt:lpstr>Noto Sans Symbols</vt:lpstr>
      <vt:lpstr>Arial</vt:lpstr>
      <vt:lpstr>Arimo</vt:lpstr>
      <vt:lpstr>Mangal</vt:lpstr>
      <vt:lpstr>Times New Roman</vt:lpstr>
      <vt:lpstr>Open Sans</vt:lpstr>
      <vt:lpstr>Office Theme</vt:lpstr>
      <vt:lpstr>PowerPoint Presentation</vt:lpstr>
      <vt:lpstr>उद्देश्य</vt:lpstr>
      <vt:lpstr>          </vt:lpstr>
      <vt:lpstr>  </vt:lpstr>
      <vt:lpstr>PowerPoint Presentation</vt:lpstr>
      <vt:lpstr>PowerPoint Presentation</vt:lpstr>
      <vt:lpstr>PowerPoint Presentation</vt:lpstr>
      <vt:lpstr>शेष भाग….</vt:lpstr>
      <vt:lpstr>PowerPoint Presentation</vt:lpstr>
      <vt:lpstr>  </vt:lpstr>
      <vt:lpstr>आई0आर0बी0 के साथ ले जाने के लिए सहायक इक्विपमेंट </vt:lpstr>
      <vt:lpstr>PowerPoint Presentation</vt:lpstr>
      <vt:lpstr> आई०आर०बी० के लाभ </vt:lpstr>
      <vt:lpstr>शेष भाग…</vt:lpstr>
      <vt:lpstr>शेष भाग…. </vt:lpstr>
      <vt:lpstr>  </vt:lpstr>
      <vt:lpstr>इम्प्रोवाइज्ड फ्लोटिंग डिवाइस (आई0एफ0डी0)</vt:lpstr>
      <vt:lpstr>   </vt:lpstr>
      <vt:lpstr>PowerPoint Presentation</vt:lpstr>
      <vt:lpstr>   </vt:lpstr>
      <vt:lpstr>       </vt:lpstr>
      <vt:lpstr>जारी…..</vt:lpstr>
      <vt:lpstr>  </vt:lpstr>
      <vt:lpstr>जारी…..</vt:lpstr>
      <vt:lpstr>  </vt:lpstr>
      <vt:lpstr>  </vt:lpstr>
      <vt:lpstr>PowerPoint Presentation</vt:lpstr>
      <vt:lpstr>समीक्षा</vt:lpstr>
      <vt:lpstr>कोई प्रश्न ?</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2026-01-08T07:24:07Z</dcterms:modified>
</cp:coreProperties>
</file>