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6" r:id="rId2"/>
    <p:sldId id="444" r:id="rId3"/>
    <p:sldId id="261" r:id="rId4"/>
    <p:sldId id="257" r:id="rId5"/>
    <p:sldId id="260" r:id="rId6"/>
    <p:sldId id="263" r:id="rId7"/>
    <p:sldId id="264" r:id="rId8"/>
    <p:sldId id="265" r:id="rId9"/>
    <p:sldId id="297" r:id="rId10"/>
    <p:sldId id="278" r:id="rId11"/>
    <p:sldId id="267" r:id="rId12"/>
    <p:sldId id="279" r:id="rId13"/>
    <p:sldId id="268" r:id="rId14"/>
    <p:sldId id="269" r:id="rId15"/>
    <p:sldId id="283" r:id="rId16"/>
    <p:sldId id="282" r:id="rId17"/>
    <p:sldId id="284" r:id="rId18"/>
    <p:sldId id="288" r:id="rId19"/>
    <p:sldId id="293" r:id="rId20"/>
    <p:sldId id="294" r:id="rId21"/>
    <p:sldId id="453" r:id="rId22"/>
    <p:sldId id="295" r:id="rId23"/>
    <p:sldId id="296" r:id="rId24"/>
    <p:sldId id="443" r:id="rId25"/>
    <p:sldId id="445" r:id="rId26"/>
    <p:sldId id="262" r:id="rId27"/>
    <p:sldId id="446" r:id="rId28"/>
    <p:sldId id="266" r:id="rId29"/>
    <p:sldId id="447" r:id="rId30"/>
    <p:sldId id="448" r:id="rId31"/>
    <p:sldId id="449" r:id="rId32"/>
    <p:sldId id="270" r:id="rId33"/>
    <p:sldId id="273" r:id="rId34"/>
    <p:sldId id="450" r:id="rId35"/>
    <p:sldId id="280" r:id="rId36"/>
    <p:sldId id="281" r:id="rId37"/>
    <p:sldId id="451" r:id="rId38"/>
    <p:sldId id="452" r:id="rId39"/>
    <p:sldId id="285" r:id="rId40"/>
    <p:sldId id="1205" r:id="rId41"/>
    <p:sldId id="1203" r:id="rId42"/>
    <p:sldId id="1206"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94737" autoAdjust="0"/>
  </p:normalViewPr>
  <p:slideViewPr>
    <p:cSldViewPr>
      <p:cViewPr varScale="1">
        <p:scale>
          <a:sx n="78" d="100"/>
          <a:sy n="78" d="100"/>
        </p:scale>
        <p:origin x="1686" y="90"/>
      </p:cViewPr>
      <p:guideLst>
        <p:guide orient="horz" pos="2160"/>
        <p:guide pos="2880"/>
      </p:guideLst>
    </p:cSldViewPr>
  </p:slideViewPr>
  <p:outlineViewPr>
    <p:cViewPr>
      <p:scale>
        <a:sx n="33" d="100"/>
        <a:sy n="33" d="100"/>
      </p:scale>
      <p:origin x="0" y="-2042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57C537-7198-44B2-B594-5CB993B7BE16}" type="datetimeFigureOut">
              <a:rPr lang="en-US" smtClean="0"/>
              <a:t>1/7/2026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CB54BB-114E-46FA-AE9C-573F21AEDA64}" type="slidenum">
              <a:rPr lang="en-US" smtClean="0"/>
              <a:t>‹#›</a:t>
            </a:fld>
            <a:endParaRPr lang="en-US"/>
          </a:p>
        </p:txBody>
      </p:sp>
    </p:spTree>
    <p:extLst>
      <p:ext uri="{BB962C8B-B14F-4D97-AF65-F5344CB8AC3E}">
        <p14:creationId xmlns:p14="http://schemas.microsoft.com/office/powerpoint/2010/main" val="283329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IN"/>
          </a:p>
        </p:txBody>
      </p:sp>
      <p:sp>
        <p:nvSpPr>
          <p:cNvPr id="4" name="Date Placeholder 3"/>
          <p:cNvSpPr>
            <a:spLocks noGrp="1"/>
          </p:cNvSpPr>
          <p:nvPr>
            <p:ph type="dt" sz="half" idx="10"/>
          </p:nvPr>
        </p:nvSpPr>
        <p:spPr/>
        <p:txBody>
          <a:bodyPr/>
          <a:lstStyle/>
          <a:p>
            <a:r>
              <a:rPr lang="en-US"/>
              <a:t>2 September 2024</a:t>
            </a:r>
            <a:endParaRPr lang="en-IN"/>
          </a:p>
        </p:txBody>
      </p:sp>
      <p:sp>
        <p:nvSpPr>
          <p:cNvPr id="5" name="Footer Placeholder 4"/>
          <p:cNvSpPr>
            <a:spLocks noGrp="1"/>
          </p:cNvSpPr>
          <p:nvPr>
            <p:ph type="ftr" sz="quarter" idx="11"/>
          </p:nvPr>
        </p:nvSpPr>
        <p:spPr/>
        <p:txBody>
          <a:bodyPr/>
          <a:lstStyle/>
          <a:p>
            <a:r>
              <a:rPr lang="en-IN"/>
              <a:t>2nd BN NDRF KOLKATA</a:t>
            </a:r>
          </a:p>
        </p:txBody>
      </p:sp>
      <p:sp>
        <p:nvSpPr>
          <p:cNvPr id="6" name="Slide Number Placeholder 5"/>
          <p:cNvSpPr>
            <a:spLocks noGrp="1"/>
          </p:cNvSpPr>
          <p:nvPr>
            <p:ph type="sldNum" sz="quarter" idx="12"/>
          </p:nvPr>
        </p:nvSpPr>
        <p:spPr/>
        <p:txBody>
          <a:bodyPr/>
          <a:lstStyle/>
          <a:p>
            <a:fld id="{3FA883A4-A1EF-4C34-A15F-42A22CBD9D3D}" type="slidenum">
              <a:rPr lang="en-IN" smtClean="0"/>
              <a:t>‹#›</a:t>
            </a:fld>
            <a:endParaRPr lang="en-IN"/>
          </a:p>
        </p:txBody>
      </p:sp>
    </p:spTree>
    <p:extLst>
      <p:ext uri="{BB962C8B-B14F-4D97-AF65-F5344CB8AC3E}">
        <p14:creationId xmlns:p14="http://schemas.microsoft.com/office/powerpoint/2010/main" val="570620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r>
              <a:rPr lang="en-US"/>
              <a:t>2 September 2024</a:t>
            </a:r>
            <a:endParaRPr lang="en-IN"/>
          </a:p>
        </p:txBody>
      </p:sp>
      <p:sp>
        <p:nvSpPr>
          <p:cNvPr id="5" name="Footer Placeholder 4"/>
          <p:cNvSpPr>
            <a:spLocks noGrp="1"/>
          </p:cNvSpPr>
          <p:nvPr>
            <p:ph type="ftr" sz="quarter" idx="11"/>
          </p:nvPr>
        </p:nvSpPr>
        <p:spPr/>
        <p:txBody>
          <a:bodyPr/>
          <a:lstStyle/>
          <a:p>
            <a:r>
              <a:rPr lang="en-IN"/>
              <a:t>2nd BN NDRF KOLKATA</a:t>
            </a:r>
          </a:p>
        </p:txBody>
      </p:sp>
      <p:sp>
        <p:nvSpPr>
          <p:cNvPr id="6" name="Slide Number Placeholder 5"/>
          <p:cNvSpPr>
            <a:spLocks noGrp="1"/>
          </p:cNvSpPr>
          <p:nvPr>
            <p:ph type="sldNum" sz="quarter" idx="12"/>
          </p:nvPr>
        </p:nvSpPr>
        <p:spPr/>
        <p:txBody>
          <a:bodyPr/>
          <a:lstStyle/>
          <a:p>
            <a:fld id="{3FA883A4-A1EF-4C34-A15F-42A22CBD9D3D}" type="slidenum">
              <a:rPr lang="en-IN" smtClean="0"/>
              <a:t>‹#›</a:t>
            </a:fld>
            <a:endParaRPr lang="en-IN"/>
          </a:p>
        </p:txBody>
      </p:sp>
    </p:spTree>
    <p:extLst>
      <p:ext uri="{BB962C8B-B14F-4D97-AF65-F5344CB8AC3E}">
        <p14:creationId xmlns:p14="http://schemas.microsoft.com/office/powerpoint/2010/main" val="22467484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r>
              <a:rPr lang="en-US"/>
              <a:t>2 September 2024</a:t>
            </a:r>
            <a:endParaRPr lang="en-IN"/>
          </a:p>
        </p:txBody>
      </p:sp>
      <p:sp>
        <p:nvSpPr>
          <p:cNvPr id="5" name="Footer Placeholder 4"/>
          <p:cNvSpPr>
            <a:spLocks noGrp="1"/>
          </p:cNvSpPr>
          <p:nvPr>
            <p:ph type="ftr" sz="quarter" idx="11"/>
          </p:nvPr>
        </p:nvSpPr>
        <p:spPr/>
        <p:txBody>
          <a:bodyPr/>
          <a:lstStyle/>
          <a:p>
            <a:r>
              <a:rPr lang="en-IN"/>
              <a:t>2nd BN NDRF KOLKATA</a:t>
            </a:r>
          </a:p>
        </p:txBody>
      </p:sp>
      <p:sp>
        <p:nvSpPr>
          <p:cNvPr id="6" name="Slide Number Placeholder 5"/>
          <p:cNvSpPr>
            <a:spLocks noGrp="1"/>
          </p:cNvSpPr>
          <p:nvPr>
            <p:ph type="sldNum" sz="quarter" idx="12"/>
          </p:nvPr>
        </p:nvSpPr>
        <p:spPr/>
        <p:txBody>
          <a:bodyPr/>
          <a:lstStyle/>
          <a:p>
            <a:fld id="{3FA883A4-A1EF-4C34-A15F-42A22CBD9D3D}" type="slidenum">
              <a:rPr lang="en-IN" smtClean="0"/>
              <a:t>‹#›</a:t>
            </a:fld>
            <a:endParaRPr lang="en-IN"/>
          </a:p>
        </p:txBody>
      </p:sp>
    </p:spTree>
    <p:extLst>
      <p:ext uri="{BB962C8B-B14F-4D97-AF65-F5344CB8AC3E}">
        <p14:creationId xmlns:p14="http://schemas.microsoft.com/office/powerpoint/2010/main" val="3317351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r>
              <a:rPr lang="en-US"/>
              <a:t>2 September 2024</a:t>
            </a:r>
            <a:endParaRPr lang="en-IN"/>
          </a:p>
        </p:txBody>
      </p:sp>
      <p:sp>
        <p:nvSpPr>
          <p:cNvPr id="5" name="Footer Placeholder 4"/>
          <p:cNvSpPr>
            <a:spLocks noGrp="1"/>
          </p:cNvSpPr>
          <p:nvPr>
            <p:ph type="ftr" sz="quarter" idx="11"/>
          </p:nvPr>
        </p:nvSpPr>
        <p:spPr/>
        <p:txBody>
          <a:bodyPr/>
          <a:lstStyle/>
          <a:p>
            <a:r>
              <a:rPr lang="en-IN"/>
              <a:t>2nd BN NDRF KOLKATA</a:t>
            </a:r>
          </a:p>
        </p:txBody>
      </p:sp>
      <p:sp>
        <p:nvSpPr>
          <p:cNvPr id="6" name="Slide Number Placeholder 5"/>
          <p:cNvSpPr>
            <a:spLocks noGrp="1"/>
          </p:cNvSpPr>
          <p:nvPr>
            <p:ph type="sldNum" sz="quarter" idx="12"/>
          </p:nvPr>
        </p:nvSpPr>
        <p:spPr/>
        <p:txBody>
          <a:bodyPr/>
          <a:lstStyle/>
          <a:p>
            <a:fld id="{3FA883A4-A1EF-4C34-A15F-42A22CBD9D3D}" type="slidenum">
              <a:rPr lang="en-IN" smtClean="0"/>
              <a:t>‹#›</a:t>
            </a:fld>
            <a:endParaRPr lang="en-IN"/>
          </a:p>
        </p:txBody>
      </p:sp>
    </p:spTree>
    <p:extLst>
      <p:ext uri="{BB962C8B-B14F-4D97-AF65-F5344CB8AC3E}">
        <p14:creationId xmlns:p14="http://schemas.microsoft.com/office/powerpoint/2010/main" val="2228728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2 September 2024</a:t>
            </a:r>
            <a:endParaRPr lang="en-IN"/>
          </a:p>
        </p:txBody>
      </p:sp>
      <p:sp>
        <p:nvSpPr>
          <p:cNvPr id="5" name="Footer Placeholder 4"/>
          <p:cNvSpPr>
            <a:spLocks noGrp="1"/>
          </p:cNvSpPr>
          <p:nvPr>
            <p:ph type="ftr" sz="quarter" idx="11"/>
          </p:nvPr>
        </p:nvSpPr>
        <p:spPr/>
        <p:txBody>
          <a:bodyPr/>
          <a:lstStyle/>
          <a:p>
            <a:r>
              <a:rPr lang="en-IN"/>
              <a:t>2nd BN NDRF KOLKATA</a:t>
            </a:r>
          </a:p>
        </p:txBody>
      </p:sp>
      <p:sp>
        <p:nvSpPr>
          <p:cNvPr id="6" name="Slide Number Placeholder 5"/>
          <p:cNvSpPr>
            <a:spLocks noGrp="1"/>
          </p:cNvSpPr>
          <p:nvPr>
            <p:ph type="sldNum" sz="quarter" idx="12"/>
          </p:nvPr>
        </p:nvSpPr>
        <p:spPr/>
        <p:txBody>
          <a:bodyPr/>
          <a:lstStyle/>
          <a:p>
            <a:fld id="{3FA883A4-A1EF-4C34-A15F-42A22CBD9D3D}" type="slidenum">
              <a:rPr lang="en-IN" smtClean="0"/>
              <a:t>‹#›</a:t>
            </a:fld>
            <a:endParaRPr lang="en-IN"/>
          </a:p>
        </p:txBody>
      </p:sp>
    </p:spTree>
    <p:extLst>
      <p:ext uri="{BB962C8B-B14F-4D97-AF65-F5344CB8AC3E}">
        <p14:creationId xmlns:p14="http://schemas.microsoft.com/office/powerpoint/2010/main" val="1607840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p>
            <a:r>
              <a:rPr lang="en-US"/>
              <a:t>2 September 2024</a:t>
            </a:r>
            <a:endParaRPr lang="en-IN"/>
          </a:p>
        </p:txBody>
      </p:sp>
      <p:sp>
        <p:nvSpPr>
          <p:cNvPr id="6" name="Footer Placeholder 5"/>
          <p:cNvSpPr>
            <a:spLocks noGrp="1"/>
          </p:cNvSpPr>
          <p:nvPr>
            <p:ph type="ftr" sz="quarter" idx="11"/>
          </p:nvPr>
        </p:nvSpPr>
        <p:spPr/>
        <p:txBody>
          <a:bodyPr/>
          <a:lstStyle/>
          <a:p>
            <a:r>
              <a:rPr lang="en-IN"/>
              <a:t>2nd BN NDRF KOLKATA</a:t>
            </a:r>
          </a:p>
        </p:txBody>
      </p:sp>
      <p:sp>
        <p:nvSpPr>
          <p:cNvPr id="7" name="Slide Number Placeholder 6"/>
          <p:cNvSpPr>
            <a:spLocks noGrp="1"/>
          </p:cNvSpPr>
          <p:nvPr>
            <p:ph type="sldNum" sz="quarter" idx="12"/>
          </p:nvPr>
        </p:nvSpPr>
        <p:spPr/>
        <p:txBody>
          <a:bodyPr/>
          <a:lstStyle/>
          <a:p>
            <a:fld id="{3FA883A4-A1EF-4C34-A15F-42A22CBD9D3D}" type="slidenum">
              <a:rPr lang="en-IN" smtClean="0"/>
              <a:t>‹#›</a:t>
            </a:fld>
            <a:endParaRPr lang="en-IN"/>
          </a:p>
        </p:txBody>
      </p:sp>
    </p:spTree>
    <p:extLst>
      <p:ext uri="{BB962C8B-B14F-4D97-AF65-F5344CB8AC3E}">
        <p14:creationId xmlns:p14="http://schemas.microsoft.com/office/powerpoint/2010/main" val="72946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p>
            <a:r>
              <a:rPr lang="en-US"/>
              <a:t>2 September 2024</a:t>
            </a:r>
            <a:endParaRPr lang="en-IN"/>
          </a:p>
        </p:txBody>
      </p:sp>
      <p:sp>
        <p:nvSpPr>
          <p:cNvPr id="8" name="Footer Placeholder 7"/>
          <p:cNvSpPr>
            <a:spLocks noGrp="1"/>
          </p:cNvSpPr>
          <p:nvPr>
            <p:ph type="ftr" sz="quarter" idx="11"/>
          </p:nvPr>
        </p:nvSpPr>
        <p:spPr/>
        <p:txBody>
          <a:bodyPr/>
          <a:lstStyle/>
          <a:p>
            <a:r>
              <a:rPr lang="en-IN"/>
              <a:t>2nd BN NDRF KOLKATA</a:t>
            </a:r>
          </a:p>
        </p:txBody>
      </p:sp>
      <p:sp>
        <p:nvSpPr>
          <p:cNvPr id="9" name="Slide Number Placeholder 8"/>
          <p:cNvSpPr>
            <a:spLocks noGrp="1"/>
          </p:cNvSpPr>
          <p:nvPr>
            <p:ph type="sldNum" sz="quarter" idx="12"/>
          </p:nvPr>
        </p:nvSpPr>
        <p:spPr/>
        <p:txBody>
          <a:bodyPr/>
          <a:lstStyle/>
          <a:p>
            <a:fld id="{3FA883A4-A1EF-4C34-A15F-42A22CBD9D3D}" type="slidenum">
              <a:rPr lang="en-IN" smtClean="0"/>
              <a:t>‹#›</a:t>
            </a:fld>
            <a:endParaRPr lang="en-IN"/>
          </a:p>
        </p:txBody>
      </p:sp>
    </p:spTree>
    <p:extLst>
      <p:ext uri="{BB962C8B-B14F-4D97-AF65-F5344CB8AC3E}">
        <p14:creationId xmlns:p14="http://schemas.microsoft.com/office/powerpoint/2010/main" val="1301398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p>
            <a:r>
              <a:rPr lang="en-US"/>
              <a:t>2 September 2024</a:t>
            </a:r>
            <a:endParaRPr lang="en-IN"/>
          </a:p>
        </p:txBody>
      </p:sp>
      <p:sp>
        <p:nvSpPr>
          <p:cNvPr id="4" name="Footer Placeholder 3"/>
          <p:cNvSpPr>
            <a:spLocks noGrp="1"/>
          </p:cNvSpPr>
          <p:nvPr>
            <p:ph type="ftr" sz="quarter" idx="11"/>
          </p:nvPr>
        </p:nvSpPr>
        <p:spPr/>
        <p:txBody>
          <a:bodyPr/>
          <a:lstStyle/>
          <a:p>
            <a:r>
              <a:rPr lang="en-IN"/>
              <a:t>2nd BN NDRF KOLKATA</a:t>
            </a:r>
          </a:p>
        </p:txBody>
      </p:sp>
      <p:sp>
        <p:nvSpPr>
          <p:cNvPr id="5" name="Slide Number Placeholder 4"/>
          <p:cNvSpPr>
            <a:spLocks noGrp="1"/>
          </p:cNvSpPr>
          <p:nvPr>
            <p:ph type="sldNum" sz="quarter" idx="12"/>
          </p:nvPr>
        </p:nvSpPr>
        <p:spPr/>
        <p:txBody>
          <a:bodyPr/>
          <a:lstStyle/>
          <a:p>
            <a:fld id="{3FA883A4-A1EF-4C34-A15F-42A22CBD9D3D}" type="slidenum">
              <a:rPr lang="en-IN" smtClean="0"/>
              <a:t>‹#›</a:t>
            </a:fld>
            <a:endParaRPr lang="en-IN"/>
          </a:p>
        </p:txBody>
      </p:sp>
    </p:spTree>
    <p:extLst>
      <p:ext uri="{BB962C8B-B14F-4D97-AF65-F5344CB8AC3E}">
        <p14:creationId xmlns:p14="http://schemas.microsoft.com/office/powerpoint/2010/main" val="3939961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 September 2024</a:t>
            </a:r>
            <a:endParaRPr lang="en-IN"/>
          </a:p>
        </p:txBody>
      </p:sp>
      <p:sp>
        <p:nvSpPr>
          <p:cNvPr id="3" name="Footer Placeholder 2"/>
          <p:cNvSpPr>
            <a:spLocks noGrp="1"/>
          </p:cNvSpPr>
          <p:nvPr>
            <p:ph type="ftr" sz="quarter" idx="11"/>
          </p:nvPr>
        </p:nvSpPr>
        <p:spPr/>
        <p:txBody>
          <a:bodyPr/>
          <a:lstStyle/>
          <a:p>
            <a:r>
              <a:rPr lang="en-IN"/>
              <a:t>2nd BN NDRF KOLKATA</a:t>
            </a:r>
          </a:p>
        </p:txBody>
      </p:sp>
      <p:sp>
        <p:nvSpPr>
          <p:cNvPr id="4" name="Slide Number Placeholder 3"/>
          <p:cNvSpPr>
            <a:spLocks noGrp="1"/>
          </p:cNvSpPr>
          <p:nvPr>
            <p:ph type="sldNum" sz="quarter" idx="12"/>
          </p:nvPr>
        </p:nvSpPr>
        <p:spPr/>
        <p:txBody>
          <a:bodyPr/>
          <a:lstStyle/>
          <a:p>
            <a:fld id="{3FA883A4-A1EF-4C34-A15F-42A22CBD9D3D}" type="slidenum">
              <a:rPr lang="en-IN" smtClean="0"/>
              <a:t>‹#›</a:t>
            </a:fld>
            <a:endParaRPr lang="en-IN"/>
          </a:p>
        </p:txBody>
      </p:sp>
    </p:spTree>
    <p:extLst>
      <p:ext uri="{BB962C8B-B14F-4D97-AF65-F5344CB8AC3E}">
        <p14:creationId xmlns:p14="http://schemas.microsoft.com/office/powerpoint/2010/main" val="1056483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2 September 2024</a:t>
            </a:r>
            <a:endParaRPr lang="en-IN"/>
          </a:p>
        </p:txBody>
      </p:sp>
      <p:sp>
        <p:nvSpPr>
          <p:cNvPr id="6" name="Footer Placeholder 5"/>
          <p:cNvSpPr>
            <a:spLocks noGrp="1"/>
          </p:cNvSpPr>
          <p:nvPr>
            <p:ph type="ftr" sz="quarter" idx="11"/>
          </p:nvPr>
        </p:nvSpPr>
        <p:spPr/>
        <p:txBody>
          <a:bodyPr/>
          <a:lstStyle/>
          <a:p>
            <a:r>
              <a:rPr lang="en-IN"/>
              <a:t>2nd BN NDRF KOLKATA</a:t>
            </a:r>
          </a:p>
        </p:txBody>
      </p:sp>
      <p:sp>
        <p:nvSpPr>
          <p:cNvPr id="7" name="Slide Number Placeholder 6"/>
          <p:cNvSpPr>
            <a:spLocks noGrp="1"/>
          </p:cNvSpPr>
          <p:nvPr>
            <p:ph type="sldNum" sz="quarter" idx="12"/>
          </p:nvPr>
        </p:nvSpPr>
        <p:spPr/>
        <p:txBody>
          <a:bodyPr/>
          <a:lstStyle/>
          <a:p>
            <a:fld id="{3FA883A4-A1EF-4C34-A15F-42A22CBD9D3D}" type="slidenum">
              <a:rPr lang="en-IN" smtClean="0"/>
              <a:t>‹#›</a:t>
            </a:fld>
            <a:endParaRPr lang="en-IN"/>
          </a:p>
        </p:txBody>
      </p:sp>
    </p:spTree>
    <p:extLst>
      <p:ext uri="{BB962C8B-B14F-4D97-AF65-F5344CB8AC3E}">
        <p14:creationId xmlns:p14="http://schemas.microsoft.com/office/powerpoint/2010/main" val="1585231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2 September 2024</a:t>
            </a:r>
            <a:endParaRPr lang="en-IN"/>
          </a:p>
        </p:txBody>
      </p:sp>
      <p:sp>
        <p:nvSpPr>
          <p:cNvPr id="6" name="Footer Placeholder 5"/>
          <p:cNvSpPr>
            <a:spLocks noGrp="1"/>
          </p:cNvSpPr>
          <p:nvPr>
            <p:ph type="ftr" sz="quarter" idx="11"/>
          </p:nvPr>
        </p:nvSpPr>
        <p:spPr/>
        <p:txBody>
          <a:bodyPr/>
          <a:lstStyle/>
          <a:p>
            <a:r>
              <a:rPr lang="en-IN"/>
              <a:t>2nd BN NDRF KOLKATA</a:t>
            </a:r>
          </a:p>
        </p:txBody>
      </p:sp>
      <p:sp>
        <p:nvSpPr>
          <p:cNvPr id="7" name="Slide Number Placeholder 6"/>
          <p:cNvSpPr>
            <a:spLocks noGrp="1"/>
          </p:cNvSpPr>
          <p:nvPr>
            <p:ph type="sldNum" sz="quarter" idx="12"/>
          </p:nvPr>
        </p:nvSpPr>
        <p:spPr/>
        <p:txBody>
          <a:bodyPr/>
          <a:lstStyle/>
          <a:p>
            <a:fld id="{3FA883A4-A1EF-4C34-A15F-42A22CBD9D3D}" type="slidenum">
              <a:rPr lang="en-IN" smtClean="0"/>
              <a:t>‹#›</a:t>
            </a:fld>
            <a:endParaRPr lang="en-IN"/>
          </a:p>
        </p:txBody>
      </p:sp>
    </p:spTree>
    <p:extLst>
      <p:ext uri="{BB962C8B-B14F-4D97-AF65-F5344CB8AC3E}">
        <p14:creationId xmlns:p14="http://schemas.microsoft.com/office/powerpoint/2010/main" val="36072478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2 September 2024</a:t>
            </a:r>
            <a:endParaRPr lang="en-I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IN"/>
              <a:t>2nd BN NDRF KOLKATA</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A883A4-A1EF-4C34-A15F-42A22CBD9D3D}" type="slidenum">
              <a:rPr lang="en-IN" smtClean="0"/>
              <a:t>‹#›</a:t>
            </a:fld>
            <a:endParaRPr lang="en-IN"/>
          </a:p>
        </p:txBody>
      </p:sp>
      <p:pic>
        <p:nvPicPr>
          <p:cNvPr id="7" name="Picture 6" descr="A logo with text on it&#10;&#10;AI-generated content may be incorrect.">
            <a:extLst>
              <a:ext uri="{FF2B5EF4-FFF2-40B4-BE49-F238E27FC236}">
                <a16:creationId xmlns:a16="http://schemas.microsoft.com/office/drawing/2014/main" id="{A5A173FF-9606-58FB-2D35-335B03545C1F}"/>
              </a:ext>
            </a:extLst>
          </p:cNvPr>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62810" y="75308"/>
            <a:ext cx="893515" cy="74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logo with a symbol and text&#10;&#10;AI-generated content may be incorrect.">
            <a:extLst>
              <a:ext uri="{FF2B5EF4-FFF2-40B4-BE49-F238E27FC236}">
                <a16:creationId xmlns:a16="http://schemas.microsoft.com/office/drawing/2014/main" id="{0D6F8CFA-7C32-06ED-E23A-A42A08076F9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8358210" y="7962"/>
            <a:ext cx="657179" cy="702203"/>
          </a:xfrm>
          <a:prstGeom prst="rect">
            <a:avLst/>
          </a:prstGeom>
        </p:spPr>
      </p:pic>
    </p:spTree>
    <p:extLst>
      <p:ext uri="{BB962C8B-B14F-4D97-AF65-F5344CB8AC3E}">
        <p14:creationId xmlns:p14="http://schemas.microsoft.com/office/powerpoint/2010/main" val="26076890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oleObject" Target="../embeddings/oleObject1.bin"/><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018" y="2128788"/>
            <a:ext cx="9070886" cy="1446550"/>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dirty="0">
                <a:ln w="0"/>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rPr>
              <a:t>PSYCHOSOCIAL, LEGAL ASPECTS AND BODY RECOVERY</a:t>
            </a:r>
          </a:p>
        </p:txBody>
      </p:sp>
      <p:sp>
        <p:nvSpPr>
          <p:cNvPr id="2" name="Slide Number Placeholder 1">
            <a:extLst>
              <a:ext uri="{FF2B5EF4-FFF2-40B4-BE49-F238E27FC236}">
                <a16:creationId xmlns:a16="http://schemas.microsoft.com/office/drawing/2014/main" id="{0488340B-9FB6-E79C-F3AF-29265FFBB5A2}"/>
              </a:ext>
            </a:extLst>
          </p:cNvPr>
          <p:cNvSpPr>
            <a:spLocks noGrp="1"/>
          </p:cNvSpPr>
          <p:nvPr>
            <p:ph type="sldNum" sz="quarter" idx="12"/>
          </p:nvPr>
        </p:nvSpPr>
        <p:spPr/>
        <p:txBody>
          <a:bodyPr/>
          <a:lstStyle/>
          <a:p>
            <a:fld id="{3FA883A4-A1EF-4C34-A15F-42A22CBD9D3D}" type="slidenum">
              <a:rPr lang="en-IN" smtClean="0"/>
              <a:t>1</a:t>
            </a:fld>
            <a:endParaRPr lang="en-IN"/>
          </a:p>
        </p:txBody>
      </p:sp>
      <p:sp>
        <p:nvSpPr>
          <p:cNvPr id="3" name="TextBox 2">
            <a:extLst>
              <a:ext uri="{FF2B5EF4-FFF2-40B4-BE49-F238E27FC236}">
                <a16:creationId xmlns:a16="http://schemas.microsoft.com/office/drawing/2014/main" id="{9288682C-3D84-FE2C-1ED6-DB28AA116801}"/>
              </a:ext>
            </a:extLst>
          </p:cNvPr>
          <p:cNvSpPr txBox="1"/>
          <p:nvPr/>
        </p:nvSpPr>
        <p:spPr>
          <a:xfrm>
            <a:off x="4139952" y="3933056"/>
            <a:ext cx="5115025" cy="369332"/>
          </a:xfrm>
          <a:prstGeom prst="rect">
            <a:avLst/>
          </a:prstGeom>
          <a:noFill/>
        </p:spPr>
        <p:txBody>
          <a:bodyPr wrap="square">
            <a:spAutoFit/>
          </a:bodyPr>
          <a:lstStyle/>
          <a:p>
            <a:r>
              <a:rPr lang="en-IN" b="1" dirty="0">
                <a:effectLst/>
                <a:latin typeface="Verdana" panose="020B0604030504040204" pitchFamily="34" charset="0"/>
                <a:ea typeface="Verdana" panose="020B0604030504040204" pitchFamily="34" charset="0"/>
                <a:cs typeface="Mangal" panose="02040503050203030202" pitchFamily="18" charset="0"/>
              </a:rPr>
              <a:t>Presented by:- Pavan Dev Gaur, 2IC</a:t>
            </a:r>
            <a:endParaRPr lang="en-US" b="1"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4516339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99792" y="1412776"/>
            <a:ext cx="6192688" cy="4832092"/>
          </a:xfrm>
          <a:prstGeom prst="rect">
            <a:avLst/>
          </a:prstGeom>
        </p:spPr>
        <p:txBody>
          <a:bodyPr wrap="square">
            <a:spAutoFit/>
          </a:bodyPr>
          <a:lstStyle/>
          <a:p>
            <a:pPr algn="just"/>
            <a:r>
              <a:rPr lang="en-US" sz="2200" dirty="0">
                <a:latin typeface="Times New Roman" panose="02020603050405020304" pitchFamily="18" charset="0"/>
                <a:cs typeface="Times New Roman" panose="02020603050405020304" pitchFamily="18" charset="0"/>
              </a:rPr>
              <a:t>iv) Standardized training and intervention modules shall be prepared by the nodal </a:t>
            </a:r>
            <a:r>
              <a:rPr lang="en-IN" sz="2200" dirty="0">
                <a:latin typeface="Times New Roman" panose="02020603050405020304" pitchFamily="18" charset="0"/>
                <a:cs typeface="Times New Roman" panose="02020603050405020304" pitchFamily="18" charset="0"/>
              </a:rPr>
              <a:t>institutions for training community </a:t>
            </a:r>
            <a:r>
              <a:rPr lang="en-US" sz="2200" dirty="0">
                <a:latin typeface="Times New Roman" panose="02020603050405020304" pitchFamily="18" charset="0"/>
                <a:cs typeface="Times New Roman" panose="02020603050405020304" pitchFamily="18" charset="0"/>
              </a:rPr>
              <a:t>level workers so that services provided by them are uniform throughout the c</a:t>
            </a:r>
            <a:r>
              <a:rPr lang="en-IN" sz="2200" dirty="0">
                <a:latin typeface="Times New Roman" panose="02020603050405020304" pitchFamily="18" charset="0"/>
                <a:cs typeface="Times New Roman" panose="02020603050405020304" pitchFamily="18" charset="0"/>
              </a:rPr>
              <a:t>country.</a:t>
            </a:r>
          </a:p>
          <a:p>
            <a:pPr algn="just"/>
            <a:endParaRPr lang="en-IN" sz="2200" dirty="0">
              <a:latin typeface="Times New Roman" panose="02020603050405020304" pitchFamily="18" charset="0"/>
              <a:cs typeface="Times New Roman" panose="02020603050405020304" pitchFamily="18" charset="0"/>
            </a:endParaRPr>
          </a:p>
          <a:p>
            <a:pPr algn="just"/>
            <a:r>
              <a:rPr lang="en-US" sz="2200" dirty="0">
                <a:latin typeface="Times New Roman" panose="02020603050405020304" pitchFamily="18" charset="0"/>
                <a:cs typeface="Times New Roman" panose="02020603050405020304" pitchFamily="18" charset="0"/>
              </a:rPr>
              <a:t>v) For promoting group work in the community, there is a need to inculcate the belief that a majority of the problems in the community are </a:t>
            </a:r>
            <a:r>
              <a:rPr lang="en-IN" sz="2200" dirty="0">
                <a:latin typeface="Times New Roman" panose="02020603050405020304" pitchFamily="18" charset="0"/>
                <a:cs typeface="Times New Roman" panose="02020603050405020304" pitchFamily="18" charset="0"/>
              </a:rPr>
              <a:t>common, needing collective response.</a:t>
            </a:r>
          </a:p>
          <a:p>
            <a:pPr algn="just"/>
            <a:r>
              <a:rPr lang="en-US" sz="2200" dirty="0">
                <a:latin typeface="Times New Roman" panose="02020603050405020304" pitchFamily="18" charset="0"/>
                <a:cs typeface="Times New Roman" panose="02020603050405020304" pitchFamily="18" charset="0"/>
              </a:rPr>
              <a:t>		This will result in better community relationship and harmony for collective </a:t>
            </a:r>
            <a:r>
              <a:rPr lang="en-IN" sz="2200" dirty="0">
                <a:latin typeface="Times New Roman" panose="02020603050405020304" pitchFamily="18" charset="0"/>
                <a:cs typeface="Times New Roman" panose="02020603050405020304" pitchFamily="18" charset="0"/>
              </a:rPr>
              <a:t>response to non-disaster related </a:t>
            </a:r>
            <a:r>
              <a:rPr lang="en-US" sz="2200" dirty="0">
                <a:latin typeface="Times New Roman" panose="02020603050405020304" pitchFamily="18" charset="0"/>
                <a:cs typeface="Times New Roman" panose="02020603050405020304" pitchFamily="18" charset="0"/>
              </a:rPr>
              <a:t>community problems, likely to become an appropriate context for community </a:t>
            </a:r>
            <a:r>
              <a:rPr lang="en-IN" sz="2200" dirty="0">
                <a:latin typeface="Times New Roman" panose="02020603050405020304" pitchFamily="18" charset="0"/>
                <a:cs typeface="Times New Roman" panose="02020603050405020304" pitchFamily="18" charset="0"/>
              </a:rPr>
              <a:t>response in a disaster situation.</a:t>
            </a:r>
          </a:p>
        </p:txBody>
      </p:sp>
      <p:sp>
        <p:nvSpPr>
          <p:cNvPr id="2" name="Slide Number Placeholder 1">
            <a:extLst>
              <a:ext uri="{FF2B5EF4-FFF2-40B4-BE49-F238E27FC236}">
                <a16:creationId xmlns:a16="http://schemas.microsoft.com/office/drawing/2014/main" id="{3ADA9068-E149-AEB9-E6E0-EBD6B35FC11A}"/>
              </a:ext>
            </a:extLst>
          </p:cNvPr>
          <p:cNvSpPr>
            <a:spLocks noGrp="1"/>
          </p:cNvSpPr>
          <p:nvPr>
            <p:ph type="sldNum" sz="quarter" idx="12"/>
          </p:nvPr>
        </p:nvSpPr>
        <p:spPr/>
        <p:txBody>
          <a:bodyPr/>
          <a:lstStyle/>
          <a:p>
            <a:fld id="{3FA883A4-A1EF-4C34-A15F-42A22CBD9D3D}" type="slidenum">
              <a:rPr lang="en-IN" smtClean="0"/>
              <a:t>10</a:t>
            </a:fld>
            <a:endParaRPr lang="en-IN"/>
          </a:p>
        </p:txBody>
      </p:sp>
    </p:spTree>
    <p:extLst>
      <p:ext uri="{BB962C8B-B14F-4D97-AF65-F5344CB8AC3E}">
        <p14:creationId xmlns:p14="http://schemas.microsoft.com/office/powerpoint/2010/main" val="10123129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2188021"/>
            <a:ext cx="3024336" cy="1384995"/>
          </a:xfrm>
          <a:prstGeom prst="rect">
            <a:avLst/>
          </a:prstGeom>
        </p:spPr>
        <p:txBody>
          <a:bodyPr wrap="square">
            <a:spAutoFit/>
          </a:bodyPr>
          <a:lstStyle/>
          <a:p>
            <a:r>
              <a:rPr lang="en-US" sz="2800" b="1" u="sng" dirty="0">
                <a:solidFill>
                  <a:schemeClr val="accent6">
                    <a:lumMod val="75000"/>
                  </a:schemeClr>
                </a:solidFill>
                <a:latin typeface="Times New Roman" panose="02020603050405020304" pitchFamily="18" charset="0"/>
                <a:cs typeface="Times New Roman" panose="02020603050405020304" pitchFamily="18" charset="0"/>
              </a:rPr>
              <a:t>Role of Community Level Workers</a:t>
            </a:r>
            <a:endParaRPr lang="en-IN" sz="2800" b="1" u="sng"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3" name="Rectangle 2"/>
          <p:cNvSpPr/>
          <p:nvPr/>
        </p:nvSpPr>
        <p:spPr>
          <a:xfrm>
            <a:off x="3491880" y="704299"/>
            <a:ext cx="5129909" cy="5632311"/>
          </a:xfrm>
          <a:prstGeom prst="rect">
            <a:avLst/>
          </a:prstGeom>
        </p:spPr>
        <p:txBody>
          <a:bodyPr wrap="square">
            <a:spAutoFit/>
          </a:bodyPr>
          <a:lstStyle/>
          <a:p>
            <a:pPr algn="just"/>
            <a:r>
              <a:rPr lang="en-US" sz="2400" dirty="0">
                <a:latin typeface="Times New Roman" panose="02020603050405020304" pitchFamily="18" charset="0"/>
                <a:cs typeface="Times New Roman" panose="02020603050405020304" pitchFamily="18" charset="0"/>
              </a:rPr>
              <a:t>Community level workers help the community in the following ways:-</a:t>
            </a:r>
          </a:p>
          <a:p>
            <a:pPr algn="just"/>
            <a:endParaRPr lang="en-US" sz="2400" dirty="0">
              <a:latin typeface="Times New Roman" panose="02020603050405020304" pitchFamily="18" charset="0"/>
              <a:cs typeface="Times New Roman" panose="02020603050405020304" pitchFamily="18" charset="0"/>
            </a:endParaRPr>
          </a:p>
          <a:p>
            <a:pPr marL="514350" indent="-514350" algn="just">
              <a:buAutoNum type="romanLcParenR"/>
            </a:pPr>
            <a:r>
              <a:rPr lang="en-US" sz="2400" dirty="0">
                <a:latin typeface="Times New Roman" panose="02020603050405020304" pitchFamily="18" charset="0"/>
                <a:cs typeface="Times New Roman" panose="02020603050405020304" pitchFamily="18" charset="0"/>
              </a:rPr>
              <a:t>Helping survivors understand the changes. </a:t>
            </a:r>
          </a:p>
          <a:p>
            <a:pPr algn="just"/>
            <a:endParaRPr lang="en-IN"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ii) Helping in one undergoes due to </a:t>
            </a:r>
            <a:r>
              <a:rPr lang="en-IN" sz="2400" dirty="0">
                <a:latin typeface="Times New Roman" panose="02020603050405020304" pitchFamily="18" charset="0"/>
                <a:cs typeface="Times New Roman" panose="02020603050405020304" pitchFamily="18" charset="0"/>
              </a:rPr>
              <a:t>traumatic experiences and losses.</a:t>
            </a:r>
          </a:p>
          <a:p>
            <a:pPr algn="just"/>
            <a:endParaRPr lang="en-IN"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iii) Emotional support by establishing a </a:t>
            </a:r>
            <a:r>
              <a:rPr lang="en-IN" sz="2400" dirty="0">
                <a:latin typeface="Times New Roman" panose="02020603050405020304" pitchFamily="18" charset="0"/>
                <a:cs typeface="Times New Roman" panose="02020603050405020304" pitchFamily="18" charset="0"/>
              </a:rPr>
              <a:t>good rapport.</a:t>
            </a:r>
          </a:p>
          <a:p>
            <a:pPr algn="just"/>
            <a:endParaRPr lang="en-IN"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iv) To strengthen and improve the quality of response by the response teams.</a:t>
            </a:r>
          </a:p>
        </p:txBody>
      </p:sp>
      <p:sp>
        <p:nvSpPr>
          <p:cNvPr id="4" name="Slide Number Placeholder 3">
            <a:extLst>
              <a:ext uri="{FF2B5EF4-FFF2-40B4-BE49-F238E27FC236}">
                <a16:creationId xmlns:a16="http://schemas.microsoft.com/office/drawing/2014/main" id="{C8D898CD-E45B-59CA-1105-AA0BBF358EC4}"/>
              </a:ext>
            </a:extLst>
          </p:cNvPr>
          <p:cNvSpPr>
            <a:spLocks noGrp="1"/>
          </p:cNvSpPr>
          <p:nvPr>
            <p:ph type="sldNum" sz="quarter" idx="12"/>
          </p:nvPr>
        </p:nvSpPr>
        <p:spPr/>
        <p:txBody>
          <a:bodyPr/>
          <a:lstStyle/>
          <a:p>
            <a:fld id="{3FA883A4-A1EF-4C34-A15F-42A22CBD9D3D}" type="slidenum">
              <a:rPr lang="en-IN" smtClean="0"/>
              <a:t>11</a:t>
            </a:fld>
            <a:endParaRPr lang="en-IN"/>
          </a:p>
        </p:txBody>
      </p:sp>
    </p:spTree>
    <p:extLst>
      <p:ext uri="{BB962C8B-B14F-4D97-AF65-F5344CB8AC3E}">
        <p14:creationId xmlns:p14="http://schemas.microsoft.com/office/powerpoint/2010/main" val="39241003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71800" y="1550397"/>
            <a:ext cx="6120680" cy="4955203"/>
          </a:xfrm>
          <a:prstGeom prst="rect">
            <a:avLst/>
          </a:prstGeom>
        </p:spPr>
        <p:txBody>
          <a:bodyPr wrap="square">
            <a:spAutoFit/>
          </a:bodyPr>
          <a:lstStyle/>
          <a:p>
            <a:pPr algn="just"/>
            <a:r>
              <a:rPr lang="en-US" sz="2800" dirty="0">
                <a:latin typeface="Times New Roman" panose="02020603050405020304" pitchFamily="18" charset="0"/>
                <a:cs typeface="Times New Roman" panose="02020603050405020304" pitchFamily="18" charset="0"/>
              </a:rPr>
              <a:t>v) </a:t>
            </a:r>
            <a:r>
              <a:rPr lang="en-US" sz="2400" dirty="0">
                <a:latin typeface="Times New Roman" panose="02020603050405020304" pitchFamily="18" charset="0"/>
                <a:cs typeface="Times New Roman" panose="02020603050405020304" pitchFamily="18" charset="0"/>
              </a:rPr>
              <a:t>To define the immediate impact of the </a:t>
            </a:r>
            <a:r>
              <a:rPr lang="en-IN" sz="2400" dirty="0">
                <a:latin typeface="Times New Roman" panose="02020603050405020304" pitchFamily="18" charset="0"/>
                <a:cs typeface="Times New Roman" panose="02020603050405020304" pitchFamily="18" charset="0"/>
              </a:rPr>
              <a:t>disasters and provide immediate </a:t>
            </a:r>
            <a:r>
              <a:rPr lang="en-US" sz="2400" dirty="0">
                <a:latin typeface="Times New Roman" panose="02020603050405020304" pitchFamily="18" charset="0"/>
                <a:cs typeface="Times New Roman" panose="02020603050405020304" pitchFamily="18" charset="0"/>
              </a:rPr>
              <a:t>psycho-social support especially when there may be lot of panic, fear and apprehension.</a:t>
            </a:r>
          </a:p>
          <a:p>
            <a:pPr algn="just"/>
            <a:endParaRPr lang="en-US"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vi) To understand and identify local hazards, vulnerability and risks of </a:t>
            </a:r>
            <a:r>
              <a:rPr lang="en-IN" sz="2400" dirty="0">
                <a:latin typeface="Times New Roman" panose="02020603050405020304" pitchFamily="18" charset="0"/>
                <a:cs typeface="Times New Roman" panose="02020603050405020304" pitchFamily="18" charset="0"/>
              </a:rPr>
              <a:t>different communities.</a:t>
            </a:r>
          </a:p>
          <a:p>
            <a:pPr algn="just"/>
            <a:endParaRPr lang="en-IN"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vii) To rehabilitate and help in recovery by training them for follow-up and referral</a:t>
            </a:r>
            <a:r>
              <a:rPr lang="en-IN" sz="2400" dirty="0">
                <a:latin typeface="Times New Roman" panose="02020603050405020304" pitchFamily="18" charset="0"/>
                <a:cs typeface="Times New Roman" panose="02020603050405020304" pitchFamily="18" charset="0"/>
              </a:rPr>
              <a:t>programmes, designed for psycho-social </a:t>
            </a:r>
            <a:r>
              <a:rPr lang="en-US" sz="2400" dirty="0">
                <a:latin typeface="Times New Roman" panose="02020603050405020304" pitchFamily="18" charset="0"/>
                <a:cs typeface="Times New Roman" panose="02020603050405020304" pitchFamily="18" charset="0"/>
              </a:rPr>
              <a:t>support interventions for various types o</a:t>
            </a:r>
            <a:r>
              <a:rPr lang="en-IN" sz="2400" dirty="0">
                <a:latin typeface="Times New Roman" panose="02020603050405020304" pitchFamily="18" charset="0"/>
                <a:cs typeface="Times New Roman" panose="02020603050405020304" pitchFamily="18" charset="0"/>
              </a:rPr>
              <a:t>f disasters.</a:t>
            </a:r>
          </a:p>
        </p:txBody>
      </p:sp>
      <p:sp>
        <p:nvSpPr>
          <p:cNvPr id="2" name="Slide Number Placeholder 1">
            <a:extLst>
              <a:ext uri="{FF2B5EF4-FFF2-40B4-BE49-F238E27FC236}">
                <a16:creationId xmlns:a16="http://schemas.microsoft.com/office/drawing/2014/main" id="{1C90C1F8-9166-3933-37D7-3CD59B621B2A}"/>
              </a:ext>
            </a:extLst>
          </p:cNvPr>
          <p:cNvSpPr>
            <a:spLocks noGrp="1"/>
          </p:cNvSpPr>
          <p:nvPr>
            <p:ph type="sldNum" sz="quarter" idx="12"/>
          </p:nvPr>
        </p:nvSpPr>
        <p:spPr/>
        <p:txBody>
          <a:bodyPr/>
          <a:lstStyle/>
          <a:p>
            <a:fld id="{3FA883A4-A1EF-4C34-A15F-42A22CBD9D3D}" type="slidenum">
              <a:rPr lang="en-IN" smtClean="0"/>
              <a:t>12</a:t>
            </a:fld>
            <a:endParaRPr lang="en-IN"/>
          </a:p>
        </p:txBody>
      </p:sp>
    </p:spTree>
    <p:extLst>
      <p:ext uri="{BB962C8B-B14F-4D97-AF65-F5344CB8AC3E}">
        <p14:creationId xmlns:p14="http://schemas.microsoft.com/office/powerpoint/2010/main" val="2240403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5856" y="1772816"/>
            <a:ext cx="5750912" cy="4524315"/>
          </a:xfrm>
          <a:prstGeom prst="rect">
            <a:avLst/>
          </a:prstGeom>
        </p:spPr>
        <p:txBody>
          <a:bodyPr wrap="square">
            <a:spAutoFit/>
          </a:bodyPr>
          <a:lstStyle/>
          <a:p>
            <a:pPr marL="514350" indent="-514350" algn="just">
              <a:buAutoNum type="arabicPeriod"/>
            </a:pPr>
            <a:r>
              <a:rPr lang="en-US" sz="2400" dirty="0">
                <a:latin typeface="Times New Roman" panose="02020603050405020304" pitchFamily="18" charset="0"/>
                <a:cs typeface="Times New Roman" panose="02020603050405020304" pitchFamily="18" charset="0"/>
              </a:rPr>
              <a:t>Exacerbation of pre-existing (pre-disaster) social problems (e.g. extreme poverty, belonging to a group that is discriminated against or marginalized).</a:t>
            </a:r>
          </a:p>
          <a:p>
            <a:pPr marL="514350" indent="-514350" algn="just">
              <a:buAutoNum type="arabicPeriod"/>
            </a:pPr>
            <a:endParaRPr lang="en-US" sz="2400" dirty="0">
              <a:latin typeface="Times New Roman" panose="02020603050405020304" pitchFamily="18" charset="0"/>
              <a:cs typeface="Times New Roman" panose="02020603050405020304" pitchFamily="18" charset="0"/>
            </a:endParaRPr>
          </a:p>
          <a:p>
            <a:pPr marL="514350" indent="-514350" algn="just">
              <a:buAutoNum type="arabicPeriod"/>
            </a:pPr>
            <a:r>
              <a:rPr lang="en-US" sz="2400" dirty="0">
                <a:latin typeface="Times New Roman" panose="02020603050405020304" pitchFamily="18" charset="0"/>
                <a:cs typeface="Times New Roman" panose="02020603050405020304" pitchFamily="18" charset="0"/>
              </a:rPr>
              <a:t>Social problems (e.g. family separation; disruption of social network; destruction of the community structure; resources and trust; unemployed, homelessness, increased gender-based violence).</a:t>
            </a:r>
          </a:p>
          <a:p>
            <a:pPr algn="just"/>
            <a:endParaRPr lang="en-US"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3. Humanitarian aid induced social problems.</a:t>
            </a:r>
            <a:endParaRPr lang="en-IN" sz="2400" dirty="0">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CB59242C-20AB-578A-8E8F-E1A9368BD56A}"/>
              </a:ext>
            </a:extLst>
          </p:cNvPr>
          <p:cNvSpPr>
            <a:spLocks noGrp="1"/>
          </p:cNvSpPr>
          <p:nvPr>
            <p:ph type="sldNum" sz="quarter" idx="12"/>
          </p:nvPr>
        </p:nvSpPr>
        <p:spPr/>
        <p:txBody>
          <a:bodyPr/>
          <a:lstStyle/>
          <a:p>
            <a:fld id="{3FA883A4-A1EF-4C34-A15F-42A22CBD9D3D}" type="slidenum">
              <a:rPr lang="en-IN" smtClean="0"/>
              <a:t>13</a:t>
            </a:fld>
            <a:endParaRPr lang="en-IN"/>
          </a:p>
        </p:txBody>
      </p:sp>
      <p:sp>
        <p:nvSpPr>
          <p:cNvPr id="4" name="TextBox 3">
            <a:extLst>
              <a:ext uri="{FF2B5EF4-FFF2-40B4-BE49-F238E27FC236}">
                <a16:creationId xmlns:a16="http://schemas.microsoft.com/office/drawing/2014/main" id="{3E748D5E-2C50-EFA8-44E5-20090D34C944}"/>
              </a:ext>
            </a:extLst>
          </p:cNvPr>
          <p:cNvSpPr txBox="1"/>
          <p:nvPr/>
        </p:nvSpPr>
        <p:spPr>
          <a:xfrm>
            <a:off x="539552" y="2060848"/>
            <a:ext cx="2232248" cy="1231106"/>
          </a:xfrm>
          <a:prstGeom prst="rect">
            <a:avLst/>
          </a:prstGeom>
          <a:noFill/>
        </p:spPr>
        <p:txBody>
          <a:bodyPr wrap="square" rtlCol="0">
            <a:spAutoFit/>
          </a:bodyPr>
          <a:lstStyle/>
          <a:p>
            <a:r>
              <a:rPr lang="en-IN" sz="2800" b="1" u="sng" dirty="0">
                <a:solidFill>
                  <a:schemeClr val="accent6">
                    <a:lumMod val="75000"/>
                  </a:schemeClr>
                </a:solidFill>
                <a:latin typeface="Times New Roman" panose="02020603050405020304" pitchFamily="18" charset="0"/>
                <a:cs typeface="Times New Roman" panose="02020603050405020304" pitchFamily="18" charset="0"/>
              </a:rPr>
              <a:t>Psycho-social consequences</a:t>
            </a:r>
          </a:p>
          <a:p>
            <a:endParaRPr lang="en-US" dirty="0">
              <a:solidFill>
                <a:schemeClr val="accent6">
                  <a:lumMod val="75000"/>
                </a:schemeClr>
              </a:solidFill>
            </a:endParaRPr>
          </a:p>
        </p:txBody>
      </p:sp>
    </p:spTree>
    <p:extLst>
      <p:ext uri="{BB962C8B-B14F-4D97-AF65-F5344CB8AC3E}">
        <p14:creationId xmlns:p14="http://schemas.microsoft.com/office/powerpoint/2010/main" val="3924100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87824" y="850061"/>
            <a:ext cx="6038944" cy="5324535"/>
          </a:xfrm>
          <a:prstGeom prst="rect">
            <a:avLst/>
          </a:prstGeom>
        </p:spPr>
        <p:txBody>
          <a:bodyPr wrap="square">
            <a:spAutoFit/>
          </a:bodyPr>
          <a:lstStyle/>
          <a:p>
            <a:pPr algn="just"/>
            <a:r>
              <a:rPr lang="en-US" sz="2400" dirty="0">
                <a:latin typeface="Times New Roman" panose="02020603050405020304" pitchFamily="18" charset="0"/>
                <a:cs typeface="Times New Roman" panose="02020603050405020304" pitchFamily="18" charset="0"/>
              </a:rPr>
              <a:t>1. Exacerbation of pre-existing problems (e.g. severe mental disorder; alcohol </a:t>
            </a:r>
            <a:r>
              <a:rPr lang="en-IN" sz="2400" dirty="0">
                <a:latin typeface="Times New Roman" panose="02020603050405020304" pitchFamily="18" charset="0"/>
                <a:cs typeface="Times New Roman" panose="02020603050405020304" pitchFamily="18" charset="0"/>
              </a:rPr>
              <a:t>abuse).</a:t>
            </a:r>
          </a:p>
          <a:p>
            <a:pPr algn="just"/>
            <a:endParaRPr lang="en-IN"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2. Disaster induced problems (e.g. grief, non-pathological distress, depression and anxiety disorders, like post-traumatic stress disorder (PTSD).</a:t>
            </a:r>
          </a:p>
          <a:p>
            <a:pPr algn="just"/>
            <a:endParaRPr lang="en-US"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3. Humanitarian aid related problems (e.g. anxiety due to lack of information </a:t>
            </a:r>
            <a:r>
              <a:rPr lang="en-IN" sz="2400" dirty="0">
                <a:latin typeface="Times New Roman" panose="02020603050405020304" pitchFamily="18" charset="0"/>
                <a:cs typeface="Times New Roman" panose="02020603050405020304" pitchFamily="18" charset="0"/>
              </a:rPr>
              <a:t>about food distribution). </a:t>
            </a:r>
            <a:r>
              <a:rPr lang="en-US" sz="2400" dirty="0">
                <a:latin typeface="Times New Roman" panose="02020603050405020304" pitchFamily="18" charset="0"/>
                <a:cs typeface="Times New Roman" panose="02020603050405020304" pitchFamily="18" charset="0"/>
              </a:rPr>
              <a:t>It should be noted that mental health and psycho-social problems in disasters encompass far more than the experience of PTSD</a:t>
            </a:r>
            <a:r>
              <a:rPr lang="en-US" sz="2800" dirty="0"/>
              <a:t>.</a:t>
            </a:r>
            <a:endParaRPr lang="en-IN" sz="2800" dirty="0"/>
          </a:p>
        </p:txBody>
      </p:sp>
      <p:sp>
        <p:nvSpPr>
          <p:cNvPr id="3" name="Slide Number Placeholder 2">
            <a:extLst>
              <a:ext uri="{FF2B5EF4-FFF2-40B4-BE49-F238E27FC236}">
                <a16:creationId xmlns:a16="http://schemas.microsoft.com/office/drawing/2014/main" id="{0D7E637A-DE32-08DB-5DDA-3586AE50BE0E}"/>
              </a:ext>
            </a:extLst>
          </p:cNvPr>
          <p:cNvSpPr>
            <a:spLocks noGrp="1"/>
          </p:cNvSpPr>
          <p:nvPr>
            <p:ph type="sldNum" sz="quarter" idx="12"/>
          </p:nvPr>
        </p:nvSpPr>
        <p:spPr/>
        <p:txBody>
          <a:bodyPr/>
          <a:lstStyle/>
          <a:p>
            <a:fld id="{3FA883A4-A1EF-4C34-A15F-42A22CBD9D3D}" type="slidenum">
              <a:rPr lang="en-IN" smtClean="0"/>
              <a:t>14</a:t>
            </a:fld>
            <a:endParaRPr lang="en-IN"/>
          </a:p>
        </p:txBody>
      </p:sp>
      <p:sp>
        <p:nvSpPr>
          <p:cNvPr id="4" name="TextBox 3">
            <a:extLst>
              <a:ext uri="{FF2B5EF4-FFF2-40B4-BE49-F238E27FC236}">
                <a16:creationId xmlns:a16="http://schemas.microsoft.com/office/drawing/2014/main" id="{92E84FFF-36C5-ACE0-86F3-48DBDA28CF16}"/>
              </a:ext>
            </a:extLst>
          </p:cNvPr>
          <p:cNvSpPr txBox="1"/>
          <p:nvPr/>
        </p:nvSpPr>
        <p:spPr>
          <a:xfrm>
            <a:off x="117232" y="2492896"/>
            <a:ext cx="2654568" cy="1077218"/>
          </a:xfrm>
          <a:prstGeom prst="rect">
            <a:avLst/>
          </a:prstGeom>
          <a:noFill/>
        </p:spPr>
        <p:txBody>
          <a:bodyPr wrap="square" rtlCol="0">
            <a:spAutoFit/>
          </a:bodyPr>
          <a:lstStyle/>
          <a:p>
            <a:r>
              <a:rPr lang="en-IN" sz="3200" b="1" u="sng" dirty="0">
                <a:solidFill>
                  <a:schemeClr val="accent6">
                    <a:lumMod val="75000"/>
                  </a:schemeClr>
                </a:solidFill>
                <a:latin typeface="Times New Roman" panose="02020603050405020304" pitchFamily="18" charset="0"/>
                <a:cs typeface="Times New Roman" panose="02020603050405020304" pitchFamily="18" charset="0"/>
              </a:rPr>
              <a:t>Mental health consequences</a:t>
            </a:r>
            <a:endParaRPr lang="en-US" sz="3200" dirty="0">
              <a:solidFill>
                <a:schemeClr val="accent6">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41003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07504" y="3086100"/>
            <a:ext cx="4754488" cy="685800"/>
          </a:xfrm>
        </p:spPr>
        <p:txBody>
          <a:bodyPr>
            <a:normAutofit/>
          </a:bodyPr>
          <a:lstStyle/>
          <a:p>
            <a:pPr eaLnBrk="1" hangingPunct="1"/>
            <a:r>
              <a:rPr lang="en-US" sz="3200" b="1" dirty="0">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rPr>
              <a:t>SOCIAL ISSUES</a:t>
            </a:r>
          </a:p>
        </p:txBody>
      </p:sp>
      <p:sp>
        <p:nvSpPr>
          <p:cNvPr id="16387" name="Rectangle 3"/>
          <p:cNvSpPr>
            <a:spLocks noGrp="1" noChangeArrowheads="1"/>
          </p:cNvSpPr>
          <p:nvPr>
            <p:ph type="body" sz="half" idx="1"/>
          </p:nvPr>
        </p:nvSpPr>
        <p:spPr>
          <a:xfrm>
            <a:off x="4648202" y="1219200"/>
            <a:ext cx="4495798" cy="5410200"/>
          </a:xfrm>
        </p:spPr>
        <p:txBody>
          <a:bodyPr/>
          <a:lstStyle/>
          <a:p>
            <a:pPr eaLnBrk="1" hangingPunct="1"/>
            <a:r>
              <a:rPr lang="en-US" dirty="0">
                <a:latin typeface="Open Sans" panose="020B0606030504020204" pitchFamily="34" charset="0"/>
                <a:ea typeface="Open Sans" panose="020B0606030504020204" pitchFamily="34" charset="0"/>
                <a:cs typeface="Open Sans" panose="020B0606030504020204" pitchFamily="34" charset="0"/>
              </a:rPr>
              <a:t>Displacement of the individual</a:t>
            </a:r>
          </a:p>
          <a:p>
            <a:pPr eaLnBrk="1" hangingPunct="1"/>
            <a:r>
              <a:rPr lang="en-US" dirty="0">
                <a:latin typeface="Open Sans" panose="020B0606030504020204" pitchFamily="34" charset="0"/>
                <a:ea typeface="Open Sans" panose="020B0606030504020204" pitchFamily="34" charset="0"/>
                <a:cs typeface="Open Sans" panose="020B0606030504020204" pitchFamily="34" charset="0"/>
              </a:rPr>
              <a:t>Unemployment</a:t>
            </a:r>
          </a:p>
          <a:p>
            <a:pPr eaLnBrk="1" hangingPunct="1"/>
            <a:r>
              <a:rPr lang="en-US" dirty="0">
                <a:latin typeface="Open Sans" panose="020B0606030504020204" pitchFamily="34" charset="0"/>
                <a:ea typeface="Open Sans" panose="020B0606030504020204" pitchFamily="34" charset="0"/>
                <a:cs typeface="Open Sans" panose="020B0606030504020204" pitchFamily="34" charset="0"/>
              </a:rPr>
              <a:t>Change in marital status</a:t>
            </a:r>
          </a:p>
          <a:p>
            <a:pPr eaLnBrk="1" hangingPunct="1"/>
            <a:r>
              <a:rPr lang="en-US" dirty="0">
                <a:latin typeface="Open Sans" panose="020B0606030504020204" pitchFamily="34" charset="0"/>
                <a:ea typeface="Open Sans" panose="020B0606030504020204" pitchFamily="34" charset="0"/>
                <a:cs typeface="Open Sans" panose="020B0606030504020204" pitchFamily="34" charset="0"/>
              </a:rPr>
              <a:t>Single parent families</a:t>
            </a:r>
          </a:p>
          <a:p>
            <a:pPr eaLnBrk="1" hangingPunct="1"/>
            <a:r>
              <a:rPr lang="en-US" dirty="0">
                <a:latin typeface="Open Sans" panose="020B0606030504020204" pitchFamily="34" charset="0"/>
                <a:ea typeface="Open Sans" panose="020B0606030504020204" pitchFamily="34" charset="0"/>
                <a:cs typeface="Open Sans" panose="020B0606030504020204" pitchFamily="34" charset="0"/>
              </a:rPr>
              <a:t>Orphans</a:t>
            </a:r>
          </a:p>
          <a:p>
            <a:pPr eaLnBrk="1" hangingPunct="1"/>
            <a:r>
              <a:rPr lang="en-US" dirty="0">
                <a:latin typeface="Open Sans" panose="020B0606030504020204" pitchFamily="34" charset="0"/>
                <a:ea typeface="Open Sans" panose="020B0606030504020204" pitchFamily="34" charset="0"/>
                <a:cs typeface="Open Sans" panose="020B0606030504020204" pitchFamily="34" charset="0"/>
              </a:rPr>
              <a:t>Disruption in the social fabric</a:t>
            </a:r>
          </a:p>
          <a:p>
            <a:pPr eaLnBrk="1" hangingPunct="1"/>
            <a:r>
              <a:rPr lang="en-US" dirty="0">
                <a:latin typeface="Open Sans" panose="020B0606030504020204" pitchFamily="34" charset="0"/>
                <a:ea typeface="Open Sans" panose="020B0606030504020204" pitchFamily="34" charset="0"/>
                <a:cs typeface="Open Sans" panose="020B0606030504020204" pitchFamily="34" charset="0"/>
              </a:rPr>
              <a:t>Breakdown of the traditional forms of SS </a:t>
            </a:r>
          </a:p>
        </p:txBody>
      </p:sp>
      <p:sp>
        <p:nvSpPr>
          <p:cNvPr id="2" name="Slide Number Placeholder 1">
            <a:extLst>
              <a:ext uri="{FF2B5EF4-FFF2-40B4-BE49-F238E27FC236}">
                <a16:creationId xmlns:a16="http://schemas.microsoft.com/office/drawing/2014/main" id="{A25F3E3F-E500-2B9E-0EF1-94C1E8836B50}"/>
              </a:ext>
            </a:extLst>
          </p:cNvPr>
          <p:cNvSpPr>
            <a:spLocks noGrp="1"/>
          </p:cNvSpPr>
          <p:nvPr>
            <p:ph type="sldNum" sz="quarter" idx="12"/>
          </p:nvPr>
        </p:nvSpPr>
        <p:spPr/>
        <p:txBody>
          <a:bodyPr/>
          <a:lstStyle/>
          <a:p>
            <a:fld id="{3FA883A4-A1EF-4C34-A15F-42A22CBD9D3D}" type="slidenum">
              <a:rPr lang="en-IN" smtClean="0"/>
              <a:t>15</a:t>
            </a:fld>
            <a:endParaRPr lang="en-IN"/>
          </a:p>
        </p:txBody>
      </p:sp>
    </p:spTree>
    <p:extLst>
      <p:ext uri="{BB962C8B-B14F-4D97-AF65-F5344CB8AC3E}">
        <p14:creationId xmlns:p14="http://schemas.microsoft.com/office/powerpoint/2010/main" val="24337089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grpId="0" nodeType="afterEffect">
                                  <p:stCondLst>
                                    <p:cond delay="0"/>
                                  </p:stCondLst>
                                  <p:childTnLst>
                                    <p:set>
                                      <p:cBhvr>
                                        <p:cTn id="6" dur="1" fill="hold">
                                          <p:stCondLst>
                                            <p:cond delay="0"/>
                                          </p:stCondLst>
                                        </p:cTn>
                                        <p:tgtEl>
                                          <p:spTgt spid="16386"/>
                                        </p:tgtEl>
                                        <p:attrNameLst>
                                          <p:attrName>style.visibility</p:attrName>
                                        </p:attrNameLst>
                                      </p:cBhvr>
                                      <p:to>
                                        <p:strVal val="visible"/>
                                      </p:to>
                                    </p:set>
                                    <p:anim calcmode="lin" valueType="num">
                                      <p:cBhvr additive="base">
                                        <p:cTn id="7" dur="500" fill="hold"/>
                                        <p:tgtEl>
                                          <p:spTgt spid="16386"/>
                                        </p:tgtEl>
                                        <p:attrNameLst>
                                          <p:attrName>ppt_x</p:attrName>
                                        </p:attrNameLst>
                                      </p:cBhvr>
                                      <p:tavLst>
                                        <p:tav tm="0">
                                          <p:val>
                                            <p:strVal val="1+#ppt_w/2"/>
                                          </p:val>
                                        </p:tav>
                                        <p:tav tm="100000">
                                          <p:val>
                                            <p:strVal val="#ppt_x"/>
                                          </p:val>
                                        </p:tav>
                                      </p:tavLst>
                                    </p:anim>
                                    <p:anim calcmode="lin" valueType="num">
                                      <p:cBhvr additive="base">
                                        <p:cTn id="8" dur="500" fill="hold"/>
                                        <p:tgtEl>
                                          <p:spTgt spid="16386"/>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12" fill="hold" grpId="0" nodeType="afterEffect">
                                  <p:stCondLst>
                                    <p:cond delay="0"/>
                                  </p:stCondLst>
                                  <p:childTnLst>
                                    <p:set>
                                      <p:cBhvr>
                                        <p:cTn id="11" dur="1" fill="hold">
                                          <p:stCondLst>
                                            <p:cond delay="0"/>
                                          </p:stCondLst>
                                        </p:cTn>
                                        <p:tgtEl>
                                          <p:spTgt spid="16387">
                                            <p:txEl>
                                              <p:pRg st="0" end="0"/>
                                            </p:txEl>
                                          </p:spTgt>
                                        </p:tgtEl>
                                        <p:attrNameLst>
                                          <p:attrName>style.visibility</p:attrName>
                                        </p:attrNameLst>
                                      </p:cBhvr>
                                      <p:to>
                                        <p:strVal val="visible"/>
                                      </p:to>
                                    </p:set>
                                    <p:anim calcmode="lin" valueType="num">
                                      <p:cBhvr additive="base">
                                        <p:cTn id="12" dur="500" fill="hold"/>
                                        <p:tgtEl>
                                          <p:spTgt spid="16387">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6387">
                                            <p:txEl>
                                              <p:pRg st="0" end="0"/>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12" fill="hold" grpId="0" nodeType="afterEffect">
                                  <p:stCondLst>
                                    <p:cond delay="0"/>
                                  </p:stCondLst>
                                  <p:childTnLst>
                                    <p:set>
                                      <p:cBhvr>
                                        <p:cTn id="16" dur="1" fill="hold">
                                          <p:stCondLst>
                                            <p:cond delay="0"/>
                                          </p:stCondLst>
                                        </p:cTn>
                                        <p:tgtEl>
                                          <p:spTgt spid="16387">
                                            <p:txEl>
                                              <p:pRg st="1" end="1"/>
                                            </p:txEl>
                                          </p:spTgt>
                                        </p:tgtEl>
                                        <p:attrNameLst>
                                          <p:attrName>style.visibility</p:attrName>
                                        </p:attrNameLst>
                                      </p:cBhvr>
                                      <p:to>
                                        <p:strVal val="visible"/>
                                      </p:to>
                                    </p:set>
                                    <p:anim calcmode="lin" valueType="num">
                                      <p:cBhvr additive="base">
                                        <p:cTn id="17" dur="500" fill="hold"/>
                                        <p:tgtEl>
                                          <p:spTgt spid="16387">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6387">
                                            <p:txEl>
                                              <p:pRg st="1" end="1"/>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500"/>
                            </p:stCondLst>
                            <p:childTnLst>
                              <p:par>
                                <p:cTn id="20" presetID="2" presetClass="entr" presetSubtype="12" fill="hold" grpId="0" nodeType="afterEffect">
                                  <p:stCondLst>
                                    <p:cond delay="0"/>
                                  </p:stCondLst>
                                  <p:childTnLst>
                                    <p:set>
                                      <p:cBhvr>
                                        <p:cTn id="21" dur="1" fill="hold">
                                          <p:stCondLst>
                                            <p:cond delay="0"/>
                                          </p:stCondLst>
                                        </p:cTn>
                                        <p:tgtEl>
                                          <p:spTgt spid="16387">
                                            <p:txEl>
                                              <p:pRg st="2" end="2"/>
                                            </p:txEl>
                                          </p:spTgt>
                                        </p:tgtEl>
                                        <p:attrNameLst>
                                          <p:attrName>style.visibility</p:attrName>
                                        </p:attrNameLst>
                                      </p:cBhvr>
                                      <p:to>
                                        <p:strVal val="visible"/>
                                      </p:to>
                                    </p:set>
                                    <p:anim calcmode="lin" valueType="num">
                                      <p:cBhvr additive="base">
                                        <p:cTn id="22" dur="500" fill="hold"/>
                                        <p:tgtEl>
                                          <p:spTgt spid="16387">
                                            <p:txEl>
                                              <p:pRg st="2" end="2"/>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16387">
                                            <p:txEl>
                                              <p:pRg st="2" end="2"/>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2000"/>
                            </p:stCondLst>
                            <p:childTnLst>
                              <p:par>
                                <p:cTn id="25" presetID="2" presetClass="entr" presetSubtype="12" fill="hold" grpId="0" nodeType="afterEffect">
                                  <p:stCondLst>
                                    <p:cond delay="0"/>
                                  </p:stCondLst>
                                  <p:childTnLst>
                                    <p:set>
                                      <p:cBhvr>
                                        <p:cTn id="26" dur="1" fill="hold">
                                          <p:stCondLst>
                                            <p:cond delay="0"/>
                                          </p:stCondLst>
                                        </p:cTn>
                                        <p:tgtEl>
                                          <p:spTgt spid="16387">
                                            <p:txEl>
                                              <p:pRg st="3" end="3"/>
                                            </p:txEl>
                                          </p:spTgt>
                                        </p:tgtEl>
                                        <p:attrNameLst>
                                          <p:attrName>style.visibility</p:attrName>
                                        </p:attrNameLst>
                                      </p:cBhvr>
                                      <p:to>
                                        <p:strVal val="visible"/>
                                      </p:to>
                                    </p:set>
                                    <p:anim calcmode="lin" valueType="num">
                                      <p:cBhvr additive="base">
                                        <p:cTn id="27" dur="500" fill="hold"/>
                                        <p:tgtEl>
                                          <p:spTgt spid="16387">
                                            <p:txEl>
                                              <p:pRg st="3" end="3"/>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6387">
                                            <p:txEl>
                                              <p:pRg st="3" end="3"/>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2500"/>
                            </p:stCondLst>
                            <p:childTnLst>
                              <p:par>
                                <p:cTn id="30" presetID="2" presetClass="entr" presetSubtype="12" fill="hold" grpId="0" nodeType="afterEffect">
                                  <p:stCondLst>
                                    <p:cond delay="0"/>
                                  </p:stCondLst>
                                  <p:childTnLst>
                                    <p:set>
                                      <p:cBhvr>
                                        <p:cTn id="31" dur="1" fill="hold">
                                          <p:stCondLst>
                                            <p:cond delay="0"/>
                                          </p:stCondLst>
                                        </p:cTn>
                                        <p:tgtEl>
                                          <p:spTgt spid="16387">
                                            <p:txEl>
                                              <p:pRg st="4" end="4"/>
                                            </p:txEl>
                                          </p:spTgt>
                                        </p:tgtEl>
                                        <p:attrNameLst>
                                          <p:attrName>style.visibility</p:attrName>
                                        </p:attrNameLst>
                                      </p:cBhvr>
                                      <p:to>
                                        <p:strVal val="visible"/>
                                      </p:to>
                                    </p:set>
                                    <p:anim calcmode="lin" valueType="num">
                                      <p:cBhvr additive="base">
                                        <p:cTn id="32" dur="500" fill="hold"/>
                                        <p:tgtEl>
                                          <p:spTgt spid="16387">
                                            <p:txEl>
                                              <p:pRg st="4" end="4"/>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16387">
                                            <p:txEl>
                                              <p:pRg st="4" end="4"/>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3000"/>
                            </p:stCondLst>
                            <p:childTnLst>
                              <p:par>
                                <p:cTn id="35" presetID="2" presetClass="entr" presetSubtype="12" fill="hold" grpId="0" nodeType="afterEffect">
                                  <p:stCondLst>
                                    <p:cond delay="0"/>
                                  </p:stCondLst>
                                  <p:childTnLst>
                                    <p:set>
                                      <p:cBhvr>
                                        <p:cTn id="36" dur="1" fill="hold">
                                          <p:stCondLst>
                                            <p:cond delay="0"/>
                                          </p:stCondLst>
                                        </p:cTn>
                                        <p:tgtEl>
                                          <p:spTgt spid="16387">
                                            <p:txEl>
                                              <p:pRg st="5" end="5"/>
                                            </p:txEl>
                                          </p:spTgt>
                                        </p:tgtEl>
                                        <p:attrNameLst>
                                          <p:attrName>style.visibility</p:attrName>
                                        </p:attrNameLst>
                                      </p:cBhvr>
                                      <p:to>
                                        <p:strVal val="visible"/>
                                      </p:to>
                                    </p:set>
                                    <p:anim calcmode="lin" valueType="num">
                                      <p:cBhvr additive="base">
                                        <p:cTn id="37" dur="500" fill="hold"/>
                                        <p:tgtEl>
                                          <p:spTgt spid="16387">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6387">
                                            <p:txEl>
                                              <p:pRg st="5" end="5"/>
                                            </p:txEl>
                                          </p:spTgt>
                                        </p:tgtEl>
                                        <p:attrNameLst>
                                          <p:attrName>ppt_y</p:attrName>
                                        </p:attrNameLst>
                                      </p:cBhvr>
                                      <p:tavLst>
                                        <p:tav tm="0">
                                          <p:val>
                                            <p:strVal val="1+#ppt_h/2"/>
                                          </p:val>
                                        </p:tav>
                                        <p:tav tm="100000">
                                          <p:val>
                                            <p:strVal val="#ppt_y"/>
                                          </p:val>
                                        </p:tav>
                                      </p:tavLst>
                                    </p:anim>
                                  </p:childTnLst>
                                </p:cTn>
                              </p:par>
                            </p:childTnLst>
                          </p:cTn>
                        </p:par>
                        <p:par>
                          <p:cTn id="39" fill="hold" nodeType="afterGroup">
                            <p:stCondLst>
                              <p:cond delay="3500"/>
                            </p:stCondLst>
                            <p:childTnLst>
                              <p:par>
                                <p:cTn id="40" presetID="2" presetClass="entr" presetSubtype="12" fill="hold" grpId="0" nodeType="afterEffect">
                                  <p:stCondLst>
                                    <p:cond delay="0"/>
                                  </p:stCondLst>
                                  <p:childTnLst>
                                    <p:set>
                                      <p:cBhvr>
                                        <p:cTn id="41" dur="1" fill="hold">
                                          <p:stCondLst>
                                            <p:cond delay="0"/>
                                          </p:stCondLst>
                                        </p:cTn>
                                        <p:tgtEl>
                                          <p:spTgt spid="16387">
                                            <p:txEl>
                                              <p:pRg st="6" end="6"/>
                                            </p:txEl>
                                          </p:spTgt>
                                        </p:tgtEl>
                                        <p:attrNameLst>
                                          <p:attrName>style.visibility</p:attrName>
                                        </p:attrNameLst>
                                      </p:cBhvr>
                                      <p:to>
                                        <p:strVal val="visible"/>
                                      </p:to>
                                    </p:set>
                                    <p:anim calcmode="lin" valueType="num">
                                      <p:cBhvr additive="base">
                                        <p:cTn id="42" dur="500" fill="hold"/>
                                        <p:tgtEl>
                                          <p:spTgt spid="16387">
                                            <p:txEl>
                                              <p:pRg st="6" end="6"/>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1638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autoUpdateAnimBg="0"/>
      <p:bldP spid="16387" grpId="0" build="p" autoUpdateAnimBg="0" advAuto="0"/>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180528" y="3402496"/>
            <a:ext cx="5004048" cy="685800"/>
          </a:xfrm>
        </p:spPr>
        <p:txBody>
          <a:bodyPr>
            <a:normAutofit/>
          </a:bodyPr>
          <a:lstStyle/>
          <a:p>
            <a:pPr eaLnBrk="1" hangingPunct="1"/>
            <a:r>
              <a:rPr lang="en-US" sz="3200" b="1" dirty="0">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rPr>
              <a:t>LIVELIHOOD ISSUES</a:t>
            </a:r>
          </a:p>
        </p:txBody>
      </p:sp>
      <p:sp>
        <p:nvSpPr>
          <p:cNvPr id="52227" name="Rectangle 3"/>
          <p:cNvSpPr>
            <a:spLocks noGrp="1" noChangeArrowheads="1"/>
          </p:cNvSpPr>
          <p:nvPr>
            <p:ph type="body" sz="half" idx="1"/>
          </p:nvPr>
        </p:nvSpPr>
        <p:spPr>
          <a:xfrm>
            <a:off x="4139952" y="1939280"/>
            <a:ext cx="5004048" cy="4298032"/>
          </a:xfrm>
        </p:spPr>
        <p:txBody>
          <a:bodyPr>
            <a:normAutofit fontScale="92500"/>
          </a:bodyPr>
          <a:lstStyle/>
          <a:p>
            <a:pPr eaLnBrk="1" hangingPunct="1">
              <a:lnSpc>
                <a:spcPct val="90000"/>
              </a:lnSpc>
            </a:pPr>
            <a:r>
              <a:rPr lang="en-US" dirty="0">
                <a:latin typeface="Open Sans" panose="020B0606030504020204" pitchFamily="34" charset="0"/>
                <a:ea typeface="Open Sans" panose="020B0606030504020204" pitchFamily="34" charset="0"/>
                <a:cs typeface="Open Sans" panose="020B0606030504020204" pitchFamily="34" charset="0"/>
              </a:rPr>
              <a:t>Loss of boats, catamarans</a:t>
            </a:r>
          </a:p>
          <a:p>
            <a:pPr eaLnBrk="1" hangingPunct="1">
              <a:lnSpc>
                <a:spcPct val="90000"/>
              </a:lnSpc>
            </a:pPr>
            <a:r>
              <a:rPr lang="en-US" dirty="0">
                <a:latin typeface="Open Sans" panose="020B0606030504020204" pitchFamily="34" charset="0"/>
                <a:ea typeface="Open Sans" panose="020B0606030504020204" pitchFamily="34" charset="0"/>
                <a:cs typeface="Open Sans" panose="020B0606030504020204" pitchFamily="34" charset="0"/>
              </a:rPr>
              <a:t>Fishing nets</a:t>
            </a:r>
          </a:p>
          <a:p>
            <a:pPr eaLnBrk="1" hangingPunct="1">
              <a:lnSpc>
                <a:spcPct val="90000"/>
              </a:lnSpc>
            </a:pPr>
            <a:r>
              <a:rPr lang="en-US" dirty="0">
                <a:latin typeface="Open Sans" panose="020B0606030504020204" pitchFamily="34" charset="0"/>
                <a:ea typeface="Open Sans" panose="020B0606030504020204" pitchFamily="34" charset="0"/>
                <a:cs typeface="Open Sans" panose="020B0606030504020204" pitchFamily="34" charset="0"/>
              </a:rPr>
              <a:t>Sand upheaval near shores</a:t>
            </a:r>
          </a:p>
          <a:p>
            <a:pPr eaLnBrk="1" hangingPunct="1">
              <a:lnSpc>
                <a:spcPct val="90000"/>
              </a:lnSpc>
            </a:pPr>
            <a:r>
              <a:rPr lang="en-US" dirty="0">
                <a:latin typeface="Open Sans" panose="020B0606030504020204" pitchFamily="34" charset="0"/>
                <a:ea typeface="Open Sans" panose="020B0606030504020204" pitchFamily="34" charset="0"/>
                <a:cs typeface="Open Sans" panose="020B0606030504020204" pitchFamily="34" charset="0"/>
              </a:rPr>
              <a:t>Destruction of allied micro livelihood </a:t>
            </a:r>
          </a:p>
          <a:p>
            <a:pPr eaLnBrk="1" hangingPunct="1">
              <a:lnSpc>
                <a:spcPct val="90000"/>
              </a:lnSpc>
            </a:pPr>
            <a:r>
              <a:rPr lang="en-US" dirty="0">
                <a:latin typeface="Open Sans" panose="020B0606030504020204" pitchFamily="34" charset="0"/>
                <a:ea typeface="Open Sans" panose="020B0606030504020204" pitchFamily="34" charset="0"/>
                <a:cs typeface="Open Sans" panose="020B0606030504020204" pitchFamily="34" charset="0"/>
              </a:rPr>
              <a:t>Loss of tourism kiosks</a:t>
            </a:r>
          </a:p>
          <a:p>
            <a:pPr eaLnBrk="1" hangingPunct="1">
              <a:lnSpc>
                <a:spcPct val="90000"/>
              </a:lnSpc>
            </a:pPr>
            <a:r>
              <a:rPr lang="en-US" dirty="0">
                <a:latin typeface="Open Sans" panose="020B0606030504020204" pitchFamily="34" charset="0"/>
                <a:ea typeface="Open Sans" panose="020B0606030504020204" pitchFamily="34" charset="0"/>
                <a:cs typeface="Open Sans" panose="020B0606030504020204" pitchFamily="34" charset="0"/>
              </a:rPr>
              <a:t>Small time trades in the sea shores</a:t>
            </a:r>
          </a:p>
          <a:p>
            <a:pPr eaLnBrk="1" hangingPunct="1">
              <a:lnSpc>
                <a:spcPct val="90000"/>
              </a:lnSpc>
            </a:pPr>
            <a:r>
              <a:rPr lang="en-US" dirty="0">
                <a:latin typeface="Open Sans" panose="020B0606030504020204" pitchFamily="34" charset="0"/>
                <a:ea typeface="Open Sans" panose="020B0606030504020204" pitchFamily="34" charset="0"/>
                <a:cs typeface="Open Sans" panose="020B0606030504020204" pitchFamily="34" charset="0"/>
              </a:rPr>
              <a:t>Inundation of sea water into the farming lands</a:t>
            </a:r>
          </a:p>
        </p:txBody>
      </p:sp>
      <p:sp>
        <p:nvSpPr>
          <p:cNvPr id="2" name="Slide Number Placeholder 1">
            <a:extLst>
              <a:ext uri="{FF2B5EF4-FFF2-40B4-BE49-F238E27FC236}">
                <a16:creationId xmlns:a16="http://schemas.microsoft.com/office/drawing/2014/main" id="{7EDB5F86-ECA4-6C43-497A-90CC58D0AC93}"/>
              </a:ext>
            </a:extLst>
          </p:cNvPr>
          <p:cNvSpPr>
            <a:spLocks noGrp="1"/>
          </p:cNvSpPr>
          <p:nvPr>
            <p:ph type="sldNum" sz="quarter" idx="12"/>
          </p:nvPr>
        </p:nvSpPr>
        <p:spPr/>
        <p:txBody>
          <a:bodyPr/>
          <a:lstStyle/>
          <a:p>
            <a:fld id="{3FA883A4-A1EF-4C34-A15F-42A22CBD9D3D}" type="slidenum">
              <a:rPr lang="en-IN" smtClean="0"/>
              <a:t>16</a:t>
            </a:fld>
            <a:endParaRPr lang="en-IN"/>
          </a:p>
        </p:txBody>
      </p:sp>
    </p:spTree>
    <p:extLst>
      <p:ext uri="{BB962C8B-B14F-4D97-AF65-F5344CB8AC3E}">
        <p14:creationId xmlns:p14="http://schemas.microsoft.com/office/powerpoint/2010/main" val="18380744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grpId="0" nodeType="afterEffect">
                                  <p:stCondLst>
                                    <p:cond delay="0"/>
                                  </p:stCondLst>
                                  <p:childTnLst>
                                    <p:set>
                                      <p:cBhvr>
                                        <p:cTn id="6" dur="1" fill="hold">
                                          <p:stCondLst>
                                            <p:cond delay="0"/>
                                          </p:stCondLst>
                                        </p:cTn>
                                        <p:tgtEl>
                                          <p:spTgt spid="52226"/>
                                        </p:tgtEl>
                                        <p:attrNameLst>
                                          <p:attrName>style.visibility</p:attrName>
                                        </p:attrNameLst>
                                      </p:cBhvr>
                                      <p:to>
                                        <p:strVal val="visible"/>
                                      </p:to>
                                    </p:set>
                                    <p:anim calcmode="lin" valueType="num">
                                      <p:cBhvr additive="base">
                                        <p:cTn id="7" dur="500" fill="hold"/>
                                        <p:tgtEl>
                                          <p:spTgt spid="52226"/>
                                        </p:tgtEl>
                                        <p:attrNameLst>
                                          <p:attrName>ppt_x</p:attrName>
                                        </p:attrNameLst>
                                      </p:cBhvr>
                                      <p:tavLst>
                                        <p:tav tm="0">
                                          <p:val>
                                            <p:strVal val="1+#ppt_w/2"/>
                                          </p:val>
                                        </p:tav>
                                        <p:tav tm="100000">
                                          <p:val>
                                            <p:strVal val="#ppt_x"/>
                                          </p:val>
                                        </p:tav>
                                      </p:tavLst>
                                    </p:anim>
                                    <p:anim calcmode="lin" valueType="num">
                                      <p:cBhvr additive="base">
                                        <p:cTn id="8" dur="500" fill="hold"/>
                                        <p:tgtEl>
                                          <p:spTgt spid="52226"/>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12" fill="hold" grpId="0" nodeType="afterEffect">
                                  <p:stCondLst>
                                    <p:cond delay="0"/>
                                  </p:stCondLst>
                                  <p:childTnLst>
                                    <p:set>
                                      <p:cBhvr>
                                        <p:cTn id="11" dur="1" fill="hold">
                                          <p:stCondLst>
                                            <p:cond delay="0"/>
                                          </p:stCondLst>
                                        </p:cTn>
                                        <p:tgtEl>
                                          <p:spTgt spid="52227">
                                            <p:txEl>
                                              <p:pRg st="0" end="0"/>
                                            </p:txEl>
                                          </p:spTgt>
                                        </p:tgtEl>
                                        <p:attrNameLst>
                                          <p:attrName>style.visibility</p:attrName>
                                        </p:attrNameLst>
                                      </p:cBhvr>
                                      <p:to>
                                        <p:strVal val="visible"/>
                                      </p:to>
                                    </p:set>
                                    <p:anim calcmode="lin" valueType="num">
                                      <p:cBhvr additive="base">
                                        <p:cTn id="12" dur="500" fill="hold"/>
                                        <p:tgtEl>
                                          <p:spTgt spid="52227">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52227">
                                            <p:txEl>
                                              <p:pRg st="0" end="0"/>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12" fill="hold" grpId="0" nodeType="afterEffect">
                                  <p:stCondLst>
                                    <p:cond delay="0"/>
                                  </p:stCondLst>
                                  <p:childTnLst>
                                    <p:set>
                                      <p:cBhvr>
                                        <p:cTn id="16" dur="1" fill="hold">
                                          <p:stCondLst>
                                            <p:cond delay="0"/>
                                          </p:stCondLst>
                                        </p:cTn>
                                        <p:tgtEl>
                                          <p:spTgt spid="52227">
                                            <p:txEl>
                                              <p:pRg st="1" end="1"/>
                                            </p:txEl>
                                          </p:spTgt>
                                        </p:tgtEl>
                                        <p:attrNameLst>
                                          <p:attrName>style.visibility</p:attrName>
                                        </p:attrNameLst>
                                      </p:cBhvr>
                                      <p:to>
                                        <p:strVal val="visible"/>
                                      </p:to>
                                    </p:set>
                                    <p:anim calcmode="lin" valueType="num">
                                      <p:cBhvr additive="base">
                                        <p:cTn id="17" dur="500" fill="hold"/>
                                        <p:tgtEl>
                                          <p:spTgt spid="52227">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52227">
                                            <p:txEl>
                                              <p:pRg st="1" end="1"/>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500"/>
                            </p:stCondLst>
                            <p:childTnLst>
                              <p:par>
                                <p:cTn id="20" presetID="2" presetClass="entr" presetSubtype="12" fill="hold" grpId="0" nodeType="afterEffect">
                                  <p:stCondLst>
                                    <p:cond delay="0"/>
                                  </p:stCondLst>
                                  <p:childTnLst>
                                    <p:set>
                                      <p:cBhvr>
                                        <p:cTn id="21" dur="1" fill="hold">
                                          <p:stCondLst>
                                            <p:cond delay="0"/>
                                          </p:stCondLst>
                                        </p:cTn>
                                        <p:tgtEl>
                                          <p:spTgt spid="52227">
                                            <p:txEl>
                                              <p:pRg st="2" end="2"/>
                                            </p:txEl>
                                          </p:spTgt>
                                        </p:tgtEl>
                                        <p:attrNameLst>
                                          <p:attrName>style.visibility</p:attrName>
                                        </p:attrNameLst>
                                      </p:cBhvr>
                                      <p:to>
                                        <p:strVal val="visible"/>
                                      </p:to>
                                    </p:set>
                                    <p:anim calcmode="lin" valueType="num">
                                      <p:cBhvr additive="base">
                                        <p:cTn id="22" dur="500" fill="hold"/>
                                        <p:tgtEl>
                                          <p:spTgt spid="52227">
                                            <p:txEl>
                                              <p:pRg st="2" end="2"/>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52227">
                                            <p:txEl>
                                              <p:pRg st="2" end="2"/>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2000"/>
                            </p:stCondLst>
                            <p:childTnLst>
                              <p:par>
                                <p:cTn id="25" presetID="2" presetClass="entr" presetSubtype="12" fill="hold" grpId="0" nodeType="afterEffect">
                                  <p:stCondLst>
                                    <p:cond delay="0"/>
                                  </p:stCondLst>
                                  <p:childTnLst>
                                    <p:set>
                                      <p:cBhvr>
                                        <p:cTn id="26" dur="1" fill="hold">
                                          <p:stCondLst>
                                            <p:cond delay="0"/>
                                          </p:stCondLst>
                                        </p:cTn>
                                        <p:tgtEl>
                                          <p:spTgt spid="52227">
                                            <p:txEl>
                                              <p:pRg st="3" end="3"/>
                                            </p:txEl>
                                          </p:spTgt>
                                        </p:tgtEl>
                                        <p:attrNameLst>
                                          <p:attrName>style.visibility</p:attrName>
                                        </p:attrNameLst>
                                      </p:cBhvr>
                                      <p:to>
                                        <p:strVal val="visible"/>
                                      </p:to>
                                    </p:set>
                                    <p:anim calcmode="lin" valueType="num">
                                      <p:cBhvr additive="base">
                                        <p:cTn id="27" dur="500" fill="hold"/>
                                        <p:tgtEl>
                                          <p:spTgt spid="52227">
                                            <p:txEl>
                                              <p:pRg st="3" end="3"/>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52227">
                                            <p:txEl>
                                              <p:pRg st="3" end="3"/>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2500"/>
                            </p:stCondLst>
                            <p:childTnLst>
                              <p:par>
                                <p:cTn id="30" presetID="2" presetClass="entr" presetSubtype="12" fill="hold" grpId="0" nodeType="afterEffect">
                                  <p:stCondLst>
                                    <p:cond delay="0"/>
                                  </p:stCondLst>
                                  <p:childTnLst>
                                    <p:set>
                                      <p:cBhvr>
                                        <p:cTn id="31" dur="1" fill="hold">
                                          <p:stCondLst>
                                            <p:cond delay="0"/>
                                          </p:stCondLst>
                                        </p:cTn>
                                        <p:tgtEl>
                                          <p:spTgt spid="52227">
                                            <p:txEl>
                                              <p:pRg st="4" end="4"/>
                                            </p:txEl>
                                          </p:spTgt>
                                        </p:tgtEl>
                                        <p:attrNameLst>
                                          <p:attrName>style.visibility</p:attrName>
                                        </p:attrNameLst>
                                      </p:cBhvr>
                                      <p:to>
                                        <p:strVal val="visible"/>
                                      </p:to>
                                    </p:set>
                                    <p:anim calcmode="lin" valueType="num">
                                      <p:cBhvr additive="base">
                                        <p:cTn id="32" dur="500" fill="hold"/>
                                        <p:tgtEl>
                                          <p:spTgt spid="52227">
                                            <p:txEl>
                                              <p:pRg st="4" end="4"/>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52227">
                                            <p:txEl>
                                              <p:pRg st="4" end="4"/>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3000"/>
                            </p:stCondLst>
                            <p:childTnLst>
                              <p:par>
                                <p:cTn id="35" presetID="2" presetClass="entr" presetSubtype="12" fill="hold" grpId="0" nodeType="afterEffect">
                                  <p:stCondLst>
                                    <p:cond delay="0"/>
                                  </p:stCondLst>
                                  <p:childTnLst>
                                    <p:set>
                                      <p:cBhvr>
                                        <p:cTn id="36" dur="1" fill="hold">
                                          <p:stCondLst>
                                            <p:cond delay="0"/>
                                          </p:stCondLst>
                                        </p:cTn>
                                        <p:tgtEl>
                                          <p:spTgt spid="52227">
                                            <p:txEl>
                                              <p:pRg st="5" end="5"/>
                                            </p:txEl>
                                          </p:spTgt>
                                        </p:tgtEl>
                                        <p:attrNameLst>
                                          <p:attrName>style.visibility</p:attrName>
                                        </p:attrNameLst>
                                      </p:cBhvr>
                                      <p:to>
                                        <p:strVal val="visible"/>
                                      </p:to>
                                    </p:set>
                                    <p:anim calcmode="lin" valueType="num">
                                      <p:cBhvr additive="base">
                                        <p:cTn id="37" dur="500" fill="hold"/>
                                        <p:tgtEl>
                                          <p:spTgt spid="52227">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52227">
                                            <p:txEl>
                                              <p:pRg st="5" end="5"/>
                                            </p:txEl>
                                          </p:spTgt>
                                        </p:tgtEl>
                                        <p:attrNameLst>
                                          <p:attrName>ppt_y</p:attrName>
                                        </p:attrNameLst>
                                      </p:cBhvr>
                                      <p:tavLst>
                                        <p:tav tm="0">
                                          <p:val>
                                            <p:strVal val="1+#ppt_h/2"/>
                                          </p:val>
                                        </p:tav>
                                        <p:tav tm="100000">
                                          <p:val>
                                            <p:strVal val="#ppt_y"/>
                                          </p:val>
                                        </p:tav>
                                      </p:tavLst>
                                    </p:anim>
                                  </p:childTnLst>
                                </p:cTn>
                              </p:par>
                            </p:childTnLst>
                          </p:cTn>
                        </p:par>
                        <p:par>
                          <p:cTn id="39" fill="hold" nodeType="afterGroup">
                            <p:stCondLst>
                              <p:cond delay="3500"/>
                            </p:stCondLst>
                            <p:childTnLst>
                              <p:par>
                                <p:cTn id="40" presetID="2" presetClass="entr" presetSubtype="12" fill="hold" grpId="0" nodeType="afterEffect">
                                  <p:stCondLst>
                                    <p:cond delay="0"/>
                                  </p:stCondLst>
                                  <p:childTnLst>
                                    <p:set>
                                      <p:cBhvr>
                                        <p:cTn id="41" dur="1" fill="hold">
                                          <p:stCondLst>
                                            <p:cond delay="0"/>
                                          </p:stCondLst>
                                        </p:cTn>
                                        <p:tgtEl>
                                          <p:spTgt spid="52227">
                                            <p:txEl>
                                              <p:pRg st="6" end="6"/>
                                            </p:txEl>
                                          </p:spTgt>
                                        </p:tgtEl>
                                        <p:attrNameLst>
                                          <p:attrName>style.visibility</p:attrName>
                                        </p:attrNameLst>
                                      </p:cBhvr>
                                      <p:to>
                                        <p:strVal val="visible"/>
                                      </p:to>
                                    </p:set>
                                    <p:anim calcmode="lin" valueType="num">
                                      <p:cBhvr additive="base">
                                        <p:cTn id="42" dur="500" fill="hold"/>
                                        <p:tgtEl>
                                          <p:spTgt spid="52227">
                                            <p:txEl>
                                              <p:pRg st="6" end="6"/>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5222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6" grpId="0" autoUpdateAnimBg="0"/>
      <p:bldP spid="52227" grpId="0" build="p" autoUpdateAnimBg="0"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0" y="2899792"/>
            <a:ext cx="4355976" cy="457200"/>
          </a:xfrm>
        </p:spPr>
        <p:txBody>
          <a:bodyPr>
            <a:noAutofit/>
          </a:bodyPr>
          <a:lstStyle/>
          <a:p>
            <a:pPr eaLnBrk="1" hangingPunct="1"/>
            <a:r>
              <a:rPr lang="en-US" sz="3200" b="1" dirty="0">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rPr>
              <a:t>DISASTER LIFESTYLE CHANGES</a:t>
            </a:r>
          </a:p>
        </p:txBody>
      </p:sp>
      <p:sp>
        <p:nvSpPr>
          <p:cNvPr id="16387" name="Rectangle 3"/>
          <p:cNvSpPr>
            <a:spLocks noGrp="1" noChangeArrowheads="1"/>
          </p:cNvSpPr>
          <p:nvPr>
            <p:ph type="body" idx="1"/>
          </p:nvPr>
        </p:nvSpPr>
        <p:spPr>
          <a:xfrm>
            <a:off x="4355976" y="1246584"/>
            <a:ext cx="4483224" cy="4414664"/>
          </a:xfrm>
        </p:spPr>
        <p:txBody>
          <a:bodyPr>
            <a:normAutofit fontScale="92500"/>
          </a:bodyPr>
          <a:lstStyle/>
          <a:p>
            <a:pPr eaLnBrk="1" hangingPunct="1">
              <a:lnSpc>
                <a:spcPct val="90000"/>
              </a:lnSpc>
            </a:pPr>
            <a:r>
              <a:rPr lang="en-US" sz="2800" dirty="0">
                <a:latin typeface="Open Sans" panose="020B0606030504020204" pitchFamily="34" charset="0"/>
                <a:ea typeface="Open Sans" panose="020B0606030504020204" pitchFamily="34" charset="0"/>
                <a:cs typeface="Open Sans" panose="020B0606030504020204" pitchFamily="34" charset="0"/>
              </a:rPr>
              <a:t>Worse change in lifestyle subsequent to a disaster</a:t>
            </a:r>
          </a:p>
          <a:p>
            <a:pPr eaLnBrk="1" hangingPunct="1">
              <a:lnSpc>
                <a:spcPct val="90000"/>
              </a:lnSpc>
            </a:pPr>
            <a:r>
              <a:rPr lang="en-US" sz="2800" dirty="0">
                <a:latin typeface="Open Sans" panose="020B0606030504020204" pitchFamily="34" charset="0"/>
                <a:ea typeface="Open Sans" panose="020B0606030504020204" pitchFamily="34" charset="0"/>
                <a:cs typeface="Open Sans" panose="020B0606030504020204" pitchFamily="34" charset="0"/>
              </a:rPr>
              <a:t>Cigarette smoking</a:t>
            </a:r>
          </a:p>
          <a:p>
            <a:pPr eaLnBrk="1" hangingPunct="1">
              <a:lnSpc>
                <a:spcPct val="90000"/>
              </a:lnSpc>
            </a:pPr>
            <a:r>
              <a:rPr lang="en-US" sz="2800" dirty="0">
                <a:latin typeface="Open Sans" panose="020B0606030504020204" pitchFamily="34" charset="0"/>
                <a:ea typeface="Open Sans" panose="020B0606030504020204" pitchFamily="34" charset="0"/>
                <a:cs typeface="Open Sans" panose="020B0606030504020204" pitchFamily="34" charset="0"/>
              </a:rPr>
              <a:t>Consuming alcohol</a:t>
            </a:r>
          </a:p>
          <a:p>
            <a:pPr eaLnBrk="1" hangingPunct="1">
              <a:lnSpc>
                <a:spcPct val="90000"/>
              </a:lnSpc>
            </a:pPr>
            <a:r>
              <a:rPr lang="en-US" sz="2800" dirty="0">
                <a:latin typeface="Open Sans" panose="020B0606030504020204" pitchFamily="34" charset="0"/>
                <a:ea typeface="Open Sans" panose="020B0606030504020204" pitchFamily="34" charset="0"/>
                <a:cs typeface="Open Sans" panose="020B0606030504020204" pitchFamily="34" charset="0"/>
              </a:rPr>
              <a:t>Eating </a:t>
            </a:r>
          </a:p>
          <a:p>
            <a:pPr eaLnBrk="1" hangingPunct="1">
              <a:lnSpc>
                <a:spcPct val="90000"/>
              </a:lnSpc>
            </a:pPr>
            <a:r>
              <a:rPr lang="en-US" sz="2800" dirty="0">
                <a:latin typeface="Open Sans" panose="020B0606030504020204" pitchFamily="34" charset="0"/>
                <a:ea typeface="Open Sans" panose="020B0606030504020204" pitchFamily="34" charset="0"/>
                <a:cs typeface="Open Sans" panose="020B0606030504020204" pitchFamily="34" charset="0"/>
              </a:rPr>
              <a:t>Sleeping hours</a:t>
            </a:r>
          </a:p>
          <a:p>
            <a:pPr eaLnBrk="1" hangingPunct="1">
              <a:lnSpc>
                <a:spcPct val="90000"/>
              </a:lnSpc>
            </a:pPr>
            <a:r>
              <a:rPr lang="en-US" sz="2800" dirty="0">
                <a:latin typeface="Open Sans" panose="020B0606030504020204" pitchFamily="34" charset="0"/>
                <a:ea typeface="Open Sans" panose="020B0606030504020204" pitchFamily="34" charset="0"/>
                <a:cs typeface="Open Sans" panose="020B0606030504020204" pitchFamily="34" charset="0"/>
              </a:rPr>
              <a:t>Working hours</a:t>
            </a:r>
          </a:p>
          <a:p>
            <a:pPr eaLnBrk="1" hangingPunct="1">
              <a:lnSpc>
                <a:spcPct val="90000"/>
              </a:lnSpc>
            </a:pPr>
            <a:r>
              <a:rPr lang="en-US" sz="2800" dirty="0">
                <a:latin typeface="Open Sans" panose="020B0606030504020204" pitchFamily="34" charset="0"/>
                <a:ea typeface="Open Sans" panose="020B0606030504020204" pitchFamily="34" charset="0"/>
                <a:cs typeface="Open Sans" panose="020B0606030504020204" pitchFamily="34" charset="0"/>
              </a:rPr>
              <a:t>Physical exercise</a:t>
            </a:r>
          </a:p>
          <a:p>
            <a:pPr eaLnBrk="1" hangingPunct="1">
              <a:lnSpc>
                <a:spcPct val="90000"/>
              </a:lnSpc>
            </a:pPr>
            <a:r>
              <a:rPr lang="en-US" sz="2800" dirty="0">
                <a:latin typeface="Open Sans" panose="020B0606030504020204" pitchFamily="34" charset="0"/>
                <a:ea typeface="Open Sans" panose="020B0606030504020204" pitchFamily="34" charset="0"/>
                <a:cs typeface="Open Sans" panose="020B0606030504020204" pitchFamily="34" charset="0"/>
              </a:rPr>
              <a:t>Nutrition</a:t>
            </a:r>
          </a:p>
          <a:p>
            <a:pPr eaLnBrk="1" hangingPunct="1">
              <a:lnSpc>
                <a:spcPct val="90000"/>
              </a:lnSpc>
            </a:pPr>
            <a:r>
              <a:rPr lang="en-US" sz="2800" dirty="0">
                <a:latin typeface="Open Sans" panose="020B0606030504020204" pitchFamily="34" charset="0"/>
                <a:ea typeface="Open Sans" panose="020B0606030504020204" pitchFamily="34" charset="0"/>
                <a:cs typeface="Open Sans" panose="020B0606030504020204" pitchFamily="34" charset="0"/>
              </a:rPr>
              <a:t>Mental stress</a:t>
            </a:r>
          </a:p>
        </p:txBody>
      </p:sp>
      <p:sp>
        <p:nvSpPr>
          <p:cNvPr id="2" name="Slide Number Placeholder 1">
            <a:extLst>
              <a:ext uri="{FF2B5EF4-FFF2-40B4-BE49-F238E27FC236}">
                <a16:creationId xmlns:a16="http://schemas.microsoft.com/office/drawing/2014/main" id="{171147C2-5ABB-2BD1-D63F-409720363940}"/>
              </a:ext>
            </a:extLst>
          </p:cNvPr>
          <p:cNvSpPr>
            <a:spLocks noGrp="1"/>
          </p:cNvSpPr>
          <p:nvPr>
            <p:ph type="sldNum" sz="quarter" idx="12"/>
          </p:nvPr>
        </p:nvSpPr>
        <p:spPr/>
        <p:txBody>
          <a:bodyPr/>
          <a:lstStyle/>
          <a:p>
            <a:fld id="{3FA883A4-A1EF-4C34-A15F-42A22CBD9D3D}" type="slidenum">
              <a:rPr lang="en-IN" smtClean="0"/>
              <a:t>17</a:t>
            </a:fld>
            <a:endParaRPr lang="en-IN"/>
          </a:p>
        </p:txBody>
      </p:sp>
    </p:spTree>
    <p:extLst>
      <p:ext uri="{BB962C8B-B14F-4D97-AF65-F5344CB8AC3E}">
        <p14:creationId xmlns:p14="http://schemas.microsoft.com/office/powerpoint/2010/main" val="14183667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333276" y="803176"/>
            <a:ext cx="5030811" cy="609600"/>
          </a:xfrm>
        </p:spPr>
        <p:txBody>
          <a:bodyPr>
            <a:normAutofit fontScale="90000"/>
          </a:bodyPr>
          <a:lstStyle/>
          <a:p>
            <a:pPr eaLnBrk="1" hangingPunct="1"/>
            <a:r>
              <a:rPr lang="en-US" sz="3200" b="1" dirty="0">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rPr>
              <a:t>SINGLE PARENT CHILDREN</a:t>
            </a:r>
          </a:p>
        </p:txBody>
      </p:sp>
      <p:sp>
        <p:nvSpPr>
          <p:cNvPr id="20484" name="Rectangle 5"/>
          <p:cNvSpPr>
            <a:spLocks noChangeArrowheads="1"/>
          </p:cNvSpPr>
          <p:nvPr/>
        </p:nvSpPr>
        <p:spPr bwMode="auto">
          <a:xfrm>
            <a:off x="467544" y="1916832"/>
            <a:ext cx="3312368"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sz="2400" dirty="0">
                <a:latin typeface="Times New Roman" panose="02020603050405020304" pitchFamily="18" charset="0"/>
                <a:cs typeface="Times New Roman" panose="02020603050405020304" pitchFamily="18" charset="0"/>
              </a:rPr>
              <a:t>Children who have lost either one of their parents, find it difficult to accept the loss of the parent. </a:t>
            </a:r>
          </a:p>
          <a:p>
            <a:pPr algn="just">
              <a:buFontTx/>
              <a:buChar char="•"/>
            </a:pPr>
            <a:r>
              <a:rPr lang="en-US" sz="2400" dirty="0">
                <a:latin typeface="Times New Roman" panose="02020603050405020304" pitchFamily="18" charset="0"/>
                <a:cs typeface="Times New Roman" panose="02020603050405020304" pitchFamily="18" charset="0"/>
              </a:rPr>
              <a:t>They should be </a:t>
            </a:r>
            <a:r>
              <a:rPr lang="en-US" sz="2400" b="1" dirty="0">
                <a:latin typeface="Times New Roman" panose="02020603050405020304" pitchFamily="18" charset="0"/>
                <a:cs typeface="Times New Roman" panose="02020603050405020304" pitchFamily="18" charset="0"/>
              </a:rPr>
              <a:t>encouraged to speak about their loss and reassured</a:t>
            </a:r>
            <a:r>
              <a:rPr lang="en-US" sz="2400" dirty="0">
                <a:latin typeface="Times New Roman" panose="02020603050405020304" pitchFamily="18" charset="0"/>
                <a:cs typeface="Times New Roman" panose="02020603050405020304" pitchFamily="18" charset="0"/>
              </a:rPr>
              <a:t> with support from the remaining parent and siblings.</a:t>
            </a:r>
          </a:p>
        </p:txBody>
      </p:sp>
      <p:sp>
        <p:nvSpPr>
          <p:cNvPr id="2" name="Slide Number Placeholder 1">
            <a:extLst>
              <a:ext uri="{FF2B5EF4-FFF2-40B4-BE49-F238E27FC236}">
                <a16:creationId xmlns:a16="http://schemas.microsoft.com/office/drawing/2014/main" id="{44F65D87-7C9B-7BD9-7312-B852807E94EE}"/>
              </a:ext>
            </a:extLst>
          </p:cNvPr>
          <p:cNvSpPr>
            <a:spLocks noGrp="1"/>
          </p:cNvSpPr>
          <p:nvPr>
            <p:ph type="sldNum" sz="quarter" idx="12"/>
          </p:nvPr>
        </p:nvSpPr>
        <p:spPr/>
        <p:txBody>
          <a:bodyPr/>
          <a:lstStyle/>
          <a:p>
            <a:fld id="{3FA883A4-A1EF-4C34-A15F-42A22CBD9D3D}" type="slidenum">
              <a:rPr lang="en-IN" smtClean="0"/>
              <a:t>18</a:t>
            </a:fld>
            <a:endParaRPr lang="en-IN"/>
          </a:p>
        </p:txBody>
      </p:sp>
      <p:sp>
        <p:nvSpPr>
          <p:cNvPr id="6" name="Rectangle 2">
            <a:extLst>
              <a:ext uri="{FF2B5EF4-FFF2-40B4-BE49-F238E27FC236}">
                <a16:creationId xmlns:a16="http://schemas.microsoft.com/office/drawing/2014/main" id="{554EC7BD-377D-2793-ED72-ABCDAC007AE8}"/>
              </a:ext>
            </a:extLst>
          </p:cNvPr>
          <p:cNvSpPr txBox="1">
            <a:spLocks noChangeArrowheads="1"/>
          </p:cNvSpPr>
          <p:nvPr/>
        </p:nvSpPr>
        <p:spPr>
          <a:xfrm>
            <a:off x="5140548" y="1260049"/>
            <a:ext cx="3670176" cy="685800"/>
          </a:xfrm>
          <a:prstGeom prst="rect">
            <a:avLst/>
          </a:prstGeom>
          <a:ln>
            <a:solidFill>
              <a:schemeClr val="bg1"/>
            </a:solidFill>
            <a:miter lim="800000"/>
            <a:headEnd/>
            <a:tailEnd/>
          </a:ln>
        </p:spPr>
        <p:txBody>
          <a:bodyPr vert="horz" lIns="91440" tIns="45720" rIns="91440" bIns="45720" rtlCol="0" anchor="ctr">
            <a:normAutofit fontScale="6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accent6">
                    <a:lumMod val="75000"/>
                  </a:schemeClr>
                </a:solidFill>
                <a:latin typeface="times)"/>
              </a:rPr>
              <a:t>ORPHAN CHILDREN</a:t>
            </a:r>
          </a:p>
        </p:txBody>
      </p:sp>
      <p:sp>
        <p:nvSpPr>
          <p:cNvPr id="7" name="Rectangle 5">
            <a:extLst>
              <a:ext uri="{FF2B5EF4-FFF2-40B4-BE49-F238E27FC236}">
                <a16:creationId xmlns:a16="http://schemas.microsoft.com/office/drawing/2014/main" id="{3D409AD2-B07E-7779-53B1-AD99CC676B31}"/>
              </a:ext>
            </a:extLst>
          </p:cNvPr>
          <p:cNvSpPr>
            <a:spLocks noChangeArrowheads="1"/>
          </p:cNvSpPr>
          <p:nvPr/>
        </p:nvSpPr>
        <p:spPr bwMode="auto">
          <a:xfrm>
            <a:off x="4716016" y="2163628"/>
            <a:ext cx="4195192"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sz="2400" dirty="0">
                <a:latin typeface="times)"/>
              </a:rPr>
              <a:t>It is important that such children </a:t>
            </a:r>
            <a:r>
              <a:rPr lang="en-US" sz="2400" b="1" dirty="0">
                <a:latin typeface="times)"/>
              </a:rPr>
              <a:t>remain with immediate family members who can look after them</a:t>
            </a:r>
            <a:r>
              <a:rPr lang="en-US" sz="2400" dirty="0">
                <a:latin typeface="times)"/>
              </a:rPr>
              <a:t>. </a:t>
            </a:r>
          </a:p>
          <a:p>
            <a:pPr algn="just"/>
            <a:r>
              <a:rPr lang="en-US" sz="2400" dirty="0">
                <a:latin typeface="times)"/>
              </a:rPr>
              <a:t>A secure and non-threatening environment can provide a space where they can explore their grief, come to terms with their loss and begin to relate to their new surroundings.</a:t>
            </a:r>
          </a:p>
        </p:txBody>
      </p:sp>
    </p:spTree>
    <p:extLst>
      <p:ext uri="{BB962C8B-B14F-4D97-AF65-F5344CB8AC3E}">
        <p14:creationId xmlns:p14="http://schemas.microsoft.com/office/powerpoint/2010/main" val="3083491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971600" y="304800"/>
            <a:ext cx="6264696" cy="609600"/>
          </a:xfrm>
        </p:spPr>
        <p:txBody>
          <a:bodyPr>
            <a:normAutofit/>
          </a:bodyPr>
          <a:lstStyle/>
          <a:p>
            <a:pPr eaLnBrk="1" hangingPunct="1"/>
            <a:r>
              <a:rPr lang="en-US" sz="2800" b="1" dirty="0">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rPr>
              <a:t>PSC - SPECTRUM OF CARE</a:t>
            </a:r>
          </a:p>
        </p:txBody>
      </p:sp>
      <p:graphicFrame>
        <p:nvGraphicFramePr>
          <p:cNvPr id="25603" name="Object 2"/>
          <p:cNvGraphicFramePr>
            <a:graphicFrameLocks noGrp="1" noChangeAspect="1"/>
          </p:cNvGraphicFramePr>
          <p:nvPr>
            <p:ph type="body" sz="half" idx="1"/>
          </p:nvPr>
        </p:nvGraphicFramePr>
        <p:xfrm>
          <a:off x="0" y="1295400"/>
          <a:ext cx="4419600" cy="5257800"/>
        </p:xfrm>
        <a:graphic>
          <a:graphicData uri="http://schemas.openxmlformats.org/presentationml/2006/ole">
            <mc:AlternateContent xmlns:mc="http://schemas.openxmlformats.org/markup-compatibility/2006">
              <mc:Choice xmlns:v="urn:schemas-microsoft-com:vml" Requires="v">
                <p:oleObj name="Bitmap Image" r:id="rId2" imgW="3943901" imgH="2561905" progId="Paint.Picture">
                  <p:embed/>
                </p:oleObj>
              </mc:Choice>
              <mc:Fallback>
                <p:oleObj name="Bitmap Image" r:id="rId2" imgW="3943901" imgH="2561905" progId="Paint.Picture">
                  <p:embed/>
                  <p:pic>
                    <p:nvPicPr>
                      <p:cNvPr id="25603"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5400"/>
                        <a:ext cx="44196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5604" name="Oval 4"/>
          <p:cNvSpPr>
            <a:spLocks noChangeArrowheads="1"/>
          </p:cNvSpPr>
          <p:nvPr/>
        </p:nvSpPr>
        <p:spPr bwMode="auto">
          <a:xfrm>
            <a:off x="1447800" y="5410200"/>
            <a:ext cx="1447800" cy="533400"/>
          </a:xfrm>
          <a:prstGeom prst="ellipse">
            <a:avLst/>
          </a:prstGeom>
          <a:solidFill>
            <a:srgbClr val="FFCC99"/>
          </a:solidFill>
          <a:ln w="9525">
            <a:solidFill>
              <a:schemeClr val="tx1"/>
            </a:solidFill>
            <a:round/>
            <a:headEnd/>
            <a:tailEnd/>
          </a:ln>
        </p:spPr>
        <p:txBody>
          <a:bodyPr wrap="none" anchor="ctr"/>
          <a:lstStyle/>
          <a:p>
            <a:pPr algn="ctr"/>
            <a:r>
              <a:rPr lang="en-US" sz="1800" b="1">
                <a:cs typeface="Arial" charset="0"/>
              </a:rPr>
              <a:t>INDIVIDUAL</a:t>
            </a:r>
          </a:p>
        </p:txBody>
      </p:sp>
      <p:sp>
        <p:nvSpPr>
          <p:cNvPr id="25605" name="Rectangle 5"/>
          <p:cNvSpPr>
            <a:spLocks noChangeArrowheads="1"/>
          </p:cNvSpPr>
          <p:nvPr/>
        </p:nvSpPr>
        <p:spPr bwMode="auto">
          <a:xfrm>
            <a:off x="152400" y="5410200"/>
            <a:ext cx="990600" cy="533400"/>
          </a:xfrm>
          <a:prstGeom prst="rect">
            <a:avLst/>
          </a:prstGeom>
          <a:solidFill>
            <a:srgbClr val="FFCC99"/>
          </a:solidFill>
          <a:ln w="9525">
            <a:solidFill>
              <a:schemeClr val="tx1"/>
            </a:solidFill>
            <a:miter lim="800000"/>
            <a:headEnd/>
            <a:tailEnd/>
          </a:ln>
        </p:spPr>
        <p:txBody>
          <a:bodyPr wrap="none" anchor="ctr"/>
          <a:lstStyle/>
          <a:p>
            <a:pPr algn="ctr"/>
            <a:r>
              <a:rPr lang="en-US" sz="2000" b="1">
                <a:cs typeface="Arial" charset="0"/>
              </a:rPr>
              <a:t>Compen</a:t>
            </a:r>
          </a:p>
          <a:p>
            <a:pPr algn="ctr"/>
            <a:r>
              <a:rPr lang="en-US" sz="2000" b="1">
                <a:cs typeface="Arial" charset="0"/>
              </a:rPr>
              <a:t>-sation</a:t>
            </a:r>
          </a:p>
        </p:txBody>
      </p:sp>
      <p:sp>
        <p:nvSpPr>
          <p:cNvPr id="25606" name="Rectangle 6"/>
          <p:cNvSpPr>
            <a:spLocks noChangeArrowheads="1"/>
          </p:cNvSpPr>
          <p:nvPr/>
        </p:nvSpPr>
        <p:spPr bwMode="auto">
          <a:xfrm>
            <a:off x="3124200" y="5486400"/>
            <a:ext cx="1143000" cy="457200"/>
          </a:xfrm>
          <a:prstGeom prst="rect">
            <a:avLst/>
          </a:prstGeom>
          <a:solidFill>
            <a:srgbClr val="FFCC99"/>
          </a:solidFill>
          <a:ln w="9525">
            <a:solidFill>
              <a:schemeClr val="tx1"/>
            </a:solidFill>
            <a:miter lim="800000"/>
            <a:headEnd/>
            <a:tailEnd/>
          </a:ln>
        </p:spPr>
        <p:txBody>
          <a:bodyPr wrap="none" anchor="ctr"/>
          <a:lstStyle/>
          <a:p>
            <a:pPr algn="ctr"/>
            <a:r>
              <a:rPr lang="en-US" sz="2000" b="1">
                <a:cs typeface="Arial" charset="0"/>
              </a:rPr>
              <a:t>Self Help</a:t>
            </a:r>
          </a:p>
        </p:txBody>
      </p:sp>
      <p:sp>
        <p:nvSpPr>
          <p:cNvPr id="25607" name="Rectangle 7"/>
          <p:cNvSpPr>
            <a:spLocks noChangeArrowheads="1"/>
          </p:cNvSpPr>
          <p:nvPr/>
        </p:nvSpPr>
        <p:spPr bwMode="auto">
          <a:xfrm>
            <a:off x="304800" y="4267200"/>
            <a:ext cx="1447800" cy="609600"/>
          </a:xfrm>
          <a:prstGeom prst="rect">
            <a:avLst/>
          </a:prstGeom>
          <a:solidFill>
            <a:srgbClr val="FFCC99"/>
          </a:solidFill>
          <a:ln w="9525">
            <a:solidFill>
              <a:schemeClr val="tx1"/>
            </a:solidFill>
            <a:miter lim="800000"/>
            <a:headEnd/>
            <a:tailEnd/>
          </a:ln>
        </p:spPr>
        <p:txBody>
          <a:bodyPr wrap="none" anchor="ctr"/>
          <a:lstStyle/>
          <a:p>
            <a:pPr algn="ctr"/>
            <a:r>
              <a:rPr lang="en-US" sz="2000" b="1">
                <a:cs typeface="Arial" charset="0"/>
              </a:rPr>
              <a:t>Housing</a:t>
            </a:r>
          </a:p>
        </p:txBody>
      </p:sp>
      <p:sp>
        <p:nvSpPr>
          <p:cNvPr id="25608" name="Rectangle 8"/>
          <p:cNvSpPr>
            <a:spLocks noChangeArrowheads="1"/>
          </p:cNvSpPr>
          <p:nvPr/>
        </p:nvSpPr>
        <p:spPr bwMode="auto">
          <a:xfrm>
            <a:off x="2819400" y="4267200"/>
            <a:ext cx="1295400" cy="609600"/>
          </a:xfrm>
          <a:prstGeom prst="rect">
            <a:avLst/>
          </a:prstGeom>
          <a:solidFill>
            <a:srgbClr val="FFCC99"/>
          </a:solidFill>
          <a:ln w="9525">
            <a:solidFill>
              <a:schemeClr val="tx1"/>
            </a:solidFill>
            <a:miter lim="800000"/>
            <a:headEnd/>
            <a:tailEnd/>
          </a:ln>
        </p:spPr>
        <p:txBody>
          <a:bodyPr wrap="none" anchor="ctr"/>
          <a:lstStyle/>
          <a:p>
            <a:pPr algn="ctr"/>
            <a:r>
              <a:rPr lang="en-US" sz="2000" b="1">
                <a:cs typeface="Arial" charset="0"/>
              </a:rPr>
              <a:t>Livelihood</a:t>
            </a:r>
          </a:p>
        </p:txBody>
      </p:sp>
      <p:sp>
        <p:nvSpPr>
          <p:cNvPr id="25609" name="Rectangle 9"/>
          <p:cNvSpPr>
            <a:spLocks noChangeArrowheads="1"/>
          </p:cNvSpPr>
          <p:nvPr/>
        </p:nvSpPr>
        <p:spPr bwMode="auto">
          <a:xfrm>
            <a:off x="685800" y="3276600"/>
            <a:ext cx="1371600" cy="533400"/>
          </a:xfrm>
          <a:prstGeom prst="rect">
            <a:avLst/>
          </a:prstGeom>
          <a:solidFill>
            <a:srgbClr val="FFCC99"/>
          </a:solidFill>
          <a:ln w="9525">
            <a:solidFill>
              <a:schemeClr val="tx1"/>
            </a:solidFill>
            <a:miter lim="800000"/>
            <a:headEnd/>
            <a:tailEnd/>
          </a:ln>
        </p:spPr>
        <p:txBody>
          <a:bodyPr wrap="none" anchor="ctr"/>
          <a:lstStyle/>
          <a:p>
            <a:pPr algn="ctr"/>
            <a:r>
              <a:rPr lang="en-US" sz="2000" b="1">
                <a:cs typeface="Arial" charset="0"/>
              </a:rPr>
              <a:t>Education</a:t>
            </a:r>
          </a:p>
          <a:p>
            <a:pPr algn="ctr"/>
            <a:r>
              <a:rPr lang="en-US" sz="2000" b="1">
                <a:cs typeface="Arial" charset="0"/>
              </a:rPr>
              <a:t>Nutrition</a:t>
            </a:r>
          </a:p>
        </p:txBody>
      </p:sp>
      <p:sp>
        <p:nvSpPr>
          <p:cNvPr id="25610" name="Rectangle 10"/>
          <p:cNvSpPr>
            <a:spLocks noChangeArrowheads="1"/>
          </p:cNvSpPr>
          <p:nvPr/>
        </p:nvSpPr>
        <p:spPr bwMode="auto">
          <a:xfrm>
            <a:off x="2667000" y="3200400"/>
            <a:ext cx="1219200" cy="609600"/>
          </a:xfrm>
          <a:prstGeom prst="rect">
            <a:avLst/>
          </a:prstGeom>
          <a:solidFill>
            <a:srgbClr val="FFCC99"/>
          </a:solidFill>
          <a:ln w="9525">
            <a:solidFill>
              <a:schemeClr val="tx1"/>
            </a:solidFill>
            <a:miter lim="800000"/>
            <a:headEnd/>
            <a:tailEnd/>
          </a:ln>
        </p:spPr>
        <p:txBody>
          <a:bodyPr wrap="none" anchor="ctr"/>
          <a:lstStyle/>
          <a:p>
            <a:pPr algn="ctr"/>
            <a:r>
              <a:rPr lang="en-US" sz="2000" b="1">
                <a:cs typeface="Arial" charset="0"/>
              </a:rPr>
              <a:t>Health </a:t>
            </a:r>
          </a:p>
          <a:p>
            <a:pPr algn="ctr"/>
            <a:r>
              <a:rPr lang="en-US" sz="2000" b="1">
                <a:cs typeface="Arial" charset="0"/>
              </a:rPr>
              <a:t>Care</a:t>
            </a:r>
          </a:p>
        </p:txBody>
      </p:sp>
      <p:sp>
        <p:nvSpPr>
          <p:cNvPr id="25611" name="Rectangle 11"/>
          <p:cNvSpPr>
            <a:spLocks noChangeArrowheads="1"/>
          </p:cNvSpPr>
          <p:nvPr/>
        </p:nvSpPr>
        <p:spPr bwMode="auto">
          <a:xfrm>
            <a:off x="1143000" y="2057400"/>
            <a:ext cx="2057400" cy="457200"/>
          </a:xfrm>
          <a:prstGeom prst="rect">
            <a:avLst/>
          </a:prstGeom>
          <a:solidFill>
            <a:srgbClr val="FFCC99"/>
          </a:solidFill>
          <a:ln w="9525">
            <a:solidFill>
              <a:schemeClr val="tx1"/>
            </a:solidFill>
            <a:miter lim="800000"/>
            <a:headEnd/>
            <a:tailEnd/>
          </a:ln>
        </p:spPr>
        <p:txBody>
          <a:bodyPr wrap="none" anchor="ctr"/>
          <a:lstStyle/>
          <a:p>
            <a:pPr algn="ctr"/>
            <a:r>
              <a:rPr lang="en-US" sz="2000" b="1">
                <a:cs typeface="Arial" charset="0"/>
              </a:rPr>
              <a:t>Psychosocial</a:t>
            </a:r>
          </a:p>
        </p:txBody>
      </p:sp>
      <p:sp>
        <p:nvSpPr>
          <p:cNvPr id="25612" name="Rectangle 12"/>
          <p:cNvSpPr>
            <a:spLocks noGrp="1" noChangeArrowheads="1"/>
          </p:cNvSpPr>
          <p:nvPr>
            <p:ph type="body" sz="half" idx="2"/>
          </p:nvPr>
        </p:nvSpPr>
        <p:spPr>
          <a:xfrm>
            <a:off x="4724400" y="1371600"/>
            <a:ext cx="4114800" cy="5181600"/>
          </a:xfrm>
          <a:noFill/>
        </p:spPr>
        <p:txBody>
          <a:bodyPr>
            <a:normAutofit fontScale="92500"/>
          </a:bodyPr>
          <a:lstStyle/>
          <a:p>
            <a:pPr algn="just" eaLnBrk="1" hangingPunct="1">
              <a:lnSpc>
                <a:spcPct val="90000"/>
              </a:lnSpc>
            </a:pPr>
            <a:r>
              <a:rPr lang="en-GB" sz="3000" dirty="0">
                <a:latin typeface="Open Sans" panose="020B0606030504020204" pitchFamily="34" charset="0"/>
                <a:ea typeface="Open Sans" panose="020B0606030504020204" pitchFamily="34" charset="0"/>
                <a:cs typeface="Open Sans" panose="020B0606030504020204" pitchFamily="34" charset="0"/>
              </a:rPr>
              <a:t>Reconstruction initiatives need to integrate psycho social care as an essential part of the overall care and rehabilitation. </a:t>
            </a:r>
          </a:p>
          <a:p>
            <a:pPr algn="just" eaLnBrk="1" hangingPunct="1">
              <a:lnSpc>
                <a:spcPct val="90000"/>
              </a:lnSpc>
            </a:pPr>
            <a:r>
              <a:rPr lang="en-GB" sz="3000" dirty="0">
                <a:latin typeface="Open Sans" panose="020B0606030504020204" pitchFamily="34" charset="0"/>
                <a:ea typeface="Open Sans" panose="020B0606030504020204" pitchFamily="34" charset="0"/>
                <a:cs typeface="Open Sans" panose="020B0606030504020204" pitchFamily="34" charset="0"/>
              </a:rPr>
              <a:t>Those who receive a spectrum of care would have less emotional reactions, better functionality and quality of life.</a:t>
            </a:r>
            <a:endParaRPr lang="en-US" sz="3000"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Slide Number Placeholder 1">
            <a:extLst>
              <a:ext uri="{FF2B5EF4-FFF2-40B4-BE49-F238E27FC236}">
                <a16:creationId xmlns:a16="http://schemas.microsoft.com/office/drawing/2014/main" id="{F9213BAB-E96E-88F0-F2D5-543648D475FE}"/>
              </a:ext>
            </a:extLst>
          </p:cNvPr>
          <p:cNvSpPr>
            <a:spLocks noGrp="1"/>
          </p:cNvSpPr>
          <p:nvPr>
            <p:ph type="sldNum" sz="quarter" idx="12"/>
          </p:nvPr>
        </p:nvSpPr>
        <p:spPr/>
        <p:txBody>
          <a:bodyPr/>
          <a:lstStyle/>
          <a:p>
            <a:fld id="{3FA883A4-A1EF-4C34-A15F-42A22CBD9D3D}" type="slidenum">
              <a:rPr lang="en-IN" smtClean="0"/>
              <a:t>19</a:t>
            </a:fld>
            <a:endParaRPr lang="en-IN"/>
          </a:p>
        </p:txBody>
      </p:sp>
    </p:spTree>
    <p:extLst>
      <p:ext uri="{BB962C8B-B14F-4D97-AF65-F5344CB8AC3E}">
        <p14:creationId xmlns:p14="http://schemas.microsoft.com/office/powerpoint/2010/main" val="24587027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6" name="Slide Number Placeholder 3"/>
          <p:cNvSpPr>
            <a:spLocks noGrp="1"/>
          </p:cNvSpPr>
          <p:nvPr>
            <p:ph type="sldNum" sz="quarter" idx="12"/>
          </p:nvPr>
        </p:nvSpPr>
        <p:spPr/>
        <p:txBody>
          <a:bodyPr/>
          <a:lstStyle/>
          <a:p>
            <a:fld id="{B6F15528-21DE-4FAA-801E-634DDDAF4B2B}" type="slidenum">
              <a:rPr lang="en-US" sz="1050" b="1">
                <a:solidFill>
                  <a:srgbClr val="7030A0"/>
                </a:solidFill>
                <a:latin typeface="Times New Roman" panose="02020603050405020304" pitchFamily="18" charset="0"/>
                <a:cs typeface="Times New Roman" panose="02020603050405020304" pitchFamily="18" charset="0"/>
              </a:rPr>
              <a:t>2</a:t>
            </a:fld>
            <a:endParaRPr lang="en-US" sz="1050" b="1" dirty="0">
              <a:solidFill>
                <a:srgbClr val="7030A0"/>
              </a:solidFill>
              <a:latin typeface="Times New Roman" panose="02020603050405020304" pitchFamily="18" charset="0"/>
              <a:cs typeface="Times New Roman" panose="02020603050405020304" pitchFamily="18" charset="0"/>
            </a:endParaRPr>
          </a:p>
        </p:txBody>
      </p:sp>
      <p:sp>
        <p:nvSpPr>
          <p:cNvPr id="1048598" name="AutoShape 4"/>
          <p:cNvSpPr>
            <a:spLocks noChangeAspect="1" noChangeArrowheads="1"/>
          </p:cNvSpPr>
          <p:nvPr/>
        </p:nvSpPr>
        <p:spPr bwMode="auto">
          <a:xfrm>
            <a:off x="4457700" y="3314700"/>
            <a:ext cx="228600" cy="228600"/>
          </a:xfrm>
          <a:prstGeom prst="rect">
            <a:avLst/>
          </a:prstGeom>
          <a:noFill/>
        </p:spPr>
        <p:txBody>
          <a:bodyPr vert="horz" wrap="square" lIns="68580" tIns="34290" rIns="68580" bIns="34290" numCol="1" anchor="t" anchorCtr="0" compatLnSpc="1">
            <a:prstTxWarp prst="textNoShape">
              <a:avLst/>
            </a:prstTxWarp>
          </a:bodyPr>
          <a:lstStyle/>
          <a:p>
            <a:endParaRPr lang="en-IN" sz="1350"/>
          </a:p>
        </p:txBody>
      </p:sp>
      <p:sp>
        <p:nvSpPr>
          <p:cNvPr id="1048599" name="Content Placeholder 2"/>
          <p:cNvSpPr>
            <a:spLocks noGrp="1"/>
          </p:cNvSpPr>
          <p:nvPr>
            <p:ph idx="1"/>
          </p:nvPr>
        </p:nvSpPr>
        <p:spPr>
          <a:xfrm>
            <a:off x="3707904" y="1828800"/>
            <a:ext cx="5093196" cy="3429000"/>
          </a:xfrm>
          <a:noFill/>
        </p:spPr>
        <p:txBody>
          <a:bodyPr>
            <a:noAutofit/>
          </a:bodyPr>
          <a:lstStyle/>
          <a:p>
            <a:pPr marL="0" indent="0" algn="just">
              <a:buNone/>
            </a:pPr>
            <a:r>
              <a:rPr lang="en-IN" sz="2100" b="1" dirty="0">
                <a:latin typeface="Open Sans" panose="020B0606030504020204" pitchFamily="34" charset="0"/>
                <a:ea typeface="Open Sans" panose="020B0606030504020204" pitchFamily="34" charset="0"/>
                <a:cs typeface="Open Sans" panose="020B0606030504020204" pitchFamily="34" charset="0"/>
              </a:rPr>
              <a:t>1. </a:t>
            </a:r>
            <a:r>
              <a:rPr lang="en-IN" sz="2100" dirty="0">
                <a:latin typeface="Open Sans" panose="020B0606030504020204" pitchFamily="34" charset="0"/>
                <a:ea typeface="Open Sans" panose="020B0606030504020204" pitchFamily="34" charset="0"/>
                <a:cs typeface="Open Sans" panose="020B0606030504020204" pitchFamily="34" charset="0"/>
              </a:rPr>
              <a:t>Describe legal aspects of Deceased management.</a:t>
            </a:r>
          </a:p>
          <a:p>
            <a:pPr marL="0" indent="0" algn="just">
              <a:buNone/>
            </a:pPr>
            <a:endParaRPr lang="en-IN" sz="2100" dirty="0">
              <a:latin typeface="Open Sans" panose="020B0606030504020204" pitchFamily="34" charset="0"/>
              <a:ea typeface="Open Sans" panose="020B0606030504020204" pitchFamily="34" charset="0"/>
              <a:cs typeface="Open Sans" panose="020B0606030504020204" pitchFamily="34" charset="0"/>
            </a:endParaRPr>
          </a:p>
          <a:p>
            <a:pPr marL="0" indent="0" algn="just">
              <a:buNone/>
            </a:pPr>
            <a:r>
              <a:rPr lang="en-IN" sz="2100" b="1" dirty="0">
                <a:latin typeface="Open Sans" panose="020B0606030504020204" pitchFamily="34" charset="0"/>
                <a:ea typeface="Open Sans" panose="020B0606030504020204" pitchFamily="34" charset="0"/>
                <a:cs typeface="Open Sans" panose="020B0606030504020204" pitchFamily="34" charset="0"/>
              </a:rPr>
              <a:t>2.</a:t>
            </a:r>
            <a:r>
              <a:rPr lang="en-IN" sz="2100" dirty="0">
                <a:latin typeface="Open Sans" panose="020B0606030504020204" pitchFamily="34" charset="0"/>
                <a:ea typeface="Open Sans" panose="020B0606030504020204" pitchFamily="34" charset="0"/>
                <a:cs typeface="Open Sans" panose="020B0606030504020204" pitchFamily="34" charset="0"/>
              </a:rPr>
              <a:t>Describe policy, plan and guidelines for Deceased management.</a:t>
            </a:r>
          </a:p>
          <a:p>
            <a:pPr marL="0" indent="0" algn="just">
              <a:buNone/>
            </a:pPr>
            <a:endParaRPr lang="en-IN" sz="2100" dirty="0">
              <a:latin typeface="Open Sans" panose="020B0606030504020204" pitchFamily="34" charset="0"/>
              <a:ea typeface="Open Sans" panose="020B0606030504020204" pitchFamily="34" charset="0"/>
              <a:cs typeface="Open Sans" panose="020B0606030504020204" pitchFamily="34" charset="0"/>
            </a:endParaRPr>
          </a:p>
          <a:p>
            <a:pPr marL="0" indent="0" algn="just">
              <a:buNone/>
            </a:pPr>
            <a:r>
              <a:rPr lang="en-IN" sz="2100" b="1" dirty="0">
                <a:latin typeface="Open Sans" panose="020B0606030504020204" pitchFamily="34" charset="0"/>
                <a:ea typeface="Open Sans" panose="020B0606030504020204" pitchFamily="34" charset="0"/>
                <a:cs typeface="Open Sans" panose="020B0606030504020204" pitchFamily="34" charset="0"/>
              </a:rPr>
              <a:t>3. </a:t>
            </a:r>
            <a:r>
              <a:rPr lang="en-IN" sz="2100" dirty="0">
                <a:latin typeface="Open Sans" panose="020B0606030504020204" pitchFamily="34" charset="0"/>
                <a:ea typeface="Open Sans" panose="020B0606030504020204" pitchFamily="34" charset="0"/>
                <a:cs typeface="Open Sans" panose="020B0606030504020204" pitchFamily="34" charset="0"/>
              </a:rPr>
              <a:t>Provisions for deceased management at district level.</a:t>
            </a:r>
            <a:endParaRPr lang="en-IN" sz="21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Rounded Rectangle 1">
            <a:extLst>
              <a:ext uri="{FF2B5EF4-FFF2-40B4-BE49-F238E27FC236}">
                <a16:creationId xmlns:a16="http://schemas.microsoft.com/office/drawing/2014/main" id="{B8573957-87D2-F409-E41E-731034596ED1}"/>
              </a:ext>
            </a:extLst>
          </p:cNvPr>
          <p:cNvSpPr/>
          <p:nvPr/>
        </p:nvSpPr>
        <p:spPr>
          <a:xfrm>
            <a:off x="457200" y="1784351"/>
            <a:ext cx="2971800" cy="609600"/>
          </a:xfrm>
          <a:prstGeom prst="roundRect">
            <a:avLst>
              <a:gd name="adj" fmla="val 50000"/>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u="sng" dirty="0">
                <a:solidFill>
                  <a:srgbClr val="C00000"/>
                </a:solidFill>
                <a:latin typeface="Open Sans "/>
                <a:ea typeface="Open Sans" panose="020B0606030504020204" pitchFamily="34" charset="0"/>
                <a:cs typeface="Open Sans" panose="020B0606030504020204" pitchFamily="34" charset="0"/>
              </a:rPr>
              <a:t>OBJECTIVES</a:t>
            </a:r>
          </a:p>
        </p:txBody>
      </p:sp>
      <p:sp>
        <p:nvSpPr>
          <p:cNvPr id="5" name="Upon completing this lesson, you will be able to:">
            <a:extLst>
              <a:ext uri="{FF2B5EF4-FFF2-40B4-BE49-F238E27FC236}">
                <a16:creationId xmlns:a16="http://schemas.microsoft.com/office/drawing/2014/main" id="{AFE45766-0490-3E29-928F-00FE1B01848B}"/>
              </a:ext>
            </a:extLst>
          </p:cNvPr>
          <p:cNvSpPr txBox="1">
            <a:spLocks/>
          </p:cNvSpPr>
          <p:nvPr/>
        </p:nvSpPr>
        <p:spPr>
          <a:xfrm>
            <a:off x="621147" y="2393951"/>
            <a:ext cx="2819399" cy="1816467"/>
          </a:xfrm>
          <a:prstGeom prst="rect">
            <a:avLst/>
          </a:prstGeom>
          <a:solidFill>
            <a:srgbClr val="E46C0A"/>
          </a:solidFill>
        </p:spPr>
        <p:txBody>
          <a:bodyPr lIns="89235" tIns="89235" rIns="89235" bIns="89235" anchor="t"/>
          <a:lstStyle>
            <a:lvl1pPr marL="0" marR="0" indent="0" algn="l" defTabSz="1896340" latinLnBrk="0">
              <a:lnSpc>
                <a:spcPct val="100000"/>
              </a:lnSpc>
              <a:spcBef>
                <a:spcPts val="2100"/>
              </a:spcBef>
              <a:spcAft>
                <a:spcPts val="0"/>
              </a:spcAft>
              <a:buClrTx/>
              <a:buSzTx/>
              <a:buFontTx/>
              <a:buNone/>
              <a:tabLst>
                <a:tab pos="2286000" algn="l"/>
                <a:tab pos="3644900" algn="l"/>
                <a:tab pos="5029200" algn="l"/>
                <a:tab pos="6388100" algn="l"/>
              </a:tabLst>
              <a:defRPr sz="4200" b="0" i="0" u="none" strike="noStrike" cap="none" spc="0" baseline="0">
                <a:solidFill>
                  <a:srgbClr val="000000"/>
                </a:solidFill>
                <a:uFillTx/>
                <a:latin typeface="Open Sans"/>
                <a:ea typeface="Open Sans"/>
                <a:cs typeface="Open Sans"/>
                <a:sym typeface="Open Sans"/>
              </a:defRPr>
            </a:lvl1pPr>
            <a:lvl2pPr marL="0" marR="0" indent="457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2pPr>
            <a:lvl3pPr marL="0" marR="0" indent="914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3pPr>
            <a:lvl4pPr marL="0" marR="0" indent="1371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4pPr>
            <a:lvl5pPr marL="0" marR="0" indent="18288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5pPr>
            <a:lvl6pPr marL="0" marR="0" indent="22860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6pPr>
            <a:lvl7pPr marL="0" marR="0" indent="2743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7pPr>
            <a:lvl8pPr marL="0" marR="0" indent="3200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8pPr>
            <a:lvl9pPr marL="0" marR="0" indent="3657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9pPr>
          </a:lstStyle>
          <a:p>
            <a:r>
              <a:rPr lang="en-US" sz="2000" dirty="0">
                <a:latin typeface="Open Sans "/>
                <a:ea typeface="Open Sans" panose="020B0606030504020204" pitchFamily="34" charset="0"/>
                <a:cs typeface="Open Sans" panose="020B0606030504020204" pitchFamily="34" charset="0"/>
              </a:rPr>
              <a:t>Upon completing this lesson, you will become familiar with:</a:t>
            </a:r>
          </a:p>
        </p:txBody>
      </p:sp>
    </p:spTree>
    <p:extLst>
      <p:ext uri="{BB962C8B-B14F-4D97-AF65-F5344CB8AC3E}">
        <p14:creationId xmlns:p14="http://schemas.microsoft.com/office/powerpoint/2010/main" val="26364035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0" y="-76200"/>
            <a:ext cx="9144000" cy="762000"/>
          </a:xfrm>
        </p:spPr>
        <p:txBody>
          <a:bodyPr>
            <a:normAutofit/>
          </a:bodyPr>
          <a:lstStyle/>
          <a:p>
            <a:pPr eaLnBrk="1" hangingPunct="1"/>
            <a:r>
              <a:rPr lang="en-US" sz="3200" b="1" dirty="0">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rPr>
              <a:t>COMMUNITY LEVEL HELPERS ROLE</a:t>
            </a:r>
          </a:p>
        </p:txBody>
      </p:sp>
      <p:sp>
        <p:nvSpPr>
          <p:cNvPr id="26627" name="Rectangle 3"/>
          <p:cNvSpPr>
            <a:spLocks noChangeArrowheads="1"/>
          </p:cNvSpPr>
          <p:nvPr/>
        </p:nvSpPr>
        <p:spPr bwMode="auto">
          <a:xfrm>
            <a:off x="0" y="685800"/>
            <a:ext cx="9144000" cy="6172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a:t>                 </a:t>
            </a:r>
          </a:p>
        </p:txBody>
      </p:sp>
      <p:sp>
        <p:nvSpPr>
          <p:cNvPr id="26628" name="Rectangle 4"/>
          <p:cNvSpPr>
            <a:spLocks noChangeArrowheads="1"/>
          </p:cNvSpPr>
          <p:nvPr/>
        </p:nvSpPr>
        <p:spPr bwMode="auto">
          <a:xfrm>
            <a:off x="1524000" y="838200"/>
            <a:ext cx="1295400" cy="381000"/>
          </a:xfrm>
          <a:prstGeom prst="rect">
            <a:avLst/>
          </a:prstGeom>
          <a:noFill/>
          <a:ln w="9525">
            <a:solidFill>
              <a:schemeClr val="tx1"/>
            </a:solidFill>
            <a:miter lim="800000"/>
            <a:headEnd/>
            <a:tailEnd/>
          </a:ln>
        </p:spPr>
        <p:txBody>
          <a:bodyPr wrap="none" anchor="ctr"/>
          <a:lstStyle/>
          <a:p>
            <a:pPr algn="ctr"/>
            <a:r>
              <a:rPr lang="en-US" sz="1800" b="1"/>
              <a:t>DISASTER</a:t>
            </a:r>
          </a:p>
        </p:txBody>
      </p:sp>
      <p:sp>
        <p:nvSpPr>
          <p:cNvPr id="26629" name="Rectangle 5"/>
          <p:cNvSpPr>
            <a:spLocks noChangeArrowheads="1"/>
          </p:cNvSpPr>
          <p:nvPr/>
        </p:nvSpPr>
        <p:spPr bwMode="auto">
          <a:xfrm>
            <a:off x="3733800" y="685800"/>
            <a:ext cx="1295400" cy="457200"/>
          </a:xfrm>
          <a:prstGeom prst="rect">
            <a:avLst/>
          </a:prstGeom>
          <a:solidFill>
            <a:schemeClr val="bg1"/>
          </a:solidFill>
          <a:ln>
            <a:noFill/>
          </a:ln>
        </p:spPr>
        <p:txBody>
          <a:bodyPr wrap="none" anchor="ctr"/>
          <a:lstStyle/>
          <a:p>
            <a:pPr algn="ctr"/>
            <a:r>
              <a:rPr lang="en-US" sz="1800" b="1" dirty="0"/>
              <a:t>Can lead to</a:t>
            </a:r>
          </a:p>
        </p:txBody>
      </p:sp>
      <p:sp>
        <p:nvSpPr>
          <p:cNvPr id="26630" name="Rectangle 6"/>
          <p:cNvSpPr>
            <a:spLocks noChangeArrowheads="1"/>
          </p:cNvSpPr>
          <p:nvPr/>
        </p:nvSpPr>
        <p:spPr bwMode="auto">
          <a:xfrm>
            <a:off x="6400800" y="762000"/>
            <a:ext cx="1981200" cy="838200"/>
          </a:xfrm>
          <a:prstGeom prst="rect">
            <a:avLst/>
          </a:prstGeom>
          <a:solidFill>
            <a:schemeClr val="bg1"/>
          </a:solidFill>
          <a:ln w="9525">
            <a:solidFill>
              <a:schemeClr val="tx1"/>
            </a:solidFill>
            <a:miter lim="800000"/>
            <a:headEnd/>
            <a:tailEnd/>
          </a:ln>
        </p:spPr>
        <p:txBody>
          <a:bodyPr wrap="none" anchor="ctr"/>
          <a:lstStyle/>
          <a:p>
            <a:pPr algn="ctr"/>
            <a:r>
              <a:rPr lang="en-US" sz="1800" b="1" dirty="0"/>
              <a:t>DISTRESS</a:t>
            </a:r>
          </a:p>
          <a:p>
            <a:pPr algn="ctr"/>
            <a:r>
              <a:rPr lang="en-US" sz="1800" b="1" dirty="0"/>
              <a:t>AND </a:t>
            </a:r>
          </a:p>
          <a:p>
            <a:pPr algn="ctr"/>
            <a:r>
              <a:rPr lang="en-US" sz="1800" b="1" dirty="0"/>
              <a:t>    DISABILITY</a:t>
            </a:r>
            <a:r>
              <a:rPr lang="en-US" sz="1800" b="1" dirty="0">
                <a:solidFill>
                  <a:srgbClr val="2E1F9B"/>
                </a:solidFill>
              </a:rPr>
              <a:t>     </a:t>
            </a:r>
          </a:p>
        </p:txBody>
      </p:sp>
      <p:sp>
        <p:nvSpPr>
          <p:cNvPr id="26631" name="Rectangle 7"/>
          <p:cNvSpPr>
            <a:spLocks noChangeArrowheads="1"/>
          </p:cNvSpPr>
          <p:nvPr/>
        </p:nvSpPr>
        <p:spPr bwMode="auto">
          <a:xfrm>
            <a:off x="2057400" y="1752600"/>
            <a:ext cx="4495800" cy="381000"/>
          </a:xfrm>
          <a:prstGeom prst="rect">
            <a:avLst/>
          </a:prstGeom>
          <a:solidFill>
            <a:schemeClr val="bg1"/>
          </a:solidFill>
          <a:ln w="9525">
            <a:solidFill>
              <a:schemeClr val="tx1"/>
            </a:solidFill>
            <a:miter lim="800000"/>
            <a:headEnd/>
            <a:tailEnd/>
          </a:ln>
        </p:spPr>
        <p:txBody>
          <a:bodyPr wrap="none" anchor="ctr"/>
          <a:lstStyle/>
          <a:p>
            <a:pPr algn="ctr"/>
            <a:r>
              <a:rPr lang="en-US" sz="1800" b="1" dirty="0"/>
              <a:t>ROLE OF COMMUNITY LEVEL HELPER</a:t>
            </a:r>
          </a:p>
        </p:txBody>
      </p:sp>
      <p:sp>
        <p:nvSpPr>
          <p:cNvPr id="26632" name="Rectangle 8"/>
          <p:cNvSpPr>
            <a:spLocks noChangeArrowheads="1"/>
          </p:cNvSpPr>
          <p:nvPr/>
        </p:nvSpPr>
        <p:spPr bwMode="auto">
          <a:xfrm>
            <a:off x="304800" y="2667000"/>
            <a:ext cx="2819400" cy="2895600"/>
          </a:xfrm>
          <a:prstGeom prst="rect">
            <a:avLst/>
          </a:prstGeom>
          <a:noFill/>
          <a:ln w="9525">
            <a:solidFill>
              <a:schemeClr val="tx1"/>
            </a:solidFill>
            <a:miter lim="800000"/>
            <a:headEnd/>
            <a:tailEnd/>
          </a:ln>
        </p:spPr>
        <p:txBody>
          <a:bodyPr/>
          <a:lstStyle/>
          <a:p>
            <a:pPr algn="just">
              <a:lnSpc>
                <a:spcPct val="80000"/>
              </a:lnSpc>
            </a:pPr>
            <a:r>
              <a:rPr lang="en-US" sz="1800" b="1"/>
              <a:t>Help the people understand the changes that they experience in their body and mind by</a:t>
            </a:r>
          </a:p>
          <a:p>
            <a:pPr algn="just">
              <a:lnSpc>
                <a:spcPct val="80000"/>
              </a:lnSpc>
            </a:pPr>
            <a:endParaRPr lang="en-US" sz="1800" b="1"/>
          </a:p>
          <a:p>
            <a:pPr>
              <a:lnSpc>
                <a:spcPct val="80000"/>
              </a:lnSpc>
              <a:buFontTx/>
              <a:buChar char="•"/>
            </a:pPr>
            <a:r>
              <a:rPr lang="en-US" sz="1800"/>
              <a:t>Ventilation</a:t>
            </a:r>
          </a:p>
          <a:p>
            <a:pPr>
              <a:lnSpc>
                <a:spcPct val="80000"/>
              </a:lnSpc>
              <a:buFontTx/>
              <a:buChar char="•"/>
            </a:pPr>
            <a:r>
              <a:rPr lang="en-US" sz="1800"/>
              <a:t>Active listening</a:t>
            </a:r>
          </a:p>
          <a:p>
            <a:pPr>
              <a:lnSpc>
                <a:spcPct val="80000"/>
              </a:lnSpc>
              <a:buFontTx/>
              <a:buChar char="•"/>
            </a:pPr>
            <a:r>
              <a:rPr lang="en-US" sz="1800"/>
              <a:t>Empathy</a:t>
            </a:r>
          </a:p>
        </p:txBody>
      </p:sp>
      <p:sp>
        <p:nvSpPr>
          <p:cNvPr id="26633" name="Rectangle 9"/>
          <p:cNvSpPr>
            <a:spLocks noChangeArrowheads="1"/>
          </p:cNvSpPr>
          <p:nvPr/>
        </p:nvSpPr>
        <p:spPr bwMode="auto">
          <a:xfrm>
            <a:off x="3276600" y="2667000"/>
            <a:ext cx="2590800" cy="2895600"/>
          </a:xfrm>
          <a:prstGeom prst="rect">
            <a:avLst/>
          </a:prstGeom>
          <a:noFill/>
          <a:ln w="9525">
            <a:solidFill>
              <a:schemeClr val="tx1"/>
            </a:solidFill>
            <a:miter lim="800000"/>
            <a:headEnd/>
            <a:tailEnd/>
          </a:ln>
        </p:spPr>
        <p:txBody>
          <a:bodyPr/>
          <a:lstStyle/>
          <a:p>
            <a:r>
              <a:rPr lang="en-US" sz="1800" b="1" dirty="0"/>
              <a:t>Decrease the physical and emotional effects by</a:t>
            </a:r>
          </a:p>
          <a:p>
            <a:endParaRPr lang="en-US" sz="1800" b="1" dirty="0"/>
          </a:p>
          <a:p>
            <a:pPr>
              <a:buFontTx/>
              <a:buChar char="•"/>
            </a:pPr>
            <a:r>
              <a:rPr lang="en-US" sz="1800" dirty="0"/>
              <a:t>Relaxation</a:t>
            </a:r>
          </a:p>
          <a:p>
            <a:pPr>
              <a:buFontTx/>
              <a:buChar char="•"/>
            </a:pPr>
            <a:r>
              <a:rPr lang="en-US" sz="1800" dirty="0"/>
              <a:t>Externalization of </a:t>
            </a:r>
          </a:p>
          <a:p>
            <a:r>
              <a:rPr lang="en-US" sz="1800" dirty="0"/>
              <a:t> interests</a:t>
            </a:r>
          </a:p>
          <a:p>
            <a:pPr>
              <a:buFontTx/>
              <a:buChar char="•"/>
            </a:pPr>
            <a:r>
              <a:rPr lang="en-US" sz="1800" dirty="0"/>
              <a:t>Lifestyle choices</a:t>
            </a:r>
          </a:p>
          <a:p>
            <a:pPr>
              <a:buFontTx/>
              <a:buChar char="•"/>
            </a:pPr>
            <a:r>
              <a:rPr lang="en-US" sz="1800" dirty="0"/>
              <a:t>Social Support</a:t>
            </a:r>
          </a:p>
          <a:p>
            <a:pPr>
              <a:buFontTx/>
              <a:buChar char="•"/>
            </a:pPr>
            <a:r>
              <a:rPr lang="en-US" sz="1800" dirty="0"/>
              <a:t>Health Care</a:t>
            </a:r>
          </a:p>
          <a:p>
            <a:pPr>
              <a:buFontTx/>
              <a:buChar char="•"/>
            </a:pPr>
            <a:r>
              <a:rPr lang="en-US" sz="1800" dirty="0"/>
              <a:t>Spirituality</a:t>
            </a:r>
          </a:p>
          <a:p>
            <a:pPr>
              <a:buFontTx/>
              <a:buChar char="•"/>
            </a:pPr>
            <a:endParaRPr lang="en-US" sz="1800" dirty="0"/>
          </a:p>
        </p:txBody>
      </p:sp>
      <p:sp>
        <p:nvSpPr>
          <p:cNvPr id="26634" name="Rectangle 10"/>
          <p:cNvSpPr>
            <a:spLocks noChangeArrowheads="1"/>
          </p:cNvSpPr>
          <p:nvPr/>
        </p:nvSpPr>
        <p:spPr bwMode="auto">
          <a:xfrm>
            <a:off x="6019800" y="2667000"/>
            <a:ext cx="2590800" cy="2895600"/>
          </a:xfrm>
          <a:prstGeom prst="rect">
            <a:avLst/>
          </a:prstGeom>
          <a:noFill/>
          <a:ln w="9525">
            <a:solidFill>
              <a:schemeClr val="tx1"/>
            </a:solidFill>
            <a:miter lim="800000"/>
            <a:headEnd/>
            <a:tailEnd/>
          </a:ln>
        </p:spPr>
        <p:txBody>
          <a:bodyPr/>
          <a:lstStyle/>
          <a:p>
            <a:r>
              <a:rPr lang="en-US" sz="1800" b="1" dirty="0"/>
              <a:t>Support and rebuild their shattered lives through</a:t>
            </a:r>
          </a:p>
          <a:p>
            <a:endParaRPr lang="en-US" sz="1800" b="1" dirty="0"/>
          </a:p>
          <a:p>
            <a:pPr>
              <a:buFontTx/>
              <a:buChar char="•"/>
            </a:pPr>
            <a:r>
              <a:rPr lang="en-US" sz="1800" dirty="0"/>
              <a:t>Help with housing </a:t>
            </a:r>
          </a:p>
          <a:p>
            <a:pPr>
              <a:buFontTx/>
              <a:buChar char="•"/>
            </a:pPr>
            <a:r>
              <a:rPr lang="en-US" sz="1800" dirty="0"/>
              <a:t>Assistance for </a:t>
            </a:r>
          </a:p>
          <a:p>
            <a:r>
              <a:rPr lang="en-US" sz="1800" dirty="0"/>
              <a:t> compensation</a:t>
            </a:r>
          </a:p>
          <a:p>
            <a:pPr>
              <a:buFontTx/>
              <a:buChar char="•"/>
            </a:pPr>
            <a:r>
              <a:rPr lang="en-US" sz="1800" dirty="0"/>
              <a:t>Paralegal aid</a:t>
            </a:r>
          </a:p>
          <a:p>
            <a:pPr>
              <a:buFontTx/>
              <a:buChar char="•"/>
            </a:pPr>
            <a:r>
              <a:rPr lang="en-US" sz="1800" dirty="0"/>
              <a:t>Educational help</a:t>
            </a:r>
          </a:p>
          <a:p>
            <a:pPr>
              <a:buFontTx/>
              <a:buChar char="•"/>
            </a:pPr>
            <a:r>
              <a:rPr lang="en-US" sz="1800" dirty="0"/>
              <a:t>Employment</a:t>
            </a:r>
          </a:p>
          <a:p>
            <a:pPr>
              <a:buFontTx/>
              <a:buChar char="•"/>
            </a:pPr>
            <a:endParaRPr lang="en-US" sz="1800" dirty="0"/>
          </a:p>
        </p:txBody>
      </p:sp>
      <p:sp>
        <p:nvSpPr>
          <p:cNvPr id="26635" name="Rectangle 11"/>
          <p:cNvSpPr>
            <a:spLocks noChangeArrowheads="1"/>
          </p:cNvSpPr>
          <p:nvPr/>
        </p:nvSpPr>
        <p:spPr bwMode="auto">
          <a:xfrm>
            <a:off x="2819400" y="5715000"/>
            <a:ext cx="3581400" cy="228600"/>
          </a:xfrm>
          <a:prstGeom prst="rect">
            <a:avLst/>
          </a:prstGeom>
          <a:noFill/>
          <a:ln w="9525">
            <a:solidFill>
              <a:schemeClr val="tx1"/>
            </a:solidFill>
            <a:miter lim="800000"/>
            <a:headEnd/>
            <a:tailEnd/>
          </a:ln>
        </p:spPr>
        <p:txBody>
          <a:bodyPr wrap="none" anchor="ctr"/>
          <a:lstStyle/>
          <a:p>
            <a:pPr algn="ctr"/>
            <a:r>
              <a:rPr lang="en-US" sz="2000" b="1" dirty="0"/>
              <a:t>All the above three lead to:</a:t>
            </a:r>
          </a:p>
        </p:txBody>
      </p:sp>
      <p:sp>
        <p:nvSpPr>
          <p:cNvPr id="26636" name="Rectangle 12"/>
          <p:cNvSpPr>
            <a:spLocks noChangeArrowheads="1"/>
          </p:cNvSpPr>
          <p:nvPr/>
        </p:nvSpPr>
        <p:spPr bwMode="auto">
          <a:xfrm>
            <a:off x="2514600" y="6248400"/>
            <a:ext cx="3886200" cy="533400"/>
          </a:xfrm>
          <a:prstGeom prst="rect">
            <a:avLst/>
          </a:prstGeom>
          <a:noFill/>
          <a:ln w="9525">
            <a:solidFill>
              <a:schemeClr val="tx1"/>
            </a:solidFill>
            <a:miter lim="800000"/>
            <a:headEnd/>
            <a:tailEnd/>
          </a:ln>
        </p:spPr>
        <p:txBody>
          <a:bodyPr wrap="none" anchor="ctr"/>
          <a:lstStyle/>
          <a:p>
            <a:pPr algn="ctr"/>
            <a:r>
              <a:rPr lang="en-US" sz="1600" b="1" dirty="0"/>
              <a:t>   ADJUSTMENT AND MASTERY OVER </a:t>
            </a:r>
          </a:p>
          <a:p>
            <a:pPr algn="ctr"/>
            <a:r>
              <a:rPr lang="en-US" sz="1600" b="1" dirty="0"/>
              <a:t>EMOTIONAL DISTRESS</a:t>
            </a:r>
          </a:p>
        </p:txBody>
      </p:sp>
      <p:sp>
        <p:nvSpPr>
          <p:cNvPr id="26637" name="Line 13"/>
          <p:cNvSpPr>
            <a:spLocks noChangeShapeType="1"/>
          </p:cNvSpPr>
          <p:nvPr/>
        </p:nvSpPr>
        <p:spPr bwMode="auto">
          <a:xfrm>
            <a:off x="4495800" y="5943600"/>
            <a:ext cx="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IN"/>
          </a:p>
        </p:txBody>
      </p:sp>
      <p:sp>
        <p:nvSpPr>
          <p:cNvPr id="26638" name="Line 14"/>
          <p:cNvSpPr>
            <a:spLocks noChangeShapeType="1"/>
          </p:cNvSpPr>
          <p:nvPr/>
        </p:nvSpPr>
        <p:spPr bwMode="auto">
          <a:xfrm flipH="1">
            <a:off x="1676400" y="2133600"/>
            <a:ext cx="91440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IN"/>
          </a:p>
        </p:txBody>
      </p:sp>
      <p:sp>
        <p:nvSpPr>
          <p:cNvPr id="26639" name="Line 15"/>
          <p:cNvSpPr>
            <a:spLocks noChangeShapeType="1"/>
          </p:cNvSpPr>
          <p:nvPr/>
        </p:nvSpPr>
        <p:spPr bwMode="auto">
          <a:xfrm>
            <a:off x="6096000" y="2133600"/>
            <a:ext cx="91440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IN"/>
          </a:p>
        </p:txBody>
      </p:sp>
      <p:sp>
        <p:nvSpPr>
          <p:cNvPr id="26640" name="Line 16"/>
          <p:cNvSpPr>
            <a:spLocks noChangeShapeType="1"/>
          </p:cNvSpPr>
          <p:nvPr/>
        </p:nvSpPr>
        <p:spPr bwMode="auto">
          <a:xfrm>
            <a:off x="3886200" y="1143000"/>
            <a:ext cx="1066800"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IN"/>
          </a:p>
        </p:txBody>
      </p:sp>
      <p:sp>
        <p:nvSpPr>
          <p:cNvPr id="26642" name="Line 18"/>
          <p:cNvSpPr>
            <a:spLocks noChangeShapeType="1"/>
          </p:cNvSpPr>
          <p:nvPr/>
        </p:nvSpPr>
        <p:spPr bwMode="auto">
          <a:xfrm>
            <a:off x="4419600" y="2133600"/>
            <a:ext cx="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IN"/>
          </a:p>
        </p:txBody>
      </p:sp>
      <p:sp>
        <p:nvSpPr>
          <p:cNvPr id="2" name="Slide Number Placeholder 1">
            <a:extLst>
              <a:ext uri="{FF2B5EF4-FFF2-40B4-BE49-F238E27FC236}">
                <a16:creationId xmlns:a16="http://schemas.microsoft.com/office/drawing/2014/main" id="{0F325560-B6A2-9646-07B3-BC687CCA5926}"/>
              </a:ext>
            </a:extLst>
          </p:cNvPr>
          <p:cNvSpPr>
            <a:spLocks noGrp="1"/>
          </p:cNvSpPr>
          <p:nvPr>
            <p:ph type="sldNum" sz="quarter" idx="12"/>
          </p:nvPr>
        </p:nvSpPr>
        <p:spPr/>
        <p:txBody>
          <a:bodyPr/>
          <a:lstStyle/>
          <a:p>
            <a:fld id="{3FA883A4-A1EF-4C34-A15F-42A22CBD9D3D}" type="slidenum">
              <a:rPr lang="en-IN" smtClean="0"/>
              <a:t>20</a:t>
            </a:fld>
            <a:endParaRPr lang="en-IN"/>
          </a:p>
        </p:txBody>
      </p:sp>
    </p:spTree>
    <p:extLst>
      <p:ext uri="{BB962C8B-B14F-4D97-AF65-F5344CB8AC3E}">
        <p14:creationId xmlns:p14="http://schemas.microsoft.com/office/powerpoint/2010/main" val="4090191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21A40-FB38-27FE-1FD1-D7D15BE88401}"/>
            </a:ext>
          </a:extLst>
        </p:cNvPr>
        <p:cNvGrpSpPr/>
        <p:nvPr/>
      </p:nvGrpSpPr>
      <p:grpSpPr>
        <a:xfrm>
          <a:off x="0" y="0"/>
          <a:ext cx="0" cy="0"/>
          <a:chOff x="0" y="0"/>
          <a:chExt cx="0" cy="0"/>
        </a:xfrm>
      </p:grpSpPr>
      <p:sp>
        <p:nvSpPr>
          <p:cNvPr id="26626" name="Rectangle 2">
            <a:extLst>
              <a:ext uri="{FF2B5EF4-FFF2-40B4-BE49-F238E27FC236}">
                <a16:creationId xmlns:a16="http://schemas.microsoft.com/office/drawing/2014/main" id="{46606016-2290-DE2A-29BC-747358438EBA}"/>
              </a:ext>
            </a:extLst>
          </p:cNvPr>
          <p:cNvSpPr>
            <a:spLocks noGrp="1" noChangeArrowheads="1"/>
          </p:cNvSpPr>
          <p:nvPr>
            <p:ph type="title"/>
          </p:nvPr>
        </p:nvSpPr>
        <p:spPr>
          <a:xfrm>
            <a:off x="0" y="-76200"/>
            <a:ext cx="9144000" cy="762000"/>
          </a:xfrm>
        </p:spPr>
        <p:txBody>
          <a:bodyPr/>
          <a:lstStyle/>
          <a:p>
            <a:pPr eaLnBrk="1" hangingPunct="1"/>
            <a:r>
              <a:rPr lang="en-US" sz="3600" b="1">
                <a:solidFill>
                  <a:srgbClr val="CC0000"/>
                </a:solidFill>
                <a:latin typeface="Open Sans" panose="020B0606030504020204" pitchFamily="34" charset="0"/>
                <a:ea typeface="Open Sans" panose="020B0606030504020204" pitchFamily="34" charset="0"/>
                <a:cs typeface="Open Sans" panose="020B0606030504020204" pitchFamily="34" charset="0"/>
              </a:rPr>
              <a:t>COMMUNITY LEVEL HELPERS ROLE</a:t>
            </a:r>
          </a:p>
        </p:txBody>
      </p:sp>
      <p:sp>
        <p:nvSpPr>
          <p:cNvPr id="26627" name="Rectangle 3">
            <a:extLst>
              <a:ext uri="{FF2B5EF4-FFF2-40B4-BE49-F238E27FC236}">
                <a16:creationId xmlns:a16="http://schemas.microsoft.com/office/drawing/2014/main" id="{21BEABC5-6059-CFDD-0262-11A3D5CEF974}"/>
              </a:ext>
            </a:extLst>
          </p:cNvPr>
          <p:cNvSpPr>
            <a:spLocks noChangeArrowheads="1"/>
          </p:cNvSpPr>
          <p:nvPr/>
        </p:nvSpPr>
        <p:spPr bwMode="auto">
          <a:xfrm>
            <a:off x="0" y="685800"/>
            <a:ext cx="9144000" cy="6172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a:t>                 </a:t>
            </a:r>
          </a:p>
        </p:txBody>
      </p:sp>
      <p:sp>
        <p:nvSpPr>
          <p:cNvPr id="26628" name="Rectangle 4">
            <a:extLst>
              <a:ext uri="{FF2B5EF4-FFF2-40B4-BE49-F238E27FC236}">
                <a16:creationId xmlns:a16="http://schemas.microsoft.com/office/drawing/2014/main" id="{8CD0E62F-6DE6-E002-41F5-F7CE65EF41EC}"/>
              </a:ext>
            </a:extLst>
          </p:cNvPr>
          <p:cNvSpPr>
            <a:spLocks noChangeArrowheads="1"/>
          </p:cNvSpPr>
          <p:nvPr/>
        </p:nvSpPr>
        <p:spPr bwMode="auto">
          <a:xfrm>
            <a:off x="1524000" y="838200"/>
            <a:ext cx="1295400" cy="381000"/>
          </a:xfrm>
          <a:prstGeom prst="rect">
            <a:avLst/>
          </a:prstGeom>
          <a:noFill/>
          <a:ln w="9525">
            <a:solidFill>
              <a:schemeClr val="tx1"/>
            </a:solidFill>
            <a:miter lim="800000"/>
            <a:headEnd/>
            <a:tailEnd/>
          </a:ln>
        </p:spPr>
        <p:txBody>
          <a:bodyPr wrap="none" anchor="ctr"/>
          <a:lstStyle/>
          <a:p>
            <a:pPr algn="ctr"/>
            <a:r>
              <a:rPr lang="en-US" sz="1800" b="1"/>
              <a:t>DISASTER</a:t>
            </a:r>
          </a:p>
        </p:txBody>
      </p:sp>
      <p:sp>
        <p:nvSpPr>
          <p:cNvPr id="26629" name="Rectangle 5">
            <a:extLst>
              <a:ext uri="{FF2B5EF4-FFF2-40B4-BE49-F238E27FC236}">
                <a16:creationId xmlns:a16="http://schemas.microsoft.com/office/drawing/2014/main" id="{3BEF851F-AB93-F3C4-02AD-413FFA96F345}"/>
              </a:ext>
            </a:extLst>
          </p:cNvPr>
          <p:cNvSpPr>
            <a:spLocks noChangeArrowheads="1"/>
          </p:cNvSpPr>
          <p:nvPr/>
        </p:nvSpPr>
        <p:spPr bwMode="auto">
          <a:xfrm>
            <a:off x="3733800" y="685800"/>
            <a:ext cx="1295400" cy="457200"/>
          </a:xfrm>
          <a:prstGeom prst="rect">
            <a:avLst/>
          </a:prstGeom>
          <a:solidFill>
            <a:schemeClr val="bg1"/>
          </a:solidFill>
          <a:ln>
            <a:noFill/>
          </a:ln>
        </p:spPr>
        <p:txBody>
          <a:bodyPr wrap="none" anchor="ctr"/>
          <a:lstStyle/>
          <a:p>
            <a:pPr algn="ctr"/>
            <a:r>
              <a:rPr lang="en-US" sz="1800" b="1" dirty="0"/>
              <a:t>Can lead to</a:t>
            </a:r>
          </a:p>
        </p:txBody>
      </p:sp>
      <p:sp>
        <p:nvSpPr>
          <p:cNvPr id="26630" name="Rectangle 6">
            <a:extLst>
              <a:ext uri="{FF2B5EF4-FFF2-40B4-BE49-F238E27FC236}">
                <a16:creationId xmlns:a16="http://schemas.microsoft.com/office/drawing/2014/main" id="{92F8DD79-C83F-0DF8-1794-D93CBE2C201F}"/>
              </a:ext>
            </a:extLst>
          </p:cNvPr>
          <p:cNvSpPr>
            <a:spLocks noChangeArrowheads="1"/>
          </p:cNvSpPr>
          <p:nvPr/>
        </p:nvSpPr>
        <p:spPr bwMode="auto">
          <a:xfrm>
            <a:off x="6400800" y="762000"/>
            <a:ext cx="1981200" cy="838200"/>
          </a:xfrm>
          <a:prstGeom prst="rect">
            <a:avLst/>
          </a:prstGeom>
          <a:solidFill>
            <a:schemeClr val="bg1"/>
          </a:solidFill>
          <a:ln w="9525">
            <a:solidFill>
              <a:schemeClr val="tx1"/>
            </a:solidFill>
            <a:miter lim="800000"/>
            <a:headEnd/>
            <a:tailEnd/>
          </a:ln>
        </p:spPr>
        <p:txBody>
          <a:bodyPr wrap="none" anchor="ctr"/>
          <a:lstStyle/>
          <a:p>
            <a:pPr algn="ctr"/>
            <a:r>
              <a:rPr lang="en-US" sz="1800" b="1" dirty="0"/>
              <a:t>DISTRESS</a:t>
            </a:r>
          </a:p>
          <a:p>
            <a:pPr algn="ctr"/>
            <a:r>
              <a:rPr lang="en-US" sz="1800" b="1" dirty="0"/>
              <a:t>AND </a:t>
            </a:r>
          </a:p>
          <a:p>
            <a:pPr algn="ctr"/>
            <a:r>
              <a:rPr lang="en-US" sz="1800" b="1" dirty="0"/>
              <a:t>    DISABILITY</a:t>
            </a:r>
            <a:r>
              <a:rPr lang="en-US" sz="1800" b="1" dirty="0">
                <a:solidFill>
                  <a:srgbClr val="2E1F9B"/>
                </a:solidFill>
              </a:rPr>
              <a:t>     </a:t>
            </a:r>
          </a:p>
        </p:txBody>
      </p:sp>
      <p:sp>
        <p:nvSpPr>
          <p:cNvPr id="26631" name="Rectangle 7">
            <a:extLst>
              <a:ext uri="{FF2B5EF4-FFF2-40B4-BE49-F238E27FC236}">
                <a16:creationId xmlns:a16="http://schemas.microsoft.com/office/drawing/2014/main" id="{826BEA9E-52D7-7E50-1590-89BD418A0AC4}"/>
              </a:ext>
            </a:extLst>
          </p:cNvPr>
          <p:cNvSpPr>
            <a:spLocks noChangeArrowheads="1"/>
          </p:cNvSpPr>
          <p:nvPr/>
        </p:nvSpPr>
        <p:spPr bwMode="auto">
          <a:xfrm>
            <a:off x="2057400" y="1752600"/>
            <a:ext cx="4495800" cy="381000"/>
          </a:xfrm>
          <a:prstGeom prst="rect">
            <a:avLst/>
          </a:prstGeom>
          <a:solidFill>
            <a:schemeClr val="bg1"/>
          </a:solidFill>
          <a:ln w="9525">
            <a:solidFill>
              <a:schemeClr val="tx1"/>
            </a:solidFill>
            <a:miter lim="800000"/>
            <a:headEnd/>
            <a:tailEnd/>
          </a:ln>
        </p:spPr>
        <p:txBody>
          <a:bodyPr wrap="none" anchor="ctr"/>
          <a:lstStyle/>
          <a:p>
            <a:pPr algn="ctr"/>
            <a:r>
              <a:rPr lang="en-US" sz="1800" b="1" dirty="0"/>
              <a:t>ROLE OF COMMUNITY LEVEL HELPER</a:t>
            </a:r>
          </a:p>
        </p:txBody>
      </p:sp>
      <p:sp>
        <p:nvSpPr>
          <p:cNvPr id="26632" name="Rectangle 8">
            <a:extLst>
              <a:ext uri="{FF2B5EF4-FFF2-40B4-BE49-F238E27FC236}">
                <a16:creationId xmlns:a16="http://schemas.microsoft.com/office/drawing/2014/main" id="{68650056-1B82-51B7-E2AC-03C1C9D35D25}"/>
              </a:ext>
            </a:extLst>
          </p:cNvPr>
          <p:cNvSpPr>
            <a:spLocks noChangeArrowheads="1"/>
          </p:cNvSpPr>
          <p:nvPr/>
        </p:nvSpPr>
        <p:spPr bwMode="auto">
          <a:xfrm>
            <a:off x="304800" y="2667000"/>
            <a:ext cx="2819400" cy="2895600"/>
          </a:xfrm>
          <a:prstGeom prst="rect">
            <a:avLst/>
          </a:prstGeom>
          <a:noFill/>
          <a:ln w="9525">
            <a:solidFill>
              <a:schemeClr val="tx1"/>
            </a:solidFill>
            <a:miter lim="800000"/>
            <a:headEnd/>
            <a:tailEnd/>
          </a:ln>
        </p:spPr>
        <p:txBody>
          <a:bodyPr/>
          <a:lstStyle/>
          <a:p>
            <a:pPr algn="just">
              <a:lnSpc>
                <a:spcPct val="80000"/>
              </a:lnSpc>
            </a:pPr>
            <a:r>
              <a:rPr lang="en-US" sz="1800" b="1"/>
              <a:t>Help the people understand the changes that they experience in their body and mind by</a:t>
            </a:r>
          </a:p>
          <a:p>
            <a:pPr algn="just">
              <a:lnSpc>
                <a:spcPct val="80000"/>
              </a:lnSpc>
            </a:pPr>
            <a:endParaRPr lang="en-US" sz="1800" b="1"/>
          </a:p>
          <a:p>
            <a:pPr>
              <a:lnSpc>
                <a:spcPct val="80000"/>
              </a:lnSpc>
              <a:buFontTx/>
              <a:buChar char="•"/>
            </a:pPr>
            <a:r>
              <a:rPr lang="en-US" sz="1800"/>
              <a:t>Ventilation</a:t>
            </a:r>
          </a:p>
          <a:p>
            <a:pPr>
              <a:lnSpc>
                <a:spcPct val="80000"/>
              </a:lnSpc>
              <a:buFontTx/>
              <a:buChar char="•"/>
            </a:pPr>
            <a:r>
              <a:rPr lang="en-US" sz="1800"/>
              <a:t>Active listening</a:t>
            </a:r>
          </a:p>
          <a:p>
            <a:pPr>
              <a:lnSpc>
                <a:spcPct val="80000"/>
              </a:lnSpc>
              <a:buFontTx/>
              <a:buChar char="•"/>
            </a:pPr>
            <a:r>
              <a:rPr lang="en-US" sz="1800"/>
              <a:t>Empathy</a:t>
            </a:r>
          </a:p>
        </p:txBody>
      </p:sp>
      <p:sp>
        <p:nvSpPr>
          <p:cNvPr id="26633" name="Rectangle 9">
            <a:extLst>
              <a:ext uri="{FF2B5EF4-FFF2-40B4-BE49-F238E27FC236}">
                <a16:creationId xmlns:a16="http://schemas.microsoft.com/office/drawing/2014/main" id="{612014E4-3E23-9D1F-D229-7AAEEEFE8386}"/>
              </a:ext>
            </a:extLst>
          </p:cNvPr>
          <p:cNvSpPr>
            <a:spLocks noChangeArrowheads="1"/>
          </p:cNvSpPr>
          <p:nvPr/>
        </p:nvSpPr>
        <p:spPr bwMode="auto">
          <a:xfrm>
            <a:off x="3276600" y="2667000"/>
            <a:ext cx="2590800" cy="2895600"/>
          </a:xfrm>
          <a:prstGeom prst="rect">
            <a:avLst/>
          </a:prstGeom>
          <a:noFill/>
          <a:ln w="9525">
            <a:solidFill>
              <a:schemeClr val="tx1"/>
            </a:solidFill>
            <a:miter lim="800000"/>
            <a:headEnd/>
            <a:tailEnd/>
          </a:ln>
        </p:spPr>
        <p:txBody>
          <a:bodyPr/>
          <a:lstStyle/>
          <a:p>
            <a:r>
              <a:rPr lang="en-US" sz="1800" b="1" dirty="0"/>
              <a:t>Decrease the physical and emotional effects by</a:t>
            </a:r>
          </a:p>
          <a:p>
            <a:endParaRPr lang="en-US" sz="1800" b="1" dirty="0"/>
          </a:p>
          <a:p>
            <a:pPr>
              <a:buFontTx/>
              <a:buChar char="•"/>
            </a:pPr>
            <a:r>
              <a:rPr lang="en-US" sz="1800" dirty="0"/>
              <a:t>Relaxation</a:t>
            </a:r>
          </a:p>
          <a:p>
            <a:pPr>
              <a:buFontTx/>
              <a:buChar char="•"/>
            </a:pPr>
            <a:r>
              <a:rPr lang="en-US" sz="1800" dirty="0"/>
              <a:t>Externalization of </a:t>
            </a:r>
          </a:p>
          <a:p>
            <a:r>
              <a:rPr lang="en-US" sz="1800" dirty="0"/>
              <a:t> interests</a:t>
            </a:r>
          </a:p>
          <a:p>
            <a:pPr>
              <a:buFontTx/>
              <a:buChar char="•"/>
            </a:pPr>
            <a:r>
              <a:rPr lang="en-US" sz="1800" dirty="0"/>
              <a:t>Lifestyle choices</a:t>
            </a:r>
          </a:p>
          <a:p>
            <a:pPr>
              <a:buFontTx/>
              <a:buChar char="•"/>
            </a:pPr>
            <a:r>
              <a:rPr lang="en-US" sz="1800" dirty="0"/>
              <a:t>Social Support</a:t>
            </a:r>
          </a:p>
          <a:p>
            <a:pPr>
              <a:buFontTx/>
              <a:buChar char="•"/>
            </a:pPr>
            <a:r>
              <a:rPr lang="en-US" sz="1800" dirty="0"/>
              <a:t>Health Care</a:t>
            </a:r>
          </a:p>
          <a:p>
            <a:pPr>
              <a:buFontTx/>
              <a:buChar char="•"/>
            </a:pPr>
            <a:r>
              <a:rPr lang="en-US" sz="1800" dirty="0"/>
              <a:t>Spirituality</a:t>
            </a:r>
          </a:p>
          <a:p>
            <a:pPr>
              <a:buFontTx/>
              <a:buChar char="•"/>
            </a:pPr>
            <a:endParaRPr lang="en-US" sz="1800" dirty="0"/>
          </a:p>
        </p:txBody>
      </p:sp>
      <p:sp>
        <p:nvSpPr>
          <p:cNvPr id="26634" name="Rectangle 10">
            <a:extLst>
              <a:ext uri="{FF2B5EF4-FFF2-40B4-BE49-F238E27FC236}">
                <a16:creationId xmlns:a16="http://schemas.microsoft.com/office/drawing/2014/main" id="{BE133815-1AB0-73EC-85DE-71B7B2E5A6F7}"/>
              </a:ext>
            </a:extLst>
          </p:cNvPr>
          <p:cNvSpPr>
            <a:spLocks noChangeArrowheads="1"/>
          </p:cNvSpPr>
          <p:nvPr/>
        </p:nvSpPr>
        <p:spPr bwMode="auto">
          <a:xfrm>
            <a:off x="6019800" y="2667000"/>
            <a:ext cx="2590800" cy="2895600"/>
          </a:xfrm>
          <a:prstGeom prst="rect">
            <a:avLst/>
          </a:prstGeom>
          <a:noFill/>
          <a:ln w="9525">
            <a:solidFill>
              <a:schemeClr val="tx1"/>
            </a:solidFill>
            <a:miter lim="800000"/>
            <a:headEnd/>
            <a:tailEnd/>
          </a:ln>
        </p:spPr>
        <p:txBody>
          <a:bodyPr/>
          <a:lstStyle/>
          <a:p>
            <a:r>
              <a:rPr lang="en-US" sz="1800" b="1" dirty="0"/>
              <a:t>Support and rebuild their shattered lives through</a:t>
            </a:r>
          </a:p>
          <a:p>
            <a:endParaRPr lang="en-US" sz="1800" b="1" dirty="0"/>
          </a:p>
          <a:p>
            <a:pPr>
              <a:buFontTx/>
              <a:buChar char="•"/>
            </a:pPr>
            <a:r>
              <a:rPr lang="en-US" sz="1800" dirty="0"/>
              <a:t>Help with housing </a:t>
            </a:r>
          </a:p>
          <a:p>
            <a:pPr>
              <a:buFontTx/>
              <a:buChar char="•"/>
            </a:pPr>
            <a:r>
              <a:rPr lang="en-US" sz="1800" dirty="0"/>
              <a:t>Assistance for </a:t>
            </a:r>
          </a:p>
          <a:p>
            <a:r>
              <a:rPr lang="en-US" sz="1800" dirty="0"/>
              <a:t> compensation</a:t>
            </a:r>
          </a:p>
          <a:p>
            <a:pPr>
              <a:buFontTx/>
              <a:buChar char="•"/>
            </a:pPr>
            <a:r>
              <a:rPr lang="en-US" sz="1800" dirty="0"/>
              <a:t>Paralegal aid</a:t>
            </a:r>
          </a:p>
          <a:p>
            <a:pPr>
              <a:buFontTx/>
              <a:buChar char="•"/>
            </a:pPr>
            <a:r>
              <a:rPr lang="en-US" sz="1800" dirty="0"/>
              <a:t>Educational help</a:t>
            </a:r>
          </a:p>
          <a:p>
            <a:pPr>
              <a:buFontTx/>
              <a:buChar char="•"/>
            </a:pPr>
            <a:r>
              <a:rPr lang="en-US" sz="1800" dirty="0"/>
              <a:t>Employment</a:t>
            </a:r>
          </a:p>
          <a:p>
            <a:pPr>
              <a:buFontTx/>
              <a:buChar char="•"/>
            </a:pPr>
            <a:endParaRPr lang="en-US" sz="1800" dirty="0"/>
          </a:p>
        </p:txBody>
      </p:sp>
      <p:sp>
        <p:nvSpPr>
          <p:cNvPr id="26635" name="Rectangle 11">
            <a:extLst>
              <a:ext uri="{FF2B5EF4-FFF2-40B4-BE49-F238E27FC236}">
                <a16:creationId xmlns:a16="http://schemas.microsoft.com/office/drawing/2014/main" id="{4C720BC9-6887-06A2-93A4-80BDFC3C9932}"/>
              </a:ext>
            </a:extLst>
          </p:cNvPr>
          <p:cNvSpPr>
            <a:spLocks noChangeArrowheads="1"/>
          </p:cNvSpPr>
          <p:nvPr/>
        </p:nvSpPr>
        <p:spPr bwMode="auto">
          <a:xfrm>
            <a:off x="2819400" y="5715000"/>
            <a:ext cx="3581400" cy="228600"/>
          </a:xfrm>
          <a:prstGeom prst="rect">
            <a:avLst/>
          </a:prstGeom>
          <a:noFill/>
          <a:ln w="9525">
            <a:solidFill>
              <a:schemeClr val="tx1"/>
            </a:solidFill>
            <a:miter lim="800000"/>
            <a:headEnd/>
            <a:tailEnd/>
          </a:ln>
        </p:spPr>
        <p:txBody>
          <a:bodyPr wrap="none" anchor="ctr"/>
          <a:lstStyle/>
          <a:p>
            <a:pPr algn="ctr"/>
            <a:r>
              <a:rPr lang="en-US" sz="2000" b="1" dirty="0"/>
              <a:t>All the above three lead to:</a:t>
            </a:r>
          </a:p>
        </p:txBody>
      </p:sp>
      <p:sp>
        <p:nvSpPr>
          <p:cNvPr id="26636" name="Rectangle 12">
            <a:extLst>
              <a:ext uri="{FF2B5EF4-FFF2-40B4-BE49-F238E27FC236}">
                <a16:creationId xmlns:a16="http://schemas.microsoft.com/office/drawing/2014/main" id="{A7CFA26B-55B3-6001-DDCA-4CE03730663F}"/>
              </a:ext>
            </a:extLst>
          </p:cNvPr>
          <p:cNvSpPr>
            <a:spLocks noChangeArrowheads="1"/>
          </p:cNvSpPr>
          <p:nvPr/>
        </p:nvSpPr>
        <p:spPr bwMode="auto">
          <a:xfrm>
            <a:off x="2514600" y="6248400"/>
            <a:ext cx="3886200" cy="533400"/>
          </a:xfrm>
          <a:prstGeom prst="rect">
            <a:avLst/>
          </a:prstGeom>
          <a:noFill/>
          <a:ln w="9525">
            <a:solidFill>
              <a:schemeClr val="tx1"/>
            </a:solidFill>
            <a:miter lim="800000"/>
            <a:headEnd/>
            <a:tailEnd/>
          </a:ln>
        </p:spPr>
        <p:txBody>
          <a:bodyPr wrap="none" anchor="ctr"/>
          <a:lstStyle/>
          <a:p>
            <a:pPr algn="ctr"/>
            <a:r>
              <a:rPr lang="en-US" sz="1600" b="1" dirty="0"/>
              <a:t>   ADJUSTMENT AND MASTERY OVER </a:t>
            </a:r>
          </a:p>
          <a:p>
            <a:pPr algn="ctr"/>
            <a:r>
              <a:rPr lang="en-US" sz="1600" b="1" dirty="0"/>
              <a:t>EMOTIONAL DISTRESS</a:t>
            </a:r>
          </a:p>
        </p:txBody>
      </p:sp>
      <p:sp>
        <p:nvSpPr>
          <p:cNvPr id="26637" name="Line 13">
            <a:extLst>
              <a:ext uri="{FF2B5EF4-FFF2-40B4-BE49-F238E27FC236}">
                <a16:creationId xmlns:a16="http://schemas.microsoft.com/office/drawing/2014/main" id="{CD190BE4-9108-D435-9A44-9B8D492FBFDE}"/>
              </a:ext>
            </a:extLst>
          </p:cNvPr>
          <p:cNvSpPr>
            <a:spLocks noChangeShapeType="1"/>
          </p:cNvSpPr>
          <p:nvPr/>
        </p:nvSpPr>
        <p:spPr bwMode="auto">
          <a:xfrm>
            <a:off x="4495800" y="5943600"/>
            <a:ext cx="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IN"/>
          </a:p>
        </p:txBody>
      </p:sp>
      <p:sp>
        <p:nvSpPr>
          <p:cNvPr id="26638" name="Line 14">
            <a:extLst>
              <a:ext uri="{FF2B5EF4-FFF2-40B4-BE49-F238E27FC236}">
                <a16:creationId xmlns:a16="http://schemas.microsoft.com/office/drawing/2014/main" id="{4F2C9A52-701A-F05E-C045-581778C00117}"/>
              </a:ext>
            </a:extLst>
          </p:cNvPr>
          <p:cNvSpPr>
            <a:spLocks noChangeShapeType="1"/>
          </p:cNvSpPr>
          <p:nvPr/>
        </p:nvSpPr>
        <p:spPr bwMode="auto">
          <a:xfrm flipH="1">
            <a:off x="1676400" y="2133600"/>
            <a:ext cx="91440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IN"/>
          </a:p>
        </p:txBody>
      </p:sp>
      <p:sp>
        <p:nvSpPr>
          <p:cNvPr id="26639" name="Line 15">
            <a:extLst>
              <a:ext uri="{FF2B5EF4-FFF2-40B4-BE49-F238E27FC236}">
                <a16:creationId xmlns:a16="http://schemas.microsoft.com/office/drawing/2014/main" id="{782F083A-947C-EC9F-4E6B-4F17AD95DE13}"/>
              </a:ext>
            </a:extLst>
          </p:cNvPr>
          <p:cNvSpPr>
            <a:spLocks noChangeShapeType="1"/>
          </p:cNvSpPr>
          <p:nvPr/>
        </p:nvSpPr>
        <p:spPr bwMode="auto">
          <a:xfrm>
            <a:off x="6096000" y="2133600"/>
            <a:ext cx="91440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IN"/>
          </a:p>
        </p:txBody>
      </p:sp>
      <p:sp>
        <p:nvSpPr>
          <p:cNvPr id="26640" name="Line 16">
            <a:extLst>
              <a:ext uri="{FF2B5EF4-FFF2-40B4-BE49-F238E27FC236}">
                <a16:creationId xmlns:a16="http://schemas.microsoft.com/office/drawing/2014/main" id="{B540AEBE-EDEA-A01B-4853-4E9FE89C39A4}"/>
              </a:ext>
            </a:extLst>
          </p:cNvPr>
          <p:cNvSpPr>
            <a:spLocks noChangeShapeType="1"/>
          </p:cNvSpPr>
          <p:nvPr/>
        </p:nvSpPr>
        <p:spPr bwMode="auto">
          <a:xfrm>
            <a:off x="3886200" y="1143000"/>
            <a:ext cx="1066800"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IN"/>
          </a:p>
        </p:txBody>
      </p:sp>
      <p:sp>
        <p:nvSpPr>
          <p:cNvPr id="26642" name="Line 18">
            <a:extLst>
              <a:ext uri="{FF2B5EF4-FFF2-40B4-BE49-F238E27FC236}">
                <a16:creationId xmlns:a16="http://schemas.microsoft.com/office/drawing/2014/main" id="{F063E380-E437-4DF4-8384-89582D431B54}"/>
              </a:ext>
            </a:extLst>
          </p:cNvPr>
          <p:cNvSpPr>
            <a:spLocks noChangeShapeType="1"/>
          </p:cNvSpPr>
          <p:nvPr/>
        </p:nvSpPr>
        <p:spPr bwMode="auto">
          <a:xfrm>
            <a:off x="4419600" y="2133600"/>
            <a:ext cx="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IN"/>
          </a:p>
        </p:txBody>
      </p:sp>
      <p:sp>
        <p:nvSpPr>
          <p:cNvPr id="2" name="Slide Number Placeholder 1">
            <a:extLst>
              <a:ext uri="{FF2B5EF4-FFF2-40B4-BE49-F238E27FC236}">
                <a16:creationId xmlns:a16="http://schemas.microsoft.com/office/drawing/2014/main" id="{DF89401E-9E1A-5D0B-5799-A80C86136155}"/>
              </a:ext>
            </a:extLst>
          </p:cNvPr>
          <p:cNvSpPr>
            <a:spLocks noGrp="1"/>
          </p:cNvSpPr>
          <p:nvPr>
            <p:ph type="sldNum" sz="quarter" idx="12"/>
          </p:nvPr>
        </p:nvSpPr>
        <p:spPr/>
        <p:txBody>
          <a:bodyPr/>
          <a:lstStyle/>
          <a:p>
            <a:fld id="{3FA883A4-A1EF-4C34-A15F-42A22CBD9D3D}" type="slidenum">
              <a:rPr lang="en-IN" smtClean="0"/>
              <a:t>21</a:t>
            </a:fld>
            <a:endParaRPr lang="en-IN"/>
          </a:p>
        </p:txBody>
      </p:sp>
    </p:spTree>
    <p:extLst>
      <p:ext uri="{BB962C8B-B14F-4D97-AF65-F5344CB8AC3E}">
        <p14:creationId xmlns:p14="http://schemas.microsoft.com/office/powerpoint/2010/main" val="25654754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95038" y="2852936"/>
            <a:ext cx="4462264" cy="807640"/>
          </a:xfrm>
        </p:spPr>
        <p:txBody>
          <a:bodyPr>
            <a:normAutofit fontScale="90000"/>
          </a:bodyPr>
          <a:lstStyle/>
          <a:p>
            <a:pPr eaLnBrk="1" hangingPunct="1"/>
            <a:r>
              <a:rPr lang="en-US" sz="3200" b="1" dirty="0">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rPr>
              <a:t>MEDIUMS USEFUL FOR PSC AMONG CHILDREN</a:t>
            </a:r>
          </a:p>
        </p:txBody>
      </p:sp>
      <p:sp>
        <p:nvSpPr>
          <p:cNvPr id="27651" name="Rectangle 3"/>
          <p:cNvSpPr>
            <a:spLocks noGrp="1" noChangeArrowheads="1"/>
          </p:cNvSpPr>
          <p:nvPr>
            <p:ph type="body" sz="half" idx="2"/>
          </p:nvPr>
        </p:nvSpPr>
        <p:spPr>
          <a:xfrm>
            <a:off x="4643438" y="1813520"/>
            <a:ext cx="3814762" cy="4343400"/>
          </a:xfrm>
        </p:spPr>
        <p:txBody>
          <a:bodyPr>
            <a:normAutofit fontScale="92500"/>
          </a:bodyPr>
          <a:lstStyle/>
          <a:p>
            <a:pPr eaLnBrk="1" hangingPunct="1"/>
            <a:r>
              <a:rPr lang="en-US" sz="2400" dirty="0">
                <a:latin typeface="Open Sans" panose="020B0606030504020204" pitchFamily="34" charset="0"/>
                <a:ea typeface="Open Sans" panose="020B0606030504020204" pitchFamily="34" charset="0"/>
                <a:cs typeface="Open Sans" panose="020B0606030504020204" pitchFamily="34" charset="0"/>
              </a:rPr>
              <a:t>Children can be aided in recovery through the use of various mediums suiting their age group, </a:t>
            </a:r>
          </a:p>
          <a:p>
            <a:pPr eaLnBrk="1" hangingPunct="1"/>
            <a:r>
              <a:rPr lang="en-US" sz="2400" dirty="0">
                <a:latin typeface="Open Sans" panose="020B0606030504020204" pitchFamily="34" charset="0"/>
                <a:ea typeface="Open Sans" panose="020B0606030504020204" pitchFamily="34" charset="0"/>
                <a:cs typeface="Open Sans" panose="020B0606030504020204" pitchFamily="34" charset="0"/>
              </a:rPr>
              <a:t>Drawing</a:t>
            </a:r>
          </a:p>
          <a:p>
            <a:pPr eaLnBrk="1" hangingPunct="1"/>
            <a:r>
              <a:rPr lang="en-US" sz="2400" dirty="0">
                <a:latin typeface="Open Sans" panose="020B0606030504020204" pitchFamily="34" charset="0"/>
                <a:ea typeface="Open Sans" panose="020B0606030504020204" pitchFamily="34" charset="0"/>
                <a:cs typeface="Open Sans" panose="020B0606030504020204" pitchFamily="34" charset="0"/>
              </a:rPr>
              <a:t>Story telling</a:t>
            </a:r>
          </a:p>
          <a:p>
            <a:pPr eaLnBrk="1" hangingPunct="1"/>
            <a:r>
              <a:rPr lang="en-US" sz="2400" dirty="0">
                <a:latin typeface="Open Sans" panose="020B0606030504020204" pitchFamily="34" charset="0"/>
                <a:ea typeface="Open Sans" panose="020B0606030504020204" pitchFamily="34" charset="0"/>
                <a:cs typeface="Open Sans" panose="020B0606030504020204" pitchFamily="34" charset="0"/>
              </a:rPr>
              <a:t>play </a:t>
            </a:r>
          </a:p>
          <a:p>
            <a:pPr eaLnBrk="1" hangingPunct="1"/>
            <a:r>
              <a:rPr lang="en-US" sz="2400" dirty="0">
                <a:latin typeface="Open Sans" panose="020B0606030504020204" pitchFamily="34" charset="0"/>
                <a:ea typeface="Open Sans" panose="020B0606030504020204" pitchFamily="34" charset="0"/>
                <a:cs typeface="Open Sans" panose="020B0606030504020204" pitchFamily="34" charset="0"/>
              </a:rPr>
              <a:t>modeling</a:t>
            </a:r>
          </a:p>
          <a:p>
            <a:pPr eaLnBrk="1" hangingPunct="1"/>
            <a:r>
              <a:rPr lang="en-US" sz="2400" dirty="0">
                <a:latin typeface="Open Sans" panose="020B0606030504020204" pitchFamily="34" charset="0"/>
                <a:ea typeface="Open Sans" panose="020B0606030504020204" pitchFamily="34" charset="0"/>
                <a:cs typeface="Open Sans" panose="020B0606030504020204" pitchFamily="34" charset="0"/>
              </a:rPr>
              <a:t>Games</a:t>
            </a:r>
          </a:p>
          <a:p>
            <a:pPr eaLnBrk="1" hangingPunct="1"/>
            <a:r>
              <a:rPr lang="en-US" sz="2400" dirty="0">
                <a:latin typeface="Open Sans" panose="020B0606030504020204" pitchFamily="34" charset="0"/>
                <a:ea typeface="Open Sans" panose="020B0606030504020204" pitchFamily="34" charset="0"/>
                <a:cs typeface="Open Sans" panose="020B0606030504020204" pitchFamily="34" charset="0"/>
              </a:rPr>
              <a:t>Worksheets</a:t>
            </a:r>
          </a:p>
          <a:p>
            <a:pPr eaLnBrk="1" hangingPunct="1"/>
            <a:r>
              <a:rPr lang="en-US" sz="2400" dirty="0">
                <a:latin typeface="Open Sans" panose="020B0606030504020204" pitchFamily="34" charset="0"/>
                <a:ea typeface="Open Sans" panose="020B0606030504020204" pitchFamily="34" charset="0"/>
                <a:cs typeface="Open Sans" panose="020B0606030504020204" pitchFamily="34" charset="0"/>
              </a:rPr>
              <a:t>Puppetry </a:t>
            </a:r>
          </a:p>
        </p:txBody>
      </p:sp>
      <p:sp>
        <p:nvSpPr>
          <p:cNvPr id="2" name="Slide Number Placeholder 1">
            <a:extLst>
              <a:ext uri="{FF2B5EF4-FFF2-40B4-BE49-F238E27FC236}">
                <a16:creationId xmlns:a16="http://schemas.microsoft.com/office/drawing/2014/main" id="{C4D12BE2-C38B-FE63-4C7A-33554460FF58}"/>
              </a:ext>
            </a:extLst>
          </p:cNvPr>
          <p:cNvSpPr>
            <a:spLocks noGrp="1"/>
          </p:cNvSpPr>
          <p:nvPr>
            <p:ph type="sldNum" sz="quarter" idx="12"/>
          </p:nvPr>
        </p:nvSpPr>
        <p:spPr/>
        <p:txBody>
          <a:bodyPr/>
          <a:lstStyle/>
          <a:p>
            <a:fld id="{3FA883A4-A1EF-4C34-A15F-42A22CBD9D3D}" type="slidenum">
              <a:rPr lang="en-IN" smtClean="0"/>
              <a:t>22</a:t>
            </a:fld>
            <a:endParaRPr lang="en-IN"/>
          </a:p>
        </p:txBody>
      </p:sp>
    </p:spTree>
    <p:extLst>
      <p:ext uri="{BB962C8B-B14F-4D97-AF65-F5344CB8AC3E}">
        <p14:creationId xmlns:p14="http://schemas.microsoft.com/office/powerpoint/2010/main" val="30918019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251520" y="2857500"/>
            <a:ext cx="4822304" cy="1143000"/>
          </a:xfrm>
        </p:spPr>
        <p:txBody>
          <a:bodyPr>
            <a:normAutofit/>
          </a:bodyPr>
          <a:lstStyle/>
          <a:p>
            <a:pPr eaLnBrk="1" hangingPunct="1"/>
            <a:r>
              <a:rPr lang="en-US" sz="3200" b="1" dirty="0">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rPr>
              <a:t>MEDIUMS USEFUL FOR PSC AMONG ADULTS</a:t>
            </a:r>
          </a:p>
        </p:txBody>
      </p:sp>
      <p:sp>
        <p:nvSpPr>
          <p:cNvPr id="28675" name="Rectangle 3"/>
          <p:cNvSpPr>
            <a:spLocks noGrp="1" noChangeArrowheads="1"/>
          </p:cNvSpPr>
          <p:nvPr>
            <p:ph type="body" sz="half" idx="2"/>
          </p:nvPr>
        </p:nvSpPr>
        <p:spPr>
          <a:xfrm>
            <a:off x="5258254" y="1828800"/>
            <a:ext cx="3886200" cy="4343400"/>
          </a:xfrm>
        </p:spPr>
        <p:txBody>
          <a:bodyPr/>
          <a:lstStyle/>
          <a:p>
            <a:pPr eaLnBrk="1" hangingPunct="1">
              <a:lnSpc>
                <a:spcPct val="120000"/>
              </a:lnSpc>
            </a:pPr>
            <a:r>
              <a:rPr lang="en-US" dirty="0">
                <a:latin typeface="Open Sans" panose="020B0606030504020204" pitchFamily="34" charset="0"/>
                <a:ea typeface="Open Sans" panose="020B0606030504020204" pitchFamily="34" charset="0"/>
                <a:cs typeface="Open Sans" panose="020B0606030504020204" pitchFamily="34" charset="0"/>
              </a:rPr>
              <a:t>Listening</a:t>
            </a:r>
          </a:p>
          <a:p>
            <a:pPr eaLnBrk="1" hangingPunct="1">
              <a:lnSpc>
                <a:spcPct val="120000"/>
              </a:lnSpc>
            </a:pPr>
            <a:r>
              <a:rPr lang="en-US" dirty="0">
                <a:latin typeface="Open Sans" panose="020B0606030504020204" pitchFamily="34" charset="0"/>
                <a:ea typeface="Open Sans" panose="020B0606030504020204" pitchFamily="34" charset="0"/>
                <a:cs typeface="Open Sans" panose="020B0606030504020204" pitchFamily="34" charset="0"/>
              </a:rPr>
              <a:t>Ventilation</a:t>
            </a:r>
          </a:p>
          <a:p>
            <a:pPr eaLnBrk="1" hangingPunct="1">
              <a:lnSpc>
                <a:spcPct val="120000"/>
              </a:lnSpc>
            </a:pPr>
            <a:r>
              <a:rPr lang="en-US" dirty="0">
                <a:latin typeface="Open Sans" panose="020B0606030504020204" pitchFamily="34" charset="0"/>
                <a:ea typeface="Open Sans" panose="020B0606030504020204" pitchFamily="34" charset="0"/>
                <a:cs typeface="Open Sans" panose="020B0606030504020204" pitchFamily="34" charset="0"/>
              </a:rPr>
              <a:t>Empathy</a:t>
            </a:r>
          </a:p>
          <a:p>
            <a:pPr eaLnBrk="1" hangingPunct="1">
              <a:lnSpc>
                <a:spcPct val="120000"/>
              </a:lnSpc>
            </a:pPr>
            <a:r>
              <a:rPr lang="en-US" dirty="0">
                <a:latin typeface="Open Sans" panose="020B0606030504020204" pitchFamily="34" charset="0"/>
                <a:ea typeface="Open Sans" panose="020B0606030504020204" pitchFamily="34" charset="0"/>
                <a:cs typeface="Open Sans" panose="020B0606030504020204" pitchFamily="34" charset="0"/>
              </a:rPr>
              <a:t>Externalization</a:t>
            </a:r>
          </a:p>
          <a:p>
            <a:pPr eaLnBrk="1" hangingPunct="1">
              <a:lnSpc>
                <a:spcPct val="120000"/>
              </a:lnSpc>
            </a:pPr>
            <a:r>
              <a:rPr lang="en-US" dirty="0">
                <a:latin typeface="Open Sans" panose="020B0606030504020204" pitchFamily="34" charset="0"/>
                <a:ea typeface="Open Sans" panose="020B0606030504020204" pitchFamily="34" charset="0"/>
                <a:cs typeface="Open Sans" panose="020B0606030504020204" pitchFamily="34" charset="0"/>
              </a:rPr>
              <a:t>Spirituality</a:t>
            </a:r>
          </a:p>
          <a:p>
            <a:pPr eaLnBrk="1" hangingPunct="1">
              <a:lnSpc>
                <a:spcPct val="120000"/>
              </a:lnSpc>
            </a:pPr>
            <a:r>
              <a:rPr lang="en-US" dirty="0">
                <a:latin typeface="Open Sans" panose="020B0606030504020204" pitchFamily="34" charset="0"/>
                <a:ea typeface="Open Sans" panose="020B0606030504020204" pitchFamily="34" charset="0"/>
                <a:cs typeface="Open Sans" panose="020B0606030504020204" pitchFamily="34" charset="0"/>
              </a:rPr>
              <a:t>Social Support</a:t>
            </a:r>
          </a:p>
          <a:p>
            <a:pPr eaLnBrk="1" hangingPunct="1">
              <a:lnSpc>
                <a:spcPct val="120000"/>
              </a:lnSpc>
            </a:pPr>
            <a:r>
              <a:rPr lang="en-US" dirty="0">
                <a:latin typeface="Open Sans" panose="020B0606030504020204" pitchFamily="34" charset="0"/>
                <a:ea typeface="Open Sans" panose="020B0606030504020204" pitchFamily="34" charset="0"/>
                <a:cs typeface="Open Sans" panose="020B0606030504020204" pitchFamily="34" charset="0"/>
              </a:rPr>
              <a:t>Relaxation</a:t>
            </a:r>
          </a:p>
          <a:p>
            <a:pPr eaLnBrk="1" hangingPunct="1">
              <a:lnSpc>
                <a:spcPct val="120000"/>
              </a:lnSpc>
            </a:pP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Slide Number Placeholder 1">
            <a:extLst>
              <a:ext uri="{FF2B5EF4-FFF2-40B4-BE49-F238E27FC236}">
                <a16:creationId xmlns:a16="http://schemas.microsoft.com/office/drawing/2014/main" id="{1CB0A29E-D35A-BAB6-D61D-759418B83B69}"/>
              </a:ext>
            </a:extLst>
          </p:cNvPr>
          <p:cNvSpPr>
            <a:spLocks noGrp="1"/>
          </p:cNvSpPr>
          <p:nvPr>
            <p:ph type="sldNum" sz="quarter" idx="12"/>
          </p:nvPr>
        </p:nvSpPr>
        <p:spPr/>
        <p:txBody>
          <a:bodyPr/>
          <a:lstStyle/>
          <a:p>
            <a:fld id="{3FA883A4-A1EF-4C34-A15F-42A22CBD9D3D}" type="slidenum">
              <a:rPr lang="en-IN" smtClean="0"/>
              <a:t>23</a:t>
            </a:fld>
            <a:endParaRPr lang="en-IN"/>
          </a:p>
        </p:txBody>
      </p:sp>
    </p:spTree>
    <p:extLst>
      <p:ext uri="{BB962C8B-B14F-4D97-AF65-F5344CB8AC3E}">
        <p14:creationId xmlns:p14="http://schemas.microsoft.com/office/powerpoint/2010/main" val="15920884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6" name="Title 1"/>
          <p:cNvSpPr>
            <a:spLocks noGrp="1"/>
          </p:cNvSpPr>
          <p:nvPr>
            <p:ph type="ctrTitle"/>
          </p:nvPr>
        </p:nvSpPr>
        <p:spPr>
          <a:xfrm>
            <a:off x="685800" y="971550"/>
            <a:ext cx="7772400" cy="1485900"/>
          </a:xfrm>
        </p:spPr>
        <p:txBody>
          <a:bodyPr>
            <a:normAutofit/>
          </a:bodyPr>
          <a:lstStyle/>
          <a:p>
            <a:r>
              <a:rPr lang="en-IN" sz="3000" b="1" u="sng" dirty="0">
                <a:solidFill>
                  <a:schemeClr val="accent6"/>
                </a:solidFill>
                <a:latin typeface="Open Sans" panose="020B0606030504020204" pitchFamily="34" charset="0"/>
                <a:ea typeface="Open Sans" panose="020B0606030504020204" pitchFamily="34" charset="0"/>
                <a:cs typeface="Open Sans" panose="020B0606030504020204" pitchFamily="34" charset="0"/>
              </a:rPr>
              <a:t>Legal Aspects</a:t>
            </a:r>
            <a:endParaRPr lang="en-IN" sz="3000" dirty="0">
              <a:solidFill>
                <a:schemeClr val="accent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48590" name="Slide Number Placeholder 5"/>
          <p:cNvSpPr>
            <a:spLocks noGrp="1"/>
          </p:cNvSpPr>
          <p:nvPr>
            <p:ph type="sldNum" sz="quarter" idx="12"/>
          </p:nvPr>
        </p:nvSpPr>
        <p:spPr/>
        <p:txBody>
          <a:bodyPr/>
          <a:lstStyle/>
          <a:p>
            <a:fld id="{B6F15528-21DE-4FAA-801E-634DDDAF4B2B}" type="slidenum">
              <a:rPr lang="en-US" smtClean="0"/>
              <a:t>24</a:t>
            </a:fld>
            <a:endParaRPr lang="en-US"/>
          </a:p>
        </p:txBody>
      </p:sp>
      <p:pic>
        <p:nvPicPr>
          <p:cNvPr id="2097152" name="Picture 6"/>
          <p:cNvPicPr>
            <a:picLocks noChangeAspect="1"/>
          </p:cNvPicPr>
          <p:nvPr/>
        </p:nvPicPr>
        <p:blipFill>
          <a:blip r:embed="rId2"/>
          <a:stretch>
            <a:fillRect/>
          </a:stretch>
        </p:blipFill>
        <p:spPr>
          <a:xfrm>
            <a:off x="857250" y="2571750"/>
            <a:ext cx="3771900" cy="2514600"/>
          </a:xfrm>
          <a:prstGeom prst="rect">
            <a:avLst/>
          </a:prstGeom>
          <a:ln>
            <a:noFill/>
          </a:ln>
          <a:effectLst>
            <a:softEdge rad="112500"/>
          </a:effectLst>
        </p:spPr>
      </p:pic>
      <p:pic>
        <p:nvPicPr>
          <p:cNvPr id="2097153" name="Picture 7"/>
          <p:cNvPicPr>
            <a:picLocks noChangeAspect="1"/>
          </p:cNvPicPr>
          <p:nvPr/>
        </p:nvPicPr>
        <p:blipFill>
          <a:blip r:embed="rId3"/>
          <a:stretch>
            <a:fillRect/>
          </a:stretch>
        </p:blipFill>
        <p:spPr>
          <a:xfrm>
            <a:off x="4613563" y="2571750"/>
            <a:ext cx="3558887" cy="2514600"/>
          </a:xfrm>
          <a:prstGeom prst="rect">
            <a:avLst/>
          </a:prstGeom>
          <a:ln>
            <a:noFill/>
          </a:ln>
          <a:effectLst>
            <a:softEdge rad="112500"/>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3" name="Title 1"/>
          <p:cNvSpPr>
            <a:spLocks noGrp="1"/>
          </p:cNvSpPr>
          <p:nvPr>
            <p:ph type="title"/>
          </p:nvPr>
        </p:nvSpPr>
        <p:spPr>
          <a:xfrm>
            <a:off x="323528" y="2139702"/>
            <a:ext cx="2448272" cy="857250"/>
          </a:xfrm>
        </p:spPr>
        <p:txBody>
          <a:bodyPr>
            <a:normAutofit fontScale="90000"/>
          </a:bodyPr>
          <a:lstStyle/>
          <a:p>
            <a:r>
              <a:rPr lang="en-IN" sz="3600" b="1" u="sng" dirty="0">
                <a:solidFill>
                  <a:schemeClr val="accent6"/>
                </a:solidFill>
                <a:latin typeface="Open Sans" panose="020B0606030504020204" pitchFamily="34" charset="0"/>
                <a:ea typeface="Open Sans" panose="020B0606030504020204" pitchFamily="34" charset="0"/>
                <a:cs typeface="Open Sans" panose="020B0606030504020204" pitchFamily="34" charset="0"/>
              </a:rPr>
              <a:t>DM ACT-2005</a:t>
            </a:r>
            <a:endParaRPr lang="en-US" sz="3600" dirty="0">
              <a:solidFill>
                <a:schemeClr val="accent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48614" name="Content Placeholder 2"/>
          <p:cNvSpPr>
            <a:spLocks noGrp="1"/>
          </p:cNvSpPr>
          <p:nvPr>
            <p:ph idx="1"/>
          </p:nvPr>
        </p:nvSpPr>
        <p:spPr>
          <a:xfrm>
            <a:off x="2555776" y="1828801"/>
            <a:ext cx="6131024" cy="3824627"/>
          </a:xfrm>
        </p:spPr>
        <p:txBody>
          <a:bodyPr>
            <a:normAutofit fontScale="92500" lnSpcReduction="20000"/>
          </a:bodyPr>
          <a:lstStyle/>
          <a:p>
            <a:pPr algn="just"/>
            <a:r>
              <a:rPr lang="en-US" sz="24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Section 34 (g) chapter iv (DDMA)</a:t>
            </a:r>
            <a:r>
              <a:rPr lang="en-US" sz="2400" dirty="0">
                <a:latin typeface="Open Sans" panose="020B0606030504020204" pitchFamily="34" charset="0"/>
                <a:ea typeface="Open Sans" panose="020B0606030504020204" pitchFamily="34" charset="0"/>
                <a:cs typeface="Open Sans" panose="020B0606030504020204" pitchFamily="34" charset="0"/>
              </a:rPr>
              <a:t> of the DM act, 2005, states that, for the purpose of assisting, protecting or providing relief to the community, in response to any threatening disaster situation or disaster, the disaster authority may make arrangements for disposal of the unclaimed dead bodies. </a:t>
            </a:r>
          </a:p>
          <a:p>
            <a:pPr algn="just">
              <a:buNone/>
            </a:pPr>
            <a:endParaRPr lang="en-US" sz="2400" dirty="0">
              <a:latin typeface="Open Sans" panose="020B0606030504020204" pitchFamily="34" charset="0"/>
              <a:ea typeface="Open Sans" panose="020B0606030504020204" pitchFamily="34" charset="0"/>
              <a:cs typeface="Open Sans" panose="020B0606030504020204" pitchFamily="34" charset="0"/>
            </a:endParaRPr>
          </a:p>
          <a:p>
            <a:pPr algn="just"/>
            <a:r>
              <a:rPr lang="en-US" sz="2400" b="1" i="1" dirty="0">
                <a:solidFill>
                  <a:schemeClr val="accent1"/>
                </a:solidFill>
                <a:latin typeface="Open Sans" panose="020B0606030504020204" pitchFamily="34" charset="0"/>
                <a:ea typeface="Open Sans" panose="020B0606030504020204" pitchFamily="34" charset="0"/>
                <a:cs typeface="Open Sans" panose="020B0606030504020204" pitchFamily="34" charset="0"/>
              </a:rPr>
              <a:t>The NDMA </a:t>
            </a:r>
            <a:r>
              <a:rPr lang="en-US" sz="2400" dirty="0">
                <a:solidFill>
                  <a:srgbClr val="002060"/>
                </a:solidFill>
                <a:latin typeface="Open Sans" panose="020B0606030504020204" pitchFamily="34" charset="0"/>
                <a:ea typeface="Open Sans" panose="020B0606030504020204" pitchFamily="34" charset="0"/>
                <a:cs typeface="Open Sans" panose="020B0606030504020204" pitchFamily="34" charset="0"/>
              </a:rPr>
              <a:t>has decided to issue guidelines which will culminate into proper planning for management of the dead at all levels.</a:t>
            </a:r>
          </a:p>
        </p:txBody>
      </p:sp>
      <p:sp>
        <p:nvSpPr>
          <p:cNvPr id="1048615" name="Slide Number Placeholder 3"/>
          <p:cNvSpPr>
            <a:spLocks noGrp="1"/>
          </p:cNvSpPr>
          <p:nvPr>
            <p:ph type="sldNum" sz="quarter" idx="12"/>
          </p:nvPr>
        </p:nvSpPr>
        <p:spPr/>
        <p:txBody>
          <a:bodyPr/>
          <a:lstStyle/>
          <a:p>
            <a:fld id="{B6F15528-21DE-4FAA-801E-634DDDAF4B2B}" type="slidenum">
              <a:rPr lang="en-US" sz="1050" b="1">
                <a:solidFill>
                  <a:srgbClr val="7030A0"/>
                </a:solidFill>
              </a:rPr>
              <a:t>25</a:t>
            </a:fld>
            <a:endParaRPr lang="en-US" sz="1050" b="1" dirty="0">
              <a:solidFill>
                <a:srgbClr val="7030A0"/>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9" name="Title 1"/>
          <p:cNvSpPr>
            <a:spLocks noGrp="1"/>
          </p:cNvSpPr>
          <p:nvPr>
            <p:ph type="title"/>
          </p:nvPr>
        </p:nvSpPr>
        <p:spPr>
          <a:xfrm>
            <a:off x="457200" y="3075806"/>
            <a:ext cx="3106688" cy="857250"/>
          </a:xfrm>
        </p:spPr>
        <p:txBody>
          <a:bodyPr>
            <a:normAutofit fontScale="90000"/>
          </a:bodyPr>
          <a:lstStyle/>
          <a:p>
            <a:r>
              <a:rPr lang="en-IN" sz="3600" b="1" u="sng" dirty="0">
                <a:solidFill>
                  <a:schemeClr val="accent6"/>
                </a:solidFill>
                <a:latin typeface="Open Sans" panose="020B0606030504020204" pitchFamily="34" charset="0"/>
                <a:ea typeface="Open Sans" panose="020B0606030504020204" pitchFamily="34" charset="0"/>
                <a:cs typeface="Open Sans" panose="020B0606030504020204" pitchFamily="34" charset="0"/>
              </a:rPr>
              <a:t>DM ACT-2005</a:t>
            </a:r>
            <a:endParaRPr lang="en-US" sz="3600" dirty="0">
              <a:solidFill>
                <a:schemeClr val="accent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48620" name="Content Placeholder 2"/>
          <p:cNvSpPr>
            <a:spLocks noGrp="1"/>
          </p:cNvSpPr>
          <p:nvPr>
            <p:ph idx="1"/>
          </p:nvPr>
        </p:nvSpPr>
        <p:spPr>
          <a:xfrm>
            <a:off x="3491880" y="1828801"/>
            <a:ext cx="5194920" cy="3824627"/>
          </a:xfrm>
        </p:spPr>
        <p:txBody>
          <a:bodyPr>
            <a:normAutofit fontScale="92500" lnSpcReduction="20000"/>
          </a:bodyPr>
          <a:lstStyle/>
          <a:p>
            <a:pPr algn="just"/>
            <a:r>
              <a:rPr lang="en-US" sz="24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Section 53 of the DM Act, 2005, </a:t>
            </a:r>
            <a:r>
              <a:rPr lang="en-US" sz="2400" dirty="0">
                <a:latin typeface="Open Sans" panose="020B0606030504020204" pitchFamily="34" charset="0"/>
                <a:ea typeface="Open Sans" panose="020B0606030504020204" pitchFamily="34" charset="0"/>
                <a:cs typeface="Open Sans" panose="020B0606030504020204" pitchFamily="34" charset="0"/>
              </a:rPr>
              <a:t>which makes theft of the belongings of, or misappropriation of the relief material for, disaster victims, punishable with imprisonment and fine.</a:t>
            </a:r>
          </a:p>
          <a:p>
            <a:pPr algn="just">
              <a:buNone/>
            </a:pPr>
            <a:endParaRPr lang="en-US" sz="2400" dirty="0">
              <a:latin typeface="Open Sans" panose="020B0606030504020204" pitchFamily="34" charset="0"/>
              <a:ea typeface="Open Sans" panose="020B0606030504020204" pitchFamily="34" charset="0"/>
              <a:cs typeface="Open Sans" panose="020B0606030504020204" pitchFamily="34" charset="0"/>
            </a:endParaRPr>
          </a:p>
          <a:p>
            <a:pPr algn="just"/>
            <a:r>
              <a:rPr lang="en-US" sz="24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Section 54 of the DM Act, 2005</a:t>
            </a:r>
            <a:r>
              <a:rPr lang="en-US" sz="2400" dirty="0">
                <a:latin typeface="Open Sans" panose="020B0606030504020204" pitchFamily="34" charset="0"/>
                <a:ea typeface="Open Sans" panose="020B0606030504020204" pitchFamily="34" charset="0"/>
                <a:cs typeface="Open Sans" panose="020B0606030504020204" pitchFamily="34" charset="0"/>
              </a:rPr>
              <a:t>, states that, to curtail distress and anxiety caused by rumors in the community, penal provisions can be imposed to deal with such situations.</a:t>
            </a:r>
          </a:p>
        </p:txBody>
      </p:sp>
      <p:sp>
        <p:nvSpPr>
          <p:cNvPr id="1048621" name="Slide Number Placeholder 3"/>
          <p:cNvSpPr>
            <a:spLocks noGrp="1"/>
          </p:cNvSpPr>
          <p:nvPr>
            <p:ph type="sldNum" sz="quarter" idx="12"/>
          </p:nvPr>
        </p:nvSpPr>
        <p:spPr/>
        <p:txBody>
          <a:bodyPr/>
          <a:lstStyle/>
          <a:p>
            <a:fld id="{B6F15528-21DE-4FAA-801E-634DDDAF4B2B}" type="slidenum">
              <a:rPr lang="en-US" sz="1050" b="1">
                <a:solidFill>
                  <a:srgbClr val="7030A0"/>
                </a:solidFill>
              </a:rPr>
              <a:t>26</a:t>
            </a:fld>
            <a:endParaRPr lang="en-US" sz="1050" b="1" dirty="0">
              <a:solidFill>
                <a:srgbClr val="7030A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9" name="Slide Number Placeholder 3"/>
          <p:cNvSpPr>
            <a:spLocks noGrp="1"/>
          </p:cNvSpPr>
          <p:nvPr>
            <p:ph type="sldNum" sz="quarter" idx="12"/>
          </p:nvPr>
        </p:nvSpPr>
        <p:spPr/>
        <p:txBody>
          <a:bodyPr/>
          <a:lstStyle/>
          <a:p>
            <a:fld id="{B6F15528-21DE-4FAA-801E-634DDDAF4B2B}" type="slidenum">
              <a:rPr lang="en-US" sz="1050" b="1">
                <a:solidFill>
                  <a:srgbClr val="7030A0"/>
                </a:solidFill>
                <a:latin typeface="Times New Roman" panose="02020603050405020304" pitchFamily="18" charset="0"/>
                <a:cs typeface="Times New Roman" panose="02020603050405020304" pitchFamily="18" charset="0"/>
              </a:rPr>
              <a:t>27</a:t>
            </a:fld>
            <a:endParaRPr lang="en-US" sz="1050" b="1" dirty="0">
              <a:solidFill>
                <a:srgbClr val="7030A0"/>
              </a:solidFill>
              <a:latin typeface="Times New Roman" panose="02020603050405020304" pitchFamily="18" charset="0"/>
              <a:cs typeface="Times New Roman" panose="02020603050405020304" pitchFamily="18" charset="0"/>
            </a:endParaRPr>
          </a:p>
        </p:txBody>
      </p:sp>
      <p:sp>
        <p:nvSpPr>
          <p:cNvPr id="1048641" name="Rectangle 3"/>
          <p:cNvSpPr>
            <a:spLocks noGrp="1"/>
          </p:cNvSpPr>
          <p:nvPr>
            <p:ph idx="1"/>
          </p:nvPr>
        </p:nvSpPr>
        <p:spPr>
          <a:xfrm>
            <a:off x="3491880" y="2000251"/>
            <a:ext cx="5309220" cy="3394472"/>
          </a:xfrm>
        </p:spPr>
        <p:txBody>
          <a:bodyPr>
            <a:normAutofit fontScale="92500" lnSpcReduction="20000"/>
          </a:bodyPr>
          <a:lstStyle/>
          <a:p>
            <a:pPr algn="just"/>
            <a:r>
              <a:rPr lang="en-US" sz="2700" dirty="0">
                <a:latin typeface="Open Sans" panose="020B0606030504020204" pitchFamily="34" charset="0"/>
                <a:ea typeface="Open Sans" panose="020B0606030504020204" pitchFamily="34" charset="0"/>
                <a:cs typeface="Open Sans" panose="020B0606030504020204" pitchFamily="34" charset="0"/>
              </a:rPr>
              <a:t>A fair amount of personal data is gathered while dealing with management of the dead, especially during the process of identification where personal data is collected and biological samples including Deoxyribonucleic Acid (DNA) profile may be required for analysis, before final disposal.</a:t>
            </a:r>
          </a:p>
        </p:txBody>
      </p:sp>
      <p:sp>
        <p:nvSpPr>
          <p:cNvPr id="1048642" name="Rectangle 2"/>
          <p:cNvSpPr>
            <a:spLocks noGrp="1"/>
          </p:cNvSpPr>
          <p:nvPr>
            <p:ph type="title"/>
          </p:nvPr>
        </p:nvSpPr>
        <p:spPr>
          <a:xfrm>
            <a:off x="467544" y="3435846"/>
            <a:ext cx="2766070" cy="857250"/>
          </a:xfrm>
        </p:spPr>
        <p:txBody>
          <a:bodyPr>
            <a:noAutofit/>
          </a:bodyPr>
          <a:lstStyle/>
          <a:p>
            <a:r>
              <a:rPr lang="en-US" sz="2700" b="1" dirty="0">
                <a:solidFill>
                  <a:schemeClr val="accent6"/>
                </a:solidFill>
                <a:latin typeface="Open Sans" panose="020B0606030504020204" pitchFamily="34" charset="0"/>
                <a:ea typeface="Open Sans" panose="020B0606030504020204" pitchFamily="34" charset="0"/>
                <a:cs typeface="Open Sans" panose="020B0606030504020204" pitchFamily="34" charset="0"/>
              </a:rPr>
              <a:t>Protection of Personal and Genetic Data</a:t>
            </a:r>
            <a:endParaRPr lang="en-US" altLang="en-US" sz="2700" b="1" dirty="0">
              <a:solidFill>
                <a:schemeClr val="accent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48643" name="AutoShape 4"/>
          <p:cNvSpPr>
            <a:spLocks noChangeAspect="1" noChangeArrowheads="1"/>
          </p:cNvSpPr>
          <p:nvPr/>
        </p:nvSpPr>
        <p:spPr bwMode="auto">
          <a:xfrm>
            <a:off x="4457700" y="3314700"/>
            <a:ext cx="228600" cy="228600"/>
          </a:xfrm>
          <a:prstGeom prst="rect">
            <a:avLst/>
          </a:prstGeom>
          <a:noFill/>
        </p:spPr>
        <p:txBody>
          <a:bodyPr vert="horz" wrap="square" lIns="68580" tIns="34290" rIns="68580" bIns="34290" numCol="1" anchor="t" anchorCtr="0" compatLnSpc="1">
            <a:prstTxWarp prst="textNoShape">
              <a:avLst/>
            </a:prstTxWarp>
          </a:bodyPr>
          <a:lstStyle/>
          <a:p>
            <a:endParaRPr lang="en-IN" sz="135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6" name="Slide Number Placeholder 3"/>
          <p:cNvSpPr>
            <a:spLocks noGrp="1"/>
          </p:cNvSpPr>
          <p:nvPr>
            <p:ph type="sldNum" sz="quarter" idx="12"/>
          </p:nvPr>
        </p:nvSpPr>
        <p:spPr/>
        <p:txBody>
          <a:bodyPr/>
          <a:lstStyle/>
          <a:p>
            <a:fld id="{B6F15528-21DE-4FAA-801E-634DDDAF4B2B}" type="slidenum">
              <a:rPr lang="en-US" sz="1050" b="1">
                <a:solidFill>
                  <a:srgbClr val="7030A0"/>
                </a:solidFill>
                <a:latin typeface="Times New Roman" panose="02020603050405020304" pitchFamily="18" charset="0"/>
                <a:cs typeface="Times New Roman" panose="02020603050405020304" pitchFamily="18" charset="0"/>
              </a:rPr>
              <a:t>28</a:t>
            </a:fld>
            <a:endParaRPr lang="en-US" sz="1050" b="1" dirty="0">
              <a:solidFill>
                <a:srgbClr val="7030A0"/>
              </a:solidFill>
              <a:latin typeface="Times New Roman" panose="02020603050405020304" pitchFamily="18" charset="0"/>
              <a:cs typeface="Times New Roman" panose="02020603050405020304" pitchFamily="18" charset="0"/>
            </a:endParaRPr>
          </a:p>
        </p:txBody>
      </p:sp>
      <p:sp>
        <p:nvSpPr>
          <p:cNvPr id="1048648" name="Rectangle 3"/>
          <p:cNvSpPr>
            <a:spLocks noGrp="1"/>
          </p:cNvSpPr>
          <p:nvPr>
            <p:ph idx="1"/>
          </p:nvPr>
        </p:nvSpPr>
        <p:spPr>
          <a:xfrm>
            <a:off x="3203848" y="2000250"/>
            <a:ext cx="5832648" cy="3660997"/>
          </a:xfrm>
        </p:spPr>
        <p:txBody>
          <a:bodyPr>
            <a:normAutofit fontScale="92500" lnSpcReduction="20000"/>
          </a:bodyPr>
          <a:lstStyle/>
          <a:p>
            <a:pPr algn="just"/>
            <a:r>
              <a:rPr lang="en-US" sz="2700" dirty="0">
                <a:latin typeface="Open Sans" panose="020B0606030504020204" pitchFamily="34" charset="0"/>
                <a:ea typeface="Open Sans" panose="020B0606030504020204" pitchFamily="34" charset="0"/>
                <a:cs typeface="Open Sans" panose="020B0606030504020204" pitchFamily="34" charset="0"/>
              </a:rPr>
              <a:t>Genetic data obtained through DNA analysis can also be used in the person's identification</a:t>
            </a:r>
            <a:r>
              <a:rPr lang="en-US" sz="2700" dirty="0">
                <a:solidFill>
                  <a:srgbClr val="002060"/>
                </a:solidFill>
                <a:latin typeface="Open Sans" panose="020B0606030504020204" pitchFamily="34" charset="0"/>
                <a:ea typeface="Open Sans" panose="020B0606030504020204" pitchFamily="34" charset="0"/>
                <a:cs typeface="Open Sans" panose="020B0606030504020204" pitchFamily="34" charset="0"/>
              </a:rPr>
              <a:t>.</a:t>
            </a:r>
          </a:p>
          <a:p>
            <a:pPr marL="0" indent="0" algn="just">
              <a:buNone/>
            </a:pPr>
            <a:r>
              <a:rPr lang="en-US" sz="27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p>
          <a:p>
            <a:pPr algn="just"/>
            <a:r>
              <a:rPr lang="en-US" sz="2700" dirty="0">
                <a:latin typeface="Open Sans" panose="020B0606030504020204" pitchFamily="34" charset="0"/>
                <a:ea typeface="Open Sans" panose="020B0606030504020204" pitchFamily="34" charset="0"/>
                <a:cs typeface="Open Sans" panose="020B0606030504020204" pitchFamily="34" charset="0"/>
              </a:rPr>
              <a:t>Therefore, genetic data obtained through DNA profiling is to be handled carefully and confidentially, thus ensuring </a:t>
            </a:r>
            <a:r>
              <a:rPr lang="en-US" sz="2700" i="1" dirty="0">
                <a:solidFill>
                  <a:srgbClr val="C00000"/>
                </a:solidFill>
                <a:latin typeface="Open Sans" panose="020B0606030504020204" pitchFamily="34" charset="0"/>
                <a:ea typeface="Open Sans" panose="020B0606030504020204" pitchFamily="34" charset="0"/>
                <a:cs typeface="Open Sans" panose="020B0606030504020204" pitchFamily="34" charset="0"/>
              </a:rPr>
              <a:t>the right to privacy </a:t>
            </a:r>
            <a:r>
              <a:rPr lang="en-US" sz="2700" dirty="0">
                <a:latin typeface="Open Sans" panose="020B0606030504020204" pitchFamily="34" charset="0"/>
                <a:ea typeface="Open Sans" panose="020B0606030504020204" pitchFamily="34" charset="0"/>
                <a:cs typeface="Open Sans" panose="020B0606030504020204" pitchFamily="34" charset="0"/>
              </a:rPr>
              <a:t>as per the International principles.</a:t>
            </a:r>
          </a:p>
        </p:txBody>
      </p:sp>
      <p:sp>
        <p:nvSpPr>
          <p:cNvPr id="1048650" name="AutoShape 4"/>
          <p:cNvSpPr>
            <a:spLocks noChangeAspect="1" noChangeArrowheads="1"/>
          </p:cNvSpPr>
          <p:nvPr/>
        </p:nvSpPr>
        <p:spPr bwMode="auto">
          <a:xfrm>
            <a:off x="4457700" y="3314700"/>
            <a:ext cx="228600" cy="228600"/>
          </a:xfrm>
          <a:prstGeom prst="rect">
            <a:avLst/>
          </a:prstGeom>
          <a:noFill/>
        </p:spPr>
        <p:txBody>
          <a:bodyPr vert="horz" wrap="square" lIns="68580" tIns="34290" rIns="68580" bIns="34290" numCol="1" anchor="t" anchorCtr="0" compatLnSpc="1">
            <a:prstTxWarp prst="textNoShape">
              <a:avLst/>
            </a:prstTxWarp>
          </a:bodyPr>
          <a:lstStyle/>
          <a:p>
            <a:endParaRPr lang="en-IN" sz="1350"/>
          </a:p>
        </p:txBody>
      </p:sp>
      <p:sp>
        <p:nvSpPr>
          <p:cNvPr id="3" name="Rectangle 2">
            <a:extLst>
              <a:ext uri="{FF2B5EF4-FFF2-40B4-BE49-F238E27FC236}">
                <a16:creationId xmlns:a16="http://schemas.microsoft.com/office/drawing/2014/main" id="{0B660C2C-3127-2207-A9CB-882686AD628B}"/>
              </a:ext>
            </a:extLst>
          </p:cNvPr>
          <p:cNvSpPr txBox="1">
            <a:spLocks/>
          </p:cNvSpPr>
          <p:nvPr/>
        </p:nvSpPr>
        <p:spPr>
          <a:xfrm>
            <a:off x="0" y="2886075"/>
            <a:ext cx="3600450" cy="857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a:solidFill>
                  <a:schemeClr val="accent6"/>
                </a:solidFill>
                <a:latin typeface="Open Sans" panose="020B0606030504020204" pitchFamily="34" charset="0"/>
                <a:ea typeface="Open Sans" panose="020B0606030504020204" pitchFamily="34" charset="0"/>
                <a:cs typeface="Open Sans" panose="020B0606030504020204" pitchFamily="34" charset="0"/>
              </a:rPr>
              <a:t>Protection of Personal and Genetic Data</a:t>
            </a:r>
            <a:endParaRPr lang="en-US" altLang="en-US" sz="3000" b="1" dirty="0">
              <a:solidFill>
                <a:schemeClr val="accent6"/>
              </a:solidFill>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3" name="Slide Number Placeholder 3"/>
          <p:cNvSpPr>
            <a:spLocks noGrp="1"/>
          </p:cNvSpPr>
          <p:nvPr>
            <p:ph type="sldNum" sz="quarter" idx="12"/>
          </p:nvPr>
        </p:nvSpPr>
        <p:spPr/>
        <p:txBody>
          <a:bodyPr/>
          <a:lstStyle/>
          <a:p>
            <a:fld id="{B6F15528-21DE-4FAA-801E-634DDDAF4B2B}" type="slidenum">
              <a:rPr lang="en-US" sz="1050" b="1">
                <a:solidFill>
                  <a:srgbClr val="7030A0"/>
                </a:solidFill>
                <a:latin typeface="Times New Roman" panose="02020603050405020304" pitchFamily="18" charset="0"/>
                <a:cs typeface="Times New Roman" panose="02020603050405020304" pitchFamily="18" charset="0"/>
              </a:rPr>
              <a:t>29</a:t>
            </a:fld>
            <a:endParaRPr lang="en-US" sz="1050" b="1" dirty="0">
              <a:solidFill>
                <a:srgbClr val="7030A0"/>
              </a:solidFill>
              <a:latin typeface="Times New Roman" panose="02020603050405020304" pitchFamily="18" charset="0"/>
              <a:cs typeface="Times New Roman" panose="02020603050405020304" pitchFamily="18" charset="0"/>
            </a:endParaRPr>
          </a:p>
        </p:txBody>
      </p:sp>
      <p:sp>
        <p:nvSpPr>
          <p:cNvPr id="1048655" name="Rectangle 3"/>
          <p:cNvSpPr>
            <a:spLocks noGrp="1"/>
          </p:cNvSpPr>
          <p:nvPr>
            <p:ph idx="1"/>
          </p:nvPr>
        </p:nvSpPr>
        <p:spPr>
          <a:xfrm>
            <a:off x="3131840" y="2204864"/>
            <a:ext cx="5885284" cy="3394472"/>
          </a:xfrm>
        </p:spPr>
        <p:txBody>
          <a:bodyPr>
            <a:normAutofit/>
          </a:bodyPr>
          <a:lstStyle/>
          <a:p>
            <a:pPr algn="just"/>
            <a:r>
              <a:rPr lang="en-US" sz="2000" dirty="0">
                <a:latin typeface="Open Sans" panose="020B0606030504020204" pitchFamily="34" charset="0"/>
                <a:ea typeface="Open Sans" panose="020B0606030504020204" pitchFamily="34" charset="0"/>
                <a:cs typeface="Open Sans" panose="020B0606030504020204" pitchFamily="34" charset="0"/>
              </a:rPr>
              <a:t>However, International law does not have any specific provisions on the protection of genetic data but it relates to general principles on </a:t>
            </a:r>
            <a:r>
              <a:rPr lang="en-US" sz="20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confidentiality, privacy, non-discrimination and human dignity</a:t>
            </a:r>
            <a:r>
              <a:rPr lang="en-US" sz="20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Notwithstanding the same, at the National level, the proposed Human DNA Profiling Bill would address the various aspects relating to confidentiality of, and access to, DNA profiles, biological samples and records.</a:t>
            </a:r>
          </a:p>
        </p:txBody>
      </p:sp>
      <p:sp>
        <p:nvSpPr>
          <p:cNvPr id="1048656" name="Rectangle 2"/>
          <p:cNvSpPr>
            <a:spLocks noGrp="1"/>
          </p:cNvSpPr>
          <p:nvPr>
            <p:ph type="title"/>
          </p:nvPr>
        </p:nvSpPr>
        <p:spPr>
          <a:xfrm>
            <a:off x="0" y="2886075"/>
            <a:ext cx="3600450" cy="857250"/>
          </a:xfrm>
        </p:spPr>
        <p:txBody>
          <a:bodyPr>
            <a:noAutofit/>
          </a:bodyPr>
          <a:lstStyle/>
          <a:p>
            <a:r>
              <a:rPr lang="en-US" sz="3000" b="1" dirty="0">
                <a:solidFill>
                  <a:schemeClr val="accent6"/>
                </a:solidFill>
                <a:latin typeface="Open Sans" panose="020B0606030504020204" pitchFamily="34" charset="0"/>
                <a:ea typeface="Open Sans" panose="020B0606030504020204" pitchFamily="34" charset="0"/>
                <a:cs typeface="Open Sans" panose="020B0606030504020204" pitchFamily="34" charset="0"/>
              </a:rPr>
              <a:t>Protection of Personal and Genetic Data</a:t>
            </a:r>
            <a:endParaRPr lang="en-US" altLang="en-US" sz="3000" b="1" dirty="0">
              <a:solidFill>
                <a:schemeClr val="accent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48657" name="AutoShape 4"/>
          <p:cNvSpPr>
            <a:spLocks noChangeAspect="1" noChangeArrowheads="1"/>
          </p:cNvSpPr>
          <p:nvPr/>
        </p:nvSpPr>
        <p:spPr bwMode="auto">
          <a:xfrm>
            <a:off x="4457700" y="3314700"/>
            <a:ext cx="228600" cy="228600"/>
          </a:xfrm>
          <a:prstGeom prst="rect">
            <a:avLst/>
          </a:prstGeom>
          <a:noFill/>
        </p:spPr>
        <p:txBody>
          <a:bodyPr vert="horz" wrap="square" lIns="68580" tIns="34290" rIns="68580" bIns="34290" numCol="1" anchor="t" anchorCtr="0" compatLnSpc="1">
            <a:prstTxWarp prst="textNoShape">
              <a:avLst/>
            </a:prstTxWarp>
          </a:bodyPr>
          <a:lstStyle/>
          <a:p>
            <a:endParaRPr lang="en-IN" sz="135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 y="3068960"/>
            <a:ext cx="3374153" cy="494928"/>
          </a:xfrm>
        </p:spPr>
        <p:txBody>
          <a:bodyPr>
            <a:noAutofit/>
          </a:bodyPr>
          <a:lstStyle/>
          <a:p>
            <a:r>
              <a:rPr lang="en-US" sz="2800" b="1" u="sng" dirty="0">
                <a:solidFill>
                  <a:schemeClr val="accent6">
                    <a:lumMod val="75000"/>
                  </a:schemeClr>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INTRODUCTION</a:t>
            </a:r>
            <a:endParaRPr lang="en-IN" sz="2800" b="1" u="sng" dirty="0">
              <a:solidFill>
                <a:schemeClr val="accent6">
                  <a:lumMod val="75000"/>
                </a:schemeClr>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p:cNvSpPr>
            <a:spLocks noGrp="1"/>
          </p:cNvSpPr>
          <p:nvPr>
            <p:ph idx="1"/>
          </p:nvPr>
        </p:nvSpPr>
        <p:spPr>
          <a:xfrm>
            <a:off x="3491880" y="1412776"/>
            <a:ext cx="5606400" cy="4944975"/>
          </a:xfrm>
        </p:spPr>
        <p:txBody>
          <a:bodyPr>
            <a:normAutofit fontScale="85000" lnSpcReduction="20000"/>
          </a:bodyPr>
          <a:lstStyle/>
          <a:p>
            <a:pPr marL="0" indent="0" algn="just">
              <a:buNone/>
            </a:pPr>
            <a:r>
              <a:rPr lang="en-US" sz="2400" dirty="0">
                <a:latin typeface="Open Sans" panose="020B0606030504020204" pitchFamily="34" charset="0"/>
                <a:ea typeface="Open Sans" panose="020B0606030504020204" pitchFamily="34" charset="0"/>
                <a:cs typeface="Open Sans" panose="020B0606030504020204" pitchFamily="34" charset="0"/>
              </a:rPr>
              <a:t>	India due to its unique geo-climatic conditions has been experiencing natural disasters like earthquakes, tsunamis, cyclones, floods, droughts and landslides and man-made disasters like chemical, biological, radiological and nuclear emergencies.</a:t>
            </a:r>
          </a:p>
          <a:p>
            <a:pPr marL="0" indent="0" algn="just">
              <a:buNone/>
            </a:pPr>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0" indent="0" algn="just">
              <a:buNone/>
            </a:pPr>
            <a:r>
              <a:rPr lang="en-US" sz="2400" dirty="0">
                <a:latin typeface="Open Sans" panose="020B0606030504020204" pitchFamily="34" charset="0"/>
                <a:ea typeface="Open Sans" panose="020B0606030504020204" pitchFamily="34" charset="0"/>
                <a:cs typeface="Open Sans" panose="020B0606030504020204" pitchFamily="34" charset="0"/>
              </a:rPr>
              <a:t>	These disasters usually leave a trail of human agony, including loss of human life and injuries, Emotional trauma, loss of livestock, property and livelihood, resulting in long-term psychosocial and mental health problems.</a:t>
            </a:r>
          </a:p>
          <a:p>
            <a:pPr marL="0" indent="0" algn="just">
              <a:buNone/>
            </a:pPr>
            <a:r>
              <a:rPr lang="en-US" sz="2400" dirty="0">
                <a:latin typeface="Open Sans" panose="020B0606030504020204" pitchFamily="34" charset="0"/>
                <a:ea typeface="Open Sans" panose="020B0606030504020204" pitchFamily="34" charset="0"/>
                <a:cs typeface="Open Sans" panose="020B0606030504020204" pitchFamily="34" charset="0"/>
              </a:rPr>
              <a:t> </a:t>
            </a:r>
          </a:p>
          <a:p>
            <a:pPr marL="0" indent="0" algn="just">
              <a:buNone/>
            </a:pPr>
            <a:r>
              <a:rPr lang="en-US" sz="2400" dirty="0">
                <a:latin typeface="Open Sans" panose="020B0606030504020204" pitchFamily="34" charset="0"/>
                <a:ea typeface="Open Sans" panose="020B0606030504020204" pitchFamily="34" charset="0"/>
                <a:cs typeface="Open Sans" panose="020B0606030504020204" pitchFamily="34" charset="0"/>
              </a:rPr>
              <a:t>	Apart from logistic and material help, the affected community requires Psycho-Social Support and Mental Health Services(PSSMHS).</a:t>
            </a:r>
            <a:endParaRPr lang="en-IN"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Slide Number Placeholder 4">
            <a:extLst>
              <a:ext uri="{FF2B5EF4-FFF2-40B4-BE49-F238E27FC236}">
                <a16:creationId xmlns:a16="http://schemas.microsoft.com/office/drawing/2014/main" id="{712B8089-EAB7-059F-1C11-4F88AAF6B588}"/>
              </a:ext>
            </a:extLst>
          </p:cNvPr>
          <p:cNvSpPr>
            <a:spLocks noGrp="1"/>
          </p:cNvSpPr>
          <p:nvPr>
            <p:ph type="sldNum" sz="quarter" idx="12"/>
          </p:nvPr>
        </p:nvSpPr>
        <p:spPr/>
        <p:txBody>
          <a:bodyPr/>
          <a:lstStyle/>
          <a:p>
            <a:fld id="{3FA883A4-A1EF-4C34-A15F-42A22CBD9D3D}" type="slidenum">
              <a:rPr lang="en-IN" smtClean="0"/>
              <a:t>3</a:t>
            </a:fld>
            <a:endParaRPr lang="en-IN"/>
          </a:p>
        </p:txBody>
      </p:sp>
    </p:spTree>
    <p:extLst>
      <p:ext uri="{BB962C8B-B14F-4D97-AF65-F5344CB8AC3E}">
        <p14:creationId xmlns:p14="http://schemas.microsoft.com/office/powerpoint/2010/main" val="33919040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60" name="Slide Number Placeholder 3"/>
          <p:cNvSpPr>
            <a:spLocks noGrp="1"/>
          </p:cNvSpPr>
          <p:nvPr>
            <p:ph type="sldNum" sz="quarter" idx="12"/>
          </p:nvPr>
        </p:nvSpPr>
        <p:spPr/>
        <p:txBody>
          <a:bodyPr/>
          <a:lstStyle/>
          <a:p>
            <a:fld id="{B6F15528-21DE-4FAA-801E-634DDDAF4B2B}" type="slidenum">
              <a:rPr lang="en-US" sz="1050" b="1">
                <a:solidFill>
                  <a:srgbClr val="7030A0"/>
                </a:solidFill>
                <a:latin typeface="Times New Roman" panose="02020603050405020304" pitchFamily="18" charset="0"/>
                <a:cs typeface="Times New Roman" panose="02020603050405020304" pitchFamily="18" charset="0"/>
              </a:rPr>
              <a:t>30</a:t>
            </a:fld>
            <a:endParaRPr lang="en-US" sz="1050" b="1" dirty="0">
              <a:solidFill>
                <a:srgbClr val="7030A0"/>
              </a:solidFill>
              <a:latin typeface="Times New Roman" panose="02020603050405020304" pitchFamily="18" charset="0"/>
              <a:cs typeface="Times New Roman" panose="02020603050405020304" pitchFamily="18" charset="0"/>
            </a:endParaRPr>
          </a:p>
        </p:txBody>
      </p:sp>
      <p:sp>
        <p:nvSpPr>
          <p:cNvPr id="1048662" name="Rectangle 3"/>
          <p:cNvSpPr>
            <a:spLocks noGrp="1"/>
          </p:cNvSpPr>
          <p:nvPr>
            <p:ph idx="1"/>
          </p:nvPr>
        </p:nvSpPr>
        <p:spPr>
          <a:xfrm>
            <a:off x="3635896" y="2000251"/>
            <a:ext cx="5165204" cy="3394472"/>
          </a:xfrm>
        </p:spPr>
        <p:txBody>
          <a:bodyPr>
            <a:normAutofit fontScale="62500" lnSpcReduction="20000"/>
          </a:bodyPr>
          <a:lstStyle/>
          <a:p>
            <a:pPr algn="just"/>
            <a:r>
              <a:rPr lang="en-US" dirty="0">
                <a:latin typeface="Open Sans" panose="020B0606030504020204" pitchFamily="34" charset="0"/>
                <a:ea typeface="Open Sans" panose="020B0606030504020204" pitchFamily="34" charset="0"/>
                <a:cs typeface="Open Sans" panose="020B0606030504020204" pitchFamily="34" charset="0"/>
              </a:rPr>
              <a:t>United Nations Educational, Scientific and Cultural Organization (UNESCO), in October 2003, finalized the text of the International Declaration on Human Genetic Data. </a:t>
            </a:r>
          </a:p>
          <a:p>
            <a:pPr algn="just">
              <a:buNone/>
            </a:pPr>
            <a:endParaRPr lang="en-US" dirty="0">
              <a:latin typeface="Open Sans" panose="020B0606030504020204" pitchFamily="34" charset="0"/>
              <a:ea typeface="Open Sans" panose="020B0606030504020204" pitchFamily="34" charset="0"/>
              <a:cs typeface="Open Sans" panose="020B0606030504020204" pitchFamily="34" charset="0"/>
            </a:endParaRPr>
          </a:p>
          <a:p>
            <a:pPr algn="just"/>
            <a:r>
              <a:rPr lang="en-US" dirty="0">
                <a:latin typeface="Open Sans" panose="020B0606030504020204" pitchFamily="34" charset="0"/>
                <a:ea typeface="Open Sans" panose="020B0606030504020204" pitchFamily="34" charset="0"/>
                <a:cs typeface="Open Sans" panose="020B0606030504020204" pitchFamily="34" charset="0"/>
              </a:rPr>
              <a:t>As of year 2009, this Declaration and UNESCO's earlier Universal Declaration on the Human Genome and Human Rights (1997) were the only international declarations that addressed the issue of protecting genetic data.</a:t>
            </a:r>
          </a:p>
        </p:txBody>
      </p:sp>
      <p:sp>
        <p:nvSpPr>
          <p:cNvPr id="1048663" name="Rectangle 2"/>
          <p:cNvSpPr>
            <a:spLocks noGrp="1"/>
          </p:cNvSpPr>
          <p:nvPr>
            <p:ph type="title"/>
          </p:nvPr>
        </p:nvSpPr>
        <p:spPr>
          <a:xfrm>
            <a:off x="251520" y="3219822"/>
            <a:ext cx="3240360" cy="857250"/>
          </a:xfrm>
        </p:spPr>
        <p:txBody>
          <a:bodyPr>
            <a:normAutofit fontScale="90000"/>
          </a:bodyPr>
          <a:lstStyle/>
          <a:p>
            <a:r>
              <a:rPr lang="en-US" sz="2850" b="1" dirty="0">
                <a:solidFill>
                  <a:schemeClr val="accent6"/>
                </a:solidFill>
                <a:latin typeface="Open Sans" panose="020B0606030504020204" pitchFamily="34" charset="0"/>
                <a:ea typeface="Open Sans" panose="020B0606030504020204" pitchFamily="34" charset="0"/>
                <a:cs typeface="Open Sans" panose="020B0606030504020204" pitchFamily="34" charset="0"/>
              </a:rPr>
              <a:t>INTERNATIONAL LEGAL PRINCIPLES</a:t>
            </a:r>
            <a:endParaRPr lang="en-US" altLang="en-US" sz="2850" b="1" u="sng" dirty="0">
              <a:solidFill>
                <a:schemeClr val="accent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48664" name="AutoShape 4"/>
          <p:cNvSpPr>
            <a:spLocks noChangeAspect="1" noChangeArrowheads="1"/>
          </p:cNvSpPr>
          <p:nvPr/>
        </p:nvSpPr>
        <p:spPr bwMode="auto">
          <a:xfrm>
            <a:off x="4457700" y="3314700"/>
            <a:ext cx="228600" cy="228600"/>
          </a:xfrm>
          <a:prstGeom prst="rect">
            <a:avLst/>
          </a:prstGeom>
          <a:noFill/>
        </p:spPr>
        <p:txBody>
          <a:bodyPr vert="horz" wrap="square" lIns="68580" tIns="34290" rIns="68580" bIns="34290" numCol="1" anchor="t" anchorCtr="0" compatLnSpc="1">
            <a:prstTxWarp prst="textNoShape">
              <a:avLst/>
            </a:prstTxWarp>
          </a:bodyPr>
          <a:lstStyle/>
          <a:p>
            <a:endParaRPr lang="en-IN" sz="135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67" name="Slide Number Placeholder 3"/>
          <p:cNvSpPr>
            <a:spLocks noGrp="1"/>
          </p:cNvSpPr>
          <p:nvPr>
            <p:ph type="sldNum" sz="quarter" idx="12"/>
          </p:nvPr>
        </p:nvSpPr>
        <p:spPr/>
        <p:txBody>
          <a:bodyPr/>
          <a:lstStyle/>
          <a:p>
            <a:fld id="{B6F15528-21DE-4FAA-801E-634DDDAF4B2B}" type="slidenum">
              <a:rPr lang="en-US" sz="1050" b="1">
                <a:solidFill>
                  <a:srgbClr val="7030A0"/>
                </a:solidFill>
                <a:latin typeface="Times New Roman" panose="02020603050405020304" pitchFamily="18" charset="0"/>
                <a:cs typeface="Times New Roman" panose="02020603050405020304" pitchFamily="18" charset="0"/>
              </a:rPr>
              <a:t>31</a:t>
            </a:fld>
            <a:endParaRPr lang="en-US" sz="1050" b="1" dirty="0">
              <a:solidFill>
                <a:srgbClr val="7030A0"/>
              </a:solidFill>
              <a:latin typeface="Times New Roman" panose="02020603050405020304" pitchFamily="18" charset="0"/>
              <a:cs typeface="Times New Roman" panose="02020603050405020304" pitchFamily="18" charset="0"/>
            </a:endParaRPr>
          </a:p>
        </p:txBody>
      </p:sp>
      <p:sp>
        <p:nvSpPr>
          <p:cNvPr id="1048669" name="Rectangle 3"/>
          <p:cNvSpPr>
            <a:spLocks noGrp="1"/>
          </p:cNvSpPr>
          <p:nvPr>
            <p:ph idx="1"/>
          </p:nvPr>
        </p:nvSpPr>
        <p:spPr>
          <a:xfrm>
            <a:off x="3059832" y="908720"/>
            <a:ext cx="5741268" cy="3631298"/>
          </a:xfrm>
        </p:spPr>
        <p:txBody>
          <a:bodyPr>
            <a:noAutofit/>
          </a:bodyPr>
          <a:lstStyle/>
          <a:p>
            <a:pPr algn="just"/>
            <a:r>
              <a:rPr lang="en-US" sz="2400" dirty="0">
                <a:latin typeface="Open Sans" panose="020B0606030504020204" pitchFamily="34" charset="0"/>
                <a:ea typeface="Open Sans" panose="020B0606030504020204" pitchFamily="34" charset="0"/>
                <a:cs typeface="Open Sans" panose="020B0606030504020204" pitchFamily="34" charset="0"/>
              </a:rPr>
              <a:t>The 2003 Declaration emphasizes that any practice involving the collection, processing, use and storage of human genetic data should be consistent with both domestic legislation and international human rights law.</a:t>
            </a:r>
          </a:p>
          <a:p>
            <a:pPr marL="0" indent="0" algn="just">
              <a:buNone/>
            </a:pPr>
            <a:endParaRPr lang="en-US" sz="1000" dirty="0">
              <a:latin typeface="Open Sans" panose="020B0606030504020204" pitchFamily="34" charset="0"/>
              <a:ea typeface="Open Sans" panose="020B0606030504020204" pitchFamily="34" charset="0"/>
              <a:cs typeface="Open Sans" panose="020B0606030504020204" pitchFamily="34" charset="0"/>
            </a:endParaRPr>
          </a:p>
          <a:p>
            <a:pPr algn="just"/>
            <a:r>
              <a:rPr lang="en-US" sz="2400" dirty="0">
                <a:solidFill>
                  <a:srgbClr val="C00000"/>
                </a:solidFill>
                <a:latin typeface="Open Sans" panose="020B0606030504020204" pitchFamily="34" charset="0"/>
                <a:ea typeface="Open Sans" panose="020B0606030504020204" pitchFamily="34" charset="0"/>
                <a:cs typeface="Open Sans" panose="020B0606030504020204" pitchFamily="34" charset="0"/>
              </a:rPr>
              <a:t>The International Committee of the Red Cross (ICRC) </a:t>
            </a:r>
            <a:r>
              <a:rPr lang="en-US" sz="2400" dirty="0">
                <a:latin typeface="Open Sans" panose="020B0606030504020204" pitchFamily="34" charset="0"/>
                <a:ea typeface="Open Sans" panose="020B0606030504020204" pitchFamily="34" charset="0"/>
                <a:cs typeface="Open Sans" panose="020B0606030504020204" pitchFamily="34" charset="0"/>
              </a:rPr>
              <a:t>has compiled a list of </a:t>
            </a:r>
            <a:r>
              <a:rPr lang="en-US" sz="2400" i="1" dirty="0">
                <a:latin typeface="Open Sans" panose="020B0606030504020204" pitchFamily="34" charset="0"/>
                <a:ea typeface="Open Sans" panose="020B0606030504020204" pitchFamily="34" charset="0"/>
                <a:cs typeface="Open Sans" panose="020B0606030504020204" pitchFamily="34" charset="0"/>
              </a:rPr>
              <a:t>Legal Principles</a:t>
            </a:r>
            <a:r>
              <a:rPr lang="en-US" sz="2400" dirty="0">
                <a:latin typeface="Open Sans" panose="020B0606030504020204" pitchFamily="34" charset="0"/>
                <a:ea typeface="Open Sans" panose="020B0606030504020204" pitchFamily="34" charset="0"/>
                <a:cs typeface="Open Sans" panose="020B0606030504020204" pitchFamily="34" charset="0"/>
              </a:rPr>
              <a:t>, relating to the protection of personal and genetic data, to be respected in all circumstances which have been developed, keeping international agreements and recommendations together with national legislations.</a:t>
            </a:r>
            <a:endParaRPr lang="en-IN"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048670" name="Rectangle 2"/>
          <p:cNvSpPr>
            <a:spLocks noGrp="1"/>
          </p:cNvSpPr>
          <p:nvPr>
            <p:ph type="title"/>
          </p:nvPr>
        </p:nvSpPr>
        <p:spPr>
          <a:xfrm>
            <a:off x="-36512" y="2787774"/>
            <a:ext cx="3538736" cy="857250"/>
          </a:xfrm>
        </p:spPr>
        <p:txBody>
          <a:bodyPr>
            <a:normAutofit fontScale="90000"/>
          </a:bodyPr>
          <a:lstStyle/>
          <a:p>
            <a:r>
              <a:rPr lang="en-US" sz="2850" b="1" dirty="0">
                <a:solidFill>
                  <a:schemeClr val="accent6"/>
                </a:solidFill>
                <a:latin typeface="Open Sans" panose="020B0606030504020204" pitchFamily="34" charset="0"/>
                <a:ea typeface="Open Sans" panose="020B0606030504020204" pitchFamily="34" charset="0"/>
                <a:cs typeface="Open Sans" panose="020B0606030504020204" pitchFamily="34" charset="0"/>
              </a:rPr>
              <a:t>INTERNATIONAL LEGAL PRINCIPLES</a:t>
            </a:r>
            <a:endParaRPr lang="en-US" altLang="en-US" sz="2850" b="1" u="sng" dirty="0">
              <a:solidFill>
                <a:schemeClr val="accent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48671" name="AutoShape 4"/>
          <p:cNvSpPr>
            <a:spLocks noChangeAspect="1" noChangeArrowheads="1"/>
          </p:cNvSpPr>
          <p:nvPr/>
        </p:nvSpPr>
        <p:spPr bwMode="auto">
          <a:xfrm>
            <a:off x="4457700" y="3314700"/>
            <a:ext cx="228600" cy="228600"/>
          </a:xfrm>
          <a:prstGeom prst="rect">
            <a:avLst/>
          </a:prstGeom>
          <a:noFill/>
        </p:spPr>
        <p:txBody>
          <a:bodyPr vert="horz" wrap="square" lIns="68580" tIns="34290" rIns="68580" bIns="34290" numCol="1" anchor="t" anchorCtr="0" compatLnSpc="1">
            <a:prstTxWarp prst="textNoShape">
              <a:avLst/>
            </a:prstTxWarp>
          </a:bodyPr>
          <a:lstStyle/>
          <a:p>
            <a:endParaRPr lang="en-IN" sz="135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74" name="Slide Number Placeholder 3"/>
          <p:cNvSpPr>
            <a:spLocks noGrp="1"/>
          </p:cNvSpPr>
          <p:nvPr>
            <p:ph type="sldNum" sz="quarter" idx="12"/>
          </p:nvPr>
        </p:nvSpPr>
        <p:spPr/>
        <p:txBody>
          <a:bodyPr/>
          <a:lstStyle/>
          <a:p>
            <a:fld id="{B6F15528-21DE-4FAA-801E-634DDDAF4B2B}" type="slidenum">
              <a:rPr lang="en-US" sz="1050" b="1">
                <a:solidFill>
                  <a:srgbClr val="7030A0"/>
                </a:solidFill>
                <a:latin typeface="Times New Roman" panose="02020603050405020304" pitchFamily="18" charset="0"/>
                <a:cs typeface="Times New Roman" panose="02020603050405020304" pitchFamily="18" charset="0"/>
              </a:rPr>
              <a:t>32</a:t>
            </a:fld>
            <a:endParaRPr lang="en-US" sz="1050" b="1" dirty="0">
              <a:solidFill>
                <a:srgbClr val="7030A0"/>
              </a:solidFill>
              <a:latin typeface="Times New Roman" panose="02020603050405020304" pitchFamily="18" charset="0"/>
              <a:cs typeface="Times New Roman" panose="02020603050405020304" pitchFamily="18" charset="0"/>
            </a:endParaRPr>
          </a:p>
        </p:txBody>
      </p:sp>
      <p:sp>
        <p:nvSpPr>
          <p:cNvPr id="1048676" name="Rectangle 3"/>
          <p:cNvSpPr>
            <a:spLocks noGrp="1"/>
          </p:cNvSpPr>
          <p:nvPr>
            <p:ph idx="1"/>
          </p:nvPr>
        </p:nvSpPr>
        <p:spPr>
          <a:xfrm>
            <a:off x="3295228" y="1700808"/>
            <a:ext cx="6029300" cy="3394472"/>
          </a:xfrm>
        </p:spPr>
        <p:txBody>
          <a:bodyPr>
            <a:normAutofit fontScale="62500" lnSpcReduction="20000"/>
          </a:bodyPr>
          <a:lstStyle/>
          <a:p>
            <a:pPr algn="just">
              <a:buNone/>
            </a:pPr>
            <a:r>
              <a:rPr lang="en-US" b="1" dirty="0">
                <a:latin typeface="Open Sans" panose="020B0606030504020204" pitchFamily="34" charset="0"/>
                <a:ea typeface="Open Sans" panose="020B0606030504020204" pitchFamily="34" charset="0"/>
                <a:cs typeface="Open Sans" panose="020B0606030504020204" pitchFamily="34" charset="0"/>
              </a:rPr>
              <a:t>National Policy on Disaster Management</a:t>
            </a:r>
          </a:p>
          <a:p>
            <a:pPr algn="just"/>
            <a:r>
              <a:rPr lang="en-US" dirty="0">
                <a:latin typeface="Open Sans" panose="020B0606030504020204" pitchFamily="34" charset="0"/>
                <a:ea typeface="Open Sans" panose="020B0606030504020204" pitchFamily="34" charset="0"/>
                <a:cs typeface="Open Sans" panose="020B0606030504020204" pitchFamily="34" charset="0"/>
              </a:rPr>
              <a:t>National Policy on Disaster Management (2009) at Para 5.2.9 stresses the need for creating adequate mortuary facilities in disaster prone areas. </a:t>
            </a:r>
          </a:p>
          <a:p>
            <a:pPr algn="just"/>
            <a:r>
              <a:rPr lang="en-US" dirty="0">
                <a:solidFill>
                  <a:srgbClr val="002060"/>
                </a:solidFill>
                <a:latin typeface="Open Sans" panose="020B0606030504020204" pitchFamily="34" charset="0"/>
                <a:ea typeface="Open Sans" panose="020B0606030504020204" pitchFamily="34" charset="0"/>
                <a:cs typeface="Open Sans" panose="020B0606030504020204" pitchFamily="34" charset="0"/>
              </a:rPr>
              <a:t>The Policy also accords due weightage to proper and speedy disposal of dead bodies and animal carcasses. </a:t>
            </a:r>
          </a:p>
          <a:p>
            <a:pPr algn="just"/>
            <a:r>
              <a:rPr lang="en-US" dirty="0">
                <a:latin typeface="Open Sans" panose="020B0606030504020204" pitchFamily="34" charset="0"/>
                <a:ea typeface="Open Sans" panose="020B0606030504020204" pitchFamily="34" charset="0"/>
                <a:cs typeface="Open Sans" panose="020B0606030504020204" pitchFamily="34" charset="0"/>
              </a:rPr>
              <a:t>Therefore, it is essential to lay down Guidelines for management of the dead, including animal carcasses in disaster situations.</a:t>
            </a:r>
            <a:endParaRPr lang="en-US" altLang="en-US"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048677" name="Rectangle 2"/>
          <p:cNvSpPr>
            <a:spLocks noGrp="1"/>
          </p:cNvSpPr>
          <p:nvPr>
            <p:ph type="title"/>
          </p:nvPr>
        </p:nvSpPr>
        <p:spPr>
          <a:xfrm>
            <a:off x="457200" y="2715766"/>
            <a:ext cx="2962672" cy="857250"/>
          </a:xfrm>
        </p:spPr>
        <p:txBody>
          <a:bodyPr>
            <a:normAutofit fontScale="90000"/>
          </a:bodyPr>
          <a:lstStyle/>
          <a:p>
            <a:r>
              <a:rPr lang="en-US" sz="2925" b="1" dirty="0">
                <a:solidFill>
                  <a:schemeClr val="accent6"/>
                </a:solidFill>
                <a:latin typeface="Open Sans" panose="020B0606030504020204" pitchFamily="34" charset="0"/>
                <a:ea typeface="Open Sans" panose="020B0606030504020204" pitchFamily="34" charset="0"/>
                <a:cs typeface="Open Sans" panose="020B0606030504020204" pitchFamily="34" charset="0"/>
              </a:rPr>
              <a:t>Institutional and Policy Framework</a:t>
            </a:r>
            <a:endParaRPr lang="en-US" altLang="en-US" sz="2925" b="1" u="sng" dirty="0">
              <a:solidFill>
                <a:schemeClr val="accent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48678" name="AutoShape 4"/>
          <p:cNvSpPr>
            <a:spLocks noChangeAspect="1" noChangeArrowheads="1"/>
          </p:cNvSpPr>
          <p:nvPr/>
        </p:nvSpPr>
        <p:spPr bwMode="auto">
          <a:xfrm>
            <a:off x="4457700" y="3314700"/>
            <a:ext cx="228600" cy="228600"/>
          </a:xfrm>
          <a:prstGeom prst="rect">
            <a:avLst/>
          </a:prstGeom>
          <a:noFill/>
        </p:spPr>
        <p:txBody>
          <a:bodyPr vert="horz" wrap="square" lIns="68580" tIns="34290" rIns="68580" bIns="34290" numCol="1" anchor="t" anchorCtr="0" compatLnSpc="1">
            <a:prstTxWarp prst="textNoShape">
              <a:avLst/>
            </a:prstTxWarp>
          </a:bodyPr>
          <a:lstStyle/>
          <a:p>
            <a:endParaRPr lang="en-IN" sz="135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94" name="Slide Number Placeholder 3"/>
          <p:cNvSpPr>
            <a:spLocks noGrp="1"/>
          </p:cNvSpPr>
          <p:nvPr>
            <p:ph type="sldNum" sz="quarter" idx="12"/>
          </p:nvPr>
        </p:nvSpPr>
        <p:spPr/>
        <p:txBody>
          <a:bodyPr/>
          <a:lstStyle/>
          <a:p>
            <a:fld id="{B6F15528-21DE-4FAA-801E-634DDDAF4B2B}" type="slidenum">
              <a:rPr lang="en-US" sz="1050" b="1">
                <a:solidFill>
                  <a:srgbClr val="7030A0"/>
                </a:solidFill>
                <a:latin typeface="Times New Roman" panose="02020603050405020304" pitchFamily="18" charset="0"/>
                <a:cs typeface="Times New Roman" panose="02020603050405020304" pitchFamily="18" charset="0"/>
              </a:rPr>
              <a:t>33</a:t>
            </a:fld>
            <a:endParaRPr lang="en-US" sz="1050" b="1" dirty="0">
              <a:solidFill>
                <a:srgbClr val="7030A0"/>
              </a:solidFill>
              <a:latin typeface="Times New Roman" panose="02020603050405020304" pitchFamily="18" charset="0"/>
              <a:cs typeface="Times New Roman" panose="02020603050405020304" pitchFamily="18" charset="0"/>
            </a:endParaRPr>
          </a:p>
        </p:txBody>
      </p:sp>
      <p:sp>
        <p:nvSpPr>
          <p:cNvPr id="1048696" name="Rectangle 3"/>
          <p:cNvSpPr>
            <a:spLocks noGrp="1"/>
          </p:cNvSpPr>
          <p:nvPr>
            <p:ph idx="1"/>
          </p:nvPr>
        </p:nvSpPr>
        <p:spPr>
          <a:xfrm>
            <a:off x="2555776" y="2000251"/>
            <a:ext cx="6245324" cy="3394472"/>
          </a:xfrm>
        </p:spPr>
        <p:txBody>
          <a:bodyPr>
            <a:normAutofit fontScale="92500" lnSpcReduction="10000"/>
          </a:bodyPr>
          <a:lstStyle/>
          <a:p>
            <a:pPr algn="just">
              <a:buNone/>
            </a:pPr>
            <a:r>
              <a:rPr lang="en-US" sz="2100" b="1" dirty="0">
                <a:latin typeface="Open Sans" panose="020B0606030504020204" pitchFamily="34" charset="0"/>
                <a:ea typeface="Open Sans" panose="020B0606030504020204" pitchFamily="34" charset="0"/>
                <a:cs typeface="Open Sans" panose="020B0606030504020204" pitchFamily="34" charset="0"/>
              </a:rPr>
              <a:t>International Committee of the Red Cross</a:t>
            </a:r>
          </a:p>
          <a:p>
            <a:pPr algn="just"/>
            <a:r>
              <a:rPr lang="en-US" sz="2100" dirty="0">
                <a:latin typeface="Open Sans" panose="020B0606030504020204" pitchFamily="34" charset="0"/>
                <a:ea typeface="Open Sans" panose="020B0606030504020204" pitchFamily="34" charset="0"/>
                <a:cs typeface="Open Sans" panose="020B0606030504020204" pitchFamily="34" charset="0"/>
              </a:rPr>
              <a:t>The </a:t>
            </a:r>
            <a:r>
              <a:rPr lang="en-US" sz="2100" b="1" dirty="0">
                <a:solidFill>
                  <a:srgbClr val="C00000"/>
                </a:solidFill>
                <a:latin typeface="Open Sans" panose="020B0606030504020204" pitchFamily="34" charset="0"/>
                <a:ea typeface="Open Sans" panose="020B0606030504020204" pitchFamily="34" charset="0"/>
                <a:cs typeface="Open Sans" panose="020B0606030504020204" pitchFamily="34" charset="0"/>
              </a:rPr>
              <a:t>ICRC</a:t>
            </a:r>
            <a:r>
              <a:rPr lang="en-US" sz="2100" dirty="0">
                <a:latin typeface="Open Sans" panose="020B0606030504020204" pitchFamily="34" charset="0"/>
                <a:ea typeface="Open Sans" panose="020B0606030504020204" pitchFamily="34" charset="0"/>
                <a:cs typeface="Open Sans" panose="020B0606030504020204" pitchFamily="34" charset="0"/>
              </a:rPr>
              <a:t>, an impartial, neutral and independent humanitarian organization is playing an important role in the training of first responders involved in management of the dead bodies after disasters. </a:t>
            </a:r>
          </a:p>
          <a:p>
            <a:pPr algn="just"/>
            <a:r>
              <a:rPr lang="en-US" sz="2100" dirty="0">
                <a:latin typeface="Open Sans" panose="020B0606030504020204" pitchFamily="34" charset="0"/>
                <a:ea typeface="Open Sans" panose="020B0606030504020204" pitchFamily="34" charset="0"/>
                <a:cs typeface="Open Sans" panose="020B0606030504020204" pitchFamily="34" charset="0"/>
              </a:rPr>
              <a:t>A number of courses have been conducted by them internationally and in our country for National Disaster Response Force (NDRF). </a:t>
            </a:r>
          </a:p>
          <a:p>
            <a:pPr algn="just"/>
            <a:r>
              <a:rPr lang="en-US" sz="2100" dirty="0">
                <a:latin typeface="Open Sans" panose="020B0606030504020204" pitchFamily="34" charset="0"/>
                <a:ea typeface="Open Sans" panose="020B0606030504020204" pitchFamily="34" charset="0"/>
                <a:cs typeface="Open Sans" panose="020B0606030504020204" pitchFamily="34" charset="0"/>
              </a:rPr>
              <a:t>Due to its expertise, exhibited around the world, the ICRC has been approached to render advice on procedures and guidelines related to disaster management issues.</a:t>
            </a:r>
            <a:endParaRPr lang="en-IN" sz="2100" dirty="0">
              <a:latin typeface="Open Sans" panose="020B0606030504020204" pitchFamily="34" charset="0"/>
              <a:ea typeface="Open Sans" panose="020B0606030504020204" pitchFamily="34" charset="0"/>
              <a:cs typeface="Open Sans" panose="020B0606030504020204" pitchFamily="34" charset="0"/>
            </a:endParaRPr>
          </a:p>
        </p:txBody>
      </p:sp>
      <p:sp>
        <p:nvSpPr>
          <p:cNvPr id="1048697" name="Rectangle 2"/>
          <p:cNvSpPr>
            <a:spLocks noGrp="1"/>
          </p:cNvSpPr>
          <p:nvPr>
            <p:ph type="title"/>
          </p:nvPr>
        </p:nvSpPr>
        <p:spPr>
          <a:xfrm>
            <a:off x="35496" y="2859782"/>
            <a:ext cx="2746648" cy="857250"/>
          </a:xfrm>
        </p:spPr>
        <p:txBody>
          <a:bodyPr>
            <a:normAutofit fontScale="90000"/>
          </a:bodyPr>
          <a:lstStyle/>
          <a:p>
            <a:r>
              <a:rPr lang="en-US" sz="2925" b="1" dirty="0">
                <a:solidFill>
                  <a:schemeClr val="accent6"/>
                </a:solidFill>
                <a:latin typeface="Open Sans" panose="020B0606030504020204" pitchFamily="34" charset="0"/>
                <a:ea typeface="Open Sans" panose="020B0606030504020204" pitchFamily="34" charset="0"/>
                <a:cs typeface="Open Sans" panose="020B0606030504020204" pitchFamily="34" charset="0"/>
              </a:rPr>
              <a:t>Role of International Org</a:t>
            </a:r>
            <a:endParaRPr lang="en-US" altLang="en-US" sz="2925" b="1" u="sng" dirty="0">
              <a:solidFill>
                <a:schemeClr val="accent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48698" name="AutoShape 4"/>
          <p:cNvSpPr>
            <a:spLocks noChangeAspect="1" noChangeArrowheads="1"/>
          </p:cNvSpPr>
          <p:nvPr/>
        </p:nvSpPr>
        <p:spPr bwMode="auto">
          <a:xfrm>
            <a:off x="4457700" y="3314700"/>
            <a:ext cx="228600" cy="228600"/>
          </a:xfrm>
          <a:prstGeom prst="rect">
            <a:avLst/>
          </a:prstGeom>
          <a:noFill/>
        </p:spPr>
        <p:txBody>
          <a:bodyPr vert="horz" wrap="square" lIns="68580" tIns="34290" rIns="68580" bIns="34290" numCol="1" anchor="t" anchorCtr="0" compatLnSpc="1">
            <a:prstTxWarp prst="textNoShape">
              <a:avLst/>
            </a:prstTxWarp>
          </a:bodyPr>
          <a:lstStyle/>
          <a:p>
            <a:endParaRPr lang="en-IN" sz="135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34" name="Slide Number Placeholder 3"/>
          <p:cNvSpPr>
            <a:spLocks noGrp="1"/>
          </p:cNvSpPr>
          <p:nvPr>
            <p:ph type="sldNum" sz="quarter" idx="12"/>
          </p:nvPr>
        </p:nvSpPr>
        <p:spPr/>
        <p:txBody>
          <a:bodyPr/>
          <a:lstStyle/>
          <a:p>
            <a:fld id="{B6F15528-21DE-4FAA-801E-634DDDAF4B2B}" type="slidenum">
              <a:rPr lang="en-US" sz="1050" b="1">
                <a:solidFill>
                  <a:srgbClr val="7030A0"/>
                </a:solidFill>
                <a:latin typeface="Times New Roman" panose="02020603050405020304" pitchFamily="18" charset="0"/>
                <a:cs typeface="Times New Roman" panose="02020603050405020304" pitchFamily="18" charset="0"/>
              </a:rPr>
              <a:t>34</a:t>
            </a:fld>
            <a:endParaRPr lang="en-US" sz="1050" b="1" dirty="0">
              <a:solidFill>
                <a:srgbClr val="7030A0"/>
              </a:solidFill>
              <a:latin typeface="Times New Roman" panose="02020603050405020304" pitchFamily="18" charset="0"/>
              <a:cs typeface="Times New Roman" panose="02020603050405020304" pitchFamily="18" charset="0"/>
            </a:endParaRPr>
          </a:p>
        </p:txBody>
      </p:sp>
      <p:sp>
        <p:nvSpPr>
          <p:cNvPr id="1048736" name="Rectangle 3"/>
          <p:cNvSpPr>
            <a:spLocks noGrp="1"/>
          </p:cNvSpPr>
          <p:nvPr>
            <p:ph idx="1"/>
          </p:nvPr>
        </p:nvSpPr>
        <p:spPr>
          <a:xfrm>
            <a:off x="3203848" y="1340768"/>
            <a:ext cx="5597252" cy="3394472"/>
          </a:xfrm>
        </p:spPr>
        <p:txBody>
          <a:bodyPr>
            <a:noAutofit/>
          </a:bodyPr>
          <a:lstStyle/>
          <a:p>
            <a:pPr algn="just"/>
            <a:r>
              <a:rPr lang="en-US" sz="2400" dirty="0">
                <a:latin typeface="Open Sans" panose="020B0606030504020204" pitchFamily="34" charset="0"/>
                <a:ea typeface="Open Sans" panose="020B0606030504020204" pitchFamily="34" charset="0"/>
                <a:cs typeface="Open Sans" panose="020B0606030504020204" pitchFamily="34" charset="0"/>
              </a:rPr>
              <a:t>Before the enactment of Disaster Management Act, 2005, policy, plans or guidelines for management of the dead in the aftermath of disasters were not available in our country. </a:t>
            </a:r>
          </a:p>
          <a:p>
            <a:pPr marL="0" indent="0" algn="just">
              <a:buNone/>
            </a:pPr>
            <a:endParaRPr lang="en-US" sz="2400" dirty="0">
              <a:latin typeface="Open Sans" panose="020B0606030504020204" pitchFamily="34" charset="0"/>
              <a:ea typeface="Open Sans" panose="020B0606030504020204" pitchFamily="34" charset="0"/>
              <a:cs typeface="Open Sans" panose="020B0606030504020204" pitchFamily="34" charset="0"/>
            </a:endParaRPr>
          </a:p>
          <a:p>
            <a:pPr algn="just"/>
            <a:r>
              <a:rPr lang="en-US" sz="2400" dirty="0">
                <a:latin typeface="Open Sans" panose="020B0606030504020204" pitchFamily="34" charset="0"/>
                <a:ea typeface="Open Sans" panose="020B0606030504020204" pitchFamily="34" charset="0"/>
                <a:cs typeface="Open Sans" panose="020B0606030504020204" pitchFamily="34" charset="0"/>
              </a:rPr>
              <a:t>Based on the National Policy on Disaster Management and the Disaster Management Act, 2005, it is essential to prepare National Guidelines on Management of the Dead in the aftermath of Disasters.</a:t>
            </a:r>
            <a:endParaRPr lang="en-US" altLang="en-US" sz="24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048737" name="Rectangle 2"/>
          <p:cNvSpPr>
            <a:spLocks noGrp="1"/>
          </p:cNvSpPr>
          <p:nvPr>
            <p:ph type="title"/>
          </p:nvPr>
        </p:nvSpPr>
        <p:spPr>
          <a:xfrm>
            <a:off x="457200" y="2283718"/>
            <a:ext cx="2746648" cy="857250"/>
          </a:xfrm>
        </p:spPr>
        <p:txBody>
          <a:bodyPr>
            <a:normAutofit fontScale="90000"/>
          </a:bodyPr>
          <a:lstStyle/>
          <a:p>
            <a:r>
              <a:rPr lang="en-US" b="1" dirty="0">
                <a:solidFill>
                  <a:schemeClr val="accent6"/>
                </a:solidFill>
                <a:latin typeface="Open Sans" panose="020B0606030504020204" pitchFamily="34" charset="0"/>
                <a:ea typeface="Open Sans" panose="020B0606030504020204" pitchFamily="34" charset="0"/>
                <a:cs typeface="Open Sans" panose="020B0606030504020204" pitchFamily="34" charset="0"/>
              </a:rPr>
              <a:t>POLICY AND PLANS</a:t>
            </a:r>
            <a:endParaRPr lang="en-US" altLang="en-US" b="1" u="sng" dirty="0">
              <a:solidFill>
                <a:schemeClr val="accent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48738" name="AutoShape 4"/>
          <p:cNvSpPr>
            <a:spLocks noChangeAspect="1" noChangeArrowheads="1"/>
          </p:cNvSpPr>
          <p:nvPr/>
        </p:nvSpPr>
        <p:spPr bwMode="auto">
          <a:xfrm>
            <a:off x="4457700" y="3314700"/>
            <a:ext cx="228600" cy="228600"/>
          </a:xfrm>
          <a:prstGeom prst="rect">
            <a:avLst/>
          </a:prstGeom>
          <a:noFill/>
        </p:spPr>
        <p:txBody>
          <a:bodyPr vert="horz" wrap="square" lIns="68580" tIns="34290" rIns="68580" bIns="34290" numCol="1" anchor="t" anchorCtr="0" compatLnSpc="1">
            <a:prstTxWarp prst="textNoShape">
              <a:avLst/>
            </a:prstTxWarp>
          </a:bodyPr>
          <a:lstStyle/>
          <a:p>
            <a:endParaRPr lang="en-IN" sz="135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41" name="Slide Number Placeholder 3"/>
          <p:cNvSpPr>
            <a:spLocks noGrp="1"/>
          </p:cNvSpPr>
          <p:nvPr>
            <p:ph type="sldNum" sz="quarter" idx="12"/>
          </p:nvPr>
        </p:nvSpPr>
        <p:spPr/>
        <p:txBody>
          <a:bodyPr/>
          <a:lstStyle/>
          <a:p>
            <a:fld id="{B6F15528-21DE-4FAA-801E-634DDDAF4B2B}" type="slidenum">
              <a:rPr lang="en-US" sz="1050" b="1">
                <a:solidFill>
                  <a:srgbClr val="7030A0"/>
                </a:solidFill>
                <a:latin typeface="Times New Roman" panose="02020603050405020304" pitchFamily="18" charset="0"/>
                <a:cs typeface="Times New Roman" panose="02020603050405020304" pitchFamily="18" charset="0"/>
              </a:rPr>
              <a:t>35</a:t>
            </a:fld>
            <a:endParaRPr lang="en-US" sz="1050" b="1" dirty="0">
              <a:solidFill>
                <a:srgbClr val="7030A0"/>
              </a:solidFill>
              <a:latin typeface="Times New Roman" panose="02020603050405020304" pitchFamily="18" charset="0"/>
              <a:cs typeface="Times New Roman" panose="02020603050405020304" pitchFamily="18" charset="0"/>
            </a:endParaRPr>
          </a:p>
        </p:txBody>
      </p:sp>
      <p:sp>
        <p:nvSpPr>
          <p:cNvPr id="1048743" name="Rectangle 3"/>
          <p:cNvSpPr>
            <a:spLocks noGrp="1"/>
          </p:cNvSpPr>
          <p:nvPr>
            <p:ph idx="1"/>
          </p:nvPr>
        </p:nvSpPr>
        <p:spPr>
          <a:xfrm>
            <a:off x="3995936" y="1885951"/>
            <a:ext cx="4805164" cy="3394472"/>
          </a:xfrm>
        </p:spPr>
        <p:txBody>
          <a:bodyPr>
            <a:normAutofit lnSpcReduction="10000"/>
          </a:bodyPr>
          <a:lstStyle/>
          <a:p>
            <a:pPr algn="just"/>
            <a:r>
              <a:rPr lang="en-US" sz="2325" dirty="0">
                <a:latin typeface="Open Sans" panose="020B0606030504020204" pitchFamily="34" charset="0"/>
                <a:ea typeface="Open Sans" panose="020B0606030504020204" pitchFamily="34" charset="0"/>
                <a:cs typeface="Open Sans" panose="020B0606030504020204" pitchFamily="34" charset="0"/>
              </a:rPr>
              <a:t>On the basis of these National Guidelines, the Plans and Standard Operating Procedures (SOPs) will be prepared at various levels, on priority basis, for recovery, retrieval, identification and other components related to management of the dead</a:t>
            </a:r>
            <a:r>
              <a:rPr lang="en-US" dirty="0">
                <a:latin typeface="Open Sans" panose="020B0606030504020204" pitchFamily="34" charset="0"/>
                <a:ea typeface="Open Sans" panose="020B0606030504020204" pitchFamily="34" charset="0"/>
                <a:cs typeface="Open Sans" panose="020B0606030504020204" pitchFamily="34" charset="0"/>
              </a:rPr>
              <a:t>.</a:t>
            </a:r>
            <a:endParaRPr lang="en-IN" dirty="0">
              <a:latin typeface="Open Sans" panose="020B0606030504020204" pitchFamily="34" charset="0"/>
              <a:ea typeface="Open Sans" panose="020B0606030504020204" pitchFamily="34" charset="0"/>
              <a:cs typeface="Open Sans" panose="020B0606030504020204" pitchFamily="34" charset="0"/>
            </a:endParaRPr>
          </a:p>
        </p:txBody>
      </p:sp>
      <p:sp>
        <p:nvSpPr>
          <p:cNvPr id="1048744" name="Rectangle 2"/>
          <p:cNvSpPr>
            <a:spLocks noGrp="1"/>
          </p:cNvSpPr>
          <p:nvPr>
            <p:ph type="title"/>
          </p:nvPr>
        </p:nvSpPr>
        <p:spPr>
          <a:xfrm>
            <a:off x="457200" y="2499742"/>
            <a:ext cx="3538736" cy="857250"/>
          </a:xfrm>
        </p:spPr>
        <p:txBody>
          <a:bodyPr>
            <a:normAutofit fontScale="90000"/>
          </a:bodyPr>
          <a:lstStyle/>
          <a:p>
            <a:r>
              <a:rPr lang="en-US" b="1" dirty="0">
                <a:solidFill>
                  <a:schemeClr val="accent6"/>
                </a:solidFill>
                <a:latin typeface="Open Sans" panose="020B0606030504020204" pitchFamily="34" charset="0"/>
                <a:ea typeface="Open Sans" panose="020B0606030504020204" pitchFamily="34" charset="0"/>
                <a:cs typeface="Open Sans" panose="020B0606030504020204" pitchFamily="34" charset="0"/>
              </a:rPr>
              <a:t>POLICY AND PLANS</a:t>
            </a:r>
            <a:endParaRPr lang="en-US" altLang="en-US" b="1" u="sng" dirty="0">
              <a:solidFill>
                <a:schemeClr val="accent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48745" name="AutoShape 4"/>
          <p:cNvSpPr>
            <a:spLocks noChangeAspect="1" noChangeArrowheads="1"/>
          </p:cNvSpPr>
          <p:nvPr/>
        </p:nvSpPr>
        <p:spPr bwMode="auto">
          <a:xfrm>
            <a:off x="4457700" y="3314700"/>
            <a:ext cx="228600" cy="228600"/>
          </a:xfrm>
          <a:prstGeom prst="rect">
            <a:avLst/>
          </a:prstGeom>
          <a:noFill/>
        </p:spPr>
        <p:txBody>
          <a:bodyPr vert="horz" wrap="square" lIns="68580" tIns="34290" rIns="68580" bIns="34290" numCol="1" anchor="t" anchorCtr="0" compatLnSpc="1">
            <a:prstTxWarp prst="textNoShape">
              <a:avLst/>
            </a:prstTxWarp>
          </a:bodyPr>
          <a:lstStyle/>
          <a:p>
            <a:endParaRPr lang="en-IN" sz="135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48" name="Slide Number Placeholder 3"/>
          <p:cNvSpPr>
            <a:spLocks noGrp="1"/>
          </p:cNvSpPr>
          <p:nvPr>
            <p:ph type="sldNum" sz="quarter" idx="12"/>
          </p:nvPr>
        </p:nvSpPr>
        <p:spPr/>
        <p:txBody>
          <a:bodyPr/>
          <a:lstStyle/>
          <a:p>
            <a:fld id="{B6F15528-21DE-4FAA-801E-634DDDAF4B2B}" type="slidenum">
              <a:rPr lang="en-US" sz="1050" b="1">
                <a:solidFill>
                  <a:srgbClr val="7030A0"/>
                </a:solidFill>
                <a:latin typeface="Times New Roman" panose="02020603050405020304" pitchFamily="18" charset="0"/>
                <a:cs typeface="Times New Roman" panose="02020603050405020304" pitchFamily="18" charset="0"/>
              </a:rPr>
              <a:t>36</a:t>
            </a:fld>
            <a:endParaRPr lang="en-US" sz="1050" b="1" dirty="0">
              <a:solidFill>
                <a:srgbClr val="7030A0"/>
              </a:solidFill>
              <a:latin typeface="Times New Roman" panose="02020603050405020304" pitchFamily="18" charset="0"/>
              <a:cs typeface="Times New Roman" panose="02020603050405020304" pitchFamily="18" charset="0"/>
            </a:endParaRPr>
          </a:p>
        </p:txBody>
      </p:sp>
      <p:sp>
        <p:nvSpPr>
          <p:cNvPr id="1048750" name="Rectangle 3"/>
          <p:cNvSpPr>
            <a:spLocks noGrp="1"/>
          </p:cNvSpPr>
          <p:nvPr>
            <p:ph idx="1"/>
          </p:nvPr>
        </p:nvSpPr>
        <p:spPr>
          <a:xfrm>
            <a:off x="3707904" y="1052736"/>
            <a:ext cx="5093196" cy="5256584"/>
          </a:xfrm>
        </p:spPr>
        <p:txBody>
          <a:bodyPr>
            <a:noAutofit/>
          </a:bodyPr>
          <a:lstStyle/>
          <a:p>
            <a:pPr algn="just"/>
            <a:r>
              <a:rPr lang="en-US" sz="2200" dirty="0">
                <a:latin typeface="Open Sans" panose="020B0606030504020204" pitchFamily="34" charset="0"/>
                <a:ea typeface="Open Sans" panose="020B0606030504020204" pitchFamily="34" charset="0"/>
                <a:cs typeface="Open Sans" panose="020B0606030504020204" pitchFamily="34" charset="0"/>
              </a:rPr>
              <a:t>Under the control of District Authorities, there is a need to establish a coordination mechanism for management of the dead.</a:t>
            </a:r>
          </a:p>
          <a:p>
            <a:pPr marL="0" indent="0" algn="just">
              <a:buNone/>
            </a:pPr>
            <a:r>
              <a:rPr lang="en-US" sz="2200" dirty="0">
                <a:latin typeface="Open Sans" panose="020B0606030504020204" pitchFamily="34" charset="0"/>
                <a:ea typeface="Open Sans" panose="020B0606030504020204" pitchFamily="34" charset="0"/>
                <a:cs typeface="Open Sans" panose="020B0606030504020204" pitchFamily="34" charset="0"/>
              </a:rPr>
              <a:t> </a:t>
            </a:r>
          </a:p>
          <a:p>
            <a:pPr algn="just"/>
            <a:r>
              <a:rPr lang="en-US" sz="2200" dirty="0">
                <a:latin typeface="Open Sans" panose="020B0606030504020204" pitchFamily="34" charset="0"/>
                <a:ea typeface="Open Sans" panose="020B0606030504020204" pitchFamily="34" charset="0"/>
                <a:cs typeface="Open Sans" panose="020B0606030504020204" pitchFamily="34" charset="0"/>
              </a:rPr>
              <a:t>The National Guidelines on Incident Response System directs the appointment of a nodal officer viz. Dead Body Management Group-in-charge in the Response Branch of Operations Section who will coordinate with all the stakeholders involved in streamlining proper management of dead bodies.</a:t>
            </a:r>
            <a:endParaRPr lang="en-IN" sz="2200" dirty="0">
              <a:latin typeface="Open Sans" panose="020B0606030504020204" pitchFamily="34" charset="0"/>
              <a:ea typeface="Open Sans" panose="020B0606030504020204" pitchFamily="34" charset="0"/>
              <a:cs typeface="Open Sans" panose="020B0606030504020204" pitchFamily="34" charset="0"/>
            </a:endParaRPr>
          </a:p>
        </p:txBody>
      </p:sp>
      <p:sp>
        <p:nvSpPr>
          <p:cNvPr id="1048751" name="Rectangle 2"/>
          <p:cNvSpPr>
            <a:spLocks noGrp="1"/>
          </p:cNvSpPr>
          <p:nvPr>
            <p:ph type="title"/>
          </p:nvPr>
        </p:nvSpPr>
        <p:spPr>
          <a:xfrm>
            <a:off x="35496" y="3075806"/>
            <a:ext cx="3826768" cy="857250"/>
          </a:xfrm>
        </p:spPr>
        <p:txBody>
          <a:bodyPr>
            <a:normAutofit/>
          </a:bodyPr>
          <a:lstStyle/>
          <a:p>
            <a:r>
              <a:rPr lang="en-US" sz="2400" b="1" dirty="0">
                <a:solidFill>
                  <a:schemeClr val="accent6"/>
                </a:solidFill>
                <a:latin typeface="Open Sans" panose="020B0606030504020204" pitchFamily="34" charset="0"/>
                <a:ea typeface="Open Sans" panose="020B0606030504020204" pitchFamily="34" charset="0"/>
                <a:cs typeface="Open Sans" panose="020B0606030504020204" pitchFamily="34" charset="0"/>
              </a:rPr>
              <a:t>COMMAND,CONTROL AND COORDINATION</a:t>
            </a:r>
            <a:endParaRPr lang="en-US" altLang="en-US" sz="2400" b="1" u="sng" dirty="0">
              <a:solidFill>
                <a:schemeClr val="accent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48752" name="AutoShape 4"/>
          <p:cNvSpPr>
            <a:spLocks noChangeAspect="1" noChangeArrowheads="1"/>
          </p:cNvSpPr>
          <p:nvPr/>
        </p:nvSpPr>
        <p:spPr bwMode="auto">
          <a:xfrm>
            <a:off x="4457700" y="3314700"/>
            <a:ext cx="228600" cy="228600"/>
          </a:xfrm>
          <a:prstGeom prst="rect">
            <a:avLst/>
          </a:prstGeom>
          <a:noFill/>
        </p:spPr>
        <p:txBody>
          <a:bodyPr vert="horz" wrap="square" lIns="68580" tIns="34290" rIns="68580" bIns="34290" numCol="1" anchor="t" anchorCtr="0" compatLnSpc="1">
            <a:prstTxWarp prst="textNoShape">
              <a:avLst/>
            </a:prstTxWarp>
          </a:bodyPr>
          <a:lstStyle/>
          <a:p>
            <a:endParaRPr lang="en-IN" sz="135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62" name="Slide Number Placeholder 3"/>
          <p:cNvSpPr>
            <a:spLocks noGrp="1"/>
          </p:cNvSpPr>
          <p:nvPr>
            <p:ph type="sldNum" sz="quarter" idx="12"/>
          </p:nvPr>
        </p:nvSpPr>
        <p:spPr/>
        <p:txBody>
          <a:bodyPr/>
          <a:lstStyle/>
          <a:p>
            <a:fld id="{B6F15528-21DE-4FAA-801E-634DDDAF4B2B}" type="slidenum">
              <a:rPr lang="en-US" sz="1050" b="1">
                <a:solidFill>
                  <a:srgbClr val="7030A0"/>
                </a:solidFill>
                <a:latin typeface="Times New Roman" panose="02020603050405020304" pitchFamily="18" charset="0"/>
                <a:cs typeface="Times New Roman" panose="02020603050405020304" pitchFamily="18" charset="0"/>
              </a:rPr>
              <a:t>37</a:t>
            </a:fld>
            <a:endParaRPr lang="en-US" sz="1050" b="1" dirty="0">
              <a:solidFill>
                <a:srgbClr val="7030A0"/>
              </a:solidFill>
              <a:latin typeface="Times New Roman" panose="02020603050405020304" pitchFamily="18" charset="0"/>
              <a:cs typeface="Times New Roman" panose="02020603050405020304" pitchFamily="18" charset="0"/>
            </a:endParaRPr>
          </a:p>
        </p:txBody>
      </p:sp>
      <p:sp>
        <p:nvSpPr>
          <p:cNvPr id="1048764" name="Rectangle 3"/>
          <p:cNvSpPr>
            <a:spLocks noGrp="1"/>
          </p:cNvSpPr>
          <p:nvPr>
            <p:ph idx="1"/>
          </p:nvPr>
        </p:nvSpPr>
        <p:spPr>
          <a:xfrm>
            <a:off x="4182244" y="1196752"/>
            <a:ext cx="4618856" cy="5159598"/>
          </a:xfrm>
        </p:spPr>
        <p:txBody>
          <a:bodyPr>
            <a:noAutofit/>
          </a:bodyPr>
          <a:lstStyle/>
          <a:p>
            <a:pPr algn="just"/>
            <a:r>
              <a:rPr lang="en-US" sz="2400" dirty="0">
                <a:latin typeface="Open Sans" panose="020B0606030504020204" pitchFamily="34" charset="0"/>
                <a:ea typeface="Open Sans" panose="020B0606030504020204" pitchFamily="34" charset="0"/>
                <a:cs typeface="Open Sans" panose="020B0606030504020204" pitchFamily="34" charset="0"/>
              </a:rPr>
              <a:t>Activate the DM Plan. </a:t>
            </a:r>
          </a:p>
          <a:p>
            <a:pPr marL="0" indent="0" algn="just">
              <a:buNone/>
            </a:pPr>
            <a:endParaRPr lang="en-US" sz="2400" dirty="0">
              <a:latin typeface="Open Sans" panose="020B0606030504020204" pitchFamily="34" charset="0"/>
              <a:ea typeface="Open Sans" panose="020B0606030504020204" pitchFamily="34" charset="0"/>
              <a:cs typeface="Open Sans" panose="020B0606030504020204" pitchFamily="34" charset="0"/>
            </a:endParaRPr>
          </a:p>
          <a:p>
            <a:pPr algn="just"/>
            <a:r>
              <a:rPr lang="en-US" sz="2400" dirty="0">
                <a:latin typeface="Open Sans" panose="020B0606030504020204" pitchFamily="34" charset="0"/>
                <a:ea typeface="Open Sans" panose="020B0606030504020204" pitchFamily="34" charset="0"/>
                <a:cs typeface="Open Sans" panose="020B0606030504020204" pitchFamily="34" charset="0"/>
              </a:rPr>
              <a:t>Activate Search and Rescue teams of Fire &amp; Emergency Services, Police, SDRF, Civil </a:t>
            </a:r>
            <a:r>
              <a:rPr lang="en-US" sz="2400" dirty="0" err="1">
                <a:latin typeface="Open Sans" panose="020B0606030504020204" pitchFamily="34" charset="0"/>
                <a:ea typeface="Open Sans" panose="020B0606030504020204" pitchFamily="34" charset="0"/>
                <a:cs typeface="Open Sans" panose="020B0606030504020204" pitchFamily="34" charset="0"/>
              </a:rPr>
              <a:t>Defence</a:t>
            </a:r>
            <a:r>
              <a:rPr lang="en-US" sz="2400" dirty="0">
                <a:latin typeface="Open Sans" panose="020B0606030504020204" pitchFamily="34" charset="0"/>
                <a:ea typeface="Open Sans" panose="020B0606030504020204" pitchFamily="34" charset="0"/>
                <a:cs typeface="Open Sans" panose="020B0606030504020204" pitchFamily="34" charset="0"/>
              </a:rPr>
              <a:t>, NDRF and NGOs for the retrieval of the injured and the dead. </a:t>
            </a:r>
          </a:p>
          <a:p>
            <a:pPr marL="0" indent="0" algn="just">
              <a:buNone/>
            </a:pPr>
            <a:endParaRPr lang="en-US" sz="2400" dirty="0">
              <a:latin typeface="Open Sans" panose="020B0606030504020204" pitchFamily="34" charset="0"/>
              <a:ea typeface="Open Sans" panose="020B0606030504020204" pitchFamily="34" charset="0"/>
              <a:cs typeface="Open Sans" panose="020B0606030504020204" pitchFamily="34" charset="0"/>
            </a:endParaRPr>
          </a:p>
          <a:p>
            <a:pPr algn="just"/>
            <a:r>
              <a:rPr lang="en-US" sz="2400" dirty="0">
                <a:latin typeface="Open Sans" panose="020B0606030504020204" pitchFamily="34" charset="0"/>
                <a:ea typeface="Open Sans" panose="020B0606030504020204" pitchFamily="34" charset="0"/>
                <a:cs typeface="Open Sans" panose="020B0606030504020204" pitchFamily="34" charset="0"/>
              </a:rPr>
              <a:t>Associate relatives and community members for the identification of the bodies.</a:t>
            </a:r>
          </a:p>
        </p:txBody>
      </p:sp>
      <p:sp>
        <p:nvSpPr>
          <p:cNvPr id="1048765" name="Rectangle 2"/>
          <p:cNvSpPr>
            <a:spLocks noGrp="1"/>
          </p:cNvSpPr>
          <p:nvPr>
            <p:ph type="title"/>
          </p:nvPr>
        </p:nvSpPr>
        <p:spPr>
          <a:xfrm>
            <a:off x="251520" y="2715766"/>
            <a:ext cx="3456384" cy="857250"/>
          </a:xfrm>
        </p:spPr>
        <p:txBody>
          <a:bodyPr>
            <a:noAutofit/>
          </a:bodyPr>
          <a:lstStyle/>
          <a:p>
            <a:r>
              <a:rPr lang="en-US" sz="3000" b="1" dirty="0">
                <a:solidFill>
                  <a:schemeClr val="accent6"/>
                </a:solidFill>
                <a:latin typeface="Open Sans" panose="020B0606030504020204" pitchFamily="34" charset="0"/>
                <a:ea typeface="Open Sans" panose="020B0606030504020204" pitchFamily="34" charset="0"/>
                <a:cs typeface="Open Sans" panose="020B0606030504020204" pitchFamily="34" charset="0"/>
              </a:rPr>
              <a:t>DISPOSAL OF DEAD BODIES AT </a:t>
            </a:r>
            <a:br>
              <a:rPr lang="en-US" sz="3000" b="1" dirty="0">
                <a:solidFill>
                  <a:schemeClr val="accent6"/>
                </a:solidFill>
                <a:latin typeface="Open Sans" panose="020B0606030504020204" pitchFamily="34" charset="0"/>
                <a:ea typeface="Open Sans" panose="020B0606030504020204" pitchFamily="34" charset="0"/>
                <a:cs typeface="Open Sans" panose="020B0606030504020204" pitchFamily="34" charset="0"/>
              </a:rPr>
            </a:br>
            <a:r>
              <a:rPr lang="en-US" sz="3000" b="1" dirty="0">
                <a:solidFill>
                  <a:schemeClr val="accent6"/>
                </a:solidFill>
                <a:latin typeface="Open Sans" panose="020B0606030504020204" pitchFamily="34" charset="0"/>
                <a:ea typeface="Open Sans" panose="020B0606030504020204" pitchFamily="34" charset="0"/>
                <a:cs typeface="Open Sans" panose="020B0606030504020204" pitchFamily="34" charset="0"/>
              </a:rPr>
              <a:t>DISTRICT LEVEL</a:t>
            </a:r>
            <a:endParaRPr lang="en-US" altLang="en-US" sz="3000" b="1" u="sng" dirty="0">
              <a:solidFill>
                <a:schemeClr val="accent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48766" name="AutoShape 4"/>
          <p:cNvSpPr>
            <a:spLocks noChangeAspect="1" noChangeArrowheads="1"/>
          </p:cNvSpPr>
          <p:nvPr/>
        </p:nvSpPr>
        <p:spPr bwMode="auto">
          <a:xfrm>
            <a:off x="4457700" y="3314700"/>
            <a:ext cx="228600" cy="228600"/>
          </a:xfrm>
          <a:prstGeom prst="rect">
            <a:avLst/>
          </a:prstGeom>
          <a:noFill/>
        </p:spPr>
        <p:txBody>
          <a:bodyPr vert="horz" wrap="square" lIns="68580" tIns="34290" rIns="68580" bIns="34290" numCol="1" anchor="t" anchorCtr="0" compatLnSpc="1">
            <a:prstTxWarp prst="textNoShape">
              <a:avLst/>
            </a:prstTxWarp>
          </a:bodyPr>
          <a:lstStyle/>
          <a:p>
            <a:endParaRPr lang="en-IN" sz="135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69" name="Slide Number Placeholder 3"/>
          <p:cNvSpPr>
            <a:spLocks noGrp="1"/>
          </p:cNvSpPr>
          <p:nvPr>
            <p:ph type="sldNum" sz="quarter" idx="12"/>
          </p:nvPr>
        </p:nvSpPr>
        <p:spPr/>
        <p:txBody>
          <a:bodyPr/>
          <a:lstStyle/>
          <a:p>
            <a:fld id="{B6F15528-21DE-4FAA-801E-634DDDAF4B2B}" type="slidenum">
              <a:rPr lang="en-US" sz="1050" b="1">
                <a:solidFill>
                  <a:srgbClr val="7030A0"/>
                </a:solidFill>
                <a:latin typeface="Times New Roman" panose="02020603050405020304" pitchFamily="18" charset="0"/>
                <a:cs typeface="Times New Roman" panose="02020603050405020304" pitchFamily="18" charset="0"/>
              </a:rPr>
              <a:t>38</a:t>
            </a:fld>
            <a:endParaRPr lang="en-US" sz="1050" b="1" dirty="0">
              <a:solidFill>
                <a:srgbClr val="7030A0"/>
              </a:solidFill>
              <a:latin typeface="Times New Roman" panose="02020603050405020304" pitchFamily="18" charset="0"/>
              <a:cs typeface="Times New Roman" panose="02020603050405020304" pitchFamily="18" charset="0"/>
            </a:endParaRPr>
          </a:p>
        </p:txBody>
      </p:sp>
      <p:sp>
        <p:nvSpPr>
          <p:cNvPr id="1048771" name="Rectangle 3"/>
          <p:cNvSpPr>
            <a:spLocks noGrp="1"/>
          </p:cNvSpPr>
          <p:nvPr>
            <p:ph idx="1"/>
          </p:nvPr>
        </p:nvSpPr>
        <p:spPr>
          <a:xfrm>
            <a:off x="3059832" y="1846064"/>
            <a:ext cx="6084168" cy="3394472"/>
          </a:xfrm>
        </p:spPr>
        <p:txBody>
          <a:bodyPr>
            <a:noAutofit/>
          </a:bodyPr>
          <a:lstStyle/>
          <a:p>
            <a:pPr algn="just"/>
            <a:r>
              <a:rPr lang="en-US" sz="2100" dirty="0">
                <a:latin typeface="Open Sans" panose="020B0606030504020204" pitchFamily="34" charset="0"/>
                <a:ea typeface="Open Sans" panose="020B0606030504020204" pitchFamily="34" charset="0"/>
                <a:cs typeface="Open Sans" panose="020B0606030504020204" pitchFamily="34" charset="0"/>
              </a:rPr>
              <a:t>Hand over the identified bodies to the relatives or the community, and if necessary after cross-matching Dead Body Identification Form with that of the Missing Person Form, for the last rites as per local, cultural and religious denomination.</a:t>
            </a:r>
          </a:p>
          <a:p>
            <a:pPr marL="0" indent="0" algn="just">
              <a:buNone/>
            </a:pPr>
            <a:endParaRPr lang="en-US" dirty="0">
              <a:latin typeface="Open Sans" panose="020B0606030504020204" pitchFamily="34" charset="0"/>
              <a:ea typeface="Open Sans" panose="020B0606030504020204" pitchFamily="34" charset="0"/>
              <a:cs typeface="Open Sans" panose="020B0606030504020204" pitchFamily="34" charset="0"/>
            </a:endParaRPr>
          </a:p>
          <a:p>
            <a:pPr algn="just"/>
            <a:r>
              <a:rPr lang="en-US" sz="2100" dirty="0">
                <a:latin typeface="Open Sans" panose="020B0606030504020204" pitchFamily="34" charset="0"/>
                <a:ea typeface="Open Sans" panose="020B0606030504020204" pitchFamily="34" charset="0"/>
                <a:cs typeface="Open Sans" panose="020B0606030504020204" pitchFamily="34" charset="0"/>
              </a:rPr>
              <a:t>Unidentified or unclaimed dead bodies/body parts shall be transported to the mortuaries for proper preservation and storage at the designated sites.</a:t>
            </a:r>
          </a:p>
        </p:txBody>
      </p:sp>
      <p:sp>
        <p:nvSpPr>
          <p:cNvPr id="1048773" name="AutoShape 4"/>
          <p:cNvSpPr>
            <a:spLocks noChangeAspect="1" noChangeArrowheads="1"/>
          </p:cNvSpPr>
          <p:nvPr/>
        </p:nvSpPr>
        <p:spPr bwMode="auto">
          <a:xfrm>
            <a:off x="4457700" y="3314700"/>
            <a:ext cx="228600" cy="228600"/>
          </a:xfrm>
          <a:prstGeom prst="rect">
            <a:avLst/>
          </a:prstGeom>
          <a:noFill/>
        </p:spPr>
        <p:txBody>
          <a:bodyPr vert="horz" wrap="square" lIns="68580" tIns="34290" rIns="68580" bIns="34290" numCol="1" anchor="t" anchorCtr="0" compatLnSpc="1">
            <a:prstTxWarp prst="textNoShape">
              <a:avLst/>
            </a:prstTxWarp>
          </a:bodyPr>
          <a:lstStyle/>
          <a:p>
            <a:endParaRPr lang="en-IN" sz="1350"/>
          </a:p>
        </p:txBody>
      </p:sp>
      <p:sp>
        <p:nvSpPr>
          <p:cNvPr id="3" name="Rectangle 2">
            <a:extLst>
              <a:ext uri="{FF2B5EF4-FFF2-40B4-BE49-F238E27FC236}">
                <a16:creationId xmlns:a16="http://schemas.microsoft.com/office/drawing/2014/main" id="{EA53F712-C658-E149-E657-F82D2A0EC908}"/>
              </a:ext>
            </a:extLst>
          </p:cNvPr>
          <p:cNvSpPr txBox="1">
            <a:spLocks/>
          </p:cNvSpPr>
          <p:nvPr/>
        </p:nvSpPr>
        <p:spPr>
          <a:xfrm>
            <a:off x="-108520" y="3114675"/>
            <a:ext cx="3312368" cy="857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dirty="0">
                <a:solidFill>
                  <a:schemeClr val="accent6"/>
                </a:solidFill>
                <a:latin typeface="Open Sans" panose="020B0606030504020204" pitchFamily="34" charset="0"/>
                <a:ea typeface="Open Sans" panose="020B0606030504020204" pitchFamily="34" charset="0"/>
                <a:cs typeface="Open Sans" panose="020B0606030504020204" pitchFamily="34" charset="0"/>
              </a:rPr>
              <a:t>DISPOSAL OF DEAD BODIES AT </a:t>
            </a:r>
            <a:br>
              <a:rPr lang="en-US" sz="3000" b="1" dirty="0">
                <a:solidFill>
                  <a:schemeClr val="accent6"/>
                </a:solidFill>
                <a:latin typeface="Open Sans" panose="020B0606030504020204" pitchFamily="34" charset="0"/>
                <a:ea typeface="Open Sans" panose="020B0606030504020204" pitchFamily="34" charset="0"/>
                <a:cs typeface="Open Sans" panose="020B0606030504020204" pitchFamily="34" charset="0"/>
              </a:rPr>
            </a:br>
            <a:r>
              <a:rPr lang="en-US" sz="3000" b="1" dirty="0">
                <a:solidFill>
                  <a:schemeClr val="accent6"/>
                </a:solidFill>
                <a:latin typeface="Open Sans" panose="020B0606030504020204" pitchFamily="34" charset="0"/>
                <a:ea typeface="Open Sans" panose="020B0606030504020204" pitchFamily="34" charset="0"/>
                <a:cs typeface="Open Sans" panose="020B0606030504020204" pitchFamily="34" charset="0"/>
              </a:rPr>
              <a:t>DISTRICT LEVEL</a:t>
            </a:r>
            <a:endParaRPr lang="en-US" altLang="en-US" sz="3000" b="1" u="sng" dirty="0">
              <a:solidFill>
                <a:schemeClr val="accent6"/>
              </a:solidFill>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76" name="Slide Number Placeholder 3"/>
          <p:cNvSpPr>
            <a:spLocks noGrp="1"/>
          </p:cNvSpPr>
          <p:nvPr>
            <p:ph type="sldNum" sz="quarter" idx="12"/>
          </p:nvPr>
        </p:nvSpPr>
        <p:spPr/>
        <p:txBody>
          <a:bodyPr/>
          <a:lstStyle/>
          <a:p>
            <a:fld id="{B6F15528-21DE-4FAA-801E-634DDDAF4B2B}" type="slidenum">
              <a:rPr lang="en-US" sz="1050" b="1">
                <a:solidFill>
                  <a:srgbClr val="7030A0"/>
                </a:solidFill>
                <a:latin typeface="Times New Roman" panose="02020603050405020304" pitchFamily="18" charset="0"/>
                <a:cs typeface="Times New Roman" panose="02020603050405020304" pitchFamily="18" charset="0"/>
              </a:rPr>
              <a:t>39</a:t>
            </a:fld>
            <a:endParaRPr lang="en-US" sz="1050" b="1" dirty="0">
              <a:solidFill>
                <a:srgbClr val="7030A0"/>
              </a:solidFill>
              <a:latin typeface="Times New Roman" panose="02020603050405020304" pitchFamily="18" charset="0"/>
              <a:cs typeface="Times New Roman" panose="02020603050405020304" pitchFamily="18" charset="0"/>
            </a:endParaRPr>
          </a:p>
        </p:txBody>
      </p:sp>
      <p:sp>
        <p:nvSpPr>
          <p:cNvPr id="1048778" name="Rectangle 3"/>
          <p:cNvSpPr>
            <a:spLocks noGrp="1"/>
          </p:cNvSpPr>
          <p:nvPr>
            <p:ph idx="1"/>
          </p:nvPr>
        </p:nvSpPr>
        <p:spPr>
          <a:xfrm>
            <a:off x="3794770" y="2636912"/>
            <a:ext cx="5088682" cy="3394472"/>
          </a:xfrm>
        </p:spPr>
        <p:txBody>
          <a:bodyPr>
            <a:noAutofit/>
          </a:bodyPr>
          <a:lstStyle/>
          <a:p>
            <a:pPr algn="just"/>
            <a:r>
              <a:rPr lang="en-US" sz="2100" dirty="0">
                <a:latin typeface="Open Sans" panose="020B0606030504020204" pitchFamily="34" charset="0"/>
                <a:ea typeface="Open Sans" panose="020B0606030504020204" pitchFamily="34" charset="0"/>
                <a:cs typeface="Open Sans" panose="020B0606030504020204" pitchFamily="34" charset="0"/>
              </a:rPr>
              <a:t>Consult relatives, legal and forensic experts for positive identification. </a:t>
            </a:r>
          </a:p>
          <a:p>
            <a:pPr marL="0" indent="0" algn="just">
              <a:buNone/>
            </a:pPr>
            <a:endParaRPr lang="en-US" sz="2100" dirty="0">
              <a:latin typeface="Open Sans" panose="020B0606030504020204" pitchFamily="34" charset="0"/>
              <a:ea typeface="Open Sans" panose="020B0606030504020204" pitchFamily="34" charset="0"/>
              <a:cs typeface="Open Sans" panose="020B0606030504020204" pitchFamily="34" charset="0"/>
            </a:endParaRPr>
          </a:p>
          <a:p>
            <a:pPr algn="just"/>
            <a:r>
              <a:rPr lang="en-US" sz="2100" dirty="0">
                <a:latin typeface="Open Sans" panose="020B0606030504020204" pitchFamily="34" charset="0"/>
                <a:ea typeface="Open Sans" panose="020B0606030504020204" pitchFamily="34" charset="0"/>
                <a:cs typeface="Open Sans" panose="020B0606030504020204" pitchFamily="34" charset="0"/>
              </a:rPr>
              <a:t>Final disposal of unidentified bodies/body parts shall be done by District authorities after applying all the possible means of identification as per the legal provisions.</a:t>
            </a:r>
          </a:p>
        </p:txBody>
      </p:sp>
      <p:sp>
        <p:nvSpPr>
          <p:cNvPr id="1048779" name="Rectangle 2"/>
          <p:cNvSpPr>
            <a:spLocks noGrp="1"/>
          </p:cNvSpPr>
          <p:nvPr>
            <p:ph type="title"/>
          </p:nvPr>
        </p:nvSpPr>
        <p:spPr>
          <a:xfrm>
            <a:off x="-108520" y="3114675"/>
            <a:ext cx="4114800" cy="857250"/>
          </a:xfrm>
        </p:spPr>
        <p:txBody>
          <a:bodyPr>
            <a:noAutofit/>
          </a:bodyPr>
          <a:lstStyle/>
          <a:p>
            <a:r>
              <a:rPr lang="en-US" sz="3000" b="1" dirty="0">
                <a:solidFill>
                  <a:schemeClr val="accent6"/>
                </a:solidFill>
                <a:latin typeface="Open Sans" panose="020B0606030504020204" pitchFamily="34" charset="0"/>
                <a:ea typeface="Open Sans" panose="020B0606030504020204" pitchFamily="34" charset="0"/>
                <a:cs typeface="Open Sans" panose="020B0606030504020204" pitchFamily="34" charset="0"/>
              </a:rPr>
              <a:t>DISPOSAL OF DEAD BODIES AT </a:t>
            </a:r>
            <a:br>
              <a:rPr lang="en-US" sz="3000" b="1" dirty="0">
                <a:solidFill>
                  <a:schemeClr val="accent6"/>
                </a:solidFill>
                <a:latin typeface="Open Sans" panose="020B0606030504020204" pitchFamily="34" charset="0"/>
                <a:ea typeface="Open Sans" panose="020B0606030504020204" pitchFamily="34" charset="0"/>
                <a:cs typeface="Open Sans" panose="020B0606030504020204" pitchFamily="34" charset="0"/>
              </a:rPr>
            </a:br>
            <a:r>
              <a:rPr lang="en-US" sz="3000" b="1" dirty="0">
                <a:solidFill>
                  <a:schemeClr val="accent6"/>
                </a:solidFill>
                <a:latin typeface="Open Sans" panose="020B0606030504020204" pitchFamily="34" charset="0"/>
                <a:ea typeface="Open Sans" panose="020B0606030504020204" pitchFamily="34" charset="0"/>
                <a:cs typeface="Open Sans" panose="020B0606030504020204" pitchFamily="34" charset="0"/>
              </a:rPr>
              <a:t>DISTRICT LEVEL</a:t>
            </a:r>
            <a:endParaRPr lang="en-US" altLang="en-US" sz="3000" b="1" u="sng" dirty="0">
              <a:solidFill>
                <a:schemeClr val="accent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48780" name="AutoShape 4"/>
          <p:cNvSpPr>
            <a:spLocks noChangeAspect="1" noChangeArrowheads="1"/>
          </p:cNvSpPr>
          <p:nvPr/>
        </p:nvSpPr>
        <p:spPr bwMode="auto">
          <a:xfrm>
            <a:off x="4457700" y="3314700"/>
            <a:ext cx="228600" cy="228600"/>
          </a:xfrm>
          <a:prstGeom prst="rect">
            <a:avLst/>
          </a:prstGeom>
          <a:noFill/>
        </p:spPr>
        <p:txBody>
          <a:bodyPr vert="horz" wrap="square" lIns="68580" tIns="34290" rIns="68580" bIns="34290" numCol="1" anchor="t" anchorCtr="0" compatLnSpc="1">
            <a:prstTxWarp prst="textNoShape">
              <a:avLst/>
            </a:prstTxWarp>
          </a:bodyPr>
          <a:lstStyle/>
          <a:p>
            <a:endParaRPr lang="en-IN" sz="135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233" y="1501334"/>
            <a:ext cx="3446656" cy="4327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563888" y="2110204"/>
            <a:ext cx="5462879" cy="3046988"/>
          </a:xfrm>
          <a:prstGeom prst="rect">
            <a:avLst/>
          </a:prstGeom>
        </p:spPr>
        <p:txBody>
          <a:bodyPr wrap="square">
            <a:spAutoFit/>
          </a:bodyPr>
          <a:lstStyle/>
          <a:p>
            <a:pPr algn="just"/>
            <a:r>
              <a:rPr lang="en-US" sz="2400" dirty="0">
                <a:latin typeface="Times New Roman" panose="02020603050405020304" pitchFamily="18" charset="0"/>
                <a:cs typeface="Times New Roman" panose="02020603050405020304" pitchFamily="18" charset="0"/>
              </a:rPr>
              <a:t>Disaster-affected people experience various psychological reactions. These reactions immediately follow the event while socio-economic impacts like lack of employment; homelessness, environmental destruction and disorganization emerge as a consequence, following the devastation caused by the disaster. </a:t>
            </a:r>
            <a:endParaRPr lang="en-IN" sz="2400" dirty="0">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FB2255C2-5551-9BBE-236B-51D85C9D955C}"/>
              </a:ext>
            </a:extLst>
          </p:cNvPr>
          <p:cNvSpPr>
            <a:spLocks noGrp="1"/>
          </p:cNvSpPr>
          <p:nvPr>
            <p:ph type="sldNum" sz="quarter" idx="12"/>
          </p:nvPr>
        </p:nvSpPr>
        <p:spPr/>
        <p:txBody>
          <a:bodyPr/>
          <a:lstStyle/>
          <a:p>
            <a:fld id="{3FA883A4-A1EF-4C34-A15F-42A22CBD9D3D}" type="slidenum">
              <a:rPr lang="en-IN" smtClean="0"/>
              <a:t>4</a:t>
            </a:fld>
            <a:endParaRPr lang="en-IN"/>
          </a:p>
        </p:txBody>
      </p:sp>
    </p:spTree>
    <p:extLst>
      <p:ext uri="{BB962C8B-B14F-4D97-AF65-F5344CB8AC3E}">
        <p14:creationId xmlns:p14="http://schemas.microsoft.com/office/powerpoint/2010/main" val="8334127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DE243-C60F-AA67-63B8-11F0DDF0C4D9}"/>
            </a:ext>
          </a:extLst>
        </p:cNvPr>
        <p:cNvGrpSpPr/>
        <p:nvPr/>
      </p:nvGrpSpPr>
      <p:grpSpPr>
        <a:xfrm>
          <a:off x="0" y="0"/>
          <a:ext cx="0" cy="0"/>
          <a:chOff x="0" y="0"/>
          <a:chExt cx="0" cy="0"/>
        </a:xfrm>
      </p:grpSpPr>
      <p:sp>
        <p:nvSpPr>
          <p:cNvPr id="1048596" name="Slide Number Placeholder 3">
            <a:extLst>
              <a:ext uri="{FF2B5EF4-FFF2-40B4-BE49-F238E27FC236}">
                <a16:creationId xmlns:a16="http://schemas.microsoft.com/office/drawing/2014/main" id="{5B8B944A-B357-1CD0-A3E1-6BE13FEDC4A8}"/>
              </a:ext>
            </a:extLst>
          </p:cNvPr>
          <p:cNvSpPr>
            <a:spLocks noGrp="1"/>
          </p:cNvSpPr>
          <p:nvPr>
            <p:ph type="sldNum" sz="quarter" idx="12"/>
          </p:nvPr>
        </p:nvSpPr>
        <p:spPr/>
        <p:txBody>
          <a:bodyPr/>
          <a:lstStyle/>
          <a:p>
            <a:fld id="{B6F15528-21DE-4FAA-801E-634DDDAF4B2B}" type="slidenum">
              <a:rPr lang="en-US" sz="1050" b="1">
                <a:solidFill>
                  <a:srgbClr val="7030A0"/>
                </a:solidFill>
                <a:latin typeface="Times New Roman" panose="02020603050405020304" pitchFamily="18" charset="0"/>
                <a:cs typeface="Times New Roman" panose="02020603050405020304" pitchFamily="18" charset="0"/>
              </a:rPr>
              <a:t>40</a:t>
            </a:fld>
            <a:endParaRPr lang="en-US" sz="1050" b="1" dirty="0">
              <a:solidFill>
                <a:srgbClr val="7030A0"/>
              </a:solidFill>
              <a:latin typeface="Times New Roman" panose="02020603050405020304" pitchFamily="18" charset="0"/>
              <a:cs typeface="Times New Roman" panose="02020603050405020304" pitchFamily="18" charset="0"/>
            </a:endParaRPr>
          </a:p>
        </p:txBody>
      </p:sp>
      <p:sp>
        <p:nvSpPr>
          <p:cNvPr id="1048598" name="AutoShape 4">
            <a:extLst>
              <a:ext uri="{FF2B5EF4-FFF2-40B4-BE49-F238E27FC236}">
                <a16:creationId xmlns:a16="http://schemas.microsoft.com/office/drawing/2014/main" id="{1188B39D-6291-1002-73FB-C869DFEE71A1}"/>
              </a:ext>
            </a:extLst>
          </p:cNvPr>
          <p:cNvSpPr>
            <a:spLocks noChangeAspect="1" noChangeArrowheads="1"/>
          </p:cNvSpPr>
          <p:nvPr/>
        </p:nvSpPr>
        <p:spPr bwMode="auto">
          <a:xfrm>
            <a:off x="4457700" y="3314700"/>
            <a:ext cx="228600" cy="228600"/>
          </a:xfrm>
          <a:prstGeom prst="rect">
            <a:avLst/>
          </a:prstGeom>
          <a:noFill/>
        </p:spPr>
        <p:txBody>
          <a:bodyPr vert="horz" wrap="square" lIns="68580" tIns="34290" rIns="68580" bIns="34290" numCol="1" anchor="t" anchorCtr="0" compatLnSpc="1">
            <a:prstTxWarp prst="textNoShape">
              <a:avLst/>
            </a:prstTxWarp>
          </a:bodyPr>
          <a:lstStyle/>
          <a:p>
            <a:endParaRPr lang="en-IN" sz="1350"/>
          </a:p>
        </p:txBody>
      </p:sp>
      <p:sp>
        <p:nvSpPr>
          <p:cNvPr id="1048599" name="Content Placeholder 2">
            <a:extLst>
              <a:ext uri="{FF2B5EF4-FFF2-40B4-BE49-F238E27FC236}">
                <a16:creationId xmlns:a16="http://schemas.microsoft.com/office/drawing/2014/main" id="{58C9DDE8-0C6C-9CE6-C008-D2374B545058}"/>
              </a:ext>
            </a:extLst>
          </p:cNvPr>
          <p:cNvSpPr>
            <a:spLocks noGrp="1"/>
          </p:cNvSpPr>
          <p:nvPr>
            <p:ph idx="1"/>
          </p:nvPr>
        </p:nvSpPr>
        <p:spPr>
          <a:xfrm>
            <a:off x="3707904" y="1828800"/>
            <a:ext cx="5093196" cy="3429000"/>
          </a:xfrm>
          <a:noFill/>
        </p:spPr>
        <p:txBody>
          <a:bodyPr>
            <a:noAutofit/>
          </a:bodyPr>
          <a:lstStyle/>
          <a:p>
            <a:pPr marL="0" indent="0" algn="just">
              <a:buNone/>
            </a:pPr>
            <a:r>
              <a:rPr lang="en-IN" sz="2100" b="1" dirty="0">
                <a:latin typeface="Open Sans" panose="020B0606030504020204" pitchFamily="34" charset="0"/>
                <a:ea typeface="Open Sans" panose="020B0606030504020204" pitchFamily="34" charset="0"/>
                <a:cs typeface="Open Sans" panose="020B0606030504020204" pitchFamily="34" charset="0"/>
              </a:rPr>
              <a:t>1. </a:t>
            </a:r>
            <a:r>
              <a:rPr lang="en-IN" sz="2100" dirty="0">
                <a:latin typeface="Open Sans" panose="020B0606030504020204" pitchFamily="34" charset="0"/>
                <a:ea typeface="Open Sans" panose="020B0606030504020204" pitchFamily="34" charset="0"/>
                <a:cs typeface="Open Sans" panose="020B0606030504020204" pitchFamily="34" charset="0"/>
              </a:rPr>
              <a:t>Describe legal aspects of Deceased management.</a:t>
            </a:r>
          </a:p>
          <a:p>
            <a:pPr marL="0" indent="0" algn="just">
              <a:buNone/>
            </a:pPr>
            <a:endParaRPr lang="en-IN" sz="2100" dirty="0">
              <a:latin typeface="Open Sans" panose="020B0606030504020204" pitchFamily="34" charset="0"/>
              <a:ea typeface="Open Sans" panose="020B0606030504020204" pitchFamily="34" charset="0"/>
              <a:cs typeface="Open Sans" panose="020B0606030504020204" pitchFamily="34" charset="0"/>
            </a:endParaRPr>
          </a:p>
          <a:p>
            <a:pPr marL="0" indent="0" algn="just">
              <a:buNone/>
            </a:pPr>
            <a:r>
              <a:rPr lang="en-IN" sz="2100" b="1" dirty="0">
                <a:latin typeface="Open Sans" panose="020B0606030504020204" pitchFamily="34" charset="0"/>
                <a:ea typeface="Open Sans" panose="020B0606030504020204" pitchFamily="34" charset="0"/>
                <a:cs typeface="Open Sans" panose="020B0606030504020204" pitchFamily="34" charset="0"/>
              </a:rPr>
              <a:t>2.</a:t>
            </a:r>
            <a:r>
              <a:rPr lang="en-IN" sz="2100" dirty="0">
                <a:latin typeface="Open Sans" panose="020B0606030504020204" pitchFamily="34" charset="0"/>
                <a:ea typeface="Open Sans" panose="020B0606030504020204" pitchFamily="34" charset="0"/>
                <a:cs typeface="Open Sans" panose="020B0606030504020204" pitchFamily="34" charset="0"/>
              </a:rPr>
              <a:t>Describe policy, plan and guidelines for Deceased management.</a:t>
            </a:r>
          </a:p>
          <a:p>
            <a:pPr marL="0" indent="0" algn="just">
              <a:buNone/>
            </a:pPr>
            <a:endParaRPr lang="en-IN" sz="2100" dirty="0">
              <a:latin typeface="Open Sans" panose="020B0606030504020204" pitchFamily="34" charset="0"/>
              <a:ea typeface="Open Sans" panose="020B0606030504020204" pitchFamily="34" charset="0"/>
              <a:cs typeface="Open Sans" panose="020B0606030504020204" pitchFamily="34" charset="0"/>
            </a:endParaRPr>
          </a:p>
          <a:p>
            <a:pPr marL="0" indent="0" algn="just">
              <a:buNone/>
            </a:pPr>
            <a:r>
              <a:rPr lang="en-IN" sz="2100" b="1" dirty="0">
                <a:latin typeface="Open Sans" panose="020B0606030504020204" pitchFamily="34" charset="0"/>
                <a:ea typeface="Open Sans" panose="020B0606030504020204" pitchFamily="34" charset="0"/>
                <a:cs typeface="Open Sans" panose="020B0606030504020204" pitchFamily="34" charset="0"/>
              </a:rPr>
              <a:t>3. </a:t>
            </a:r>
            <a:r>
              <a:rPr lang="en-IN" sz="2100" dirty="0">
                <a:latin typeface="Open Sans" panose="020B0606030504020204" pitchFamily="34" charset="0"/>
                <a:ea typeface="Open Sans" panose="020B0606030504020204" pitchFamily="34" charset="0"/>
                <a:cs typeface="Open Sans" panose="020B0606030504020204" pitchFamily="34" charset="0"/>
              </a:rPr>
              <a:t>Provisions for deceased management at district level.</a:t>
            </a:r>
            <a:endParaRPr lang="en-IN" sz="21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Rounded Rectangle 1">
            <a:extLst>
              <a:ext uri="{FF2B5EF4-FFF2-40B4-BE49-F238E27FC236}">
                <a16:creationId xmlns:a16="http://schemas.microsoft.com/office/drawing/2014/main" id="{D103C41C-72D3-E7BB-BAC9-5B22A67F204B}"/>
              </a:ext>
            </a:extLst>
          </p:cNvPr>
          <p:cNvSpPr/>
          <p:nvPr/>
        </p:nvSpPr>
        <p:spPr>
          <a:xfrm>
            <a:off x="457200" y="1784351"/>
            <a:ext cx="2971800" cy="609600"/>
          </a:xfrm>
          <a:prstGeom prst="roundRect">
            <a:avLst>
              <a:gd name="adj" fmla="val 50000"/>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u="sng" dirty="0">
                <a:solidFill>
                  <a:srgbClr val="C00000"/>
                </a:solidFill>
                <a:latin typeface="Open Sans "/>
                <a:ea typeface="Open Sans" panose="020B0606030504020204" pitchFamily="34" charset="0"/>
                <a:cs typeface="Open Sans" panose="020B0606030504020204" pitchFamily="34" charset="0"/>
              </a:rPr>
              <a:t>REVIEW</a:t>
            </a:r>
          </a:p>
        </p:txBody>
      </p:sp>
      <p:sp>
        <p:nvSpPr>
          <p:cNvPr id="3" name="Upon completing this lesson, you will be able to:">
            <a:extLst>
              <a:ext uri="{FF2B5EF4-FFF2-40B4-BE49-F238E27FC236}">
                <a16:creationId xmlns:a16="http://schemas.microsoft.com/office/drawing/2014/main" id="{263E9C2A-EC86-37E8-9731-51E5E32A22BA}"/>
              </a:ext>
            </a:extLst>
          </p:cNvPr>
          <p:cNvSpPr txBox="1">
            <a:spLocks/>
          </p:cNvSpPr>
          <p:nvPr/>
        </p:nvSpPr>
        <p:spPr>
          <a:xfrm>
            <a:off x="621147" y="2393951"/>
            <a:ext cx="2819399" cy="1816467"/>
          </a:xfrm>
          <a:prstGeom prst="rect">
            <a:avLst/>
          </a:prstGeom>
          <a:solidFill>
            <a:srgbClr val="E46C0A"/>
          </a:solidFill>
        </p:spPr>
        <p:txBody>
          <a:bodyPr lIns="89235" tIns="89235" rIns="89235" bIns="89235" anchor="t"/>
          <a:lstStyle>
            <a:lvl1pPr marL="0" marR="0" indent="0" algn="l" defTabSz="1896340" latinLnBrk="0">
              <a:lnSpc>
                <a:spcPct val="100000"/>
              </a:lnSpc>
              <a:spcBef>
                <a:spcPts val="2100"/>
              </a:spcBef>
              <a:spcAft>
                <a:spcPts val="0"/>
              </a:spcAft>
              <a:buClrTx/>
              <a:buSzTx/>
              <a:buFontTx/>
              <a:buNone/>
              <a:tabLst>
                <a:tab pos="2286000" algn="l"/>
                <a:tab pos="3644900" algn="l"/>
                <a:tab pos="5029200" algn="l"/>
                <a:tab pos="6388100" algn="l"/>
              </a:tabLst>
              <a:defRPr sz="4200" b="0" i="0" u="none" strike="noStrike" cap="none" spc="0" baseline="0">
                <a:solidFill>
                  <a:srgbClr val="000000"/>
                </a:solidFill>
                <a:uFillTx/>
                <a:latin typeface="Open Sans"/>
                <a:ea typeface="Open Sans"/>
                <a:cs typeface="Open Sans"/>
                <a:sym typeface="Open Sans"/>
              </a:defRPr>
            </a:lvl1pPr>
            <a:lvl2pPr marL="0" marR="0" indent="457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2pPr>
            <a:lvl3pPr marL="0" marR="0" indent="914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3pPr>
            <a:lvl4pPr marL="0" marR="0" indent="1371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4pPr>
            <a:lvl5pPr marL="0" marR="0" indent="18288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5pPr>
            <a:lvl6pPr marL="0" marR="0" indent="22860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6pPr>
            <a:lvl7pPr marL="0" marR="0" indent="2743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7pPr>
            <a:lvl8pPr marL="0" marR="0" indent="3200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8pPr>
            <a:lvl9pPr marL="0" marR="0" indent="3657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9pPr>
          </a:lstStyle>
          <a:p>
            <a:pPr algn="just">
              <a:spcBef>
                <a:spcPts val="0"/>
              </a:spcBef>
              <a:buClr>
                <a:schemeClr val="dk1"/>
              </a:buClr>
              <a:buSzPts val="3200"/>
            </a:pPr>
            <a:r>
              <a:rPr lang="en-US" sz="2100" dirty="0">
                <a:solidFill>
                  <a:schemeClr val="dk1"/>
                </a:solidFill>
                <a:cs typeface="Times New Roman" pitchFamily="18" charset="0"/>
                <a:sym typeface="Arial"/>
              </a:rPr>
              <a:t>Upon completing of this lesson, you are able to learn about :-    </a:t>
            </a:r>
            <a:endParaRPr lang="en-US" sz="900" dirty="0">
              <a:cs typeface="Times New Roman" pitchFamily="18" charset="0"/>
            </a:endParaRPr>
          </a:p>
        </p:txBody>
      </p:sp>
    </p:spTree>
    <p:extLst>
      <p:ext uri="{BB962C8B-B14F-4D97-AF65-F5344CB8AC3E}">
        <p14:creationId xmlns:p14="http://schemas.microsoft.com/office/powerpoint/2010/main" val="32091368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5552A9F-FEAB-3C0A-0D03-62EEE4B77A41}"/>
              </a:ext>
            </a:extLst>
          </p:cNvPr>
          <p:cNvSpPr/>
          <p:nvPr/>
        </p:nvSpPr>
        <p:spPr>
          <a:xfrm>
            <a:off x="0" y="868680"/>
            <a:ext cx="9086850" cy="50292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350">
              <a:latin typeface="Times New Roman" panose="02020603050405020304" pitchFamily="18" charset="0"/>
              <a:cs typeface="Times New Roman" panose="02020603050405020304" pitchFamily="18" charset="0"/>
            </a:endParaRPr>
          </a:p>
        </p:txBody>
      </p:sp>
      <p:sp>
        <p:nvSpPr>
          <p:cNvPr id="15" name="AutoShape 4">
            <a:extLst>
              <a:ext uri="{FF2B5EF4-FFF2-40B4-BE49-F238E27FC236}">
                <a16:creationId xmlns:a16="http://schemas.microsoft.com/office/drawing/2014/main" id="{09B031A6-C119-B352-63B4-9B30BBC1D174}"/>
              </a:ext>
            </a:extLst>
          </p:cNvPr>
          <p:cNvSpPr>
            <a:spLocks noChangeAspect="1" noChangeArrowheads="1"/>
          </p:cNvSpPr>
          <p:nvPr/>
        </p:nvSpPr>
        <p:spPr bwMode="auto">
          <a:xfrm>
            <a:off x="4457700" y="33147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IN" sz="1350"/>
          </a:p>
        </p:txBody>
      </p:sp>
      <p:sp>
        <p:nvSpPr>
          <p:cNvPr id="2" name="Slide Number Placeholder 1">
            <a:extLst>
              <a:ext uri="{FF2B5EF4-FFF2-40B4-BE49-F238E27FC236}">
                <a16:creationId xmlns:a16="http://schemas.microsoft.com/office/drawing/2014/main" id="{E8712AE2-BBBA-B977-B5D1-B22935FB04E6}"/>
              </a:ext>
            </a:extLst>
          </p:cNvPr>
          <p:cNvSpPr>
            <a:spLocks noGrp="1"/>
          </p:cNvSpPr>
          <p:nvPr>
            <p:ph type="sldNum" sz="quarter" idx="12"/>
          </p:nvPr>
        </p:nvSpPr>
        <p:spPr/>
        <p:txBody>
          <a:bodyPr/>
          <a:lstStyle/>
          <a:p>
            <a:fld id="{2BB1E14F-796C-409E-9B94-89634ADD74DA}" type="slidenum">
              <a:rPr lang="en-IN" smtClean="0"/>
              <a:t>41</a:t>
            </a:fld>
            <a:endParaRPr lang="en-IN" dirty="0"/>
          </a:p>
        </p:txBody>
      </p:sp>
      <p:sp>
        <p:nvSpPr>
          <p:cNvPr id="3" name="Duties of…">
            <a:extLst>
              <a:ext uri="{FF2B5EF4-FFF2-40B4-BE49-F238E27FC236}">
                <a16:creationId xmlns:a16="http://schemas.microsoft.com/office/drawing/2014/main" id="{318A7614-47AC-F139-1E29-E4595B71E791}"/>
              </a:ext>
            </a:extLst>
          </p:cNvPr>
          <p:cNvSpPr txBox="1"/>
          <p:nvPr/>
        </p:nvSpPr>
        <p:spPr>
          <a:xfrm>
            <a:off x="996080" y="3015990"/>
            <a:ext cx="3039244" cy="5209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9357" tIns="29357" rIns="29357" bIns="29357">
            <a:spAutoFit/>
          </a:bodyPr>
          <a:lstStyle/>
          <a:p>
            <a:pPr algn="ctr"/>
            <a:r>
              <a:rPr lang="en-US" sz="3000" b="1" dirty="0">
                <a:latin typeface="Open sans"/>
              </a:rPr>
              <a:t>Any question ? </a:t>
            </a:r>
          </a:p>
        </p:txBody>
      </p:sp>
      <p:pic>
        <p:nvPicPr>
          <p:cNvPr id="4" name="Picture 3">
            <a:extLst>
              <a:ext uri="{FF2B5EF4-FFF2-40B4-BE49-F238E27FC236}">
                <a16:creationId xmlns:a16="http://schemas.microsoft.com/office/drawing/2014/main" id="{8E9DA97E-6DA2-DCF0-B996-AE39947116A8}"/>
              </a:ext>
            </a:extLst>
          </p:cNvPr>
          <p:cNvPicPr>
            <a:picLocks noChangeAspect="1"/>
          </p:cNvPicPr>
          <p:nvPr/>
        </p:nvPicPr>
        <p:blipFill>
          <a:blip r:embed="rId2"/>
          <a:stretch>
            <a:fillRect/>
          </a:stretch>
        </p:blipFill>
        <p:spPr>
          <a:xfrm>
            <a:off x="5297827" y="2172156"/>
            <a:ext cx="2526520" cy="2526520"/>
          </a:xfrm>
          <a:prstGeom prst="rect">
            <a:avLst/>
          </a:prstGeom>
        </p:spPr>
      </p:pic>
    </p:spTree>
    <p:extLst>
      <p:ext uri="{BB962C8B-B14F-4D97-AF65-F5344CB8AC3E}">
        <p14:creationId xmlns:p14="http://schemas.microsoft.com/office/powerpoint/2010/main" val="17376522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5552A9F-FEAB-3C0A-0D03-62EEE4B77A41}"/>
              </a:ext>
            </a:extLst>
          </p:cNvPr>
          <p:cNvSpPr/>
          <p:nvPr/>
        </p:nvSpPr>
        <p:spPr>
          <a:xfrm>
            <a:off x="57150" y="857250"/>
            <a:ext cx="9029700" cy="508635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700">
              <a:latin typeface="Times New Roman" panose="02020603050405020304" pitchFamily="18" charset="0"/>
              <a:cs typeface="Times New Roman" panose="02020603050405020304" pitchFamily="18" charset="0"/>
            </a:endParaRPr>
          </a:p>
        </p:txBody>
      </p:sp>
      <p:sp>
        <p:nvSpPr>
          <p:cNvPr id="15" name="AutoShape 4">
            <a:extLst>
              <a:ext uri="{FF2B5EF4-FFF2-40B4-BE49-F238E27FC236}">
                <a16:creationId xmlns:a16="http://schemas.microsoft.com/office/drawing/2014/main" id="{09B031A6-C119-B352-63B4-9B30BBC1D174}"/>
              </a:ext>
            </a:extLst>
          </p:cNvPr>
          <p:cNvSpPr>
            <a:spLocks noChangeAspect="1" noChangeArrowheads="1"/>
          </p:cNvSpPr>
          <p:nvPr/>
        </p:nvSpPr>
        <p:spPr bwMode="auto">
          <a:xfrm>
            <a:off x="4457700" y="33147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IN" sz="2700"/>
          </a:p>
        </p:txBody>
      </p:sp>
      <p:sp>
        <p:nvSpPr>
          <p:cNvPr id="2" name="Slide Number Placeholder 1">
            <a:extLst>
              <a:ext uri="{FF2B5EF4-FFF2-40B4-BE49-F238E27FC236}">
                <a16:creationId xmlns:a16="http://schemas.microsoft.com/office/drawing/2014/main" id="{1FD6900A-37B1-25E8-DEA8-CD370440BD42}"/>
              </a:ext>
            </a:extLst>
          </p:cNvPr>
          <p:cNvSpPr>
            <a:spLocks noGrp="1"/>
          </p:cNvSpPr>
          <p:nvPr>
            <p:ph type="sldNum" sz="quarter" idx="12"/>
          </p:nvPr>
        </p:nvSpPr>
        <p:spPr>
          <a:xfrm>
            <a:off x="8564026" y="5633653"/>
            <a:ext cx="263052" cy="276998"/>
          </a:xfrm>
        </p:spPr>
        <p:txBody>
          <a:bodyPr/>
          <a:lstStyle/>
          <a:p>
            <a:fld id="{2BB1E14F-796C-409E-9B94-89634ADD74DA}" type="slidenum">
              <a:rPr lang="en-IN" smtClean="0"/>
              <a:t>42</a:t>
            </a:fld>
            <a:endParaRPr lang="en-IN"/>
          </a:p>
        </p:txBody>
      </p:sp>
      <p:sp>
        <p:nvSpPr>
          <p:cNvPr id="5" name="Rounded Rectangle">
            <a:extLst>
              <a:ext uri="{FF2B5EF4-FFF2-40B4-BE49-F238E27FC236}">
                <a16:creationId xmlns:a16="http://schemas.microsoft.com/office/drawing/2014/main" id="{84E5656A-9707-D91F-731E-B05F3A2105A5}"/>
              </a:ext>
            </a:extLst>
          </p:cNvPr>
          <p:cNvSpPr/>
          <p:nvPr/>
        </p:nvSpPr>
        <p:spPr>
          <a:xfrm>
            <a:off x="3163024" y="966502"/>
            <a:ext cx="5103980" cy="4696397"/>
          </a:xfrm>
          <a:prstGeom prst="roundRect">
            <a:avLst>
              <a:gd name="adj" fmla="val 1583"/>
            </a:avLst>
          </a:prstGeom>
          <a:solidFill>
            <a:srgbClr val="EAEAEA"/>
          </a:solidFill>
          <a:ln w="12700">
            <a:miter lim="400000"/>
          </a:ln>
        </p:spPr>
        <p:txBody>
          <a:bodyPr lIns="29357" tIns="29357" rIns="29357" bIns="29357"/>
          <a:lstStyle/>
          <a:p>
            <a:endParaRPr>
              <a:latin typeface="Open Sans"/>
            </a:endParaRPr>
          </a:p>
        </p:txBody>
      </p:sp>
      <p:sp>
        <p:nvSpPr>
          <p:cNvPr id="6" name="Duties of…">
            <a:extLst>
              <a:ext uri="{FF2B5EF4-FFF2-40B4-BE49-F238E27FC236}">
                <a16:creationId xmlns:a16="http://schemas.microsoft.com/office/drawing/2014/main" id="{848F74B0-1F3A-240E-68E6-62D0EC9F3863}"/>
              </a:ext>
            </a:extLst>
          </p:cNvPr>
          <p:cNvSpPr txBox="1"/>
          <p:nvPr/>
        </p:nvSpPr>
        <p:spPr>
          <a:xfrm>
            <a:off x="254676" y="3279912"/>
            <a:ext cx="2793427" cy="5209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9357" tIns="29357" rIns="29357" bIns="29357">
            <a:spAutoFit/>
          </a:bodyPr>
          <a:lstStyle/>
          <a:p>
            <a:pPr algn="ctr"/>
            <a:r>
              <a:rPr lang="en-US" sz="3000" b="1" dirty="0">
                <a:latin typeface="Open sans"/>
              </a:rPr>
              <a:t>THANK YOU </a:t>
            </a:r>
            <a:r>
              <a:rPr lang="en-US" sz="3000" dirty="0">
                <a:latin typeface="Open sans"/>
              </a:rPr>
              <a:t> </a:t>
            </a:r>
          </a:p>
        </p:txBody>
      </p:sp>
      <p:pic>
        <p:nvPicPr>
          <p:cNvPr id="4" name="Picture 3">
            <a:extLst>
              <a:ext uri="{FF2B5EF4-FFF2-40B4-BE49-F238E27FC236}">
                <a16:creationId xmlns:a16="http://schemas.microsoft.com/office/drawing/2014/main" id="{C545DFA0-FA40-1268-9BDA-EE87700A3D9C}"/>
              </a:ext>
            </a:extLst>
          </p:cNvPr>
          <p:cNvPicPr>
            <a:picLocks noChangeAspect="1"/>
          </p:cNvPicPr>
          <p:nvPr/>
        </p:nvPicPr>
        <p:blipFill>
          <a:blip r:embed="rId2"/>
          <a:stretch>
            <a:fillRect/>
          </a:stretch>
        </p:blipFill>
        <p:spPr>
          <a:xfrm>
            <a:off x="2" y="857250"/>
            <a:ext cx="1830262" cy="1097264"/>
          </a:xfrm>
          <a:prstGeom prst="rect">
            <a:avLst/>
          </a:prstGeom>
          <a:noFill/>
          <a:ln>
            <a:noFill/>
          </a:ln>
        </p:spPr>
      </p:pic>
      <p:pic>
        <p:nvPicPr>
          <p:cNvPr id="7" name="Picture 6">
            <a:extLst>
              <a:ext uri="{FF2B5EF4-FFF2-40B4-BE49-F238E27FC236}">
                <a16:creationId xmlns:a16="http://schemas.microsoft.com/office/drawing/2014/main" id="{F775644E-1651-5CBA-BB13-D20A48592C3F}"/>
              </a:ext>
            </a:extLst>
          </p:cNvPr>
          <p:cNvPicPr>
            <a:picLocks noChangeAspect="1"/>
          </p:cNvPicPr>
          <p:nvPr/>
        </p:nvPicPr>
        <p:blipFill>
          <a:blip r:embed="rId3"/>
          <a:stretch>
            <a:fillRect/>
          </a:stretch>
        </p:blipFill>
        <p:spPr>
          <a:xfrm>
            <a:off x="8113213" y="862216"/>
            <a:ext cx="1040312" cy="920831"/>
          </a:xfrm>
          <a:prstGeom prst="rect">
            <a:avLst/>
          </a:prstGeom>
          <a:noFill/>
          <a:ln>
            <a:noFill/>
          </a:ln>
        </p:spPr>
      </p:pic>
      <p:pic>
        <p:nvPicPr>
          <p:cNvPr id="8" name="Picture 7">
            <a:extLst>
              <a:ext uri="{FF2B5EF4-FFF2-40B4-BE49-F238E27FC236}">
                <a16:creationId xmlns:a16="http://schemas.microsoft.com/office/drawing/2014/main" id="{B34CA96A-DBE4-90D4-F8B7-34DFA0DBB891}"/>
              </a:ext>
            </a:extLst>
          </p:cNvPr>
          <p:cNvPicPr>
            <a:picLocks noChangeAspect="1"/>
          </p:cNvPicPr>
          <p:nvPr/>
        </p:nvPicPr>
        <p:blipFill>
          <a:blip r:embed="rId3"/>
          <a:stretch>
            <a:fillRect/>
          </a:stretch>
        </p:blipFill>
        <p:spPr>
          <a:xfrm>
            <a:off x="3388120" y="1332024"/>
            <a:ext cx="4304541" cy="4011788"/>
          </a:xfrm>
          <a:prstGeom prst="rect">
            <a:avLst/>
          </a:prstGeom>
          <a:noFill/>
          <a:ln>
            <a:noFill/>
          </a:ln>
        </p:spPr>
      </p:pic>
    </p:spTree>
    <p:extLst>
      <p:ext uri="{BB962C8B-B14F-4D97-AF65-F5344CB8AC3E}">
        <p14:creationId xmlns:p14="http://schemas.microsoft.com/office/powerpoint/2010/main" val="5449178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Rectangle 4"/>
          <p:cNvSpPr/>
          <p:nvPr/>
        </p:nvSpPr>
        <p:spPr>
          <a:xfrm>
            <a:off x="-53773" y="2502592"/>
            <a:ext cx="3024335" cy="2677656"/>
          </a:xfrm>
          <a:prstGeom prst="rect">
            <a:avLst/>
          </a:prstGeom>
        </p:spPr>
        <p:txBody>
          <a:bodyPr wrap="square">
            <a:spAutoFit/>
          </a:bodyPr>
          <a:lstStyle/>
          <a:p>
            <a:pPr algn="ctr"/>
            <a:r>
              <a:rPr lang="en-US" sz="2800" b="1" u="sng" dirty="0">
                <a:solidFill>
                  <a:schemeClr val="accent6">
                    <a:lumMod val="75000"/>
                  </a:schemeClr>
                </a:solidFill>
                <a:latin typeface="Times New Roman" panose="02020603050405020304" pitchFamily="18" charset="0"/>
                <a:cs typeface="Times New Roman" panose="02020603050405020304" pitchFamily="18" charset="0"/>
              </a:rPr>
              <a:t>Common emotional reactions and behavioral responses </a:t>
            </a:r>
            <a:r>
              <a:rPr lang="en-IN" sz="2800" b="1" u="sng" dirty="0">
                <a:solidFill>
                  <a:schemeClr val="accent6">
                    <a:lumMod val="75000"/>
                  </a:schemeClr>
                </a:solidFill>
                <a:latin typeface="Times New Roman" panose="02020603050405020304" pitchFamily="18" charset="0"/>
                <a:cs typeface="Times New Roman" panose="02020603050405020304" pitchFamily="18" charset="0"/>
              </a:rPr>
              <a:t>after disasters</a:t>
            </a:r>
          </a:p>
        </p:txBody>
      </p:sp>
      <p:sp>
        <p:nvSpPr>
          <p:cNvPr id="6" name="Rectangle 5"/>
          <p:cNvSpPr/>
          <p:nvPr/>
        </p:nvSpPr>
        <p:spPr>
          <a:xfrm>
            <a:off x="3042306" y="2271759"/>
            <a:ext cx="3168352" cy="4278094"/>
          </a:xfrm>
          <a:prstGeom prst="rect">
            <a:avLst/>
          </a:prstGeom>
        </p:spPr>
        <p:txBody>
          <a:bodyPr wrap="square">
            <a:spAutoFit/>
          </a:bodyPr>
          <a:lstStyle/>
          <a:p>
            <a:pPr>
              <a:lnSpc>
                <a:spcPct val="150000"/>
              </a:lnSpc>
            </a:pPr>
            <a:r>
              <a:rPr lang="en-IN" sz="3200" dirty="0">
                <a:latin typeface="Times New Roman" panose="02020603050405020304" pitchFamily="18" charset="0"/>
                <a:cs typeface="Times New Roman" panose="02020603050405020304" pitchFamily="18" charset="0"/>
              </a:rPr>
              <a:t>1. Shock</a:t>
            </a:r>
          </a:p>
          <a:p>
            <a:pPr>
              <a:lnSpc>
                <a:spcPct val="150000"/>
              </a:lnSpc>
            </a:pPr>
            <a:r>
              <a:rPr lang="en-IN" sz="3200" dirty="0">
                <a:latin typeface="Times New Roman" panose="02020603050405020304" pitchFamily="18" charset="0"/>
                <a:cs typeface="Times New Roman" panose="02020603050405020304" pitchFamily="18" charset="0"/>
              </a:rPr>
              <a:t>2. Denial</a:t>
            </a:r>
          </a:p>
          <a:p>
            <a:pPr>
              <a:lnSpc>
                <a:spcPct val="150000"/>
              </a:lnSpc>
            </a:pPr>
            <a:r>
              <a:rPr lang="en-IN" sz="3200" dirty="0">
                <a:latin typeface="Times New Roman" panose="02020603050405020304" pitchFamily="18" charset="0"/>
                <a:cs typeface="Times New Roman" panose="02020603050405020304" pitchFamily="18" charset="0"/>
              </a:rPr>
              <a:t>3. Numbness</a:t>
            </a:r>
          </a:p>
          <a:p>
            <a:pPr>
              <a:lnSpc>
                <a:spcPct val="150000"/>
              </a:lnSpc>
            </a:pPr>
            <a:r>
              <a:rPr lang="en-IN" sz="3200" dirty="0">
                <a:latin typeface="Times New Roman" panose="02020603050405020304" pitchFamily="18" charset="0"/>
                <a:cs typeface="Times New Roman" panose="02020603050405020304" pitchFamily="18" charset="0"/>
              </a:rPr>
              <a:t>4. Fear</a:t>
            </a:r>
          </a:p>
          <a:p>
            <a:pPr>
              <a:lnSpc>
                <a:spcPct val="150000"/>
              </a:lnSpc>
            </a:pPr>
            <a:r>
              <a:rPr lang="en-IN" sz="3200" dirty="0">
                <a:latin typeface="Times New Roman" panose="02020603050405020304" pitchFamily="18" charset="0"/>
                <a:cs typeface="Times New Roman" panose="02020603050405020304" pitchFamily="18" charset="0"/>
              </a:rPr>
              <a:t>5. Anger</a:t>
            </a:r>
          </a:p>
          <a:p>
            <a:endParaRPr lang="en-IN" sz="3200" dirty="0"/>
          </a:p>
        </p:txBody>
      </p:sp>
      <p:sp>
        <p:nvSpPr>
          <p:cNvPr id="2" name="Slide Number Placeholder 1">
            <a:extLst>
              <a:ext uri="{FF2B5EF4-FFF2-40B4-BE49-F238E27FC236}">
                <a16:creationId xmlns:a16="http://schemas.microsoft.com/office/drawing/2014/main" id="{979ECF2D-D04B-D1FF-D5A3-85A3D7A4AF51}"/>
              </a:ext>
            </a:extLst>
          </p:cNvPr>
          <p:cNvSpPr>
            <a:spLocks noGrp="1"/>
          </p:cNvSpPr>
          <p:nvPr>
            <p:ph type="sldNum" sz="quarter" idx="12"/>
          </p:nvPr>
        </p:nvSpPr>
        <p:spPr/>
        <p:txBody>
          <a:bodyPr/>
          <a:lstStyle/>
          <a:p>
            <a:fld id="{3FA883A4-A1EF-4C34-A15F-42A22CBD9D3D}" type="slidenum">
              <a:rPr lang="en-IN" smtClean="0"/>
              <a:t>5</a:t>
            </a:fld>
            <a:endParaRPr lang="en-IN"/>
          </a:p>
        </p:txBody>
      </p:sp>
      <p:sp>
        <p:nvSpPr>
          <p:cNvPr id="3" name="TextBox 2">
            <a:extLst>
              <a:ext uri="{FF2B5EF4-FFF2-40B4-BE49-F238E27FC236}">
                <a16:creationId xmlns:a16="http://schemas.microsoft.com/office/drawing/2014/main" id="{CE916D33-64AF-073F-C1A9-33CC7E6F4694}"/>
              </a:ext>
            </a:extLst>
          </p:cNvPr>
          <p:cNvSpPr txBox="1"/>
          <p:nvPr/>
        </p:nvSpPr>
        <p:spPr>
          <a:xfrm>
            <a:off x="5929808" y="2502592"/>
            <a:ext cx="3538736" cy="3816429"/>
          </a:xfrm>
          <a:prstGeom prst="rect">
            <a:avLst/>
          </a:prstGeom>
          <a:noFill/>
        </p:spPr>
        <p:txBody>
          <a:bodyPr wrap="square" rtlCol="0">
            <a:spAutoFit/>
          </a:bodyPr>
          <a:lstStyle/>
          <a:p>
            <a:r>
              <a:rPr lang="en-IN" sz="3200" dirty="0">
                <a:latin typeface="Times New Roman" panose="02020603050405020304" pitchFamily="18" charset="0"/>
                <a:cs typeface="Times New Roman" panose="02020603050405020304" pitchFamily="18" charset="0"/>
              </a:rPr>
              <a:t>6. Crying</a:t>
            </a:r>
          </a:p>
          <a:p>
            <a:r>
              <a:rPr lang="en-IN" sz="3200" dirty="0">
                <a:latin typeface="Times New Roman" panose="02020603050405020304" pitchFamily="18" charset="0"/>
                <a:cs typeface="Times New Roman" panose="02020603050405020304" pitchFamily="18" charset="0"/>
              </a:rPr>
              <a:t>7. Apathy</a:t>
            </a:r>
          </a:p>
          <a:p>
            <a:r>
              <a:rPr lang="en-IN" sz="3200" dirty="0">
                <a:latin typeface="Times New Roman" panose="02020603050405020304" pitchFamily="18" charset="0"/>
                <a:cs typeface="Times New Roman" panose="02020603050405020304" pitchFamily="18" charset="0"/>
              </a:rPr>
              <a:t>8. Disorientation</a:t>
            </a:r>
          </a:p>
          <a:p>
            <a:r>
              <a:rPr lang="en-IN" sz="3200" dirty="0">
                <a:latin typeface="Times New Roman" panose="02020603050405020304" pitchFamily="18" charset="0"/>
                <a:cs typeface="Times New Roman" panose="02020603050405020304" pitchFamily="18" charset="0"/>
              </a:rPr>
              <a:t>9. Flashbacks and Nightmares</a:t>
            </a:r>
          </a:p>
          <a:p>
            <a:r>
              <a:rPr lang="en-IN" sz="3200" dirty="0">
                <a:latin typeface="Times New Roman" panose="02020603050405020304" pitchFamily="18" charset="0"/>
                <a:cs typeface="Times New Roman" panose="02020603050405020304" pitchFamily="18" charset="0"/>
              </a:rPr>
              <a:t>10. Anxiety</a:t>
            </a:r>
          </a:p>
          <a:p>
            <a:r>
              <a:rPr lang="en-IN" sz="3200" dirty="0">
                <a:latin typeface="Times New Roman" panose="02020603050405020304" pitchFamily="18" charset="0"/>
                <a:cs typeface="Times New Roman" panose="02020603050405020304" pitchFamily="18" charset="0"/>
              </a:rPr>
              <a:t>11. Worrying </a:t>
            </a:r>
          </a:p>
          <a:p>
            <a:endParaRPr lang="en-US" dirty="0"/>
          </a:p>
        </p:txBody>
      </p:sp>
    </p:spTree>
    <p:extLst>
      <p:ext uri="{BB962C8B-B14F-4D97-AF65-F5344CB8AC3E}">
        <p14:creationId xmlns:p14="http://schemas.microsoft.com/office/powerpoint/2010/main" val="2104859391"/>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72626" y="908720"/>
            <a:ext cx="6048673" cy="5262979"/>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IN" sz="2800" dirty="0">
                <a:latin typeface="Times New Roman" panose="02020603050405020304" pitchFamily="18" charset="0"/>
                <a:cs typeface="Times New Roman" panose="02020603050405020304" pitchFamily="18" charset="0"/>
              </a:rPr>
              <a:t>12. Helplessness</a:t>
            </a:r>
          </a:p>
          <a:p>
            <a:r>
              <a:rPr lang="en-IN" sz="2800" dirty="0">
                <a:latin typeface="Times New Roman" panose="02020603050405020304" pitchFamily="18" charset="0"/>
                <a:cs typeface="Times New Roman" panose="02020603050405020304" pitchFamily="18" charset="0"/>
              </a:rPr>
              <a:t>13. Feeling Sad</a:t>
            </a:r>
          </a:p>
          <a:p>
            <a:r>
              <a:rPr lang="en-IN" sz="2800" dirty="0">
                <a:latin typeface="Times New Roman" panose="02020603050405020304" pitchFamily="18" charset="0"/>
                <a:cs typeface="Times New Roman" panose="02020603050405020304" pitchFamily="18" charset="0"/>
              </a:rPr>
              <a:t>14. Withdrawal</a:t>
            </a:r>
          </a:p>
          <a:p>
            <a:r>
              <a:rPr lang="en-IN" sz="2800" dirty="0">
                <a:latin typeface="Times New Roman" panose="02020603050405020304" pitchFamily="18" charset="0"/>
                <a:cs typeface="Times New Roman" panose="02020603050405020304" pitchFamily="18" charset="0"/>
              </a:rPr>
              <a:t>15. Frustration</a:t>
            </a:r>
          </a:p>
          <a:p>
            <a:r>
              <a:rPr lang="en-IN" sz="2800" dirty="0">
                <a:latin typeface="Times New Roman" panose="02020603050405020304" pitchFamily="18" charset="0"/>
                <a:cs typeface="Times New Roman" panose="02020603050405020304" pitchFamily="18" charset="0"/>
              </a:rPr>
              <a:t>16. Negativity</a:t>
            </a:r>
          </a:p>
          <a:p>
            <a:r>
              <a:rPr lang="en-IN" sz="2800" dirty="0">
                <a:latin typeface="Times New Roman" panose="02020603050405020304" pitchFamily="18" charset="0"/>
                <a:cs typeface="Times New Roman" panose="02020603050405020304" pitchFamily="18" charset="0"/>
              </a:rPr>
              <a:t>17. Inability to Think</a:t>
            </a:r>
          </a:p>
          <a:p>
            <a:r>
              <a:rPr lang="en-IN" sz="2800" dirty="0">
                <a:latin typeface="Times New Roman" panose="02020603050405020304" pitchFamily="18" charset="0"/>
                <a:cs typeface="Times New Roman" panose="02020603050405020304" pitchFamily="18" charset="0"/>
              </a:rPr>
              <a:t>18. Sleeplessness</a:t>
            </a:r>
          </a:p>
          <a:p>
            <a:r>
              <a:rPr lang="en-IN" sz="2800" dirty="0">
                <a:latin typeface="Times New Roman" panose="02020603050405020304" pitchFamily="18" charset="0"/>
                <a:cs typeface="Times New Roman" panose="02020603050405020304" pitchFamily="18" charset="0"/>
              </a:rPr>
              <a:t>19. Leaving the Place</a:t>
            </a:r>
          </a:p>
          <a:p>
            <a:r>
              <a:rPr lang="en-IN" sz="2800" dirty="0">
                <a:latin typeface="Times New Roman" panose="02020603050405020304" pitchFamily="18" charset="0"/>
                <a:cs typeface="Times New Roman" panose="02020603050405020304" pitchFamily="18" charset="0"/>
              </a:rPr>
              <a:t>20. Apprehensive about Future</a:t>
            </a:r>
          </a:p>
          <a:p>
            <a:r>
              <a:rPr lang="en-US" sz="2800" dirty="0">
                <a:latin typeface="Times New Roman" panose="02020603050405020304" pitchFamily="18" charset="0"/>
                <a:cs typeface="Times New Roman" panose="02020603050405020304" pitchFamily="18" charset="0"/>
              </a:rPr>
              <a:t>21. Remembering / Praying to God</a:t>
            </a:r>
          </a:p>
          <a:p>
            <a:r>
              <a:rPr lang="en-US" sz="2800" dirty="0">
                <a:latin typeface="Times New Roman" panose="02020603050405020304" pitchFamily="18" charset="0"/>
                <a:cs typeface="Times New Roman" panose="02020603050405020304" pitchFamily="18" charset="0"/>
              </a:rPr>
              <a:t>22. Participating in Rescue / Relief Work</a:t>
            </a:r>
          </a:p>
          <a:p>
            <a:r>
              <a:rPr lang="en-IN" sz="2800" dirty="0">
                <a:latin typeface="Times New Roman" panose="02020603050405020304" pitchFamily="18" charset="0"/>
                <a:cs typeface="Times New Roman" panose="02020603050405020304" pitchFamily="18" charset="0"/>
              </a:rPr>
              <a:t>23. Feeling of Brotherhood</a:t>
            </a:r>
          </a:p>
        </p:txBody>
      </p:sp>
      <p:sp>
        <p:nvSpPr>
          <p:cNvPr id="3" name="Slide Number Placeholder 2">
            <a:extLst>
              <a:ext uri="{FF2B5EF4-FFF2-40B4-BE49-F238E27FC236}">
                <a16:creationId xmlns:a16="http://schemas.microsoft.com/office/drawing/2014/main" id="{5DE7E1EC-C100-5EC9-08F7-112624BBB6F6}"/>
              </a:ext>
            </a:extLst>
          </p:cNvPr>
          <p:cNvSpPr>
            <a:spLocks noGrp="1"/>
          </p:cNvSpPr>
          <p:nvPr>
            <p:ph type="sldNum" sz="quarter" idx="12"/>
          </p:nvPr>
        </p:nvSpPr>
        <p:spPr/>
        <p:txBody>
          <a:bodyPr/>
          <a:lstStyle/>
          <a:p>
            <a:fld id="{3FA883A4-A1EF-4C34-A15F-42A22CBD9D3D}" type="slidenum">
              <a:rPr lang="en-IN" smtClean="0"/>
              <a:t>6</a:t>
            </a:fld>
            <a:endParaRPr lang="en-IN"/>
          </a:p>
        </p:txBody>
      </p:sp>
    </p:spTree>
    <p:extLst>
      <p:ext uri="{BB962C8B-B14F-4D97-AF65-F5344CB8AC3E}">
        <p14:creationId xmlns:p14="http://schemas.microsoft.com/office/powerpoint/2010/main" val="39241003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544" y="2927846"/>
            <a:ext cx="2592288" cy="1077218"/>
          </a:xfrm>
          <a:prstGeom prst="rect">
            <a:avLst/>
          </a:prstGeom>
        </p:spPr>
        <p:txBody>
          <a:bodyPr wrap="square">
            <a:spAutoFit/>
          </a:bodyPr>
          <a:lstStyle/>
          <a:p>
            <a:r>
              <a:rPr lang="en-IN" sz="3200" b="1" u="sng" dirty="0">
                <a:solidFill>
                  <a:schemeClr val="accent6">
                    <a:lumMod val="75000"/>
                  </a:schemeClr>
                </a:solidFill>
                <a:latin typeface="Times New Roman" panose="02020603050405020304" pitchFamily="18" charset="0"/>
                <a:cs typeface="Times New Roman" panose="02020603050405020304" pitchFamily="18" charset="0"/>
              </a:rPr>
              <a:t>Community Participation</a:t>
            </a:r>
          </a:p>
        </p:txBody>
      </p:sp>
      <p:sp>
        <p:nvSpPr>
          <p:cNvPr id="3" name="Rectangle 2"/>
          <p:cNvSpPr/>
          <p:nvPr/>
        </p:nvSpPr>
        <p:spPr>
          <a:xfrm>
            <a:off x="3275856" y="1568981"/>
            <a:ext cx="5345933" cy="4524315"/>
          </a:xfrm>
          <a:prstGeom prst="rect">
            <a:avLst/>
          </a:prstGeom>
        </p:spPr>
        <p:txBody>
          <a:bodyPr wrap="square">
            <a:spAutoFit/>
          </a:bodyPr>
          <a:lstStyle/>
          <a:p>
            <a:pPr algn="just"/>
            <a:r>
              <a:rPr lang="en-US" sz="2400" dirty="0">
                <a:latin typeface="Times New Roman" panose="02020603050405020304" pitchFamily="18" charset="0"/>
                <a:cs typeface="Times New Roman" panose="02020603050405020304" pitchFamily="18" charset="0"/>
              </a:rPr>
              <a:t>	Community is the first responder in the event of any disaster and plays an important role in response and rehabilitation and provision of PSSMHS to the survivors of disaster. A large number of community level workers (CLWs) participate as important team members for providing psycho-social support to the community. To standardize and streamline community participation in PSSMHS the </a:t>
            </a:r>
            <a:r>
              <a:rPr lang="en-IN" sz="2400" dirty="0">
                <a:latin typeface="Times New Roman" panose="02020603050405020304" pitchFamily="18" charset="0"/>
                <a:cs typeface="Times New Roman" panose="02020603050405020304" pitchFamily="18" charset="0"/>
              </a:rPr>
              <a:t>following things are important</a:t>
            </a:r>
          </a:p>
        </p:txBody>
      </p:sp>
      <p:sp>
        <p:nvSpPr>
          <p:cNvPr id="5" name="Slide Number Placeholder 4">
            <a:extLst>
              <a:ext uri="{FF2B5EF4-FFF2-40B4-BE49-F238E27FC236}">
                <a16:creationId xmlns:a16="http://schemas.microsoft.com/office/drawing/2014/main" id="{21BFD1AC-F097-926C-B27D-15B15261A318}"/>
              </a:ext>
            </a:extLst>
          </p:cNvPr>
          <p:cNvSpPr>
            <a:spLocks noGrp="1"/>
          </p:cNvSpPr>
          <p:nvPr>
            <p:ph type="sldNum" sz="quarter" idx="12"/>
          </p:nvPr>
        </p:nvSpPr>
        <p:spPr/>
        <p:txBody>
          <a:bodyPr/>
          <a:lstStyle/>
          <a:p>
            <a:fld id="{3FA883A4-A1EF-4C34-A15F-42A22CBD9D3D}" type="slidenum">
              <a:rPr lang="en-IN" smtClean="0"/>
              <a:t>7</a:t>
            </a:fld>
            <a:endParaRPr lang="en-IN"/>
          </a:p>
        </p:txBody>
      </p:sp>
    </p:spTree>
    <p:extLst>
      <p:ext uri="{BB962C8B-B14F-4D97-AF65-F5344CB8AC3E}">
        <p14:creationId xmlns:p14="http://schemas.microsoft.com/office/powerpoint/2010/main" val="39241003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03848" y="1628800"/>
            <a:ext cx="5750912" cy="4308872"/>
          </a:xfrm>
          <a:prstGeom prst="rect">
            <a:avLst/>
          </a:prstGeom>
        </p:spPr>
        <p:txBody>
          <a:bodyPr wrap="square">
            <a:spAutoFit/>
          </a:bodyPr>
          <a:lstStyle/>
          <a:p>
            <a:pPr algn="just"/>
            <a:r>
              <a:rPr lang="en-US" sz="2800" dirty="0" err="1">
                <a:latin typeface="Times New Roman" panose="02020603050405020304" pitchFamily="18" charset="0"/>
                <a:cs typeface="Times New Roman" panose="02020603050405020304" pitchFamily="18" charset="0"/>
              </a:rPr>
              <a:t>i</a:t>
            </a:r>
            <a:r>
              <a:rPr lang="en-US" sz="2800" dirty="0">
                <a:latin typeface="Times New Roman" panose="02020603050405020304" pitchFamily="18" charset="0"/>
                <a:cs typeface="Times New Roman" panose="02020603050405020304" pitchFamily="18" charset="0"/>
              </a:rPr>
              <a:t>) Training the </a:t>
            </a:r>
            <a:r>
              <a:rPr lang="en-US" sz="2200" dirty="0">
                <a:latin typeface="Times New Roman" panose="02020603050405020304" pitchFamily="18" charset="0"/>
                <a:cs typeface="Times New Roman" panose="02020603050405020304" pitchFamily="18" charset="0"/>
              </a:rPr>
              <a:t>community</a:t>
            </a:r>
            <a:r>
              <a:rPr lang="en-US" sz="2800" dirty="0">
                <a:latin typeface="Times New Roman" panose="02020603050405020304" pitchFamily="18" charset="0"/>
                <a:cs typeface="Times New Roman" panose="02020603050405020304" pitchFamily="18" charset="0"/>
              </a:rPr>
              <a:t>, especially CLWs, will enhance the reach of PSSMHS to the community and there is a need to sustain them in all the phases of disaster and for all hazards. These community level workers must be utilized in all phases of disasters </a:t>
            </a:r>
            <a:r>
              <a:rPr lang="en-US" sz="2600" dirty="0">
                <a:latin typeface="Times New Roman" panose="02020603050405020304" pitchFamily="18" charset="0"/>
                <a:cs typeface="Times New Roman" panose="02020603050405020304" pitchFamily="18" charset="0"/>
              </a:rPr>
              <a:t>especially in preparedness phases to </a:t>
            </a:r>
            <a:r>
              <a:rPr lang="en-IN" sz="2600" dirty="0">
                <a:latin typeface="Times New Roman" panose="02020603050405020304" pitchFamily="18" charset="0"/>
                <a:cs typeface="Times New Roman" panose="02020603050405020304" pitchFamily="18" charset="0"/>
              </a:rPr>
              <a:t>create awareness and information dissemination among the community. </a:t>
            </a:r>
            <a:endParaRPr lang="en-US" sz="2600" dirty="0">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9F0A6957-01CD-BB42-C6DC-7EF5DD065AAA}"/>
              </a:ext>
            </a:extLst>
          </p:cNvPr>
          <p:cNvSpPr>
            <a:spLocks noGrp="1"/>
          </p:cNvSpPr>
          <p:nvPr>
            <p:ph type="sldNum" sz="quarter" idx="12"/>
          </p:nvPr>
        </p:nvSpPr>
        <p:spPr/>
        <p:txBody>
          <a:bodyPr/>
          <a:lstStyle/>
          <a:p>
            <a:fld id="{3FA883A4-A1EF-4C34-A15F-42A22CBD9D3D}" type="slidenum">
              <a:rPr lang="en-IN" smtClean="0"/>
              <a:t>8</a:t>
            </a:fld>
            <a:endParaRPr lang="en-IN"/>
          </a:p>
        </p:txBody>
      </p:sp>
    </p:spTree>
    <p:extLst>
      <p:ext uri="{BB962C8B-B14F-4D97-AF65-F5344CB8AC3E}">
        <p14:creationId xmlns:p14="http://schemas.microsoft.com/office/powerpoint/2010/main" val="39241003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562760-B9BD-2FD7-6377-EA723FB8047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A83D6EA-8B67-ED5D-6480-5DD15459D013}"/>
              </a:ext>
            </a:extLst>
          </p:cNvPr>
          <p:cNvSpPr/>
          <p:nvPr/>
        </p:nvSpPr>
        <p:spPr>
          <a:xfrm>
            <a:off x="3131840" y="1041547"/>
            <a:ext cx="5992967" cy="4493538"/>
          </a:xfrm>
          <a:prstGeom prst="rect">
            <a:avLst/>
          </a:prstGeom>
        </p:spPr>
        <p:txBody>
          <a:bodyPr wrap="square">
            <a:spAutoFit/>
          </a:bodyPr>
          <a:lstStyle/>
          <a:p>
            <a:pPr algn="just"/>
            <a:r>
              <a:rPr lang="en-US" sz="2200" dirty="0">
                <a:latin typeface="Times New Roman" panose="02020603050405020304" pitchFamily="18" charset="0"/>
                <a:cs typeface="Times New Roman" panose="02020603050405020304" pitchFamily="18" charset="0"/>
              </a:rPr>
              <a:t>ii) Civil </a:t>
            </a:r>
            <a:r>
              <a:rPr lang="en-IN" sz="2200" dirty="0">
                <a:latin typeface="Times New Roman" panose="02020603050405020304" pitchFamily="18" charset="0"/>
                <a:cs typeface="Times New Roman" panose="02020603050405020304" pitchFamily="18" charset="0"/>
              </a:rPr>
              <a:t>Defence personnel, Panchayati Raj functionaries, local non-government and community-based organizations </a:t>
            </a:r>
            <a:r>
              <a:rPr lang="en-US" sz="2200" dirty="0">
                <a:latin typeface="Times New Roman" panose="02020603050405020304" pitchFamily="18" charset="0"/>
                <a:cs typeface="Times New Roman" panose="02020603050405020304" pitchFamily="18" charset="0"/>
              </a:rPr>
              <a:t>and civil society will be involved in </a:t>
            </a:r>
            <a:r>
              <a:rPr lang="en-IN" sz="2200" dirty="0">
                <a:latin typeface="Times New Roman" panose="02020603050405020304" pitchFamily="18" charset="0"/>
                <a:cs typeface="Times New Roman" panose="02020603050405020304" pitchFamily="18" charset="0"/>
              </a:rPr>
              <a:t>preparedness, mitigation, response and rehabilitation.</a:t>
            </a:r>
          </a:p>
          <a:p>
            <a:pPr algn="just"/>
            <a:endParaRPr lang="en-IN" sz="2200" dirty="0">
              <a:latin typeface="Times New Roman" panose="02020603050405020304" pitchFamily="18" charset="0"/>
              <a:cs typeface="Times New Roman" panose="02020603050405020304" pitchFamily="18" charset="0"/>
            </a:endParaRPr>
          </a:p>
          <a:p>
            <a:pPr algn="just"/>
            <a:r>
              <a:rPr lang="en-US" sz="2200" dirty="0">
                <a:latin typeface="Times New Roman" panose="02020603050405020304" pitchFamily="18" charset="0"/>
                <a:cs typeface="Times New Roman" panose="02020603050405020304" pitchFamily="18" charset="0"/>
              </a:rPr>
              <a:t>iii) They understand the local culture and customs better than the outsiders. Therefore, it is essential to associate them in strengthening awareness, and resilience of the society. They can be involved in activities like street plays, dramas, </a:t>
            </a:r>
            <a:r>
              <a:rPr lang="en-IN" sz="2200" dirty="0">
                <a:latin typeface="Times New Roman" panose="02020603050405020304" pitchFamily="18" charset="0"/>
                <a:cs typeface="Times New Roman" panose="02020603050405020304" pitchFamily="18" charset="0"/>
              </a:rPr>
              <a:t>posters, distribution of reading material, school exhibitions and </a:t>
            </a:r>
            <a:r>
              <a:rPr lang="en-US" sz="2200" dirty="0">
                <a:latin typeface="Times New Roman" panose="02020603050405020304" pitchFamily="18" charset="0"/>
                <a:cs typeface="Times New Roman" panose="02020603050405020304" pitchFamily="18" charset="0"/>
              </a:rPr>
              <a:t>interaction with media and publicity.</a:t>
            </a:r>
            <a:endParaRPr lang="en-IN" sz="2200" dirty="0">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EDEC0A69-0876-EC3F-A448-1E86D77B6425}"/>
              </a:ext>
            </a:extLst>
          </p:cNvPr>
          <p:cNvSpPr>
            <a:spLocks noGrp="1"/>
          </p:cNvSpPr>
          <p:nvPr>
            <p:ph type="sldNum" sz="quarter" idx="12"/>
          </p:nvPr>
        </p:nvSpPr>
        <p:spPr/>
        <p:txBody>
          <a:bodyPr/>
          <a:lstStyle/>
          <a:p>
            <a:fld id="{3FA883A4-A1EF-4C34-A15F-42A22CBD9D3D}" type="slidenum">
              <a:rPr lang="en-IN" smtClean="0"/>
              <a:t>9</a:t>
            </a:fld>
            <a:endParaRPr lang="en-IN"/>
          </a:p>
        </p:txBody>
      </p:sp>
    </p:spTree>
    <p:extLst>
      <p:ext uri="{BB962C8B-B14F-4D97-AF65-F5344CB8AC3E}">
        <p14:creationId xmlns:p14="http://schemas.microsoft.com/office/powerpoint/2010/main" val="15377571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512</TotalTime>
  <Words>2478</Words>
  <Application>Microsoft Office PowerPoint</Application>
  <PresentationFormat>On-screen Show (4:3)</PresentationFormat>
  <Paragraphs>316</Paragraphs>
  <Slides>42</Slides>
  <Notes>0</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52" baseType="lpstr">
      <vt:lpstr>Arial</vt:lpstr>
      <vt:lpstr>Calibri</vt:lpstr>
      <vt:lpstr>Open sans</vt:lpstr>
      <vt:lpstr>Open sans</vt:lpstr>
      <vt:lpstr>Open Sans </vt:lpstr>
      <vt:lpstr>Times New Roman</vt:lpstr>
      <vt:lpstr>times)</vt:lpstr>
      <vt:lpstr>Verdana</vt:lpstr>
      <vt:lpstr>Office Theme</vt:lpstr>
      <vt:lpstr>Bitmap Image</vt:lpstr>
      <vt:lpstr>PowerPoint Presentation</vt:lpstr>
      <vt:lpstr>PowerPoint Presentation</vt:lpstr>
      <vt:lpstr>INTRODUCTION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SOCIAL ISSUES</vt:lpstr>
      <vt:lpstr>LIVELIHOOD ISSUES</vt:lpstr>
      <vt:lpstr>DISASTER LIFESTYLE CHANGES</vt:lpstr>
      <vt:lpstr>SINGLE PARENT CHILDREN</vt:lpstr>
      <vt:lpstr>PSC - SPECTRUM OF CARE</vt:lpstr>
      <vt:lpstr>COMMUNITY LEVEL HELPERS ROLE</vt:lpstr>
      <vt:lpstr>COMMUNITY LEVEL HELPERS ROLE</vt:lpstr>
      <vt:lpstr>MEDIUMS USEFUL FOR PSC AMONG CHILDREN</vt:lpstr>
      <vt:lpstr>MEDIUMS USEFUL FOR PSC AMONG ADULTS</vt:lpstr>
      <vt:lpstr>Legal Aspects</vt:lpstr>
      <vt:lpstr>DM ACT-2005</vt:lpstr>
      <vt:lpstr>DM ACT-2005</vt:lpstr>
      <vt:lpstr>Protection of Personal and Genetic Data</vt:lpstr>
      <vt:lpstr>PowerPoint Presentation</vt:lpstr>
      <vt:lpstr>Protection of Personal and Genetic Data</vt:lpstr>
      <vt:lpstr>INTERNATIONAL LEGAL PRINCIPLES</vt:lpstr>
      <vt:lpstr>INTERNATIONAL LEGAL PRINCIPLES</vt:lpstr>
      <vt:lpstr>Institutional and Policy Framework</vt:lpstr>
      <vt:lpstr>Role of International Org</vt:lpstr>
      <vt:lpstr>POLICY AND PLANS</vt:lpstr>
      <vt:lpstr>POLICY AND PLANS</vt:lpstr>
      <vt:lpstr>COMMAND,CONTROL AND COORDINATION</vt:lpstr>
      <vt:lpstr>DISPOSAL OF DEAD BODIES AT  DISTRICT LEVEL</vt:lpstr>
      <vt:lpstr>PowerPoint Presentation</vt:lpstr>
      <vt:lpstr>DISPOSAL OF DEAD BODIES AT  DISTRICT LEVEL</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govind bhagat</dc:creator>
  <cp:lastModifiedBy>NDRF ACADEMY</cp:lastModifiedBy>
  <cp:revision>45</cp:revision>
  <dcterms:created xsi:type="dcterms:W3CDTF">2020-11-25T12:10:53Z</dcterms:created>
  <dcterms:modified xsi:type="dcterms:W3CDTF">2026-01-07T08:01:43Z</dcterms:modified>
</cp:coreProperties>
</file>