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8" r:id="rId4"/>
    <p:sldId id="266" r:id="rId5"/>
    <p:sldId id="269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76" y="1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2584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A084CA-484E-B6E5-85F2-68A10521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9225" y="12771438"/>
            <a:ext cx="8845550" cy="842962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s-ES" altLang="en-US"/>
              <a:t>Lesson 2:  Principles of Adult Learning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4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closeup-firefighter-holding-his-helmet-walking-towards-fire-truck.jpg" descr="closeup-firefighter-holding-his-helmet-walking-towards-fire-truck.jpg"/>
          <p:cNvPicPr>
            <a:picLocks noChangeAspect="1"/>
          </p:cNvPicPr>
          <p:nvPr/>
        </p:nvPicPr>
        <p:blipFill>
          <a:blip r:embed="rId2"/>
          <a:srcRect t="13433" b="1559"/>
          <a:stretch>
            <a:fillRect/>
          </a:stretch>
        </p:blipFill>
        <p:spPr>
          <a:xfrm>
            <a:off x="-25400" y="-64008"/>
            <a:ext cx="24434800" cy="13844016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8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91" name="Rectangle"/>
          <p:cNvSpPr/>
          <p:nvPr/>
        </p:nvSpPr>
        <p:spPr>
          <a:xfrm>
            <a:off x="39708" y="-25400"/>
            <a:ext cx="24434801" cy="13766801"/>
          </a:xfrm>
          <a:prstGeom prst="rect">
            <a:avLst/>
          </a:prstGeom>
          <a:solidFill>
            <a:srgbClr val="535353">
              <a:alpha val="6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3">
            <a:alphaModFix amt="90000"/>
          </a:blip>
          <a:srcRect l="50481"/>
          <a:stretch>
            <a:fillRect/>
          </a:stretch>
        </p:blipFill>
        <p:spPr>
          <a:xfrm>
            <a:off x="126999" y="3828225"/>
            <a:ext cx="13606252" cy="3945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931" y="-521984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"/>
          <p:cNvSpPr/>
          <p:nvPr/>
        </p:nvSpPr>
        <p:spPr>
          <a:xfrm flipH="1">
            <a:off x="0" y="11193859"/>
            <a:ext cx="24384000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254" y="11359894"/>
            <a:ext cx="7291578" cy="213927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ESSON 2…"/>
          <p:cNvSpPr txBox="1"/>
          <p:nvPr/>
        </p:nvSpPr>
        <p:spPr>
          <a:xfrm>
            <a:off x="1215481" y="4784762"/>
            <a:ext cx="10154421" cy="177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पाठ </a:t>
            </a:r>
            <a:r>
              <a:rPr lang="en-IN"/>
              <a:t>1</a:t>
            </a:r>
            <a:endParaRPr lang="hi-IN" dirty="0"/>
          </a:p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सीएसएसआर पाठ्यक्रम समीक्षा</a:t>
            </a:r>
            <a:endParaRPr lang="en-GB" dirty="0"/>
          </a:p>
        </p:txBody>
      </p:sp>
      <p:grpSp>
        <p:nvGrpSpPr>
          <p:cNvPr id="99" name="Group"/>
          <p:cNvGrpSpPr/>
          <p:nvPr/>
        </p:nvGrpSpPr>
        <p:grpSpPr>
          <a:xfrm>
            <a:off x="21539200" y="12813338"/>
            <a:ext cx="1879600" cy="902663"/>
            <a:chOff x="0" y="0"/>
            <a:chExt cx="1879600" cy="902661"/>
          </a:xfrm>
        </p:grpSpPr>
        <p:sp>
          <p:nvSpPr>
            <p:cNvPr id="97" name="PPT 2-1"/>
            <p:cNvSpPr txBox="1"/>
            <p:nvPr/>
          </p:nvSpPr>
          <p:spPr>
            <a:xfrm>
              <a:off x="177346" y="0"/>
              <a:ext cx="152490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2-1</a:t>
              </a:r>
            </a:p>
          </p:txBody>
        </p:sp>
        <p:sp>
          <p:nvSpPr>
            <p:cNvPr id="98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3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A5F08-95EC-3470-5718-3C821148DB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66" t="47833" r="54302" b="8309"/>
          <a:stretch/>
        </p:blipFill>
        <p:spPr>
          <a:xfrm>
            <a:off x="15497454" y="3652243"/>
            <a:ext cx="8490996" cy="2909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1A77C2-AC64-FA74-193E-CE31A969FD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3334140" cy="3202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EDADD3-8015-604D-A436-A11A2A06CE46}"/>
              </a:ext>
            </a:extLst>
          </p:cNvPr>
          <p:cNvSpPr/>
          <p:nvPr/>
        </p:nvSpPr>
        <p:spPr>
          <a:xfrm>
            <a:off x="15550335" y="12182140"/>
            <a:ext cx="80618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400" b="1" dirty="0"/>
              <a:t>निरीक्षक</a:t>
            </a:r>
            <a:r>
              <a:rPr lang="en-US" sz="4400" b="1" dirty="0"/>
              <a:t> (</a:t>
            </a:r>
            <a:r>
              <a:rPr lang="hi-IN" sz="4400" b="1" dirty="0"/>
              <a:t>एनबीआर</a:t>
            </a:r>
            <a:r>
              <a:rPr lang="en-US" sz="4400" b="1" dirty="0"/>
              <a:t>) </a:t>
            </a:r>
            <a:r>
              <a:rPr lang="hi-IN" altLang="en-US" sz="4400" b="1" dirty="0"/>
              <a:t>गोपाल कुमार </a:t>
            </a:r>
            <a:endParaRPr lang="en-US" altLang="en-US" sz="4400" b="1" dirty="0"/>
          </a:p>
          <a:p>
            <a:r>
              <a:rPr lang="en-US" sz="4400" b="1" dirty="0"/>
              <a:t> </a:t>
            </a:r>
            <a:endParaRPr lang="en-IN" sz="4400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E3B79D0-2421-39E8-231D-B9B025D7B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958"/>
            <a:ext cx="65" cy="2032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36501" rIns="0" bIns="-3650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17729" y="459008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इस पाठ को पूरा करने पर आप निम्नलिखित कार्य करने में सक्षम होंगे:</a:t>
            </a:r>
            <a:endParaRPr dirty="0"/>
          </a:p>
        </p:txBody>
      </p:sp>
      <p:sp>
        <p:nvSpPr>
          <p:cNvPr id="111" name="OBJECTIVES"/>
          <p:cNvSpPr txBox="1"/>
          <p:nvPr/>
        </p:nvSpPr>
        <p:spPr>
          <a:xfrm>
            <a:off x="1163982" y="2935103"/>
            <a:ext cx="3519373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042578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15" name="Define a collapsed structure search and rescue operation.…"/>
          <p:cNvSpPr txBox="1"/>
          <p:nvPr/>
        </p:nvSpPr>
        <p:spPr>
          <a:xfrm>
            <a:off x="11860613" y="4309760"/>
            <a:ext cx="11388267" cy="4159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2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>
                <a:latin typeface="Open Sans"/>
              </a:rPr>
              <a:t>समूह सत्र में, प्रशिक्षक मार्गदर्शिका में संबंधित पाठ योजना का उपयोग करते हुए, सीएसएसआर पाठ्यक्रम के प्रत्येक पाठ के मुख्य बिंदुओं से संबंधित प्रश्नों और मुद्दों की समीक्षा करें।</a:t>
            </a:r>
            <a:endParaRPr lang="en-GB" dirty="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CB378-B639-C50A-DBB9-B617BE0D9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1596780" cy="1533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E0726A-C701-ED43-E151-DA7990602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28" y="0"/>
            <a:ext cx="1879601" cy="1805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hi-IN" smtClean="0"/>
              <a:t>3</a:t>
            </a:fld>
            <a:endParaRPr lang="hi-IN"/>
          </a:p>
        </p:txBody>
      </p:sp>
      <p:sp>
        <p:nvSpPr>
          <p:cNvPr id="3" name="TextBox 2"/>
          <p:cNvSpPr txBox="1"/>
          <p:nvPr/>
        </p:nvSpPr>
        <p:spPr>
          <a:xfrm>
            <a:off x="3799772" y="4487415"/>
            <a:ext cx="19673456" cy="72985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lang="hi-IN" sz="4800" b="1" dirty="0"/>
              <a:t>कार्यवाही का क्रम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i-IN" sz="4800" dirty="0"/>
              <a:t>पाठ विवरण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i-IN" sz="4800" dirty="0"/>
              <a:t>पाठ की शुरुआत, प्रारंभिक रुचि उत्पन्न करना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i-IN" sz="4800" dirty="0"/>
              <a:t>अवधारणाएँ, विशिष्ट कदम या कौशल, या अन्य तकनीकी विषयवस्तु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i-IN" sz="4800" dirty="0"/>
              <a:t>संदर्भ सामग्री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i-IN" sz="4800" dirty="0"/>
              <a:t>व्यावहारिक अभ्यास कराना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i-IN" sz="4800" dirty="0"/>
              <a:t>दृश्यक साधनों और सहायक वस्तुओं का उचित उपयोग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i-IN" sz="4800" dirty="0"/>
              <a:t>मूल्यांकन/परीक्षण कराना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i-IN" sz="4800" dirty="0"/>
              <a:t>पाठ की समीक्षा और समापन</a:t>
            </a:r>
          </a:p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i-IN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OBJECTIVES"/>
          <p:cNvSpPr txBox="1"/>
          <p:nvPr/>
        </p:nvSpPr>
        <p:spPr>
          <a:xfrm>
            <a:off x="1077422" y="2778433"/>
            <a:ext cx="6161341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कार्यवाही का क्रम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F826F-8C3C-4E1F-5E37-A36630A6E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1596780" cy="1533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155304-AD38-8C02-A41C-EA47F41FF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28" y="0"/>
            <a:ext cx="1879601" cy="18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48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453" y="1177182"/>
            <a:ext cx="14549515" cy="503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453" y="6858000"/>
            <a:ext cx="14176737" cy="51037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4D31A-0FAA-70D6-B00C-ECD460D706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4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1F16B1-A431-4FB4-832D-1D489FAEF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1596780" cy="1533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CB29F5-ACB6-372E-E523-173E8081AA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28" y="0"/>
            <a:ext cx="1879601" cy="1805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6E3E6-3F52-6725-1756-0ED8DD2B95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5</a:t>
            </a:fld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A3EB9-7A38-BF72-D791-2B32E17FE1F9}"/>
              </a:ext>
            </a:extLst>
          </p:cNvPr>
          <p:cNvSpPr txBox="1"/>
          <p:nvPr/>
        </p:nvSpPr>
        <p:spPr>
          <a:xfrm>
            <a:off x="16542632" y="5812676"/>
            <a:ext cx="6513249" cy="18620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115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धन्यवाद</a:t>
            </a:r>
            <a:r>
              <a:rPr lang="en-IN" sz="1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pic>
        <p:nvPicPr>
          <p:cNvPr id="3" name="CSSR Brochure Pics-03.jpg" descr="CSSR Brochure Pics-03.jpg">
            <a:extLst>
              <a:ext uri="{FF2B5EF4-FFF2-40B4-BE49-F238E27FC236}">
                <a16:creationId xmlns:a16="http://schemas.microsoft.com/office/drawing/2014/main" id="{D2478D42-079A-3EE1-6001-BE0A96ED0B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9" b="29476"/>
          <a:stretch>
            <a:fillRect/>
          </a:stretch>
        </p:blipFill>
        <p:spPr>
          <a:xfrm flipH="1">
            <a:off x="2129012" y="466744"/>
            <a:ext cx="14132068" cy="12782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2" h="19966" extrusionOk="0">
                <a:moveTo>
                  <a:pt x="185" y="0"/>
                </a:moveTo>
                <a:cubicBezTo>
                  <a:pt x="-498" y="5275"/>
                  <a:pt x="708" y="10890"/>
                  <a:pt x="3809" y="14962"/>
                </a:cubicBezTo>
                <a:cubicBezTo>
                  <a:pt x="8536" y="21168"/>
                  <a:pt x="15992" y="21600"/>
                  <a:pt x="21102" y="16266"/>
                </a:cubicBezTo>
                <a:lnTo>
                  <a:pt x="21102" y="0"/>
                </a:lnTo>
                <a:lnTo>
                  <a:pt x="18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FBA89D-7A2A-E3EE-B832-55BC07179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1596780" cy="1533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1325DD-814C-D988-F886-385734D55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28" y="0"/>
            <a:ext cx="1879601" cy="18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016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133</Words>
  <Application>Microsoft Office PowerPoint</Application>
  <PresentationFormat>Custom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HelveticaNeueLT Std Lt</vt:lpstr>
      <vt:lpstr>Open Sans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NDRF HQ</cp:lastModifiedBy>
  <cp:revision>17</cp:revision>
  <dcterms:modified xsi:type="dcterms:W3CDTF">2026-01-06T04:38:19Z</dcterms:modified>
</cp:coreProperties>
</file>