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396" y="-21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0957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17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17 -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17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17 -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17 -"/>
          <p:cNvSpPr txBox="1"/>
          <p:nvPr/>
        </p:nvSpPr>
        <p:spPr>
          <a:xfrm>
            <a:off x="214511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17 -</a:t>
            </a:r>
          </a:p>
        </p:txBody>
      </p:sp>
      <p:sp>
        <p:nvSpPr>
          <p:cNvPr id="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633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close-up-hand-adult-asian-with-flexing-fingers.jpg" descr="close-up-hand-adult-asian-with-flexing-fingers.jpg"/>
          <p:cNvPicPr>
            <a:picLocks noChangeAspect="1"/>
          </p:cNvPicPr>
          <p:nvPr/>
        </p:nvPicPr>
        <p:blipFill>
          <a:blip r:embed="rId2"/>
          <a:srcRect l="567" t="21597" r="94" b="4154"/>
          <a:stretch>
            <a:fillRect/>
          </a:stretch>
        </p:blipFill>
        <p:spPr>
          <a:xfrm>
            <a:off x="-41861" y="0"/>
            <a:ext cx="24467723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8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PPT 17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17 -</a:t>
            </a:r>
          </a:p>
        </p:txBody>
      </p:sp>
      <p:sp>
        <p:nvSpPr>
          <p:cNvPr id="8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4" name="Rectangle"/>
          <p:cNvSpPr/>
          <p:nvPr/>
        </p:nvSpPr>
        <p:spPr>
          <a:xfrm>
            <a:off x="-315884" y="0"/>
            <a:ext cx="24384001" cy="13716001"/>
          </a:xfrm>
          <a:prstGeom prst="rect">
            <a:avLst/>
          </a:prstGeom>
          <a:solidFill>
            <a:srgbClr val="535353">
              <a:alpha val="6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5" name="Shape"/>
          <p:cNvSpPr/>
          <p:nvPr/>
        </p:nvSpPr>
        <p:spPr>
          <a:xfrm>
            <a:off x="-1" y="4492125"/>
            <a:ext cx="21749750" cy="5427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DA751A">
              <a:alpha val="8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6" name="LESSON 17…"/>
          <p:cNvSpPr txBox="1"/>
          <p:nvPr/>
        </p:nvSpPr>
        <p:spPr>
          <a:xfrm>
            <a:off x="3195314" y="5132832"/>
            <a:ext cx="10284717" cy="4146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LESSON 17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दौरे,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मधुमेह संबंधी आपात स्थितियाँ और मस्तिष्क संबंधी संवहनी दुर्घटनाएँ</a:t>
            </a:r>
            <a:endParaRPr dirty="0"/>
          </a:p>
        </p:txBody>
      </p:sp>
      <p:grpSp>
        <p:nvGrpSpPr>
          <p:cNvPr id="92" name="Group"/>
          <p:cNvGrpSpPr/>
          <p:nvPr/>
        </p:nvGrpSpPr>
        <p:grpSpPr>
          <a:xfrm>
            <a:off x="-1" y="11193859"/>
            <a:ext cx="24434802" cy="2522142"/>
            <a:chOff x="0" y="0"/>
            <a:chExt cx="24434801" cy="2522141"/>
          </a:xfrm>
        </p:grpSpPr>
        <p:sp>
          <p:nvSpPr>
            <p:cNvPr id="87" name="Shape"/>
            <p:cNvSpPr/>
            <p:nvPr/>
          </p:nvSpPr>
          <p:spPr>
            <a:xfrm flipH="1">
              <a:off x="0" y="0"/>
              <a:ext cx="24434801" cy="252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9934" y="0"/>
                  </a:lnTo>
                  <a:lnTo>
                    <a:pt x="19328" y="7094"/>
                  </a:lnTo>
                  <a:lnTo>
                    <a:pt x="187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pic>
          <p:nvPicPr>
            <p:cNvPr id="88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7816" y="317422"/>
              <a:ext cx="6604001" cy="19375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" name="NDMA India.png" descr="NDMA India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12114" y="349865"/>
              <a:ext cx="1764513" cy="1764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5" name="Group"/>
          <p:cNvGrpSpPr/>
          <p:nvPr/>
        </p:nvGrpSpPr>
        <p:grpSpPr>
          <a:xfrm>
            <a:off x="21539200" y="12813338"/>
            <a:ext cx="2209800" cy="1270001"/>
            <a:chOff x="30361" y="0"/>
            <a:chExt cx="2209800" cy="1270000"/>
          </a:xfrm>
        </p:grpSpPr>
        <p:sp>
          <p:nvSpPr>
            <p:cNvPr id="93" name="PPT 17 - 1"/>
            <p:cNvSpPr/>
            <p:nvPr/>
          </p:nvSpPr>
          <p:spPr>
            <a:xfrm>
              <a:off x="970161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/>
                <a:t>PPT 17 - 1</a:t>
              </a:r>
            </a:p>
          </p:txBody>
        </p:sp>
        <p:sp>
          <p:nvSpPr>
            <p:cNvPr id="94" name="Rectangle"/>
            <p:cNvSpPr/>
            <p:nvPr/>
          </p:nvSpPr>
          <p:spPr>
            <a:xfrm>
              <a:off x="30361" y="699461"/>
              <a:ext cx="1879601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6" name="Photo Credit: Freepik"/>
          <p:cNvSpPr txBox="1"/>
          <p:nvPr/>
        </p:nvSpPr>
        <p:spPr>
          <a:xfrm>
            <a:off x="212475" y="10616120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97" name="MFR-logo-02.png" descr="MFR-logo-02.png"/>
          <p:cNvPicPr>
            <a:picLocks noChangeAspect="1"/>
          </p:cNvPicPr>
          <p:nvPr/>
        </p:nvPicPr>
        <p:blipFill>
          <a:blip r:embed="rId5"/>
          <a:srcRect t="12599" b="19178"/>
          <a:stretch>
            <a:fillRect/>
          </a:stretch>
        </p:blipFill>
        <p:spPr>
          <a:xfrm>
            <a:off x="6960776" y="465513"/>
            <a:ext cx="7102674" cy="342564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Rectangle 23"/>
          <p:cNvSpPr/>
          <p:nvPr/>
        </p:nvSpPr>
        <p:spPr>
          <a:xfrm>
            <a:off x="14357887" y="11212554"/>
            <a:ext cx="10025152" cy="71209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r>
              <a:rPr lang="hi-IN" dirty="0" smtClean="0"/>
              <a:t>इंस्पेक्टर</a:t>
            </a:r>
            <a:r>
              <a:rPr lang="en-IN" dirty="0" smtClean="0"/>
              <a:t>-</a:t>
            </a:r>
            <a:r>
              <a:rPr lang="hi-IN" dirty="0"/>
              <a:t> अशोक कुमार</a:t>
            </a:r>
            <a:endParaRPr kumimoji="0" lang="en-IN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2310940" cy="20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7" y="22559"/>
            <a:ext cx="2310940" cy="20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ectangle"/>
          <p:cNvSpPr/>
          <p:nvPr/>
        </p:nvSpPr>
        <p:spPr>
          <a:xfrm>
            <a:off x="8025996" y="-29078"/>
            <a:ext cx="16460166" cy="13888444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8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0" name="PPT 17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17 -</a:t>
            </a:r>
          </a:p>
        </p:txBody>
      </p:sp>
      <p:sp>
        <p:nvSpPr>
          <p:cNvPr id="24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243" name="Seizures"/>
          <p:cNvSpPr txBox="1"/>
          <p:nvPr/>
        </p:nvSpPr>
        <p:spPr>
          <a:xfrm>
            <a:off x="778163" y="5873796"/>
            <a:ext cx="6057858" cy="109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दौरे</a:t>
            </a:r>
            <a:endParaRPr dirty="0"/>
          </a:p>
        </p:txBody>
      </p:sp>
      <p:sp>
        <p:nvSpPr>
          <p:cNvPr id="244" name="Postictal phase:…"/>
          <p:cNvSpPr txBox="1"/>
          <p:nvPr/>
        </p:nvSpPr>
        <p:spPr>
          <a:xfrm>
            <a:off x="9181744" y="4018275"/>
            <a:ext cx="13363246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/>
          <a:p>
            <a:pPr defTabSz="189634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dirty="0"/>
              <a:t>पोस्टिक्टल चरण:</a:t>
            </a:r>
          </a:p>
          <a:p>
            <a:pPr defTabSz="189634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dirty="0"/>
              <a:t>आक्षेप बंद होने पर शुरू होता है।</a:t>
            </a:r>
          </a:p>
          <a:p>
            <a:pPr defTabSz="189634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dirty="0"/>
              <a:t>रोगी धीरे-धीरे होश में आता है। सिरदर्द आम है।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512" y="129141"/>
            <a:ext cx="2914650" cy="2819400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841" y="22559"/>
            <a:ext cx="4459096" cy="40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4289369" cy="38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4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9" name="PPT 17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17 -</a:t>
            </a:r>
          </a:p>
        </p:txBody>
      </p:sp>
      <p:sp>
        <p:nvSpPr>
          <p:cNvPr id="25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252" name="Hyperglycemia"/>
          <p:cNvSpPr txBox="1"/>
          <p:nvPr/>
        </p:nvSpPr>
        <p:spPr>
          <a:xfrm>
            <a:off x="7727604" y="1574983"/>
            <a:ext cx="9561354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 smtClean="0"/>
              <a:t>हाइपरग्लाइसेमिया</a:t>
            </a:r>
            <a:endParaRPr dirty="0"/>
          </a:p>
        </p:txBody>
      </p:sp>
      <p:sp>
        <p:nvSpPr>
          <p:cNvPr id="253" name="Gradual onset…"/>
          <p:cNvSpPr txBox="1"/>
          <p:nvPr/>
        </p:nvSpPr>
        <p:spPr>
          <a:xfrm>
            <a:off x="9684610" y="5392783"/>
            <a:ext cx="13932473" cy="5020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धीरे-धीरे शुरू होना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मीठी, फलों जैसी साँसें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लाल, शुष्क त्वचा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भूख या प्यास</a:t>
            </a:r>
            <a:endParaRPr dirty="0"/>
          </a:p>
        </p:txBody>
      </p:sp>
      <p:sp>
        <p:nvSpPr>
          <p:cNvPr id="254" name="Signs and symptoms"/>
          <p:cNvSpPr txBox="1"/>
          <p:nvPr/>
        </p:nvSpPr>
        <p:spPr>
          <a:xfrm>
            <a:off x="1842193" y="7104994"/>
            <a:ext cx="4349948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संकेत और लक्षण</a:t>
            </a:r>
            <a:endParaRPr dirty="0"/>
          </a:p>
        </p:txBody>
      </p:sp>
      <p:sp>
        <p:nvSpPr>
          <p:cNvPr id="255" name="Line"/>
          <p:cNvSpPr/>
          <p:nvPr/>
        </p:nvSpPr>
        <p:spPr>
          <a:xfrm>
            <a:off x="8041486" y="4794724"/>
            <a:ext cx="1557722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841" y="22559"/>
            <a:ext cx="4459096" cy="40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4289369" cy="38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5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9" name="PPT 17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17 -</a:t>
            </a:r>
          </a:p>
        </p:txBody>
      </p:sp>
      <p:sp>
        <p:nvSpPr>
          <p:cNvPr id="26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sp>
        <p:nvSpPr>
          <p:cNvPr id="262" name="Hyperglycemia"/>
          <p:cNvSpPr txBox="1"/>
          <p:nvPr/>
        </p:nvSpPr>
        <p:spPr>
          <a:xfrm>
            <a:off x="8326120" y="1221876"/>
            <a:ext cx="8057273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 smtClean="0"/>
              <a:t>हाइपरग्लाइसेमिया</a:t>
            </a:r>
            <a:endParaRPr dirty="0"/>
          </a:p>
        </p:txBody>
      </p:sp>
      <p:sp>
        <p:nvSpPr>
          <p:cNvPr id="263" name="Rapid weak pulse…"/>
          <p:cNvSpPr txBox="1"/>
          <p:nvPr/>
        </p:nvSpPr>
        <p:spPr>
          <a:xfrm>
            <a:off x="9684610" y="5392783"/>
            <a:ext cx="10745907" cy="4508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तेज़, कमज़ोर नाड़ी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बार-बार पेशाब आना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नशे में दिखना, लड़खड़ाना, अस्पष्ट बोली</a:t>
            </a:r>
            <a:endParaRPr dirty="0"/>
          </a:p>
        </p:txBody>
      </p:sp>
      <p:sp>
        <p:nvSpPr>
          <p:cNvPr id="265" name="Signs and symptoms"/>
          <p:cNvSpPr txBox="1"/>
          <p:nvPr/>
        </p:nvSpPr>
        <p:spPr>
          <a:xfrm>
            <a:off x="1360055" y="7005241"/>
            <a:ext cx="4349948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संकेत और लक्षण</a:t>
            </a:r>
            <a:endParaRPr dirty="0"/>
          </a:p>
        </p:txBody>
      </p:sp>
      <p:sp>
        <p:nvSpPr>
          <p:cNvPr id="266" name="Line"/>
          <p:cNvSpPr/>
          <p:nvPr/>
        </p:nvSpPr>
        <p:spPr>
          <a:xfrm>
            <a:off x="8041486" y="4794724"/>
            <a:ext cx="1557722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841" y="22559"/>
            <a:ext cx="4459096" cy="40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4289369" cy="38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kipped meals…"/>
          <p:cNvSpPr txBox="1"/>
          <p:nvPr/>
        </p:nvSpPr>
        <p:spPr>
          <a:xfrm>
            <a:off x="8023817" y="3876015"/>
            <a:ext cx="15603137" cy="8768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खाना न खाना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उल्टी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कठिन व्यायाम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अत्यधिक गर्मी या ठंड से शारीरिक तनाव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भावनात्मक तनाव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इंसुलिन का आकस्मिक ओवरडोज़</a:t>
            </a:r>
            <a:endParaRPr dirty="0"/>
          </a:p>
        </p:txBody>
      </p:sp>
      <p:sp>
        <p:nvSpPr>
          <p:cNvPr id="26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7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1" name="PPT 17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17 -</a:t>
            </a:r>
          </a:p>
        </p:txBody>
      </p:sp>
      <p:sp>
        <p:nvSpPr>
          <p:cNvPr id="27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sp>
        <p:nvSpPr>
          <p:cNvPr id="274" name="Hypoglycemia"/>
          <p:cNvSpPr txBox="1"/>
          <p:nvPr/>
        </p:nvSpPr>
        <p:spPr>
          <a:xfrm>
            <a:off x="8359371" y="989119"/>
            <a:ext cx="8605769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 smtClean="0"/>
              <a:t>हाइपोग्लाइसीमिया</a:t>
            </a:r>
            <a:endParaRPr dirty="0"/>
          </a:p>
        </p:txBody>
      </p:sp>
      <p:sp>
        <p:nvSpPr>
          <p:cNvPr id="275" name="Common Causes"/>
          <p:cNvSpPr txBox="1"/>
          <p:nvPr/>
        </p:nvSpPr>
        <p:spPr>
          <a:xfrm>
            <a:off x="1522031" y="6637890"/>
            <a:ext cx="4648107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सामान्य कारणों में</a:t>
            </a:r>
            <a:endParaRPr dirty="0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841" y="22559"/>
            <a:ext cx="4459096" cy="40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4289369" cy="38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7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0" name="PPT 17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17 -</a:t>
            </a:r>
          </a:p>
        </p:txBody>
      </p:sp>
      <p:sp>
        <p:nvSpPr>
          <p:cNvPr id="28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sp>
        <p:nvSpPr>
          <p:cNvPr id="283" name="Hypoglycemia"/>
          <p:cNvSpPr txBox="1"/>
          <p:nvPr/>
        </p:nvSpPr>
        <p:spPr>
          <a:xfrm>
            <a:off x="8151195" y="1354880"/>
            <a:ext cx="8057273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 smtClean="0"/>
              <a:t>हाइपोग्लाइसीमिया</a:t>
            </a:r>
            <a:endParaRPr dirty="0"/>
          </a:p>
        </p:txBody>
      </p:sp>
      <p:sp>
        <p:nvSpPr>
          <p:cNvPr id="284" name="Rapid onset of altered mental status…"/>
          <p:cNvSpPr txBox="1"/>
          <p:nvPr/>
        </p:nvSpPr>
        <p:spPr>
          <a:xfrm>
            <a:off x="9684610" y="5392783"/>
            <a:ext cx="13897965" cy="367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मानसिक स्थिति में तेज़ी से बदलाव आना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नशे में दिखना, लड़खड़ाना, अस्पष्ट वाणी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असामान्य व्यवहार</a:t>
            </a:r>
            <a:endParaRPr dirty="0"/>
          </a:p>
        </p:txBody>
      </p:sp>
      <p:sp>
        <p:nvSpPr>
          <p:cNvPr id="285" name="Signs and symptoms"/>
          <p:cNvSpPr txBox="1"/>
          <p:nvPr/>
        </p:nvSpPr>
        <p:spPr>
          <a:xfrm>
            <a:off x="2207953" y="6922114"/>
            <a:ext cx="4349948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संकेत और लक्षण</a:t>
            </a:r>
          </a:p>
        </p:txBody>
      </p:sp>
      <p:sp>
        <p:nvSpPr>
          <p:cNvPr id="286" name="Line"/>
          <p:cNvSpPr/>
          <p:nvPr/>
        </p:nvSpPr>
        <p:spPr>
          <a:xfrm>
            <a:off x="8041486" y="4794724"/>
            <a:ext cx="1557722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841" y="22559"/>
            <a:ext cx="4459096" cy="40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4289369" cy="38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8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0" name="PPT 17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17 -</a:t>
            </a:r>
          </a:p>
        </p:txBody>
      </p:sp>
      <p:sp>
        <p:nvSpPr>
          <p:cNvPr id="29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sp>
        <p:nvSpPr>
          <p:cNvPr id="293" name="Hypoglycemia"/>
          <p:cNvSpPr txBox="1"/>
          <p:nvPr/>
        </p:nvSpPr>
        <p:spPr>
          <a:xfrm>
            <a:off x="7772827" y="1271752"/>
            <a:ext cx="8057273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 smtClean="0"/>
              <a:t>हाइपोग्लाइसीमिया</a:t>
            </a:r>
            <a:endParaRPr dirty="0"/>
          </a:p>
        </p:txBody>
      </p:sp>
      <p:sp>
        <p:nvSpPr>
          <p:cNvPr id="294" name="Combativeness and/or anxiety…"/>
          <p:cNvSpPr txBox="1"/>
          <p:nvPr/>
        </p:nvSpPr>
        <p:spPr>
          <a:xfrm>
            <a:off x="9684610" y="5392783"/>
            <a:ext cx="10745907" cy="674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लड़ाकूपन और/या चिंता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तेज़ नाड़ी दर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ठंडी, नम त्वचा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भूख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सिरदर्द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दौरे</a:t>
            </a:r>
            <a:endParaRPr dirty="0"/>
          </a:p>
        </p:txBody>
      </p:sp>
      <p:sp>
        <p:nvSpPr>
          <p:cNvPr id="296" name="Signs and symptoms"/>
          <p:cNvSpPr txBox="1"/>
          <p:nvPr/>
        </p:nvSpPr>
        <p:spPr>
          <a:xfrm>
            <a:off x="1493058" y="7221372"/>
            <a:ext cx="4349948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संकेत और लक्षण</a:t>
            </a:r>
          </a:p>
        </p:txBody>
      </p:sp>
      <p:sp>
        <p:nvSpPr>
          <p:cNvPr id="297" name="Line"/>
          <p:cNvSpPr/>
          <p:nvPr/>
        </p:nvSpPr>
        <p:spPr>
          <a:xfrm>
            <a:off x="8041486" y="4794724"/>
            <a:ext cx="1557722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841" y="22559"/>
            <a:ext cx="4459096" cy="40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4289369" cy="38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0" name="A sudden loss of blood supply to the brain."/>
          <p:cNvSpPr txBox="1"/>
          <p:nvPr/>
        </p:nvSpPr>
        <p:spPr>
          <a:xfrm>
            <a:off x="9858055" y="5260096"/>
            <a:ext cx="12147303" cy="3327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मस्तिष्क वाहिका दुर्घटना</a:t>
            </a:r>
          </a:p>
          <a:p>
            <a:r>
              <a:rPr lang="hi-IN" dirty="0"/>
              <a:t>मस्तिष्क में रक्त की आपूर्ति में अचानक कमी</a:t>
            </a:r>
            <a:r>
              <a:rPr dirty="0"/>
              <a:t>.</a:t>
            </a:r>
          </a:p>
        </p:txBody>
      </p:sp>
      <p:sp>
        <p:nvSpPr>
          <p:cNvPr id="301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2" name="Cerebral Vascular Accident"/>
          <p:cNvSpPr txBox="1"/>
          <p:nvPr/>
        </p:nvSpPr>
        <p:spPr>
          <a:xfrm>
            <a:off x="290562" y="5841208"/>
            <a:ext cx="7877170" cy="1016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मस्तिष्क संवहनी दुर्घटना</a:t>
            </a:r>
            <a:endParaRPr dirty="0"/>
          </a:p>
        </p:txBody>
      </p:sp>
      <p:sp>
        <p:nvSpPr>
          <p:cNvPr id="303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0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5" name="PPT 17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17 -</a:t>
            </a:r>
          </a:p>
        </p:txBody>
      </p:sp>
      <p:sp>
        <p:nvSpPr>
          <p:cNvPr id="30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461" y="299258"/>
            <a:ext cx="2914650" cy="2819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1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1" name="PPT 17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17 -</a:t>
            </a:r>
          </a:p>
        </p:txBody>
      </p:sp>
      <p:sp>
        <p:nvSpPr>
          <p:cNvPr id="31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/>
          </a:p>
        </p:txBody>
      </p:sp>
      <p:pic>
        <p:nvPicPr>
          <p:cNvPr id="314" name="P6160140" descr="P6160140"/>
          <p:cNvPicPr>
            <a:picLocks noChangeAspect="1"/>
          </p:cNvPicPr>
          <p:nvPr/>
        </p:nvPicPr>
        <p:blipFill>
          <a:blip r:embed="rId2"/>
          <a:srcRect t="1176" r="6176"/>
          <a:stretch>
            <a:fillRect/>
          </a:stretch>
        </p:blipFill>
        <p:spPr>
          <a:xfrm>
            <a:off x="6191268" y="5883114"/>
            <a:ext cx="6458837" cy="5099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P6160153" descr="P6160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4966" y="5883114"/>
            <a:ext cx="6791566" cy="5093674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Cerebral Vascular Accident"/>
          <p:cNvSpPr txBox="1"/>
          <p:nvPr/>
        </p:nvSpPr>
        <p:spPr>
          <a:xfrm>
            <a:off x="8462047" y="1986647"/>
            <a:ext cx="9097660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मस्तिष्क संवहनी दुर्घटना</a:t>
            </a:r>
          </a:p>
        </p:txBody>
      </p:sp>
      <p:sp>
        <p:nvSpPr>
          <p:cNvPr id="317" name="Cerebral thrombosis"/>
          <p:cNvSpPr txBox="1"/>
          <p:nvPr/>
        </p:nvSpPr>
        <p:spPr>
          <a:xfrm>
            <a:off x="6155643" y="11325173"/>
            <a:ext cx="6855234" cy="2211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>
            <a:lvl1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Cerebral thrombosis</a:t>
            </a:r>
          </a:p>
        </p:txBody>
      </p:sp>
      <p:sp>
        <p:nvSpPr>
          <p:cNvPr id="318" name="Causes"/>
          <p:cNvSpPr txBox="1"/>
          <p:nvPr/>
        </p:nvSpPr>
        <p:spPr>
          <a:xfrm>
            <a:off x="1688285" y="7103736"/>
            <a:ext cx="1666521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 smtClean="0"/>
              <a:t>कारण</a:t>
            </a:r>
            <a:endParaRPr dirty="0"/>
          </a:p>
        </p:txBody>
      </p:sp>
      <p:sp>
        <p:nvSpPr>
          <p:cNvPr id="319" name="Line"/>
          <p:cNvSpPr/>
          <p:nvPr/>
        </p:nvSpPr>
        <p:spPr>
          <a:xfrm>
            <a:off x="6164056" y="5528286"/>
            <a:ext cx="1590736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0" name="Cerebral hemorrhage"/>
          <p:cNvSpPr txBox="1"/>
          <p:nvPr/>
        </p:nvSpPr>
        <p:spPr>
          <a:xfrm>
            <a:off x="15298337" y="11333239"/>
            <a:ext cx="7449139" cy="982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Cerebral hemorrhage</a:t>
            </a: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841" y="22559"/>
            <a:ext cx="4459096" cy="40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4289369" cy="38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4" name="PPT 17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17 -</a:t>
            </a:r>
          </a:p>
        </p:txBody>
      </p:sp>
      <p:sp>
        <p:nvSpPr>
          <p:cNvPr id="3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/>
          </a:p>
        </p:txBody>
      </p:sp>
      <p:sp>
        <p:nvSpPr>
          <p:cNvPr id="327" name="Cerebral Vascular Accident"/>
          <p:cNvSpPr txBox="1"/>
          <p:nvPr/>
        </p:nvSpPr>
        <p:spPr>
          <a:xfrm>
            <a:off x="6896331" y="1605235"/>
            <a:ext cx="9846283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मस्तिष्क संवहनी दुर्घटना</a:t>
            </a:r>
          </a:p>
        </p:txBody>
      </p:sp>
      <p:sp>
        <p:nvSpPr>
          <p:cNvPr id="328" name="Headache (may be the first and only symptom)…"/>
          <p:cNvSpPr txBox="1"/>
          <p:nvPr/>
        </p:nvSpPr>
        <p:spPr>
          <a:xfrm>
            <a:off x="9684610" y="5392783"/>
            <a:ext cx="11688560" cy="329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सिरदर्द (शायद पहला और एकमात्र लक्षण)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बेहोशी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मानसिक स्थिति में बदलाव</a:t>
            </a:r>
            <a:endParaRPr dirty="0"/>
          </a:p>
        </p:txBody>
      </p:sp>
      <p:sp>
        <p:nvSpPr>
          <p:cNvPr id="329" name="Signs and symptoms"/>
          <p:cNvSpPr txBox="1"/>
          <p:nvPr/>
        </p:nvSpPr>
        <p:spPr>
          <a:xfrm>
            <a:off x="1016000" y="6111390"/>
            <a:ext cx="4349948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संकेत और लक्षण</a:t>
            </a:r>
          </a:p>
        </p:txBody>
      </p:sp>
      <p:sp>
        <p:nvSpPr>
          <p:cNvPr id="330" name="Line"/>
          <p:cNvSpPr/>
          <p:nvPr/>
        </p:nvSpPr>
        <p:spPr>
          <a:xfrm>
            <a:off x="8041486" y="4794724"/>
            <a:ext cx="1557722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3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34" name="PPT 17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17 -</a:t>
            </a:r>
          </a:p>
        </p:txBody>
      </p:sp>
      <p:sp>
        <p:nvSpPr>
          <p:cNvPr id="33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/>
          </a:p>
        </p:txBody>
      </p:sp>
      <p:sp>
        <p:nvSpPr>
          <p:cNvPr id="337" name="Cerebral Vascular Accident"/>
          <p:cNvSpPr txBox="1"/>
          <p:nvPr/>
        </p:nvSpPr>
        <p:spPr>
          <a:xfrm>
            <a:off x="6929582" y="1321629"/>
            <a:ext cx="9846283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मस्तिष्क संवहनी दुर्घटना</a:t>
            </a:r>
          </a:p>
        </p:txBody>
      </p:sp>
      <p:sp>
        <p:nvSpPr>
          <p:cNvPr id="338" name="Tingling or paralysis of the extremities or face…"/>
          <p:cNvSpPr txBox="1"/>
          <p:nvPr/>
        </p:nvSpPr>
        <p:spPr>
          <a:xfrm>
            <a:off x="9684610" y="5392783"/>
            <a:ext cx="9020091" cy="4123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हाथ-पैरों या चेहरे में झुनझुनी या लकवा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बोलने में कठिनाई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धुंधली दृष्टि</a:t>
            </a:r>
            <a:endParaRPr dirty="0"/>
          </a:p>
        </p:txBody>
      </p:sp>
      <p:sp>
        <p:nvSpPr>
          <p:cNvPr id="340" name="Signs and symptoms"/>
          <p:cNvSpPr txBox="1"/>
          <p:nvPr/>
        </p:nvSpPr>
        <p:spPr>
          <a:xfrm>
            <a:off x="1077422" y="6990656"/>
            <a:ext cx="4349948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संकेत और लक्षण</a:t>
            </a:r>
          </a:p>
        </p:txBody>
      </p:sp>
      <p:sp>
        <p:nvSpPr>
          <p:cNvPr id="341" name="Line"/>
          <p:cNvSpPr/>
          <p:nvPr/>
        </p:nvSpPr>
        <p:spPr>
          <a:xfrm>
            <a:off x="8041486" y="4794724"/>
            <a:ext cx="1557722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1" name="PPT 17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17 -</a:t>
            </a:r>
          </a:p>
        </p:txBody>
      </p:sp>
      <p:sp>
        <p:nvSpPr>
          <p:cNvPr id="1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04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726876" y="6304230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इस पाठ को पूरा करने पर, आप सक्षम हो जायेंगे </a:t>
            </a:r>
            <a:r>
              <a:rPr dirty="0"/>
              <a:t>:</a:t>
            </a:r>
          </a:p>
        </p:txBody>
      </p:sp>
      <p:sp>
        <p:nvSpPr>
          <p:cNvPr id="105" name="OBJECTIVES"/>
          <p:cNvSpPr txBox="1"/>
          <p:nvPr/>
        </p:nvSpPr>
        <p:spPr>
          <a:xfrm>
            <a:off x="10342887" y="1659442"/>
            <a:ext cx="227726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</a:t>
            </a:r>
            <a:endParaRPr dirty="0"/>
          </a:p>
        </p:txBody>
      </p:sp>
      <p:sp>
        <p:nvSpPr>
          <p:cNvPr id="106" name="Define seizures.…"/>
          <p:cNvSpPr txBox="1"/>
          <p:nvPr/>
        </p:nvSpPr>
        <p:spPr>
          <a:xfrm>
            <a:off x="11659744" y="5444384"/>
            <a:ext cx="12068230" cy="410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दौरे को परिभाषित करें।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hi-IN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जब मरीज़ अभी भी दौरे से गुज़र रहा हो, तो अस्पताल पहुँचने पर दौरे के लिए अस्पताल-पूर्व उपचार के चार चरणों की सूची बनाएँ।</a:t>
            </a:r>
            <a:r>
              <a:rPr dirty="0"/>
              <a:t>.</a:t>
            </a:r>
          </a:p>
        </p:txBody>
      </p:sp>
      <p:grpSp>
        <p:nvGrpSpPr>
          <p:cNvPr id="109" name="Group"/>
          <p:cNvGrpSpPr/>
          <p:nvPr/>
        </p:nvGrpSpPr>
        <p:grpSpPr>
          <a:xfrm>
            <a:off x="9958192" y="5169901"/>
            <a:ext cx="1219201" cy="1681958"/>
            <a:chOff x="0" y="115975"/>
            <a:chExt cx="1219200" cy="1681957"/>
          </a:xfrm>
        </p:grpSpPr>
        <p:sp>
          <p:nvSpPr>
            <p:cNvPr id="10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9958192" y="7061124"/>
            <a:ext cx="1219201" cy="1681958"/>
            <a:chOff x="0" y="115975"/>
            <a:chExt cx="1219200" cy="1681957"/>
          </a:xfrm>
        </p:grpSpPr>
        <p:sp>
          <p:nvSpPr>
            <p:cNvPr id="11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pic>
        <p:nvPicPr>
          <p:cNvPr id="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841" y="22559"/>
            <a:ext cx="4459096" cy="40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4289369" cy="38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45" name="PPT 17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17 -</a:t>
            </a:r>
          </a:p>
        </p:txBody>
      </p:sp>
      <p:sp>
        <p:nvSpPr>
          <p:cNvPr id="34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/>
          </a:p>
        </p:txBody>
      </p:sp>
      <p:sp>
        <p:nvSpPr>
          <p:cNvPr id="348" name="Cerebral Vascular Accident"/>
          <p:cNvSpPr txBox="1"/>
          <p:nvPr/>
        </p:nvSpPr>
        <p:spPr>
          <a:xfrm>
            <a:off x="7677728" y="1221877"/>
            <a:ext cx="9846283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मस्तिष्क संवहनी दुर्घटना</a:t>
            </a:r>
          </a:p>
        </p:txBody>
      </p:sp>
      <p:sp>
        <p:nvSpPr>
          <p:cNvPr id="349" name="Convulsions…"/>
          <p:cNvSpPr txBox="1"/>
          <p:nvPr/>
        </p:nvSpPr>
        <p:spPr>
          <a:xfrm>
            <a:off x="9684610" y="5392783"/>
            <a:ext cx="13407294" cy="329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ऐंठन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असमान पुतलियाँ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मूत्राशय या आंत्र नियंत्रण का नुकसान</a:t>
            </a:r>
            <a:endParaRPr dirty="0"/>
          </a:p>
        </p:txBody>
      </p:sp>
      <p:sp>
        <p:nvSpPr>
          <p:cNvPr id="351" name="Signs and symptoms"/>
          <p:cNvSpPr txBox="1"/>
          <p:nvPr/>
        </p:nvSpPr>
        <p:spPr>
          <a:xfrm>
            <a:off x="1858818" y="6722609"/>
            <a:ext cx="4349948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संकेत और लक्षण</a:t>
            </a:r>
          </a:p>
        </p:txBody>
      </p:sp>
      <p:sp>
        <p:nvSpPr>
          <p:cNvPr id="352" name="Line"/>
          <p:cNvSpPr/>
          <p:nvPr/>
        </p:nvSpPr>
        <p:spPr>
          <a:xfrm>
            <a:off x="8041486" y="4794724"/>
            <a:ext cx="1557722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355" name="IMG-3642.JPG" descr="IMG-3642.JPG"/>
          <p:cNvPicPr>
            <a:picLocks noChangeAspect="1"/>
          </p:cNvPicPr>
          <p:nvPr/>
        </p:nvPicPr>
        <p:blipFill>
          <a:blip r:embed="rId2" cstate="print"/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56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5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8" name="PPT 17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17 -</a:t>
            </a:r>
          </a:p>
        </p:txBody>
      </p:sp>
      <p:sp>
        <p:nvSpPr>
          <p:cNvPr id="35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21</a:t>
            </a:fld>
            <a:endParaRPr/>
          </a:p>
        </p:txBody>
      </p:sp>
      <p:pic>
        <p:nvPicPr>
          <p:cNvPr id="36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854" y="7608386"/>
            <a:ext cx="7112001" cy="5030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1812" y="7622565"/>
            <a:ext cx="8459525" cy="5103795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Photo Credit: Freepik"/>
          <p:cNvSpPr txBox="1"/>
          <p:nvPr/>
        </p:nvSpPr>
        <p:spPr>
          <a:xfrm rot="16200000">
            <a:off x="-844613" y="9208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841" y="22559"/>
            <a:ext cx="4459096" cy="40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1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PPT 17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17 -</a:t>
            </a:r>
          </a:p>
        </p:txBody>
      </p:sp>
      <p:sp>
        <p:nvSpPr>
          <p:cNvPr id="11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19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431339" y="6135425"/>
            <a:ext cx="7627217" cy="3217329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इस पाठ को पूरा करने पर, आप सक्षम हो जायेंगे</a:t>
            </a:r>
            <a:endParaRPr dirty="0"/>
          </a:p>
        </p:txBody>
      </p:sp>
      <p:sp>
        <p:nvSpPr>
          <p:cNvPr id="120" name="OBJECTIVES"/>
          <p:cNvSpPr txBox="1"/>
          <p:nvPr/>
        </p:nvSpPr>
        <p:spPr>
          <a:xfrm>
            <a:off x="10219996" y="1155375"/>
            <a:ext cx="227726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</a:t>
            </a:r>
            <a:endParaRPr dirty="0"/>
          </a:p>
        </p:txBody>
      </p:sp>
      <p:sp>
        <p:nvSpPr>
          <p:cNvPr id="121" name="List five additional steps for…"/>
          <p:cNvSpPr txBox="1"/>
          <p:nvPr/>
        </p:nvSpPr>
        <p:spPr>
          <a:xfrm>
            <a:off x="11659744" y="4760577"/>
            <a:ext cx="11605149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दौरे के बाद अस्पताल में भर्ती होने से पहले के उपचार के लिए पाँच अतिरिक्त कदम बताएँ।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hi-IN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हाइपरग्लाइसीमिया के सात लक्षण और संकेत बताएँ और अस्पताल में भर्ती होने से पहले के उपचार के लिए तीन कदम बताएँ।</a:t>
            </a:r>
            <a:r>
              <a:rPr dirty="0"/>
              <a:t>.</a:t>
            </a:r>
          </a:p>
        </p:txBody>
      </p:sp>
      <p:grpSp>
        <p:nvGrpSpPr>
          <p:cNvPr id="124" name="Group"/>
          <p:cNvGrpSpPr/>
          <p:nvPr/>
        </p:nvGrpSpPr>
        <p:grpSpPr>
          <a:xfrm>
            <a:off x="9958192" y="4464394"/>
            <a:ext cx="1219201" cy="1681958"/>
            <a:chOff x="0" y="115975"/>
            <a:chExt cx="1219200" cy="1681957"/>
          </a:xfrm>
        </p:grpSpPr>
        <p:sp>
          <p:nvSpPr>
            <p:cNvPr id="12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27" name="Group"/>
          <p:cNvGrpSpPr/>
          <p:nvPr/>
        </p:nvGrpSpPr>
        <p:grpSpPr>
          <a:xfrm>
            <a:off x="9958192" y="7828636"/>
            <a:ext cx="1219201" cy="1681958"/>
            <a:chOff x="0" y="115975"/>
            <a:chExt cx="1219200" cy="1681957"/>
          </a:xfrm>
        </p:grpSpPr>
        <p:sp>
          <p:nvSpPr>
            <p:cNvPr id="12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pic>
        <p:nvPicPr>
          <p:cNvPr id="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841" y="22559"/>
            <a:ext cx="4459096" cy="40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4289369" cy="38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3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1" name="PPT 17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17 -</a:t>
            </a:r>
          </a:p>
        </p:txBody>
      </p:sp>
      <p:sp>
        <p:nvSpPr>
          <p:cNvPr id="13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34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211488" y="5560853"/>
            <a:ext cx="7627217" cy="4535566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इस पाठ को पूरा करने पर, आप सक्षम हो जायेंगे </a:t>
            </a:r>
            <a:r>
              <a:rPr dirty="0"/>
              <a:t>:</a:t>
            </a:r>
          </a:p>
        </p:txBody>
      </p:sp>
      <p:sp>
        <p:nvSpPr>
          <p:cNvPr id="135" name="OBJECTIVES"/>
          <p:cNvSpPr txBox="1"/>
          <p:nvPr/>
        </p:nvSpPr>
        <p:spPr>
          <a:xfrm>
            <a:off x="9492659" y="1138749"/>
            <a:ext cx="227726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</a:t>
            </a:r>
            <a:endParaRPr dirty="0"/>
          </a:p>
        </p:txBody>
      </p:sp>
      <p:sp>
        <p:nvSpPr>
          <p:cNvPr id="136" name="List nine signs and symptoms hypoglycemia and describe…"/>
          <p:cNvSpPr txBox="1"/>
          <p:nvPr/>
        </p:nvSpPr>
        <p:spPr>
          <a:xfrm>
            <a:off x="11659744" y="4760577"/>
            <a:ext cx="9980669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हाइपोग्लाइसीमिया के नौ लक्षण और संकेत सूचीबद्ध करें और अस्पताल-पूर्व उपचार का वर्णन करें।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hi-IN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सेरेब्रल वैस्कुलर दुर्घटना (सीवीए) के नौ लक्षण और संकेत सूचीबद्ध करें।</a:t>
            </a:r>
            <a:endParaRPr dirty="0"/>
          </a:p>
        </p:txBody>
      </p:sp>
      <p:grpSp>
        <p:nvGrpSpPr>
          <p:cNvPr id="139" name="Group"/>
          <p:cNvGrpSpPr/>
          <p:nvPr/>
        </p:nvGrpSpPr>
        <p:grpSpPr>
          <a:xfrm>
            <a:off x="9958192" y="4464394"/>
            <a:ext cx="1219201" cy="1681958"/>
            <a:chOff x="0" y="115975"/>
            <a:chExt cx="1219200" cy="1681957"/>
          </a:xfrm>
        </p:grpSpPr>
        <p:sp>
          <p:nvSpPr>
            <p:cNvPr id="13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8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42" name="Group"/>
          <p:cNvGrpSpPr/>
          <p:nvPr/>
        </p:nvGrpSpPr>
        <p:grpSpPr>
          <a:xfrm>
            <a:off x="9958192" y="7828636"/>
            <a:ext cx="1219201" cy="1681958"/>
            <a:chOff x="0" y="115975"/>
            <a:chExt cx="1219200" cy="1681957"/>
          </a:xfrm>
        </p:grpSpPr>
        <p:sp>
          <p:nvSpPr>
            <p:cNvPr id="14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6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  <p:pic>
        <p:nvPicPr>
          <p:cNvPr id="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841" y="22559"/>
            <a:ext cx="4459096" cy="40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4289369" cy="38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5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4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7" name="PPT 17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17 -</a:t>
            </a:r>
          </a:p>
        </p:txBody>
      </p:sp>
      <p:sp>
        <p:nvSpPr>
          <p:cNvPr id="14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098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150" name="Seizure"/>
          <p:cNvSpPr txBox="1"/>
          <p:nvPr/>
        </p:nvSpPr>
        <p:spPr>
          <a:xfrm>
            <a:off x="1274779" y="5750150"/>
            <a:ext cx="7113118" cy="109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दौरे</a:t>
            </a:r>
            <a:endParaRPr dirty="0"/>
          </a:p>
        </p:txBody>
      </p:sp>
      <p:sp>
        <p:nvSpPr>
          <p:cNvPr id="151" name="A sudden and temporary change in mental status cause by massive electrical discharge in the brain."/>
          <p:cNvSpPr txBox="1"/>
          <p:nvPr/>
        </p:nvSpPr>
        <p:spPr>
          <a:xfrm>
            <a:off x="9858055" y="5260096"/>
            <a:ext cx="13345247" cy="3327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मस्तिष्क में बड़े पैमाने पर विद्युत निर्वहन के कारण मानसिक स्थिति में अचानक और अस्थायी परिवर्तन</a:t>
            </a:r>
            <a:r>
              <a:rPr dirty="0"/>
              <a:t>.</a:t>
            </a:r>
          </a:p>
        </p:txBody>
      </p:sp>
      <p:sp>
        <p:nvSpPr>
          <p:cNvPr id="152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461" y="0"/>
            <a:ext cx="2914650" cy="2819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ounded Rectangle"/>
          <p:cNvSpPr/>
          <p:nvPr/>
        </p:nvSpPr>
        <p:spPr>
          <a:xfrm>
            <a:off x="8907243" y="2104914"/>
            <a:ext cx="4336367" cy="1253697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5" name="Rounded Rectangle"/>
          <p:cNvSpPr/>
          <p:nvPr/>
        </p:nvSpPr>
        <p:spPr>
          <a:xfrm>
            <a:off x="6920508" y="4142231"/>
            <a:ext cx="4336366" cy="1253698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6" name="Rounded Rectangle"/>
          <p:cNvSpPr/>
          <p:nvPr/>
        </p:nvSpPr>
        <p:spPr>
          <a:xfrm>
            <a:off x="3698907" y="9954221"/>
            <a:ext cx="7559955" cy="1253697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7" name="Rounded Rectangle"/>
          <p:cNvSpPr/>
          <p:nvPr/>
        </p:nvSpPr>
        <p:spPr>
          <a:xfrm>
            <a:off x="4746305" y="8063878"/>
            <a:ext cx="5175583" cy="1253697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8" name="Rounded Rectangle"/>
          <p:cNvSpPr/>
          <p:nvPr/>
        </p:nvSpPr>
        <p:spPr>
          <a:xfrm>
            <a:off x="5595092" y="6103054"/>
            <a:ext cx="4336366" cy="1253698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9" name="Rounded Rectangle"/>
          <p:cNvSpPr/>
          <p:nvPr/>
        </p:nvSpPr>
        <p:spPr>
          <a:xfrm>
            <a:off x="18751453" y="6103054"/>
            <a:ext cx="4336367" cy="1253698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0" name="Rounded Rectangle"/>
          <p:cNvSpPr/>
          <p:nvPr/>
        </p:nvSpPr>
        <p:spPr>
          <a:xfrm>
            <a:off x="18751453" y="8063878"/>
            <a:ext cx="4336367" cy="1253697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1" name="Rounded Rectangle"/>
          <p:cNvSpPr/>
          <p:nvPr/>
        </p:nvSpPr>
        <p:spPr>
          <a:xfrm>
            <a:off x="17104025" y="9957316"/>
            <a:ext cx="4336366" cy="1253697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2" name="Rounded Rectangle"/>
          <p:cNvSpPr/>
          <p:nvPr/>
        </p:nvSpPr>
        <p:spPr>
          <a:xfrm>
            <a:off x="11785320" y="11461249"/>
            <a:ext cx="4336366" cy="1253697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3" name="Rounded Rectangle"/>
          <p:cNvSpPr/>
          <p:nvPr/>
        </p:nvSpPr>
        <p:spPr>
          <a:xfrm>
            <a:off x="15103192" y="2104914"/>
            <a:ext cx="4336367" cy="1253697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4" name="Rounded Rectangle"/>
          <p:cNvSpPr/>
          <p:nvPr/>
        </p:nvSpPr>
        <p:spPr>
          <a:xfrm>
            <a:off x="17104025" y="4142231"/>
            <a:ext cx="4336366" cy="1253698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5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6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7" name="PPT 17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17 -</a:t>
            </a:r>
          </a:p>
        </p:txBody>
      </p:sp>
      <p:sp>
        <p:nvSpPr>
          <p:cNvPr id="16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170" name="Causes of Seizures"/>
          <p:cNvSpPr txBox="1"/>
          <p:nvPr/>
        </p:nvSpPr>
        <p:spPr>
          <a:xfrm>
            <a:off x="10472896" y="390603"/>
            <a:ext cx="5686480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 smtClean="0"/>
              <a:t> दौरे</a:t>
            </a:r>
            <a:r>
              <a:rPr lang="en-US" dirty="0" smtClean="0"/>
              <a:t> </a:t>
            </a:r>
            <a:r>
              <a:rPr lang="hi-IN" dirty="0" smtClean="0"/>
              <a:t>के कारण</a:t>
            </a:r>
            <a:endParaRPr dirty="0"/>
          </a:p>
        </p:txBody>
      </p:sp>
      <p:sp>
        <p:nvSpPr>
          <p:cNvPr id="171" name="CVA"/>
          <p:cNvSpPr txBox="1"/>
          <p:nvPr/>
        </p:nvSpPr>
        <p:spPr>
          <a:xfrm>
            <a:off x="6806824" y="6300876"/>
            <a:ext cx="1562044" cy="85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algn="ctr" defTabSz="1763597">
              <a:lnSpc>
                <a:spcPct val="90000"/>
              </a:lnSpc>
              <a:tabLst>
                <a:tab pos="2120900" algn="l"/>
                <a:tab pos="3390900" algn="l"/>
                <a:tab pos="4673600" algn="l"/>
                <a:tab pos="5943600" algn="l"/>
              </a:tabLst>
              <a:defRPr sz="3906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 CVA</a:t>
            </a:r>
          </a:p>
        </p:txBody>
      </p:sp>
      <p:sp>
        <p:nvSpPr>
          <p:cNvPr id="172" name="Epilepsy"/>
          <p:cNvSpPr txBox="1"/>
          <p:nvPr/>
        </p:nvSpPr>
        <p:spPr>
          <a:xfrm>
            <a:off x="7704487" y="4340053"/>
            <a:ext cx="2768409" cy="858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algn="ctr" defTabSz="1763597">
              <a:lnSpc>
                <a:spcPct val="90000"/>
              </a:lnSpc>
              <a:tabLst>
                <a:tab pos="2120900" algn="l"/>
                <a:tab pos="3390900" algn="l"/>
                <a:tab pos="4673600" algn="l"/>
                <a:tab pos="5943600" algn="l"/>
              </a:tabLst>
              <a:defRPr sz="3906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 Epilepsy</a:t>
            </a:r>
          </a:p>
        </p:txBody>
      </p:sp>
      <p:sp>
        <p:nvSpPr>
          <p:cNvPr id="173" name="Eclampsia"/>
          <p:cNvSpPr txBox="1"/>
          <p:nvPr/>
        </p:nvSpPr>
        <p:spPr>
          <a:xfrm>
            <a:off x="12449399" y="11659070"/>
            <a:ext cx="3091923" cy="85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algn="ctr" defTabSz="1763597">
              <a:lnSpc>
                <a:spcPct val="90000"/>
              </a:lnSpc>
              <a:tabLst>
                <a:tab pos="2120900" algn="l"/>
                <a:tab pos="3390900" algn="l"/>
                <a:tab pos="4673600" algn="l"/>
                <a:tab pos="5943600" algn="l"/>
              </a:tabLst>
              <a:defRPr sz="3906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Eclampsia</a:t>
            </a:r>
          </a:p>
        </p:txBody>
      </p:sp>
      <p:sp>
        <p:nvSpPr>
          <p:cNvPr id="174" name="Hypoxia"/>
          <p:cNvSpPr txBox="1"/>
          <p:nvPr/>
        </p:nvSpPr>
        <p:spPr>
          <a:xfrm>
            <a:off x="18033443" y="4363024"/>
            <a:ext cx="2477531" cy="85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89235" tIns="89235" rIns="89235" bIns="89235">
            <a:normAutofit/>
          </a:bodyPr>
          <a:lstStyle>
            <a:lvl1pPr algn="ctr" defTabSz="1763597">
              <a:lnSpc>
                <a:spcPct val="90000"/>
              </a:lnSpc>
              <a:tabLst>
                <a:tab pos="2120900" algn="l"/>
                <a:tab pos="3390900" algn="l"/>
                <a:tab pos="4673600" algn="l"/>
                <a:tab pos="5943600" algn="l"/>
              </a:tabLst>
              <a:defRPr sz="3906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Hypoxia</a:t>
            </a:r>
          </a:p>
        </p:txBody>
      </p:sp>
      <p:grpSp>
        <p:nvGrpSpPr>
          <p:cNvPr id="177" name="Group"/>
          <p:cNvGrpSpPr/>
          <p:nvPr/>
        </p:nvGrpSpPr>
        <p:grpSpPr>
          <a:xfrm>
            <a:off x="11794502" y="5123929"/>
            <a:ext cx="4318001" cy="4318001"/>
            <a:chOff x="0" y="0"/>
            <a:chExt cx="4318000" cy="4318000"/>
          </a:xfrm>
        </p:grpSpPr>
        <p:sp>
          <p:nvSpPr>
            <p:cNvPr id="175" name="Circle"/>
            <p:cNvSpPr/>
            <p:nvPr/>
          </p:nvSpPr>
          <p:spPr>
            <a:xfrm>
              <a:off x="0" y="0"/>
              <a:ext cx="4318000" cy="4318000"/>
            </a:xfrm>
            <a:prstGeom prst="ellipse">
              <a:avLst/>
            </a:prstGeom>
            <a:solidFill>
              <a:srgbClr val="881920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76" name="Seizures"/>
            <p:cNvSpPr txBox="1"/>
            <p:nvPr/>
          </p:nvSpPr>
          <p:spPr>
            <a:xfrm>
              <a:off x="1620013" y="1547315"/>
              <a:ext cx="1179208" cy="9890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lang="hi-IN" dirty="0" smtClean="0"/>
                <a:t>दौरे</a:t>
              </a:r>
              <a:endParaRPr lang="hi-IN" dirty="0"/>
            </a:p>
          </p:txBody>
        </p:sp>
      </p:grpSp>
      <p:sp>
        <p:nvSpPr>
          <p:cNvPr id="178" name="Head Trauma"/>
          <p:cNvSpPr txBox="1"/>
          <p:nvPr/>
        </p:nvSpPr>
        <p:spPr>
          <a:xfrm>
            <a:off x="15513094" y="2291528"/>
            <a:ext cx="3516562" cy="88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Head Trauma</a:t>
            </a:r>
          </a:p>
        </p:txBody>
      </p:sp>
      <p:sp>
        <p:nvSpPr>
          <p:cNvPr id="179" name="Brain Tumors"/>
          <p:cNvSpPr txBox="1"/>
          <p:nvPr/>
        </p:nvSpPr>
        <p:spPr>
          <a:xfrm>
            <a:off x="9322484" y="2291528"/>
            <a:ext cx="3505884" cy="88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Brain Tumors</a:t>
            </a:r>
          </a:p>
        </p:txBody>
      </p:sp>
      <p:sp>
        <p:nvSpPr>
          <p:cNvPr id="180" name="Poisoning"/>
          <p:cNvSpPr txBox="1"/>
          <p:nvPr/>
        </p:nvSpPr>
        <p:spPr>
          <a:xfrm>
            <a:off x="19547341" y="6289669"/>
            <a:ext cx="2744591" cy="88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 Poisoning</a:t>
            </a:r>
          </a:p>
        </p:txBody>
      </p:sp>
      <p:sp>
        <p:nvSpPr>
          <p:cNvPr id="181" name="Hypoglycemia"/>
          <p:cNvSpPr txBox="1"/>
          <p:nvPr/>
        </p:nvSpPr>
        <p:spPr>
          <a:xfrm>
            <a:off x="19090904" y="8250492"/>
            <a:ext cx="3657465" cy="88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Hypoglycemia</a:t>
            </a:r>
          </a:p>
        </p:txBody>
      </p:sp>
      <p:sp>
        <p:nvSpPr>
          <p:cNvPr id="182" name="Infection"/>
          <p:cNvSpPr txBox="1"/>
          <p:nvPr/>
        </p:nvSpPr>
        <p:spPr>
          <a:xfrm>
            <a:off x="18026882" y="10143930"/>
            <a:ext cx="2490653" cy="88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 Infection</a:t>
            </a:r>
          </a:p>
        </p:txBody>
      </p:sp>
      <p:sp>
        <p:nvSpPr>
          <p:cNvPr id="183" name="Chronic medical conditions"/>
          <p:cNvSpPr txBox="1"/>
          <p:nvPr/>
        </p:nvSpPr>
        <p:spPr>
          <a:xfrm>
            <a:off x="3943262" y="10163998"/>
            <a:ext cx="7095186" cy="88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Chronic medical conditions</a:t>
            </a:r>
          </a:p>
        </p:txBody>
      </p:sp>
      <p:sp>
        <p:nvSpPr>
          <p:cNvPr id="184" name="Fever (Children)"/>
          <p:cNvSpPr txBox="1"/>
          <p:nvPr/>
        </p:nvSpPr>
        <p:spPr>
          <a:xfrm>
            <a:off x="5301172" y="8216800"/>
            <a:ext cx="4065849" cy="880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Fever (Children)</a:t>
            </a:r>
          </a:p>
        </p:txBody>
      </p:sp>
      <p:sp>
        <p:nvSpPr>
          <p:cNvPr id="196" name="Connection Line"/>
          <p:cNvSpPr/>
          <p:nvPr/>
        </p:nvSpPr>
        <p:spPr>
          <a:xfrm>
            <a:off x="14586215" y="3358610"/>
            <a:ext cx="1265316" cy="185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5946" y="12052"/>
                  <a:pt x="13146" y="4852"/>
                  <a:pt x="21600" y="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97" name="Connection Line"/>
          <p:cNvSpPr/>
          <p:nvPr/>
        </p:nvSpPr>
        <p:spPr>
          <a:xfrm>
            <a:off x="15642343" y="5237889"/>
            <a:ext cx="1467010" cy="699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6855" y="12869"/>
                  <a:pt x="14055" y="5669"/>
                  <a:pt x="21600" y="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98" name="Connection Line"/>
          <p:cNvSpPr/>
          <p:nvPr/>
        </p:nvSpPr>
        <p:spPr>
          <a:xfrm>
            <a:off x="16022134" y="6433703"/>
            <a:ext cx="2729320" cy="229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87" extrusionOk="0">
                <a:moveTo>
                  <a:pt x="0" y="19287"/>
                </a:moveTo>
                <a:cubicBezTo>
                  <a:pt x="7131" y="3859"/>
                  <a:pt x="14331" y="-2313"/>
                  <a:pt x="21600" y="77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99" name="Connection Line"/>
          <p:cNvSpPr/>
          <p:nvPr/>
        </p:nvSpPr>
        <p:spPr>
          <a:xfrm>
            <a:off x="15945659" y="8117039"/>
            <a:ext cx="2805795" cy="592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30" y="11412"/>
                  <a:pt x="14430" y="18612"/>
                  <a:pt x="21600" y="2160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00" name="Connection Line"/>
          <p:cNvSpPr/>
          <p:nvPr/>
        </p:nvSpPr>
        <p:spPr>
          <a:xfrm>
            <a:off x="15147099" y="9082708"/>
            <a:ext cx="1956927" cy="1338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3629" y="17654"/>
                  <a:pt x="6429" y="10454"/>
                  <a:pt x="0" y="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01" name="Connection Line"/>
          <p:cNvSpPr/>
          <p:nvPr/>
        </p:nvSpPr>
        <p:spPr>
          <a:xfrm>
            <a:off x="13953502" y="9442064"/>
            <a:ext cx="1" cy="2019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02" name="Connection Line"/>
          <p:cNvSpPr/>
          <p:nvPr/>
        </p:nvSpPr>
        <p:spPr>
          <a:xfrm>
            <a:off x="11258950" y="9282247"/>
            <a:ext cx="1877779" cy="97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286" y="16752"/>
                  <a:pt x="16486" y="9552"/>
                  <a:pt x="21600" y="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03" name="Connection Line"/>
          <p:cNvSpPr/>
          <p:nvPr/>
        </p:nvSpPr>
        <p:spPr>
          <a:xfrm>
            <a:off x="9921901" y="8174101"/>
            <a:ext cx="2064287" cy="482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553" y="10284"/>
                  <a:pt x="7353" y="17484"/>
                  <a:pt x="0" y="2160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04" name="Connection Line"/>
          <p:cNvSpPr/>
          <p:nvPr/>
        </p:nvSpPr>
        <p:spPr>
          <a:xfrm>
            <a:off x="9931457" y="6625928"/>
            <a:ext cx="1922710" cy="151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695" y="8537"/>
                  <a:pt x="7495" y="1337"/>
                  <a:pt x="0" y="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05" name="Connection Line"/>
          <p:cNvSpPr/>
          <p:nvPr/>
        </p:nvSpPr>
        <p:spPr>
          <a:xfrm>
            <a:off x="11256867" y="5123184"/>
            <a:ext cx="1177510" cy="625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619" y="5411"/>
                  <a:pt x="14819" y="12611"/>
                  <a:pt x="21600" y="2160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06" name="Connection Line"/>
          <p:cNvSpPr/>
          <p:nvPr/>
        </p:nvSpPr>
        <p:spPr>
          <a:xfrm>
            <a:off x="12421185" y="3358610"/>
            <a:ext cx="1146880" cy="1799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9488" y="4992"/>
                  <a:pt x="16688" y="12192"/>
                  <a:pt x="21600" y="2160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pic>
        <p:nvPicPr>
          <p:cNvPr id="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841" y="22559"/>
            <a:ext cx="4459096" cy="40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4289369" cy="38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"/>
          <p:cNvSpPr/>
          <p:nvPr/>
        </p:nvSpPr>
        <p:spPr>
          <a:xfrm>
            <a:off x="8025996" y="-29078"/>
            <a:ext cx="16460166" cy="13888444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1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1" name="PPT 17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17 -</a:t>
            </a:r>
          </a:p>
        </p:txBody>
      </p:sp>
      <p:sp>
        <p:nvSpPr>
          <p:cNvPr id="21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214" name="Seizures"/>
          <p:cNvSpPr txBox="1"/>
          <p:nvPr/>
        </p:nvSpPr>
        <p:spPr>
          <a:xfrm>
            <a:off x="1968138" y="6251883"/>
            <a:ext cx="6057858" cy="109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दौरे</a:t>
            </a:r>
            <a:endParaRPr dirty="0"/>
          </a:p>
        </p:txBody>
      </p:sp>
      <p:sp>
        <p:nvSpPr>
          <p:cNvPr id="215" name="Aura phase:…"/>
          <p:cNvSpPr txBox="1"/>
          <p:nvPr/>
        </p:nvSpPr>
        <p:spPr>
          <a:xfrm>
            <a:off x="9181744" y="4018275"/>
            <a:ext cx="14323310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/>
          <a:p>
            <a:pPr defTabSz="189634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dirty="0"/>
              <a:t>आभा चरण:</a:t>
            </a:r>
          </a:p>
          <a:p>
            <a:pPr defTabSz="189634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dirty="0"/>
              <a:t>रोगी को पता चलता है कि</a:t>
            </a:r>
          </a:p>
          <a:p>
            <a:pPr defTabSz="189634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dirty="0"/>
              <a:t>दौरा आने वाला है, जिसे आमतौर पर एक असामान्य गंध या प्रकाश की चमक के रूप में वर्णित किया जाता है, जो आमतौर पर केवल एक सेकंड तक रहता है</a:t>
            </a:r>
            <a:r>
              <a:rPr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014" y="129141"/>
            <a:ext cx="2914650" cy="2819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"/>
          <p:cNvSpPr/>
          <p:nvPr/>
        </p:nvSpPr>
        <p:spPr>
          <a:xfrm>
            <a:off x="8025996" y="-29078"/>
            <a:ext cx="16460166" cy="13888444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8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1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0" name="PPT 17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17 -</a:t>
            </a:r>
          </a:p>
        </p:txBody>
      </p:sp>
      <p:sp>
        <p:nvSpPr>
          <p:cNvPr id="22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223" name="Seizures"/>
          <p:cNvSpPr txBox="1"/>
          <p:nvPr/>
        </p:nvSpPr>
        <p:spPr>
          <a:xfrm>
            <a:off x="1077422" y="989120"/>
            <a:ext cx="6057858" cy="109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दौरे</a:t>
            </a:r>
            <a:endParaRPr dirty="0"/>
          </a:p>
        </p:txBody>
      </p:sp>
      <p:sp>
        <p:nvSpPr>
          <p:cNvPr id="224" name="Tonic phase:…"/>
          <p:cNvSpPr txBox="1"/>
          <p:nvPr/>
        </p:nvSpPr>
        <p:spPr>
          <a:xfrm>
            <a:off x="9054744" y="4018275"/>
            <a:ext cx="14702334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/>
          <a:p>
            <a:pPr defTabSz="189634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dirty="0"/>
              <a:t>टॉनिक चरण:</a:t>
            </a:r>
          </a:p>
          <a:p>
            <a:pPr defTabSz="189634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dirty="0"/>
              <a:t>रोगी अनुत्तरदायी हो जाता है और गिर पड़ता है। शरीर की सभी मांसपेशियाँ सिकुड़ जाती हैं।</a:t>
            </a:r>
          </a:p>
          <a:p>
            <a:pPr defTabSz="189634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dirty="0"/>
              <a:t>शरीर अकड़ जाता है और रोगी साँस लेना बंद कर सकता है। असंयमित हो सकता है।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461" y="129141"/>
            <a:ext cx="2914650" cy="2819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"/>
          <p:cNvSpPr/>
          <p:nvPr/>
        </p:nvSpPr>
        <p:spPr>
          <a:xfrm>
            <a:off x="8025996" y="-29078"/>
            <a:ext cx="16460166" cy="13888444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8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2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0" name="PPT 17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17 -</a:t>
            </a:r>
          </a:p>
        </p:txBody>
      </p:sp>
      <p:sp>
        <p:nvSpPr>
          <p:cNvPr id="23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233" name="Seizures"/>
          <p:cNvSpPr txBox="1"/>
          <p:nvPr/>
        </p:nvSpPr>
        <p:spPr>
          <a:xfrm>
            <a:off x="1077422" y="5960131"/>
            <a:ext cx="6057858" cy="109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दौरे</a:t>
            </a:r>
            <a:endParaRPr dirty="0"/>
          </a:p>
        </p:txBody>
      </p:sp>
      <p:sp>
        <p:nvSpPr>
          <p:cNvPr id="234" name="Clonic phase:…"/>
          <p:cNvSpPr txBox="1"/>
          <p:nvPr/>
        </p:nvSpPr>
        <p:spPr>
          <a:xfrm>
            <a:off x="9181744" y="4018275"/>
            <a:ext cx="13363246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/>
          <a:p>
            <a:pPr defTabSz="189634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dirty="0"/>
              <a:t>क्लोनिक चरण:</a:t>
            </a:r>
          </a:p>
          <a:p>
            <a:pPr defTabSz="189634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dirty="0"/>
              <a:t>रोगी को ज़ोरदार ऐंठन होती है।</a:t>
            </a:r>
          </a:p>
          <a:p>
            <a:pPr defTabSz="189634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dirty="0"/>
              <a:t>मुँह से झाग या लार आ सकती है, और नीलापन आ सकता है।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976" y="249382"/>
            <a:ext cx="2914650" cy="2819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715</Words>
  <Application>Microsoft Office PowerPoint</Application>
  <PresentationFormat>Custom</PresentationFormat>
  <Paragraphs>176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STORE</dc:creator>
  <cp:lastModifiedBy>CONTROL ROOM 2</cp:lastModifiedBy>
  <cp:revision>10</cp:revision>
  <dcterms:modified xsi:type="dcterms:W3CDTF">2025-12-18T05:32:26Z</dcterms:modified>
</cp:coreProperties>
</file>