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embeddedFontLst>
    <p:embeddedFont>
      <p:font typeface="Arial Black" panose="020B0A04020102020204" pitchFamily="34" charset="0"/>
      <p:regular r:id="rId23"/>
      <p:bold r:id="rId24"/>
    </p:embeddedFont>
    <p:embeddedFont>
      <p:font typeface="Lucida Sans" panose="020B060203050402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SemiBold" panose="020B0706030804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a:spLocks noGrp="1"/>
          </p:cNvSpPr>
          <p:nvPr>
            <p:ph type="pic" idx="2"/>
          </p:nvPr>
        </p:nvSpPr>
        <p:spPr>
          <a:xfrm>
            <a:off x="5183188" y="987425"/>
            <a:ext cx="6172200" cy="4873625"/>
          </a:xfrm>
          <a:prstGeom prst="rect">
            <a:avLst/>
          </a:prstGeom>
          <a:noFill/>
          <a:ln>
            <a:noFill/>
          </a:ln>
        </p:spPr>
      </p:sp>
      <p:sp>
        <p:nvSpPr>
          <p:cNvPr id="75" name="Google Shape;75;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fault 01" type="tx">
  <p:cSld name="TITLE_AND_BODY">
    <p:bg>
      <p:bgPr>
        <a:solidFill>
          <a:srgbClr val="FFFFFF"/>
        </a:solidFill>
        <a:effectLst/>
      </p:bgPr>
    </p:bg>
    <p:spTree>
      <p:nvGrpSpPr>
        <p:cNvPr id="1" name="Shape 38"/>
        <p:cNvGrpSpPr/>
        <p:nvPr/>
      </p:nvGrpSpPr>
      <p:grpSpPr>
        <a:xfrm>
          <a:off x="0" y="0"/>
          <a:ext cx="0" cy="0"/>
          <a:chOff x="0" y="0"/>
          <a:chExt cx="0" cy="0"/>
        </a:xfrm>
      </p:grpSpPr>
      <p:sp>
        <p:nvSpPr>
          <p:cNvPr id="39" name="Google Shape;39;p6"/>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lnSpc>
                <a:spcPct val="100000"/>
              </a:lnSpc>
              <a:spcBef>
                <a:spcPts val="0"/>
              </a:spcBef>
              <a:spcAft>
                <a:spcPts val="0"/>
              </a:spcAft>
              <a:buClr>
                <a:srgbClr val="535353"/>
              </a:buClr>
              <a:buSzPts val="1200"/>
              <a:buFont typeface="Open Sans SemiBold"/>
              <a:buNone/>
            </a:pPr>
            <a:r>
              <a:rPr lang="en-US" sz="1200" b="0" i="0" u="none" strike="noStrike" cap="none">
                <a:solidFill>
                  <a:srgbClr val="535353"/>
                </a:solidFill>
                <a:latin typeface="Open Sans SemiBold"/>
                <a:ea typeface="Open Sans SemiBold"/>
                <a:cs typeface="Open Sans SemiBold"/>
                <a:sym typeface="Open Sans SemiBold"/>
              </a:rPr>
              <a:t>PEER | CSSR | INDIA</a:t>
            </a:r>
            <a:endParaRPr sz="1800" b="0" i="0" u="none" strike="noStrike" cap="none">
              <a:solidFill>
                <a:schemeClr val="dk1"/>
              </a:solidFill>
              <a:latin typeface="Calibri"/>
              <a:ea typeface="Calibri"/>
              <a:cs typeface="Calibri"/>
              <a:sym typeface="Calibri"/>
            </a:endParaRPr>
          </a:p>
        </p:txBody>
      </p:sp>
      <p:sp>
        <p:nvSpPr>
          <p:cNvPr id="40" name="Google Shape;40;p6"/>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41" name="Google Shape;41;p6"/>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lnSpc>
                <a:spcPct val="100000"/>
              </a:lnSpc>
              <a:spcBef>
                <a:spcPts val="0"/>
              </a:spcBef>
              <a:spcAft>
                <a:spcPts val="0"/>
              </a:spcAft>
              <a:buClr>
                <a:srgbClr val="535353"/>
              </a:buClr>
              <a:buSzPts val="1500"/>
              <a:buFont typeface="Open Sans"/>
              <a:buNone/>
            </a:pPr>
            <a:r>
              <a:rPr lang="en-US" sz="1500" b="1" i="0" u="none" strike="noStrike" cap="none">
                <a:solidFill>
                  <a:srgbClr val="535353"/>
                </a:solidFill>
                <a:latin typeface="Open Sans"/>
                <a:ea typeface="Open Sans"/>
                <a:cs typeface="Open Sans"/>
                <a:sym typeface="Open Sans"/>
              </a:rPr>
              <a:t>PPT 2 -</a:t>
            </a:r>
            <a:endParaRPr sz="1800" b="0" i="0" u="none" strike="noStrike" cap="none">
              <a:solidFill>
                <a:schemeClr val="dk1"/>
              </a:solidFill>
              <a:latin typeface="Calibri"/>
              <a:ea typeface="Calibri"/>
              <a:cs typeface="Calibri"/>
              <a:sym typeface="Calibri"/>
            </a:endParaRPr>
          </a:p>
        </p:txBody>
      </p:sp>
      <p:sp>
        <p:nvSpPr>
          <p:cNvPr id="42" name="Google Shape;42;p6"/>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43" name="Google Shape;43;p6"/>
          <p:cNvSpPr txBox="1">
            <a:spLocks noGrp="1"/>
          </p:cNvSpPr>
          <p:nvPr>
            <p:ph type="sldNum" idx="12"/>
          </p:nvPr>
        </p:nvSpPr>
        <p:spPr>
          <a:xfrm>
            <a:off x="11384562" y="6406669"/>
            <a:ext cx="302110" cy="338635"/>
          </a:xfrm>
          <a:prstGeom prst="rect">
            <a:avLst/>
          </a:prstGeom>
          <a:noFill/>
          <a:ln>
            <a:noFill/>
          </a:ln>
        </p:spPr>
        <p:txBody>
          <a:bodyPr spcFirstLastPara="1" wrap="square" lIns="78275" tIns="78275" rIns="78275" bIns="78275" anchor="t" anchorCtr="0">
            <a:noAutofit/>
          </a:bodyPr>
          <a:lstStyle>
            <a:lvl1pPr marL="0" marR="0" lvl="0"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1pPr>
            <a:lvl2pPr marL="0" marR="0" lvl="1"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2pPr>
            <a:lvl3pPr marL="0" marR="0" lvl="2"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3pPr>
            <a:lvl4pPr marL="0" marR="0" lvl="3"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4pPr>
            <a:lvl5pPr marL="0" marR="0" lvl="4"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5pPr>
            <a:lvl6pPr marL="0" marR="0" lvl="5"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6pPr>
            <a:lvl7pPr marL="0" marR="0" lvl="6"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7pPr>
            <a:lvl8pPr marL="0" marR="0" lvl="7"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8pPr>
            <a:lvl9pPr marL="0" marR="0" lvl="8" indent="0" algn="ctr">
              <a:lnSpc>
                <a:spcPct val="100000"/>
              </a:lnSpc>
              <a:spcBef>
                <a:spcPts val="0"/>
              </a:spcBef>
              <a:spcAft>
                <a:spcPts val="0"/>
              </a:spcAft>
              <a:buClr>
                <a:srgbClr val="535353"/>
              </a:buClr>
              <a:buSzPts val="1500"/>
              <a:buFont typeface="Open Sans"/>
              <a:buNone/>
              <a:defRPr sz="1500" b="1" i="0" u="none" strike="noStrike" cap="none">
                <a:solidFill>
                  <a:srgbClr val="53535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a:p>
        </p:txBody>
      </p:sp>
      <p:pic>
        <p:nvPicPr>
          <p:cNvPr id="44" name="Google Shape;44;p6"/>
          <p:cNvPicPr preferRelativeResize="0"/>
          <p:nvPr/>
        </p:nvPicPr>
        <p:blipFill rotWithShape="1">
          <a:blip r:embed="rId2">
            <a:alphaModFix/>
          </a:blip>
          <a:srcRect/>
          <a:stretch/>
        </p:blipFill>
        <p:spPr>
          <a:xfrm>
            <a:off x="401410" y="283029"/>
            <a:ext cx="1525361" cy="103976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ctrTitle"/>
          </p:nvPr>
        </p:nvSpPr>
        <p:spPr>
          <a:xfrm>
            <a:off x="0" y="1707158"/>
            <a:ext cx="4229100" cy="193350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4400"/>
              <a:buFont typeface="Open Sans"/>
              <a:buNone/>
            </a:pPr>
            <a:r>
              <a:rPr lang="en-US" sz="4400" b="1">
                <a:solidFill>
                  <a:srgbClr val="C00000"/>
                </a:solidFill>
                <a:latin typeface="Open Sans"/>
                <a:ea typeface="Open Sans"/>
                <a:cs typeface="Open Sans"/>
                <a:sym typeface="Open Sans"/>
              </a:rPr>
              <a:t>CSSR केस स्टडी  </a:t>
            </a:r>
            <a:endParaRPr sz="4400" b="1">
              <a:solidFill>
                <a:srgbClr val="C00000"/>
              </a:solidFill>
              <a:latin typeface="Open Sans"/>
              <a:ea typeface="Open Sans"/>
              <a:cs typeface="Open Sans"/>
              <a:sym typeface="Open Sans"/>
            </a:endParaRPr>
          </a:p>
        </p:txBody>
      </p:sp>
      <p:pic>
        <p:nvPicPr>
          <p:cNvPr id="97" name="Google Shape;97;p14" descr="C:\Users\ACER\Desktop\pictures cssr\implosion.gif"/>
          <p:cNvPicPr preferRelativeResize="0"/>
          <p:nvPr/>
        </p:nvPicPr>
        <p:blipFill rotWithShape="1">
          <a:blip r:embed="rId3">
            <a:alphaModFix/>
          </a:blip>
          <a:srcRect/>
          <a:stretch/>
        </p:blipFill>
        <p:spPr>
          <a:xfrm>
            <a:off x="3975100" y="1581912"/>
            <a:ext cx="8216900" cy="5276087"/>
          </a:xfrm>
          <a:prstGeom prst="rect">
            <a:avLst/>
          </a:prstGeom>
          <a:noFill/>
          <a:ln>
            <a:noFill/>
          </a:ln>
        </p:spPr>
      </p:pic>
      <p:pic>
        <p:nvPicPr>
          <p:cNvPr id="98" name="Google Shape;98;p14"/>
          <p:cNvPicPr preferRelativeResize="0"/>
          <p:nvPr/>
        </p:nvPicPr>
        <p:blipFill rotWithShape="1">
          <a:blip r:embed="rId4">
            <a:alphaModFix/>
          </a:blip>
          <a:srcRect/>
          <a:stretch/>
        </p:blipFill>
        <p:spPr>
          <a:xfrm>
            <a:off x="-20782" y="0"/>
            <a:ext cx="2440349" cy="1463018"/>
          </a:xfrm>
          <a:prstGeom prst="rect">
            <a:avLst/>
          </a:prstGeom>
          <a:noFill/>
          <a:ln>
            <a:noFill/>
          </a:ln>
        </p:spPr>
      </p:pic>
      <p:pic>
        <p:nvPicPr>
          <p:cNvPr id="99" name="Google Shape;99;p14"/>
          <p:cNvPicPr preferRelativeResize="0"/>
          <p:nvPr/>
        </p:nvPicPr>
        <p:blipFill rotWithShape="1">
          <a:blip r:embed="rId5">
            <a:alphaModFix/>
          </a:blip>
          <a:srcRect/>
          <a:stretch/>
        </p:blipFill>
        <p:spPr>
          <a:xfrm>
            <a:off x="10804918" y="6618"/>
            <a:ext cx="1387082" cy="1227775"/>
          </a:xfrm>
          <a:prstGeom prst="rect">
            <a:avLst/>
          </a:prstGeom>
          <a:noFill/>
          <a:ln>
            <a:noFill/>
          </a:ln>
        </p:spPr>
      </p:pic>
      <p:sp>
        <p:nvSpPr>
          <p:cNvPr id="100" name="Google Shape;100;p14"/>
          <p:cNvSpPr/>
          <p:nvPr/>
        </p:nvSpPr>
        <p:spPr>
          <a:xfrm>
            <a:off x="131953" y="6345937"/>
            <a:ext cx="3711194" cy="374903"/>
          </a:xfrm>
          <a:prstGeom prst="rect">
            <a:avLst/>
          </a:prstGeom>
          <a:solidFill>
            <a:srgbClr val="FFFFFF"/>
          </a:solidFill>
          <a:ln w="25400" cap="flat" cmpd="sng">
            <a:solidFill>
              <a:schemeClr val="accent1"/>
            </a:solidFill>
            <a:prstDash val="solid"/>
            <a:round/>
            <a:headEnd type="none" w="sm" len="sm"/>
            <a:tailEnd type="none" w="sm" len="sm"/>
          </a:ln>
          <a:effectLst>
            <a:outerShdw blurRad="101600" dist="12700" dir="2700000" rotWithShape="0">
              <a:srgbClr val="000000"/>
            </a:outerShdw>
          </a:effectLst>
        </p:spPr>
        <p:txBody>
          <a:bodyPr spcFirstLastPara="1" wrap="square" lIns="78275" tIns="78275" rIns="78275" bIns="78275" anchor="t" anchorCtr="0">
            <a:noAutofit/>
          </a:bodyPr>
          <a:lstStyle/>
          <a:p>
            <a:pPr marL="0" marR="0" lvl="0" indent="0" algn="l" rtl="0">
              <a:lnSpc>
                <a:spcPct val="100000"/>
              </a:lnSpc>
              <a:spcBef>
                <a:spcPts val="0"/>
              </a:spcBef>
              <a:spcAft>
                <a:spcPts val="0"/>
              </a:spcAft>
              <a:buClr>
                <a:srgbClr val="000000"/>
              </a:buClr>
              <a:buSzPts val="9600"/>
              <a:buFont typeface="Arial"/>
              <a:buNone/>
            </a:pPr>
            <a:r>
              <a:rPr lang="en-US" sz="1600" b="1" i="0" u="none" strike="noStrike" cap="none">
                <a:solidFill>
                  <a:srgbClr val="000000"/>
                </a:solidFill>
                <a:latin typeface="Arial"/>
                <a:ea typeface="Arial"/>
                <a:cs typeface="Arial"/>
                <a:sym typeface="Arial"/>
              </a:rPr>
              <a:t>By:-INSP/GD-BHUPENDRA KUMAR</a:t>
            </a:r>
            <a:endParaRPr sz="1600" b="1" i="0" u="none" strike="noStrike" cap="none">
              <a:solidFill>
                <a:srgbClr val="000000"/>
              </a:solidFill>
              <a:latin typeface="Arial"/>
              <a:ea typeface="Arial"/>
              <a:cs typeface="Arial"/>
              <a:sym typeface="Arial"/>
            </a:endParaRPr>
          </a:p>
        </p:txBody>
      </p:sp>
      <p:sp>
        <p:nvSpPr>
          <p:cNvPr id="101" name="Google Shape;101;p14"/>
          <p:cNvSpPr/>
          <p:nvPr/>
        </p:nvSpPr>
        <p:spPr>
          <a:xfrm>
            <a:off x="2513725" y="73152"/>
            <a:ext cx="8020163" cy="1389866"/>
          </a:xfrm>
          <a:prstGeom prst="roundRect">
            <a:avLst>
              <a:gd name="adj" fmla="val 16667"/>
            </a:avLst>
          </a:prstGeom>
          <a:solidFill>
            <a:srgbClr val="FFFFFF"/>
          </a:solidFill>
          <a:ln w="25400" cap="flat" cmpd="sng">
            <a:solidFill>
              <a:schemeClr val="accent1"/>
            </a:solidFill>
            <a:prstDash val="solid"/>
            <a:round/>
            <a:headEnd type="none" w="sm" len="sm"/>
            <a:tailEnd type="none" w="sm" len="sm"/>
          </a:ln>
          <a:effectLst>
            <a:outerShdw blurRad="101600" dist="12700" dir="2700000" rotWithShape="0">
              <a:srgbClr val="000000"/>
            </a:outerShdw>
          </a:effectLst>
        </p:spPr>
        <p:txBody>
          <a:bodyPr spcFirstLastPara="1" wrap="square" lIns="78275" tIns="78275" rIns="78275" bIns="78275" anchor="t" anchorCtr="0">
            <a:noAutofit/>
          </a:bodyPr>
          <a:lstStyle/>
          <a:p>
            <a:pPr marL="0" marR="0" lvl="0" indent="0" algn="l" rtl="0">
              <a:lnSpc>
                <a:spcPct val="100000"/>
              </a:lnSpc>
              <a:spcBef>
                <a:spcPts val="0"/>
              </a:spcBef>
              <a:spcAft>
                <a:spcPts val="0"/>
              </a:spcAft>
              <a:buClr>
                <a:srgbClr val="000000"/>
              </a:buClr>
              <a:buSzPts val="4800"/>
              <a:buFont typeface="Arial Black"/>
              <a:buNone/>
            </a:pPr>
            <a:r>
              <a:rPr lang="en-US" sz="4800" b="0" i="0" u="none" strike="noStrike" cap="none">
                <a:solidFill>
                  <a:srgbClr val="000000"/>
                </a:solidFill>
                <a:latin typeface="Arial Black"/>
                <a:ea typeface="Arial Black"/>
                <a:cs typeface="Arial Black"/>
                <a:sym typeface="Arial Black"/>
              </a:rPr>
              <a:t>       </a:t>
            </a:r>
            <a:r>
              <a:rPr lang="en-US" sz="2000" b="0" i="0" u="none" strike="noStrike" cap="none">
                <a:solidFill>
                  <a:srgbClr val="000000"/>
                </a:solidFill>
                <a:latin typeface="Arial Black"/>
                <a:ea typeface="Arial Black"/>
                <a:cs typeface="Arial Black"/>
                <a:sym typeface="Arial Black"/>
              </a:rPr>
              <a:t>ढही हुई संरचना में खोज और बचाव </a:t>
            </a:r>
            <a:endParaRPr sz="2000" b="0" i="0" u="none" strike="noStrike" cap="none">
              <a:solidFill>
                <a:srgbClr val="000000"/>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4800"/>
              <a:buFont typeface="Arial Black"/>
              <a:buNone/>
            </a:pPr>
            <a:r>
              <a:rPr lang="en-US" sz="2000" b="0" i="0" u="none" strike="noStrike" cap="none">
                <a:solidFill>
                  <a:srgbClr val="000000"/>
                </a:solidFill>
                <a:latin typeface="Arial Black"/>
                <a:ea typeface="Arial Black"/>
                <a:cs typeface="Arial Black"/>
                <a:sym typeface="Arial Black"/>
              </a:rPr>
              <a:t>COLLAPSED STRUCTURE SEARCH AND RESCUE</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title"/>
          </p:nvPr>
        </p:nvSpPr>
        <p:spPr>
          <a:xfrm>
            <a:off x="0" y="1463018"/>
            <a:ext cx="3683000" cy="267720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3200"/>
              <a:buFont typeface="Calibri"/>
              <a:buNone/>
            </a:pPr>
            <a:r>
              <a:rPr lang="en-US" sz="3200" b="1">
                <a:solidFill>
                  <a:srgbClr val="FF0000"/>
                </a:solidFill>
              </a:rPr>
              <a:t>अभियान की प्रमुख विशेषताएँ:-</a:t>
            </a:r>
            <a:endParaRPr sz="3200" b="1">
              <a:solidFill>
                <a:srgbClr val="C00000"/>
              </a:solidFill>
              <a:latin typeface="Open Sans"/>
              <a:ea typeface="Open Sans"/>
              <a:cs typeface="Open Sans"/>
              <a:sym typeface="Open Sans"/>
            </a:endParaRPr>
          </a:p>
        </p:txBody>
      </p:sp>
      <p:sp>
        <p:nvSpPr>
          <p:cNvPr id="187" name="Google Shape;187;p23"/>
          <p:cNvSpPr txBox="1">
            <a:spLocks noGrp="1"/>
          </p:cNvSpPr>
          <p:nvPr>
            <p:ph type="body" idx="1"/>
          </p:nvPr>
        </p:nvSpPr>
        <p:spPr>
          <a:xfrm>
            <a:off x="3263900" y="1403046"/>
            <a:ext cx="8317232" cy="5258457"/>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n-US" sz="2800">
                <a:latin typeface="Open Sans"/>
                <a:ea typeface="Open Sans"/>
                <a:cs typeface="Open Sans"/>
                <a:sym typeface="Open Sans"/>
              </a:rPr>
              <a:t>टीम द्वारा दिखाए गए तीव्र और त्वरित प्रतिक्रिया के लिए स्थानीय प्रशासन और मीडिया ने सराहना की।</a:t>
            </a:r>
            <a:endParaRPr/>
          </a:p>
          <a:p>
            <a:pPr marL="228600" lvl="0" indent="-228600" algn="just" rtl="0">
              <a:lnSpc>
                <a:spcPct val="100000"/>
              </a:lnSpc>
              <a:spcBef>
                <a:spcPts val="1000"/>
              </a:spcBef>
              <a:spcAft>
                <a:spcPts val="0"/>
              </a:spcAft>
              <a:buClr>
                <a:schemeClr val="dk1"/>
              </a:buClr>
              <a:buSzPts val="2800"/>
              <a:buChar char="•"/>
            </a:pPr>
            <a:r>
              <a:rPr lang="en-US" sz="2800">
                <a:latin typeface="Open Sans"/>
                <a:ea typeface="Open Sans"/>
                <a:cs typeface="Open Sans"/>
                <a:sym typeface="Open Sans"/>
              </a:rPr>
              <a:t>दुर्घटना स्थल के करीब रहने वाले स्थानीय लोगों के लिए किए गए नियमों और निषेधों के संबंध में सामान्य निर्देश, जो प्रशासन को </a:t>
            </a:r>
            <a:r>
              <a:rPr lang="en-US">
                <a:latin typeface="Open Sans"/>
                <a:ea typeface="Open Sans"/>
                <a:cs typeface="Open Sans"/>
                <a:sym typeface="Open Sans"/>
              </a:rPr>
              <a:t>दिए </a:t>
            </a:r>
            <a:r>
              <a:rPr lang="en-US" sz="2800">
                <a:latin typeface="Open Sans"/>
                <a:ea typeface="Open Sans"/>
                <a:cs typeface="Open Sans"/>
                <a:sym typeface="Open Sans"/>
              </a:rPr>
              <a:t>गए थे, किसी भी अप्रिय घटना से बचने में सक्षम थे।</a:t>
            </a:r>
            <a:endParaRPr sz="3600">
              <a:latin typeface="Open Sans"/>
              <a:ea typeface="Open Sans"/>
              <a:cs typeface="Open Sans"/>
              <a:sym typeface="Open Sans"/>
            </a:endParaRPr>
          </a:p>
          <a:p>
            <a:pPr marL="228600" lvl="0" indent="-228600" algn="just" rtl="0">
              <a:lnSpc>
                <a:spcPct val="100000"/>
              </a:lnSpc>
              <a:spcBef>
                <a:spcPts val="1000"/>
              </a:spcBef>
              <a:spcAft>
                <a:spcPts val="0"/>
              </a:spcAft>
              <a:buClr>
                <a:schemeClr val="dk1"/>
              </a:buClr>
              <a:buSzPts val="2800"/>
              <a:buChar char="•"/>
            </a:pPr>
            <a:r>
              <a:rPr lang="en-US" sz="2800">
                <a:latin typeface="Open Sans"/>
                <a:ea typeface="Open Sans"/>
                <a:cs typeface="Open Sans"/>
                <a:sym typeface="Open Sans"/>
              </a:rPr>
              <a:t>राइडर्स को यातायात विभाग द्वारा प्रदान किया गया।</a:t>
            </a:r>
            <a:endParaRPr/>
          </a:p>
          <a:p>
            <a:pPr marL="228600" lvl="0" indent="-228600" algn="just" rtl="0">
              <a:lnSpc>
                <a:spcPct val="100000"/>
              </a:lnSpc>
              <a:spcBef>
                <a:spcPts val="1000"/>
              </a:spcBef>
              <a:spcAft>
                <a:spcPts val="0"/>
              </a:spcAft>
              <a:buClr>
                <a:schemeClr val="dk1"/>
              </a:buClr>
              <a:buSzPts val="2800"/>
              <a:buChar char="•"/>
            </a:pPr>
            <a:r>
              <a:rPr lang="en-US" sz="2800">
                <a:latin typeface="Open Sans"/>
                <a:ea typeface="Open Sans"/>
                <a:cs typeface="Open Sans"/>
                <a:sym typeface="Open Sans"/>
              </a:rPr>
              <a:t>स्थान से सूचना का त्वरित रिसेप्ट।</a:t>
            </a:r>
            <a:endParaRPr/>
          </a:p>
          <a:p>
            <a:pPr marL="228600" lvl="0" indent="-228600" algn="just" rtl="0">
              <a:lnSpc>
                <a:spcPct val="100000"/>
              </a:lnSpc>
              <a:spcBef>
                <a:spcPts val="1000"/>
              </a:spcBef>
              <a:spcAft>
                <a:spcPts val="0"/>
              </a:spcAft>
              <a:buClr>
                <a:schemeClr val="dk1"/>
              </a:buClr>
              <a:buSzPts val="2800"/>
              <a:buChar char="•"/>
            </a:pPr>
            <a:r>
              <a:rPr lang="en-US" sz="2800">
                <a:latin typeface="Open Sans"/>
                <a:ea typeface="Open Sans"/>
                <a:cs typeface="Open Sans"/>
                <a:sym typeface="Open Sans"/>
              </a:rPr>
              <a:t>मीडिया प्रबंधन।</a:t>
            </a:r>
            <a:endParaRPr sz="3600">
              <a:latin typeface="Open Sans"/>
              <a:ea typeface="Open Sans"/>
              <a:cs typeface="Open Sans"/>
              <a:sym typeface="Open Sans"/>
            </a:endParaRPr>
          </a:p>
        </p:txBody>
      </p:sp>
      <p:sp>
        <p:nvSpPr>
          <p:cNvPr id="188" name="Google Shape;18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pic>
        <p:nvPicPr>
          <p:cNvPr id="189" name="Google Shape;189;p23"/>
          <p:cNvPicPr preferRelativeResize="0"/>
          <p:nvPr/>
        </p:nvPicPr>
        <p:blipFill rotWithShape="1">
          <a:blip r:embed="rId3">
            <a:alphaModFix/>
          </a:blip>
          <a:srcRect/>
          <a:stretch/>
        </p:blipFill>
        <p:spPr>
          <a:xfrm>
            <a:off x="-20782" y="0"/>
            <a:ext cx="2440349" cy="1463018"/>
          </a:xfrm>
          <a:prstGeom prst="rect">
            <a:avLst/>
          </a:prstGeom>
          <a:noFill/>
          <a:ln>
            <a:noFill/>
          </a:ln>
        </p:spPr>
      </p:pic>
      <p:pic>
        <p:nvPicPr>
          <p:cNvPr id="190" name="Google Shape;190;p23"/>
          <p:cNvPicPr preferRelativeResize="0"/>
          <p:nvPr/>
        </p:nvPicPr>
        <p:blipFill rotWithShape="1">
          <a:blip r:embed="rId4">
            <a:alphaModFix/>
          </a:blip>
          <a:srcRect/>
          <a:stretch/>
        </p:blipFill>
        <p:spPr>
          <a:xfrm>
            <a:off x="10817618" y="6618"/>
            <a:ext cx="1387082" cy="122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xEl>
                                              <p:pRg st="0" end="0"/>
                                            </p:txEl>
                                          </p:spTgt>
                                        </p:tgtEl>
                                        <p:attrNameLst>
                                          <p:attrName>style.visibility</p:attrName>
                                        </p:attrNameLst>
                                      </p:cBhvr>
                                      <p:to>
                                        <p:strVal val="visible"/>
                                      </p:to>
                                    </p:set>
                                    <p:animEffect transition="in" filter="fade">
                                      <p:cBhvr>
                                        <p:cTn id="7" dur="500"/>
                                        <p:tgtEl>
                                          <p:spTgt spid="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xEl>
                                              <p:pRg st="1" end="1"/>
                                            </p:txEl>
                                          </p:spTgt>
                                        </p:tgtEl>
                                        <p:attrNameLst>
                                          <p:attrName>style.visibility</p:attrName>
                                        </p:attrNameLst>
                                      </p:cBhvr>
                                      <p:to>
                                        <p:strVal val="visible"/>
                                      </p:to>
                                    </p:set>
                                    <p:animEffect transition="in" filter="fade">
                                      <p:cBhvr>
                                        <p:cTn id="12" dur="500"/>
                                        <p:tgtEl>
                                          <p:spTgt spid="1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
                                            <p:txEl>
                                              <p:pRg st="2" end="2"/>
                                            </p:txEl>
                                          </p:spTgt>
                                        </p:tgtEl>
                                        <p:attrNameLst>
                                          <p:attrName>style.visibility</p:attrName>
                                        </p:attrNameLst>
                                      </p:cBhvr>
                                      <p:to>
                                        <p:strVal val="visible"/>
                                      </p:to>
                                    </p:set>
                                    <p:animEffect transition="in" filter="fade">
                                      <p:cBhvr>
                                        <p:cTn id="17" dur="500"/>
                                        <p:tgtEl>
                                          <p:spTgt spid="1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7">
                                            <p:txEl>
                                              <p:pRg st="3" end="3"/>
                                            </p:txEl>
                                          </p:spTgt>
                                        </p:tgtEl>
                                        <p:attrNameLst>
                                          <p:attrName>style.visibility</p:attrName>
                                        </p:attrNameLst>
                                      </p:cBhvr>
                                      <p:to>
                                        <p:strVal val="visible"/>
                                      </p:to>
                                    </p:set>
                                    <p:animEffect transition="in" filter="fade">
                                      <p:cBhvr>
                                        <p:cTn id="22" dur="500"/>
                                        <p:tgtEl>
                                          <p:spTgt spid="1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7">
                                            <p:txEl>
                                              <p:pRg st="4" end="4"/>
                                            </p:txEl>
                                          </p:spTgt>
                                        </p:tgtEl>
                                        <p:attrNameLst>
                                          <p:attrName>style.visibility</p:attrName>
                                        </p:attrNameLst>
                                      </p:cBhvr>
                                      <p:to>
                                        <p:strVal val="visible"/>
                                      </p:to>
                                    </p:set>
                                    <p:animEffect transition="in" filter="fade">
                                      <p:cBhvr>
                                        <p:cTn id="27" dur="500"/>
                                        <p:tgtEl>
                                          <p:spTgt spid="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जारी..</a:t>
            </a:r>
            <a:endParaRPr/>
          </a:p>
        </p:txBody>
      </p:sp>
      <p:sp>
        <p:nvSpPr>
          <p:cNvPr id="197" name="Google Shape;19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198" name="Google Shape;198;p24"/>
          <p:cNvSpPr txBox="1">
            <a:spLocks noGrp="1"/>
          </p:cNvSpPr>
          <p:nvPr>
            <p:ph type="body" idx="1"/>
          </p:nvPr>
        </p:nvSpPr>
        <p:spPr>
          <a:xfrm>
            <a:off x="3657600" y="1592899"/>
            <a:ext cx="7987145" cy="4891027"/>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3200"/>
              <a:buChar char="•"/>
            </a:pPr>
            <a:r>
              <a:rPr lang="en-US" sz="3200">
                <a:latin typeface="Open Sans"/>
                <a:ea typeface="Open Sans"/>
                <a:cs typeface="Open Sans"/>
                <a:sym typeface="Open Sans"/>
              </a:rPr>
              <a:t>हमारे अधिकारियों ने मीडिया को समय-समय पर बचाव और राहत कार्य की प्रगति के बारे में अपडेट रखा, जिससे एनडीआरएफ द्वारा किए गए कार्यों की अच्छी छवि प्रस्तुत हुई।</a:t>
            </a:r>
            <a:endParaRPr sz="4000">
              <a:latin typeface="Open Sans"/>
              <a:ea typeface="Open Sans"/>
              <a:cs typeface="Open Sans"/>
              <a:sym typeface="Open Sans"/>
            </a:endParaRPr>
          </a:p>
          <a:p>
            <a:pPr marL="685800" lvl="1" indent="-228600" algn="just" rtl="0">
              <a:lnSpc>
                <a:spcPct val="90000"/>
              </a:lnSpc>
              <a:spcBef>
                <a:spcPts val="500"/>
              </a:spcBef>
              <a:spcAft>
                <a:spcPts val="0"/>
              </a:spcAft>
              <a:buClr>
                <a:schemeClr val="dk1"/>
              </a:buClr>
              <a:buSzPts val="2800"/>
              <a:buChar char="•"/>
            </a:pPr>
            <a:r>
              <a:rPr lang="en-US" sz="2800">
                <a:latin typeface="Open Sans"/>
                <a:ea typeface="Open Sans"/>
                <a:cs typeface="Open Sans"/>
                <a:sym typeface="Open Sans"/>
              </a:rPr>
              <a:t>पूरे ऑपरेशन के दौरान सूचना का प्रवाह नियमित और सटीक था।</a:t>
            </a:r>
            <a:endParaRPr sz="3600">
              <a:latin typeface="Open Sans"/>
              <a:ea typeface="Open Sans"/>
              <a:cs typeface="Open Sans"/>
              <a:sym typeface="Open Sans"/>
            </a:endParaRPr>
          </a:p>
          <a:p>
            <a:pPr marL="685800" lvl="1" indent="-228600" algn="just" rtl="0">
              <a:lnSpc>
                <a:spcPct val="90000"/>
              </a:lnSpc>
              <a:spcBef>
                <a:spcPts val="500"/>
              </a:spcBef>
              <a:spcAft>
                <a:spcPts val="0"/>
              </a:spcAft>
              <a:buClr>
                <a:schemeClr val="dk1"/>
              </a:buClr>
              <a:buSzPts val="2800"/>
              <a:buChar char="•"/>
            </a:pPr>
            <a:r>
              <a:rPr lang="en-US" sz="2800">
                <a:latin typeface="Open Sans"/>
                <a:ea typeface="Open Sans"/>
                <a:cs typeface="Open Sans"/>
                <a:sym typeface="Open Sans"/>
              </a:rPr>
              <a:t>घटना स्थल पर कई एजेंसियों का समन्वय था।</a:t>
            </a:r>
            <a:endParaRPr sz="3600">
              <a:latin typeface="Open Sans"/>
              <a:ea typeface="Open Sans"/>
              <a:cs typeface="Open Sans"/>
              <a:sym typeface="Open Sans"/>
            </a:endParaRPr>
          </a:p>
          <a:p>
            <a:pPr marL="685800" lvl="1" indent="-228600" algn="just" rtl="0">
              <a:lnSpc>
                <a:spcPct val="90000"/>
              </a:lnSpc>
              <a:spcBef>
                <a:spcPts val="500"/>
              </a:spcBef>
              <a:spcAft>
                <a:spcPts val="0"/>
              </a:spcAft>
              <a:buClr>
                <a:schemeClr val="dk1"/>
              </a:buClr>
              <a:buSzPts val="2800"/>
              <a:buChar char="•"/>
            </a:pPr>
            <a:r>
              <a:rPr lang="en-US" sz="2800">
                <a:latin typeface="Open Sans"/>
                <a:ea typeface="Open Sans"/>
                <a:cs typeface="Open Sans"/>
                <a:sym typeface="Open Sans"/>
              </a:rPr>
              <a:t>एनडीआरएफ टीम ने 03 जीवित लोगों को निकाला और 26 शवों को बरामद किया।</a:t>
            </a:r>
            <a:endParaRPr/>
          </a:p>
          <a:p>
            <a:pPr marL="228600" lvl="0" indent="-50800" algn="l" rtl="0">
              <a:lnSpc>
                <a:spcPct val="90000"/>
              </a:lnSpc>
              <a:spcBef>
                <a:spcPts val="1000"/>
              </a:spcBef>
              <a:spcAft>
                <a:spcPts val="0"/>
              </a:spcAft>
              <a:buClr>
                <a:schemeClr val="dk1"/>
              </a:buClr>
              <a:buSzPts val="2800"/>
              <a:buNone/>
            </a:pPr>
            <a:endParaRPr>
              <a:latin typeface="Lucida Sans"/>
              <a:ea typeface="Lucida Sans"/>
              <a:cs typeface="Lucida Sans"/>
              <a:sym typeface="Lucida Sans"/>
            </a:endParaRPr>
          </a:p>
        </p:txBody>
      </p:sp>
      <p:pic>
        <p:nvPicPr>
          <p:cNvPr id="199" name="Google Shape;199;p24"/>
          <p:cNvPicPr preferRelativeResize="0"/>
          <p:nvPr/>
        </p:nvPicPr>
        <p:blipFill rotWithShape="1">
          <a:blip r:embed="rId3">
            <a:alphaModFix/>
          </a:blip>
          <a:srcRect/>
          <a:stretch/>
        </p:blipFill>
        <p:spPr>
          <a:xfrm>
            <a:off x="-20782" y="0"/>
            <a:ext cx="2426519" cy="1454727"/>
          </a:xfrm>
          <a:prstGeom prst="rect">
            <a:avLst/>
          </a:prstGeom>
          <a:noFill/>
          <a:ln>
            <a:noFill/>
          </a:ln>
        </p:spPr>
      </p:pic>
      <p:pic>
        <p:nvPicPr>
          <p:cNvPr id="200" name="Google Shape;200;p24"/>
          <p:cNvPicPr preferRelativeResize="0"/>
          <p:nvPr/>
        </p:nvPicPr>
        <p:blipFill rotWithShape="1">
          <a:blip r:embed="rId4">
            <a:alphaModFix/>
          </a:blip>
          <a:srcRect/>
          <a:stretch/>
        </p:blipFill>
        <p:spPr>
          <a:xfrm>
            <a:off x="10817618" y="6618"/>
            <a:ext cx="1387082" cy="1227775"/>
          </a:xfrm>
          <a:prstGeom prst="rect">
            <a:avLst/>
          </a:prstGeom>
          <a:noFill/>
          <a:ln>
            <a:noFill/>
          </a:ln>
        </p:spPr>
      </p:pic>
      <p:sp>
        <p:nvSpPr>
          <p:cNvPr id="201" name="Google Shape;201;p24"/>
          <p:cNvSpPr txBox="1"/>
          <p:nvPr/>
        </p:nvSpPr>
        <p:spPr>
          <a:xfrm>
            <a:off x="152400" y="3382189"/>
            <a:ext cx="3810000" cy="5957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3200"/>
              <a:buFont typeface="Calibri"/>
              <a:buNone/>
            </a:pPr>
            <a:r>
              <a:rPr lang="en-US" sz="3200" b="1" i="0" u="none" strike="noStrike" cap="none">
                <a:solidFill>
                  <a:srgbClr val="FF0000"/>
                </a:solidFill>
                <a:latin typeface="Calibri"/>
                <a:ea typeface="Calibri"/>
                <a:cs typeface="Calibri"/>
                <a:sym typeface="Calibri"/>
              </a:rPr>
              <a:t>ऑपरेशन की प्रमुख विशेषताएं:-</a:t>
            </a:r>
            <a:br>
              <a:rPr lang="en-US" sz="3200" b="1" i="0" u="none" strike="noStrike" cap="none">
                <a:solidFill>
                  <a:srgbClr val="FF0000"/>
                </a:solidFill>
                <a:latin typeface="Calibri"/>
                <a:ea typeface="Calibri"/>
                <a:cs typeface="Calibri"/>
                <a:sym typeface="Calibri"/>
              </a:rPr>
            </a:br>
            <a:br>
              <a:rPr lang="en-US" sz="4000" b="1" i="0" u="none" strike="noStrike" cap="none">
                <a:solidFill>
                  <a:srgbClr val="C00000"/>
                </a:solidFill>
                <a:latin typeface="Open Sans"/>
                <a:ea typeface="Open Sans"/>
                <a:cs typeface="Open Sans"/>
                <a:sym typeface="Open Sans"/>
              </a:rPr>
            </a:br>
            <a:br>
              <a:rPr lang="en-US" sz="3600" b="1" i="0" u="none" strike="noStrike" cap="none">
                <a:solidFill>
                  <a:srgbClr val="C00000"/>
                </a:solidFill>
                <a:latin typeface="Open Sans"/>
                <a:ea typeface="Open Sans"/>
                <a:cs typeface="Open Sans"/>
                <a:sym typeface="Open Sans"/>
              </a:rPr>
            </a:br>
            <a:endParaRPr sz="3200" b="1" i="0" u="none" strike="noStrike" cap="none">
              <a:solidFill>
                <a:srgbClr val="C000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xEl>
                                              <p:pRg st="0" end="0"/>
                                            </p:txEl>
                                          </p:spTgt>
                                        </p:tgtEl>
                                        <p:attrNameLst>
                                          <p:attrName>style.visibility</p:attrName>
                                        </p:attrNameLst>
                                      </p:cBhvr>
                                      <p:to>
                                        <p:strVal val="visible"/>
                                      </p:to>
                                    </p:set>
                                    <p:animEffect transition="in" filter="fade">
                                      <p:cBhvr>
                                        <p:cTn id="7" dur="500"/>
                                        <p:tgtEl>
                                          <p:spTgt spid="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xEl>
                                              <p:pRg st="1" end="1"/>
                                            </p:txEl>
                                          </p:spTgt>
                                        </p:tgtEl>
                                        <p:attrNameLst>
                                          <p:attrName>style.visibility</p:attrName>
                                        </p:attrNameLst>
                                      </p:cBhvr>
                                      <p:to>
                                        <p:strVal val="visible"/>
                                      </p:to>
                                    </p:set>
                                    <p:animEffect transition="in" filter="fade">
                                      <p:cBhvr>
                                        <p:cTn id="12" dur="500"/>
                                        <p:tgtEl>
                                          <p:spTgt spid="1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xEl>
                                              <p:pRg st="2" end="2"/>
                                            </p:txEl>
                                          </p:spTgt>
                                        </p:tgtEl>
                                        <p:attrNameLst>
                                          <p:attrName>style.visibility</p:attrName>
                                        </p:attrNameLst>
                                      </p:cBhvr>
                                      <p:to>
                                        <p:strVal val="visible"/>
                                      </p:to>
                                    </p:set>
                                    <p:animEffect transition="in" filter="fade">
                                      <p:cBhvr>
                                        <p:cTn id="17" dur="500"/>
                                        <p:tgtEl>
                                          <p:spTgt spid="1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8">
                                            <p:txEl>
                                              <p:pRg st="3" end="3"/>
                                            </p:txEl>
                                          </p:spTgt>
                                        </p:tgtEl>
                                        <p:attrNameLst>
                                          <p:attrName>style.visibility</p:attrName>
                                        </p:attrNameLst>
                                      </p:cBhvr>
                                      <p:to>
                                        <p:strVal val="visible"/>
                                      </p:to>
                                    </p:set>
                                    <p:animEffect transition="in" filter="fade">
                                      <p:cBhvr>
                                        <p:cTn id="22" dur="500"/>
                                        <p:tgtEl>
                                          <p:spTgt spid="1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8">
                                            <p:txEl>
                                              <p:pRg st="4" end="4"/>
                                            </p:txEl>
                                          </p:spTgt>
                                        </p:tgtEl>
                                        <p:attrNameLst>
                                          <p:attrName>style.visibility</p:attrName>
                                        </p:attrNameLst>
                                      </p:cBhvr>
                                      <p:to>
                                        <p:strVal val="visible"/>
                                      </p:to>
                                    </p:set>
                                    <p:animEffect transition="in" filter="fade">
                                      <p:cBhvr>
                                        <p:cTn id="27" dur="500"/>
                                        <p:tgtEl>
                                          <p:spTgt spid="19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txBox="1"/>
          <p:nvPr/>
        </p:nvSpPr>
        <p:spPr>
          <a:xfrm>
            <a:off x="3462450" y="1082463"/>
            <a:ext cx="8563296" cy="2954655"/>
          </a:xfrm>
          <a:prstGeom prst="rect">
            <a:avLst/>
          </a:prstGeom>
          <a:noFill/>
          <a:ln>
            <a:noFill/>
          </a:ln>
        </p:spPr>
        <p:txBody>
          <a:bodyPr spcFirstLastPara="1" wrap="square" lIns="91425" tIns="45700" rIns="91425" bIns="45700" anchor="t" anchorCtr="0">
            <a:spAutoFit/>
          </a:bodyPr>
          <a:lstStyle/>
          <a:p>
            <a:pPr marL="457200" marR="0" lvl="0" indent="-279400" algn="just" rtl="0">
              <a:lnSpc>
                <a:spcPct val="100000"/>
              </a:lnSpc>
              <a:spcBef>
                <a:spcPts val="0"/>
              </a:spcBef>
              <a:spcAft>
                <a:spcPts val="0"/>
              </a:spcAft>
              <a:buClr>
                <a:schemeClr val="dk1"/>
              </a:buClr>
              <a:buSzPts val="2800"/>
              <a:buFont typeface="Noto Sans Symbols"/>
              <a:buNone/>
            </a:pPr>
            <a:endParaRPr sz="2800" b="1" i="0" u="none" strike="noStrike" cap="none">
              <a:solidFill>
                <a:schemeClr val="dk1"/>
              </a:solidFill>
              <a:latin typeface="Arial"/>
              <a:ea typeface="Arial"/>
              <a:cs typeface="Arial"/>
              <a:sym typeface="Arial"/>
            </a:endParaRPr>
          </a:p>
          <a:p>
            <a:pPr marL="457200" marR="0" lvl="0" indent="-457200" algn="just" rtl="0">
              <a:lnSpc>
                <a:spcPct val="100000"/>
              </a:lnSpc>
              <a:spcBef>
                <a:spcPts val="0"/>
              </a:spcBef>
              <a:spcAft>
                <a:spcPts val="0"/>
              </a:spcAft>
              <a:buClr>
                <a:schemeClr val="dk1"/>
              </a:buClr>
              <a:buSzPts val="2800"/>
              <a:buFont typeface="Noto Sans Symbols"/>
              <a:buChar char="❖"/>
            </a:pPr>
            <a:r>
              <a:rPr lang="en-US" sz="2800" b="1" i="0" u="none" strike="noStrike" cap="none">
                <a:solidFill>
                  <a:schemeClr val="dk1"/>
                </a:solidFill>
                <a:latin typeface="Open Sans"/>
                <a:ea typeface="Open Sans"/>
                <a:cs typeface="Open Sans"/>
                <a:sym typeface="Open Sans"/>
              </a:rPr>
              <a:t>गांव – मलिन ताल- अंबेगांव जिला- पुणे, महाराष्ट्र में 30/07/14 से 06/08/14 तक खोज और बचाव ऑपरेशन के दौरान टीम ने 8 जीवित पीड़ितों को बचाया और 151 शवों और 58 मवेशियों के शवों को बाहर निकाला।</a:t>
            </a:r>
            <a:endParaRPr sz="2000" b="1"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8" name="Google Shape;208;p25"/>
          <p:cNvSpPr/>
          <p:nvPr/>
        </p:nvSpPr>
        <p:spPr>
          <a:xfrm>
            <a:off x="151214" y="1728794"/>
            <a:ext cx="3311236" cy="1323439"/>
          </a:xfrm>
          <a:prstGeom prst="rect">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Open Sans"/>
                <a:ea typeface="Open Sans"/>
                <a:cs typeface="Open Sans"/>
                <a:sym typeface="Open Sans"/>
              </a:rPr>
              <a:t>एसएआर ऑप्स</a:t>
            </a:r>
            <a:endParaRPr sz="4000" b="1" i="0" u="none" strike="noStrike" cap="none">
              <a:solidFill>
                <a:srgbClr val="FF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FF0000"/>
                </a:solidFill>
                <a:latin typeface="Open Sans"/>
                <a:ea typeface="Open Sans"/>
                <a:cs typeface="Open Sans"/>
                <a:sym typeface="Open Sans"/>
              </a:rPr>
              <a:t>मलिन में</a:t>
            </a:r>
            <a:endParaRPr sz="4400" b="1" i="0" u="none" strike="noStrike" cap="none">
              <a:solidFill>
                <a:srgbClr val="FF0000"/>
              </a:solidFill>
              <a:latin typeface="Open Sans"/>
              <a:ea typeface="Open Sans"/>
              <a:cs typeface="Open Sans"/>
              <a:sym typeface="Open Sans"/>
            </a:endParaRPr>
          </a:p>
        </p:txBody>
      </p:sp>
      <p:pic>
        <p:nvPicPr>
          <p:cNvPr id="209" name="Google Shape;209;p25" descr="C:\Users\Sachin\Desktop\14_07-Malin-2-e1406792435386.jpg"/>
          <p:cNvPicPr preferRelativeResize="0"/>
          <p:nvPr/>
        </p:nvPicPr>
        <p:blipFill rotWithShape="1">
          <a:blip r:embed="rId3">
            <a:alphaModFix/>
          </a:blip>
          <a:srcRect/>
          <a:stretch/>
        </p:blipFill>
        <p:spPr>
          <a:xfrm>
            <a:off x="3462450" y="3556000"/>
            <a:ext cx="8313914" cy="3205017"/>
          </a:xfrm>
          <a:prstGeom prst="rect">
            <a:avLst/>
          </a:prstGeom>
          <a:noFill/>
          <a:ln>
            <a:noFill/>
          </a:ln>
        </p:spPr>
      </p:pic>
      <p:pic>
        <p:nvPicPr>
          <p:cNvPr id="210" name="Google Shape;210;p25"/>
          <p:cNvPicPr preferRelativeResize="0"/>
          <p:nvPr/>
        </p:nvPicPr>
        <p:blipFill rotWithShape="1">
          <a:blip r:embed="rId4">
            <a:alphaModFix/>
          </a:blip>
          <a:srcRect/>
          <a:stretch/>
        </p:blipFill>
        <p:spPr>
          <a:xfrm>
            <a:off x="-20782" y="0"/>
            <a:ext cx="2058997" cy="1234393"/>
          </a:xfrm>
          <a:prstGeom prst="rect">
            <a:avLst/>
          </a:prstGeom>
          <a:noFill/>
          <a:ln>
            <a:noFill/>
          </a:ln>
        </p:spPr>
      </p:pic>
      <p:pic>
        <p:nvPicPr>
          <p:cNvPr id="211" name="Google Shape;211;p25"/>
          <p:cNvPicPr preferRelativeResize="0"/>
          <p:nvPr/>
        </p:nvPicPr>
        <p:blipFill rotWithShape="1">
          <a:blip r:embed="rId5">
            <a:alphaModFix/>
          </a:blip>
          <a:srcRect/>
          <a:stretch/>
        </p:blipFill>
        <p:spPr>
          <a:xfrm>
            <a:off x="10817618" y="6618"/>
            <a:ext cx="1387082" cy="122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6" descr="C:\Users\5 NDRF\Desktop\select by dc ops\DSC06692.JPG"/>
          <p:cNvPicPr preferRelativeResize="0"/>
          <p:nvPr/>
        </p:nvPicPr>
        <p:blipFill rotWithShape="1">
          <a:blip r:embed="rId3">
            <a:alphaModFix/>
          </a:blip>
          <a:srcRect/>
          <a:stretch/>
        </p:blipFill>
        <p:spPr>
          <a:xfrm>
            <a:off x="2978725" y="1483259"/>
            <a:ext cx="4281057" cy="2354963"/>
          </a:xfrm>
          <a:prstGeom prst="rect">
            <a:avLst/>
          </a:prstGeom>
          <a:noFill/>
          <a:ln w="57150" cap="flat" cmpd="sng">
            <a:solidFill>
              <a:schemeClr val="lt1"/>
            </a:solidFill>
            <a:prstDash val="solid"/>
            <a:miter lim="800000"/>
            <a:headEnd type="none" w="sm" len="sm"/>
            <a:tailEnd type="none" w="sm" len="sm"/>
          </a:ln>
        </p:spPr>
      </p:pic>
      <p:pic>
        <p:nvPicPr>
          <p:cNvPr id="218" name="Google Shape;218;p26" descr="C:\Users\5 NDRF\Desktop\select by dc ops\DSC07432.JPG"/>
          <p:cNvPicPr preferRelativeResize="0"/>
          <p:nvPr/>
        </p:nvPicPr>
        <p:blipFill rotWithShape="1">
          <a:blip r:embed="rId4">
            <a:alphaModFix/>
          </a:blip>
          <a:srcRect/>
          <a:stretch/>
        </p:blipFill>
        <p:spPr>
          <a:xfrm>
            <a:off x="7467601" y="1483260"/>
            <a:ext cx="4010094" cy="2354963"/>
          </a:xfrm>
          <a:prstGeom prst="rect">
            <a:avLst/>
          </a:prstGeom>
          <a:noFill/>
          <a:ln w="57150" cap="flat" cmpd="sng">
            <a:solidFill>
              <a:schemeClr val="lt1"/>
            </a:solidFill>
            <a:prstDash val="solid"/>
            <a:miter lim="800000"/>
            <a:headEnd type="none" w="sm" len="sm"/>
            <a:tailEnd type="none" w="sm" len="sm"/>
          </a:ln>
        </p:spPr>
      </p:pic>
      <p:pic>
        <p:nvPicPr>
          <p:cNvPr id="219" name="Google Shape;219;p26" descr="C:\Users\5 NDRF\Desktop\select by dc ops\DSC06763.JPG"/>
          <p:cNvPicPr preferRelativeResize="0"/>
          <p:nvPr/>
        </p:nvPicPr>
        <p:blipFill rotWithShape="1">
          <a:blip r:embed="rId5">
            <a:alphaModFix/>
          </a:blip>
          <a:srcRect/>
          <a:stretch/>
        </p:blipFill>
        <p:spPr>
          <a:xfrm>
            <a:off x="2978726" y="4087090"/>
            <a:ext cx="4281055" cy="2424546"/>
          </a:xfrm>
          <a:prstGeom prst="rect">
            <a:avLst/>
          </a:prstGeom>
          <a:noFill/>
          <a:ln w="57150" cap="flat" cmpd="sng">
            <a:solidFill>
              <a:schemeClr val="lt1"/>
            </a:solidFill>
            <a:prstDash val="solid"/>
            <a:miter lim="800000"/>
            <a:headEnd type="none" w="sm" len="sm"/>
            <a:tailEnd type="none" w="sm" len="sm"/>
          </a:ln>
        </p:spPr>
      </p:pic>
      <p:pic>
        <p:nvPicPr>
          <p:cNvPr id="220" name="Google Shape;220;p26" descr="C:\Users\Sachin\Desktop\New folder\DSC07037.JPG"/>
          <p:cNvPicPr preferRelativeResize="0"/>
          <p:nvPr/>
        </p:nvPicPr>
        <p:blipFill rotWithShape="1">
          <a:blip r:embed="rId6">
            <a:alphaModFix/>
          </a:blip>
          <a:srcRect/>
          <a:stretch/>
        </p:blipFill>
        <p:spPr>
          <a:xfrm>
            <a:off x="7597225" y="4087091"/>
            <a:ext cx="3913934" cy="2424545"/>
          </a:xfrm>
          <a:prstGeom prst="rect">
            <a:avLst/>
          </a:prstGeom>
          <a:noFill/>
          <a:ln w="57150" cap="flat" cmpd="sng">
            <a:solidFill>
              <a:schemeClr val="lt1"/>
            </a:solidFill>
            <a:prstDash val="solid"/>
            <a:miter lim="800000"/>
            <a:headEnd type="none" w="sm" len="sm"/>
            <a:tailEnd type="none" w="sm" len="sm"/>
          </a:ln>
        </p:spPr>
      </p:pic>
      <p:sp>
        <p:nvSpPr>
          <p:cNvPr id="221" name="Google Shape;221;p26"/>
          <p:cNvSpPr/>
          <p:nvPr/>
        </p:nvSpPr>
        <p:spPr>
          <a:xfrm>
            <a:off x="128015" y="2396836"/>
            <a:ext cx="2642891" cy="2175164"/>
          </a:xfrm>
          <a:prstGeom prst="ellipse">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मलिन  गाँव</a:t>
            </a:r>
            <a:endParaRPr sz="4000" b="1" i="0" u="none" strike="noStrike" cap="none">
              <a:solidFill>
                <a:srgbClr val="C00000"/>
              </a:solidFill>
              <a:latin typeface="Open Sans"/>
              <a:ea typeface="Open Sans"/>
              <a:cs typeface="Open Sans"/>
              <a:sym typeface="Open Sans"/>
            </a:endParaRPr>
          </a:p>
        </p:txBody>
      </p:sp>
      <p:pic>
        <p:nvPicPr>
          <p:cNvPr id="222" name="Google Shape;222;p26"/>
          <p:cNvPicPr preferRelativeResize="0"/>
          <p:nvPr/>
        </p:nvPicPr>
        <p:blipFill rotWithShape="1">
          <a:blip r:embed="rId7">
            <a:alphaModFix/>
          </a:blip>
          <a:srcRect/>
          <a:stretch/>
        </p:blipFill>
        <p:spPr>
          <a:xfrm>
            <a:off x="-20782" y="0"/>
            <a:ext cx="2334081" cy="1399309"/>
          </a:xfrm>
          <a:prstGeom prst="rect">
            <a:avLst/>
          </a:prstGeom>
          <a:noFill/>
          <a:ln>
            <a:noFill/>
          </a:ln>
        </p:spPr>
      </p:pic>
      <p:pic>
        <p:nvPicPr>
          <p:cNvPr id="223" name="Google Shape;223;p26"/>
          <p:cNvPicPr preferRelativeResize="0"/>
          <p:nvPr/>
        </p:nvPicPr>
        <p:blipFill rotWithShape="1">
          <a:blip r:embed="rId8">
            <a:alphaModFix/>
          </a:blip>
          <a:srcRect/>
          <a:stretch/>
        </p:blipFill>
        <p:spPr>
          <a:xfrm>
            <a:off x="10817618" y="6618"/>
            <a:ext cx="1387082" cy="1227775"/>
          </a:xfrm>
          <a:prstGeom prst="rect">
            <a:avLst/>
          </a:prstGeom>
          <a:noFill/>
          <a:ln>
            <a:noFill/>
          </a:ln>
        </p:spPr>
      </p:pic>
      <p:pic>
        <p:nvPicPr>
          <p:cNvPr id="224" name="Google Shape;224;p26"/>
          <p:cNvPicPr preferRelativeResize="0"/>
          <p:nvPr/>
        </p:nvPicPr>
        <p:blipFill rotWithShape="1">
          <a:blip r:embed="rId7">
            <a:alphaModFix/>
          </a:blip>
          <a:srcRect/>
          <a:stretch/>
        </p:blipFill>
        <p:spPr>
          <a:xfrm>
            <a:off x="-33482" y="0"/>
            <a:ext cx="2334081" cy="1399309"/>
          </a:xfrm>
          <a:prstGeom prst="rect">
            <a:avLst/>
          </a:prstGeom>
          <a:noFill/>
          <a:ln>
            <a:noFill/>
          </a:ln>
        </p:spPr>
      </p:pic>
      <p:pic>
        <p:nvPicPr>
          <p:cNvPr id="225" name="Google Shape;225;p26"/>
          <p:cNvPicPr preferRelativeResize="0"/>
          <p:nvPr/>
        </p:nvPicPr>
        <p:blipFill rotWithShape="1">
          <a:blip r:embed="rId8">
            <a:alphaModFix/>
          </a:blip>
          <a:srcRect/>
          <a:stretch/>
        </p:blipFill>
        <p:spPr>
          <a:xfrm>
            <a:off x="10804918" y="6618"/>
            <a:ext cx="1387082" cy="1227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7"/>
          <p:cNvSpPr txBox="1"/>
          <p:nvPr/>
        </p:nvSpPr>
        <p:spPr>
          <a:xfrm>
            <a:off x="-115311" y="1978891"/>
            <a:ext cx="3707537"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महाड,रायगढ़</a:t>
            </a:r>
            <a:endParaRPr sz="4000" b="1" i="0" u="none" strike="noStrike" cap="none">
              <a:solidFill>
                <a:srgbClr val="C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पुल ढहने वाला बचाव ऑपरेशन</a:t>
            </a:r>
            <a:endParaRPr sz="1400" b="0" i="0" u="none" strike="noStrike" cap="none">
              <a:solidFill>
                <a:srgbClr val="000000"/>
              </a:solidFill>
              <a:latin typeface="Arial"/>
              <a:ea typeface="Arial"/>
              <a:cs typeface="Arial"/>
              <a:sym typeface="Arial"/>
            </a:endParaRPr>
          </a:p>
        </p:txBody>
      </p:sp>
      <p:pic>
        <p:nvPicPr>
          <p:cNvPr id="232" name="Google Shape;232;p27" descr="C:\Users\5 BN NDRF\Desktop\mobile photos\IMG-20160813-WA0062.jpg"/>
          <p:cNvPicPr preferRelativeResize="0"/>
          <p:nvPr/>
        </p:nvPicPr>
        <p:blipFill rotWithShape="1">
          <a:blip r:embed="rId3">
            <a:alphaModFix/>
          </a:blip>
          <a:srcRect/>
          <a:stretch/>
        </p:blipFill>
        <p:spPr>
          <a:xfrm>
            <a:off x="7827817" y="3546764"/>
            <a:ext cx="4184073" cy="3311236"/>
          </a:xfrm>
          <a:prstGeom prst="rect">
            <a:avLst/>
          </a:prstGeom>
          <a:noFill/>
          <a:ln>
            <a:noFill/>
          </a:ln>
        </p:spPr>
      </p:pic>
      <p:sp>
        <p:nvSpPr>
          <p:cNvPr id="233" name="Google Shape;233;p27"/>
          <p:cNvSpPr txBox="1"/>
          <p:nvPr/>
        </p:nvSpPr>
        <p:spPr>
          <a:xfrm>
            <a:off x="3837709" y="1291027"/>
            <a:ext cx="7980217" cy="48320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Open Sans"/>
                <a:ea typeface="Open Sans"/>
                <a:cs typeface="Open Sans"/>
                <a:sym typeface="Open Sans"/>
              </a:rPr>
              <a:t>महाड़ (रायगढ़) के ऑपरेशन के दौरान टीम ने 11/08/2016 को सवित्री नदी के ढहे हुए पुल से लगभग 200 मीटर की दूरी पर चेसिस और सीटों के साथ 04 मृतकों को बरामद किया।</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Times New Roman"/>
              <a:ea typeface="Times New Roman"/>
              <a:cs typeface="Times New Roman"/>
              <a:sym typeface="Times New Roman"/>
            </a:endParaRPr>
          </a:p>
        </p:txBody>
      </p:sp>
      <p:pic>
        <p:nvPicPr>
          <p:cNvPr id="234" name="Google Shape;234;p27" descr="C:\Users\5 NDRF\Desktop\maharashtra flood\13912812_1639447236384256_3899669415007253344_n.jpg"/>
          <p:cNvPicPr preferRelativeResize="0"/>
          <p:nvPr/>
        </p:nvPicPr>
        <p:blipFill rotWithShape="1">
          <a:blip r:embed="rId4">
            <a:alphaModFix/>
          </a:blip>
          <a:srcRect/>
          <a:stretch/>
        </p:blipFill>
        <p:spPr>
          <a:xfrm>
            <a:off x="3674054" y="3546764"/>
            <a:ext cx="4005117" cy="3311236"/>
          </a:xfrm>
          <a:prstGeom prst="rect">
            <a:avLst/>
          </a:prstGeom>
          <a:noFill/>
          <a:ln>
            <a:noFill/>
          </a:ln>
        </p:spPr>
      </p:pic>
      <p:pic>
        <p:nvPicPr>
          <p:cNvPr id="235" name="Google Shape;235;p27"/>
          <p:cNvPicPr preferRelativeResize="0"/>
          <p:nvPr/>
        </p:nvPicPr>
        <p:blipFill rotWithShape="1">
          <a:blip r:embed="rId5">
            <a:alphaModFix/>
          </a:blip>
          <a:srcRect/>
          <a:stretch/>
        </p:blipFill>
        <p:spPr>
          <a:xfrm>
            <a:off x="-33482" y="0"/>
            <a:ext cx="2334081" cy="1399309"/>
          </a:xfrm>
          <a:prstGeom prst="rect">
            <a:avLst/>
          </a:prstGeom>
          <a:noFill/>
          <a:ln>
            <a:noFill/>
          </a:ln>
        </p:spPr>
      </p:pic>
      <p:pic>
        <p:nvPicPr>
          <p:cNvPr id="236" name="Google Shape;236;p27"/>
          <p:cNvPicPr preferRelativeResize="0"/>
          <p:nvPr/>
        </p:nvPicPr>
        <p:blipFill rotWithShape="1">
          <a:blip r:embed="rId6">
            <a:alphaModFix/>
          </a:blip>
          <a:srcRect/>
          <a:stretch/>
        </p:blipFill>
        <p:spPr>
          <a:xfrm>
            <a:off x="10804918" y="6618"/>
            <a:ext cx="1387082" cy="1227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p:nvPr/>
        </p:nvSpPr>
        <p:spPr>
          <a:xfrm>
            <a:off x="3632391" y="1060243"/>
            <a:ext cx="7977141" cy="1938992"/>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Open Sans"/>
                <a:ea typeface="Open Sans"/>
                <a:cs typeface="Open Sans"/>
                <a:sym typeface="Open Sans"/>
              </a:rPr>
              <a:t>28/07/18 को 30 कर्मचारियों को ले जाने वाली एक बस डाबिल गांव, तहसील पोलादपूर, जिला रायगढ़ (MH) के अम्बेनाली घाट में लगभग 1000 फीट की गहरी खाई में गिर गई।</a:t>
            </a:r>
            <a:endParaRPr sz="1400" b="0" i="0" u="none" strike="noStrike" cap="none">
              <a:solidFill>
                <a:srgbClr val="000000"/>
              </a:solidFill>
              <a:latin typeface="Arial"/>
              <a:ea typeface="Arial"/>
              <a:cs typeface="Arial"/>
              <a:sym typeface="Arial"/>
            </a:endParaRPr>
          </a:p>
          <a:p>
            <a:pPr marL="457200" marR="0" lvl="0" indent="-457200"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Open Sans"/>
                <a:ea typeface="Open Sans"/>
                <a:cs typeface="Open Sans"/>
                <a:sym typeface="Open Sans"/>
              </a:rPr>
              <a:t>एनडीआरएफ ने खोज और बचाव अभियान चलाया ।</a:t>
            </a:r>
            <a:endParaRPr sz="2000" b="0" i="0" u="none" strike="noStrike" cap="none">
              <a:solidFill>
                <a:schemeClr val="dk1"/>
              </a:solidFill>
              <a:latin typeface="Open Sans"/>
              <a:ea typeface="Open Sans"/>
              <a:cs typeface="Open Sans"/>
              <a:sym typeface="Open Sans"/>
            </a:endParaRPr>
          </a:p>
          <a:p>
            <a:pPr marL="457200" marR="0" lvl="0" indent="-457200"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Open Sans"/>
                <a:ea typeface="Open Sans"/>
                <a:cs typeface="Open Sans"/>
                <a:sym typeface="Open Sans"/>
              </a:rPr>
              <a:t>20 घंटे के ऑपरेशन के दौरान कुल-30 शवों में से 14 शव को सह्याद्री ट्रैकर्स द्वारा और 16 शव एनडीआरएफ द्वारा बरामद किए गए।</a:t>
            </a:r>
            <a:endParaRPr sz="2000" b="0" i="0" u="none" strike="noStrike" cap="none">
              <a:solidFill>
                <a:schemeClr val="dk1"/>
              </a:solidFill>
              <a:latin typeface="Times New Roman"/>
              <a:ea typeface="Times New Roman"/>
              <a:cs typeface="Times New Roman"/>
              <a:sym typeface="Times New Roman"/>
            </a:endParaRPr>
          </a:p>
        </p:txBody>
      </p:sp>
      <p:sp>
        <p:nvSpPr>
          <p:cNvPr id="243" name="Google Shape;243;p28"/>
          <p:cNvSpPr/>
          <p:nvPr/>
        </p:nvSpPr>
        <p:spPr>
          <a:xfrm>
            <a:off x="-61659" y="1586642"/>
            <a:ext cx="3497476" cy="230832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C00000"/>
                </a:solidFill>
                <a:latin typeface="Open Sans"/>
                <a:ea typeface="Open Sans"/>
                <a:cs typeface="Open Sans"/>
                <a:sym typeface="Open Sans"/>
              </a:rPr>
              <a:t>पोलादपुर जिला-रायगढ़ (MH)</a:t>
            </a:r>
            <a:endParaRPr sz="3600" b="0" i="0" u="none" strike="noStrike" cap="none">
              <a:solidFill>
                <a:srgbClr val="C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C00000"/>
                </a:solidFill>
                <a:latin typeface="Open Sans"/>
                <a:ea typeface="Open Sans"/>
                <a:cs typeface="Open Sans"/>
                <a:sym typeface="Open Sans"/>
              </a:rPr>
              <a:t>खोज और बचाव ऑपरेशन</a:t>
            </a:r>
            <a:endParaRPr sz="4000" b="0" i="0" u="none" strike="noStrike" cap="none">
              <a:solidFill>
                <a:srgbClr val="C00000"/>
              </a:solidFill>
              <a:latin typeface="Open Sans"/>
              <a:ea typeface="Open Sans"/>
              <a:cs typeface="Open Sans"/>
              <a:sym typeface="Open Sans"/>
            </a:endParaRPr>
          </a:p>
        </p:txBody>
      </p:sp>
      <p:pic>
        <p:nvPicPr>
          <p:cNvPr id="244" name="Google Shape;244;p28" descr="D:\DEPLOYMENT\DEPLOYMENT FOLDER\DEPLOYMENT-2018\SPL SITREP-2018\JULY-2018\MAHABLESHWAR BUS FELL DOWN   28.07.18\PHOTOS\IMG-20180728-WA0029.jpg"/>
          <p:cNvPicPr preferRelativeResize="0"/>
          <p:nvPr/>
        </p:nvPicPr>
        <p:blipFill rotWithShape="1">
          <a:blip r:embed="rId3">
            <a:alphaModFix/>
          </a:blip>
          <a:srcRect/>
          <a:stretch/>
        </p:blipFill>
        <p:spPr>
          <a:xfrm>
            <a:off x="3981232" y="3338944"/>
            <a:ext cx="2884299" cy="3670175"/>
          </a:xfrm>
          <a:prstGeom prst="rect">
            <a:avLst/>
          </a:prstGeom>
          <a:noFill/>
          <a:ln>
            <a:noFill/>
          </a:ln>
        </p:spPr>
      </p:pic>
      <p:pic>
        <p:nvPicPr>
          <p:cNvPr id="245" name="Google Shape;245;p28" descr="D:\DEPLOYMENT\DEPLOYMENT FOLDER\DEPLOYMENT-2018\SPL SITREP-2018\JULY-2018\MAHABLESHWAR BUS FELL DOWN   28.07.18\PHOTOS\IMG-20180729-WA0077.jpg"/>
          <p:cNvPicPr preferRelativeResize="0"/>
          <p:nvPr/>
        </p:nvPicPr>
        <p:blipFill rotWithShape="1">
          <a:blip r:embed="rId4">
            <a:alphaModFix/>
          </a:blip>
          <a:srcRect/>
          <a:stretch/>
        </p:blipFill>
        <p:spPr>
          <a:xfrm>
            <a:off x="6865531" y="3338944"/>
            <a:ext cx="2666396" cy="3595256"/>
          </a:xfrm>
          <a:prstGeom prst="rect">
            <a:avLst/>
          </a:prstGeom>
          <a:noFill/>
          <a:ln>
            <a:noFill/>
          </a:ln>
        </p:spPr>
      </p:pic>
      <p:pic>
        <p:nvPicPr>
          <p:cNvPr id="246" name="Google Shape;246;p28" descr="D:\DEPLOYMENT\DEPLOYMENT FOLDER\DEPLOYMENT-2018\SPL SITREP-2018\JULY-2018\MAHABLESHWAR BUS FELL DOWN   28.07.18\PHOTOS\IMG-20180729-WA0074.jpg"/>
          <p:cNvPicPr preferRelativeResize="0"/>
          <p:nvPr/>
        </p:nvPicPr>
        <p:blipFill rotWithShape="1">
          <a:blip r:embed="rId5">
            <a:alphaModFix/>
          </a:blip>
          <a:srcRect/>
          <a:stretch/>
        </p:blipFill>
        <p:spPr>
          <a:xfrm>
            <a:off x="9531927" y="3338944"/>
            <a:ext cx="2501958" cy="3595256"/>
          </a:xfrm>
          <a:prstGeom prst="rect">
            <a:avLst/>
          </a:prstGeom>
          <a:noFill/>
          <a:ln>
            <a:noFill/>
          </a:ln>
        </p:spPr>
      </p:pic>
      <p:pic>
        <p:nvPicPr>
          <p:cNvPr id="247" name="Google Shape;247;p28"/>
          <p:cNvPicPr preferRelativeResize="0"/>
          <p:nvPr/>
        </p:nvPicPr>
        <p:blipFill rotWithShape="1">
          <a:blip r:embed="rId6">
            <a:alphaModFix/>
          </a:blip>
          <a:srcRect/>
          <a:stretch/>
        </p:blipFill>
        <p:spPr>
          <a:xfrm>
            <a:off x="-20781" y="0"/>
            <a:ext cx="2079874" cy="1246909"/>
          </a:xfrm>
          <a:prstGeom prst="rect">
            <a:avLst/>
          </a:prstGeom>
          <a:noFill/>
          <a:ln>
            <a:noFill/>
          </a:ln>
        </p:spPr>
      </p:pic>
      <p:pic>
        <p:nvPicPr>
          <p:cNvPr id="248" name="Google Shape;248;p28"/>
          <p:cNvPicPr preferRelativeResize="0"/>
          <p:nvPr/>
        </p:nvPicPr>
        <p:blipFill rotWithShape="1">
          <a:blip r:embed="rId7">
            <a:alphaModFix/>
          </a:blip>
          <a:srcRect/>
          <a:stretch/>
        </p:blipFill>
        <p:spPr>
          <a:xfrm>
            <a:off x="11014364" y="6618"/>
            <a:ext cx="1190336" cy="1053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9" descr="C:\Users\Admin\Documents\frc\sangli_monsoon-770x433.webp"/>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9" descr="C:\Users\Admin\Documents\frc\sangli_monsoon-770x433.webp"/>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9" descr="blob:https://web.whatsapp.com/c1c5de75-d2d0-4cab-8a38-b41060797f81"/>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57" name="Google Shape;257;p29" descr="1.jpg"/>
          <p:cNvPicPr preferRelativeResize="0"/>
          <p:nvPr/>
        </p:nvPicPr>
        <p:blipFill rotWithShape="1">
          <a:blip r:embed="rId3">
            <a:alphaModFix/>
          </a:blip>
          <a:srcRect/>
          <a:stretch/>
        </p:blipFill>
        <p:spPr>
          <a:xfrm>
            <a:off x="3879272" y="2549236"/>
            <a:ext cx="3726872" cy="1850342"/>
          </a:xfrm>
          <a:prstGeom prst="rect">
            <a:avLst/>
          </a:prstGeom>
          <a:noFill/>
          <a:ln>
            <a:noFill/>
          </a:ln>
        </p:spPr>
      </p:pic>
      <p:pic>
        <p:nvPicPr>
          <p:cNvPr id="258" name="Google Shape;258;p29" descr="2.jpg"/>
          <p:cNvPicPr preferRelativeResize="0"/>
          <p:nvPr/>
        </p:nvPicPr>
        <p:blipFill rotWithShape="1">
          <a:blip r:embed="rId4">
            <a:alphaModFix/>
          </a:blip>
          <a:srcRect/>
          <a:stretch/>
        </p:blipFill>
        <p:spPr>
          <a:xfrm>
            <a:off x="7730836" y="2549236"/>
            <a:ext cx="4246418" cy="1786288"/>
          </a:xfrm>
          <a:prstGeom prst="rect">
            <a:avLst/>
          </a:prstGeom>
          <a:noFill/>
          <a:ln>
            <a:noFill/>
          </a:ln>
        </p:spPr>
      </p:pic>
      <p:pic>
        <p:nvPicPr>
          <p:cNvPr id="259" name="Google Shape;259;p29" descr="3.jpg"/>
          <p:cNvPicPr preferRelativeResize="0"/>
          <p:nvPr/>
        </p:nvPicPr>
        <p:blipFill rotWithShape="1">
          <a:blip r:embed="rId5">
            <a:alphaModFix/>
          </a:blip>
          <a:srcRect/>
          <a:stretch/>
        </p:blipFill>
        <p:spPr>
          <a:xfrm>
            <a:off x="3879272" y="4335524"/>
            <a:ext cx="3726871" cy="2414674"/>
          </a:xfrm>
          <a:prstGeom prst="rect">
            <a:avLst/>
          </a:prstGeom>
          <a:noFill/>
          <a:ln>
            <a:noFill/>
          </a:ln>
        </p:spPr>
      </p:pic>
      <p:pic>
        <p:nvPicPr>
          <p:cNvPr id="260" name="Google Shape;260;p29" descr="4.jpg"/>
          <p:cNvPicPr preferRelativeResize="0"/>
          <p:nvPr/>
        </p:nvPicPr>
        <p:blipFill rotWithShape="1">
          <a:blip r:embed="rId6">
            <a:alphaModFix/>
          </a:blip>
          <a:srcRect/>
          <a:stretch/>
        </p:blipFill>
        <p:spPr>
          <a:xfrm>
            <a:off x="7606145" y="4335524"/>
            <a:ext cx="4495799" cy="2414674"/>
          </a:xfrm>
          <a:prstGeom prst="rect">
            <a:avLst/>
          </a:prstGeom>
          <a:noFill/>
          <a:ln>
            <a:noFill/>
          </a:ln>
        </p:spPr>
      </p:pic>
      <p:sp>
        <p:nvSpPr>
          <p:cNvPr id="261" name="Google Shape;261;p29"/>
          <p:cNvSpPr/>
          <p:nvPr/>
        </p:nvSpPr>
        <p:spPr>
          <a:xfrm>
            <a:off x="837480" y="5717527"/>
            <a:ext cx="2514600" cy="838200"/>
          </a:xfrm>
          <a:prstGeom prst="ellipse">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महाड़, रायगढ़ 2020</a:t>
            </a:r>
            <a:endParaRPr sz="1400" b="0" i="0" u="none" strike="noStrike" cap="none">
              <a:solidFill>
                <a:srgbClr val="000000"/>
              </a:solidFill>
              <a:latin typeface="Arial"/>
              <a:ea typeface="Arial"/>
              <a:cs typeface="Arial"/>
              <a:sym typeface="Arial"/>
            </a:endParaRPr>
          </a:p>
        </p:txBody>
      </p:sp>
      <p:sp>
        <p:nvSpPr>
          <p:cNvPr id="262" name="Google Shape;262;p29"/>
          <p:cNvSpPr/>
          <p:nvPr/>
        </p:nvSpPr>
        <p:spPr>
          <a:xfrm>
            <a:off x="124401" y="1320435"/>
            <a:ext cx="3398115" cy="563231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C00000"/>
                </a:solidFill>
                <a:latin typeface="Open Sans"/>
                <a:ea typeface="Open Sans"/>
                <a:cs typeface="Open Sans"/>
                <a:sym typeface="Open Sans"/>
              </a:rPr>
              <a:t>इमारत (तारिक गार्डन)</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C00000"/>
                </a:solidFill>
                <a:latin typeface="Open Sans"/>
                <a:ea typeface="Open Sans"/>
                <a:cs typeface="Open Sans"/>
                <a:sym typeface="Open Sans"/>
              </a:rPr>
              <a:t>कजलपुर परिसार, महाड़, रायगढ़ पर ढह गई (2 दिन का ऑपरेशन)</a:t>
            </a:r>
            <a:endParaRPr sz="3600" b="1" i="0" u="none" strike="noStrike" cap="none">
              <a:solidFill>
                <a:srgbClr val="C00000"/>
              </a:solidFill>
              <a:latin typeface="Open Sans"/>
              <a:ea typeface="Open Sans"/>
              <a:cs typeface="Open Sans"/>
              <a:sym typeface="Open Sans"/>
            </a:endParaRPr>
          </a:p>
        </p:txBody>
      </p:sp>
      <p:sp>
        <p:nvSpPr>
          <p:cNvPr id="263" name="Google Shape;263;p29"/>
          <p:cNvSpPr/>
          <p:nvPr/>
        </p:nvSpPr>
        <p:spPr>
          <a:xfrm>
            <a:off x="3616035" y="1187758"/>
            <a:ext cx="8361219" cy="156966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Noto Sans Symbols"/>
              <a:buChar char="⮚"/>
            </a:pPr>
            <a:r>
              <a:rPr lang="en-US" sz="2400" b="0" i="0" u="none" strike="noStrike" cap="none">
                <a:solidFill>
                  <a:schemeClr val="dk1"/>
                </a:solidFill>
                <a:latin typeface="Open Sans"/>
                <a:ea typeface="Open Sans"/>
                <a:cs typeface="Open Sans"/>
                <a:sym typeface="Open Sans"/>
              </a:rPr>
              <a:t>50 व्यक्तियों के मलबे के नीचे फंसे होने की आशंका थी। पूरे ऑपरेशन के दौरान एनडीआरएफ की टीमों ने 02 जीवित और 15 शवों को घटना स्थल से बरामद किया।</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p:txBody>
      </p:sp>
      <p:pic>
        <p:nvPicPr>
          <p:cNvPr id="264" name="Google Shape;264;p29"/>
          <p:cNvPicPr preferRelativeResize="0"/>
          <p:nvPr/>
        </p:nvPicPr>
        <p:blipFill rotWithShape="1">
          <a:blip r:embed="rId7">
            <a:alphaModFix/>
          </a:blip>
          <a:srcRect/>
          <a:stretch/>
        </p:blipFill>
        <p:spPr>
          <a:xfrm>
            <a:off x="-20782" y="0"/>
            <a:ext cx="1716525" cy="1029077"/>
          </a:xfrm>
          <a:prstGeom prst="rect">
            <a:avLst/>
          </a:prstGeom>
          <a:noFill/>
          <a:ln>
            <a:noFill/>
          </a:ln>
        </p:spPr>
      </p:pic>
      <p:pic>
        <p:nvPicPr>
          <p:cNvPr id="265" name="Google Shape;265;p29"/>
          <p:cNvPicPr preferRelativeResize="0"/>
          <p:nvPr/>
        </p:nvPicPr>
        <p:blipFill rotWithShape="1">
          <a:blip r:embed="rId8">
            <a:alphaModFix/>
          </a:blip>
          <a:srcRect/>
          <a:stretch/>
        </p:blipFill>
        <p:spPr>
          <a:xfrm>
            <a:off x="10820400" y="6618"/>
            <a:ext cx="1384300" cy="12253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0" descr="C:\Users\Admin\Documents\frc\sangli_monsoon-770x433.webp"/>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 name="Google Shape;272;p30" descr="C:\Users\Admin\Documents\frc\sangli_monsoon-770x433.webp"/>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30" descr="blob:https://web.whatsapp.com/c1c5de75-d2d0-4cab-8a38-b41060797f81"/>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30"/>
          <p:cNvSpPr/>
          <p:nvPr/>
        </p:nvSpPr>
        <p:spPr>
          <a:xfrm>
            <a:off x="297871" y="2154431"/>
            <a:ext cx="3539837" cy="403187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C00000"/>
                </a:solidFill>
                <a:latin typeface="Open Sans"/>
                <a:ea typeface="Open Sans"/>
                <a:cs typeface="Open Sans"/>
                <a:sym typeface="Open Sans"/>
              </a:rPr>
              <a:t>इमारत (जिलानी)</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C00000"/>
                </a:solidFill>
                <a:latin typeface="Open Sans"/>
                <a:ea typeface="Open Sans"/>
                <a:cs typeface="Open Sans"/>
                <a:sym typeface="Open Sans"/>
              </a:rPr>
              <a:t>भीवंडी, मुंबई में धमंकर नाका पर ढह गई 2020 (2 दिन का ऑपरेशन)</a:t>
            </a:r>
            <a:endParaRPr sz="1400" b="0" i="0" u="none" strike="noStrike" cap="none">
              <a:solidFill>
                <a:srgbClr val="000000"/>
              </a:solidFill>
              <a:latin typeface="Arial"/>
              <a:ea typeface="Arial"/>
              <a:cs typeface="Arial"/>
              <a:sym typeface="Arial"/>
            </a:endParaRPr>
          </a:p>
        </p:txBody>
      </p:sp>
      <p:sp>
        <p:nvSpPr>
          <p:cNvPr id="275" name="Google Shape;275;p30"/>
          <p:cNvSpPr/>
          <p:nvPr/>
        </p:nvSpPr>
        <p:spPr>
          <a:xfrm>
            <a:off x="2909456" y="1264371"/>
            <a:ext cx="9150926" cy="120032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400"/>
              <a:buFont typeface="Noto Sans Symbols"/>
              <a:buChar char="⮚"/>
            </a:pPr>
            <a:r>
              <a:rPr lang="en-US" sz="2400" b="0" i="0" u="none" strike="noStrike" cap="none">
                <a:solidFill>
                  <a:schemeClr val="dk1"/>
                </a:solidFill>
                <a:latin typeface="Open Sans"/>
                <a:ea typeface="Open Sans"/>
                <a:cs typeface="Open Sans"/>
                <a:sym typeface="Open Sans"/>
              </a:rPr>
              <a:t>पूरे ऑपरेशन के दौरान एनडीआरएफ की टीमों ने 09 जीवित और 31 शवों को घटना स्थल से बरामद किया।</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p:txBody>
      </p:sp>
      <p:pic>
        <p:nvPicPr>
          <p:cNvPr id="276" name="Google Shape;276;p30" descr="C:\Users\OPS BRANCH\Desktop\BHIWANDI OPS VIDEO AND PHOTOS SH ASHISH SIR\BHIVANDI OPS PHOTO\PHOTO\IMG-20200921-WA0064.jpg"/>
          <p:cNvPicPr preferRelativeResize="0"/>
          <p:nvPr/>
        </p:nvPicPr>
        <p:blipFill rotWithShape="1">
          <a:blip r:embed="rId3">
            <a:alphaModFix/>
          </a:blip>
          <a:srcRect/>
          <a:stretch/>
        </p:blipFill>
        <p:spPr>
          <a:xfrm>
            <a:off x="4170217" y="2376104"/>
            <a:ext cx="4017819" cy="2126622"/>
          </a:xfrm>
          <a:prstGeom prst="rect">
            <a:avLst/>
          </a:prstGeom>
          <a:noFill/>
          <a:ln>
            <a:noFill/>
          </a:ln>
        </p:spPr>
      </p:pic>
      <p:pic>
        <p:nvPicPr>
          <p:cNvPr id="277" name="Google Shape;277;p30" descr="C:\Users\OPS BRANCH\Desktop\BHIWANDI OPS VIDEO AND PHOTOS SH ASHISH SIR\BHIVANDI OPS PHOTO\PHOTO\IMG-20200922-WA0099.jpg"/>
          <p:cNvPicPr preferRelativeResize="0"/>
          <p:nvPr/>
        </p:nvPicPr>
        <p:blipFill rotWithShape="1">
          <a:blip r:embed="rId4">
            <a:alphaModFix/>
          </a:blip>
          <a:srcRect/>
          <a:stretch/>
        </p:blipFill>
        <p:spPr>
          <a:xfrm>
            <a:off x="8188036" y="2376104"/>
            <a:ext cx="3872346" cy="2126622"/>
          </a:xfrm>
          <a:prstGeom prst="rect">
            <a:avLst/>
          </a:prstGeom>
          <a:noFill/>
          <a:ln>
            <a:noFill/>
          </a:ln>
        </p:spPr>
      </p:pic>
      <p:pic>
        <p:nvPicPr>
          <p:cNvPr id="278" name="Google Shape;278;p30" descr="C:\Users\OPS BRANCH\Desktop\BHIWANDI OPS VIDEO AND PHOTOS SH ASHISH SIR\BHIVANDI OPS PHOTO\PHOTO\IMG_20200921_135616.jpg"/>
          <p:cNvPicPr preferRelativeResize="0"/>
          <p:nvPr/>
        </p:nvPicPr>
        <p:blipFill rotWithShape="1">
          <a:blip r:embed="rId5">
            <a:alphaModFix/>
          </a:blip>
          <a:srcRect/>
          <a:stretch/>
        </p:blipFill>
        <p:spPr>
          <a:xfrm>
            <a:off x="4170217" y="4472748"/>
            <a:ext cx="4017820" cy="2211081"/>
          </a:xfrm>
          <a:prstGeom prst="rect">
            <a:avLst/>
          </a:prstGeom>
          <a:noFill/>
          <a:ln>
            <a:noFill/>
          </a:ln>
        </p:spPr>
      </p:pic>
      <p:pic>
        <p:nvPicPr>
          <p:cNvPr id="279" name="Google Shape;279;p30" descr="C:\Users\OPS BRANCH\Desktop\BHIWANDI OPS VIDEO AND PHOTOS SH ASHISH SIR\1\PHOTO\IMG_20200922_104445.jpg"/>
          <p:cNvPicPr preferRelativeResize="0"/>
          <p:nvPr/>
        </p:nvPicPr>
        <p:blipFill rotWithShape="1">
          <a:blip r:embed="rId6">
            <a:alphaModFix/>
          </a:blip>
          <a:srcRect/>
          <a:stretch/>
        </p:blipFill>
        <p:spPr>
          <a:xfrm>
            <a:off x="8188036" y="4502726"/>
            <a:ext cx="3872346" cy="2181103"/>
          </a:xfrm>
          <a:prstGeom prst="rect">
            <a:avLst/>
          </a:prstGeom>
          <a:noFill/>
          <a:ln>
            <a:noFill/>
          </a:ln>
        </p:spPr>
      </p:pic>
      <p:pic>
        <p:nvPicPr>
          <p:cNvPr id="280" name="Google Shape;280;p30"/>
          <p:cNvPicPr preferRelativeResize="0"/>
          <p:nvPr/>
        </p:nvPicPr>
        <p:blipFill rotWithShape="1">
          <a:blip r:embed="rId7">
            <a:alphaModFix/>
          </a:blip>
          <a:srcRect/>
          <a:stretch/>
        </p:blipFill>
        <p:spPr>
          <a:xfrm>
            <a:off x="-20782" y="0"/>
            <a:ext cx="1544781" cy="1463018"/>
          </a:xfrm>
          <a:prstGeom prst="rect">
            <a:avLst/>
          </a:prstGeom>
          <a:noFill/>
          <a:ln>
            <a:noFill/>
          </a:ln>
        </p:spPr>
      </p:pic>
      <p:pic>
        <p:nvPicPr>
          <p:cNvPr id="281" name="Google Shape;281;p30"/>
          <p:cNvPicPr preferRelativeResize="0"/>
          <p:nvPr/>
        </p:nvPicPr>
        <p:blipFill rotWithShape="1">
          <a:blip r:embed="rId8">
            <a:alphaModFix/>
          </a:blip>
          <a:srcRect/>
          <a:stretch/>
        </p:blipFill>
        <p:spPr>
          <a:xfrm>
            <a:off x="10817618" y="6618"/>
            <a:ext cx="1387082" cy="1227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1"/>
          <p:cNvSpPr/>
          <p:nvPr/>
        </p:nvSpPr>
        <p:spPr>
          <a:xfrm>
            <a:off x="4655128" y="-86222"/>
            <a:ext cx="7694588" cy="6944222"/>
          </a:xfrm>
          <a:prstGeom prst="roundRect">
            <a:avLst>
              <a:gd name="adj" fmla="val 1583"/>
            </a:avLst>
          </a:prstGeom>
          <a:solidFill>
            <a:srgbClr val="EAEAEA"/>
          </a:solidFill>
          <a:ln>
            <a:noFill/>
          </a:ln>
        </p:spPr>
        <p:txBody>
          <a:bodyPr spcFirstLastPara="1" wrap="square" lIns="39125" tIns="39125" rIns="39125" bIns="391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sp>
        <p:nvSpPr>
          <p:cNvPr id="288" name="Google Shape;288;p31"/>
          <p:cNvSpPr txBox="1"/>
          <p:nvPr/>
        </p:nvSpPr>
        <p:spPr>
          <a:xfrm>
            <a:off x="106532" y="2626709"/>
            <a:ext cx="4254779" cy="761608"/>
          </a:xfrm>
          <a:prstGeom prst="rect">
            <a:avLst/>
          </a:prstGeom>
          <a:noFill/>
          <a:ln>
            <a:noFill/>
          </a:ln>
        </p:spPr>
        <p:txBody>
          <a:bodyPr spcFirstLastPara="1" wrap="square" lIns="39125" tIns="39125" rIns="39125" bIns="39125" anchor="t" anchorCtr="0">
            <a:spAutoFit/>
          </a:bodyPr>
          <a:lstStyle/>
          <a:p>
            <a:pPr marL="0" marR="0" lvl="0" indent="0" algn="ctr" rtl="0">
              <a:lnSpc>
                <a:spcPct val="12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समीक्षा</a:t>
            </a:r>
            <a:endParaRPr sz="4000" b="1" i="0" u="none" strike="noStrike" cap="none">
              <a:solidFill>
                <a:srgbClr val="C00000"/>
              </a:solidFill>
              <a:latin typeface="Open Sans"/>
              <a:ea typeface="Open Sans"/>
              <a:cs typeface="Open Sans"/>
              <a:sym typeface="Open Sans"/>
            </a:endParaRPr>
          </a:p>
        </p:txBody>
      </p:sp>
      <p:sp>
        <p:nvSpPr>
          <p:cNvPr id="289" name="Google Shape;289;p31"/>
          <p:cNvSpPr txBox="1"/>
          <p:nvPr/>
        </p:nvSpPr>
        <p:spPr>
          <a:xfrm>
            <a:off x="4655128" y="2387297"/>
            <a:ext cx="7439890" cy="2233484"/>
          </a:xfrm>
          <a:prstGeom prst="rect">
            <a:avLst/>
          </a:prstGeom>
          <a:noFill/>
          <a:ln>
            <a:noFill/>
          </a:ln>
        </p:spPr>
        <p:txBody>
          <a:bodyPr spcFirstLastPara="1" wrap="square" lIns="39125" tIns="39125" rIns="39125" bIns="39125" anchor="t" anchorCtr="0">
            <a:spAutoFit/>
          </a:bodyPr>
          <a:lstStyle/>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Open Sans"/>
                <a:ea typeface="Open Sans"/>
                <a:cs typeface="Open Sans"/>
                <a:sym typeface="Open Sans"/>
              </a:rPr>
              <a:t>घटना के बारे में संक्षिप्त विवरण</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Noto Sans Symbols"/>
              <a:buNone/>
            </a:pPr>
            <a:endParaRPr sz="2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Open Sans"/>
                <a:ea typeface="Open Sans"/>
                <a:cs typeface="Open Sans"/>
                <a:sym typeface="Open Sans"/>
              </a:rPr>
              <a:t>बचाव ऑपरेशन</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Noto Sans Symbols"/>
              <a:buNone/>
            </a:pPr>
            <a:endParaRPr sz="2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Open Sans"/>
                <a:ea typeface="Open Sans"/>
                <a:cs typeface="Open Sans"/>
                <a:sym typeface="Open Sans"/>
              </a:rPr>
              <a:t>ऑपरेशन की प्रमुख विशेषताएं</a:t>
            </a:r>
            <a:endParaRPr sz="1400" b="0" i="0" u="none" strike="noStrike" cap="none">
              <a:solidFill>
                <a:srgbClr val="000000"/>
              </a:solidFill>
              <a:latin typeface="Arial"/>
              <a:ea typeface="Arial"/>
              <a:cs typeface="Arial"/>
              <a:sym typeface="Arial"/>
            </a:endParaRPr>
          </a:p>
        </p:txBody>
      </p:sp>
      <p:pic>
        <p:nvPicPr>
          <p:cNvPr id="290" name="Google Shape;290;p31"/>
          <p:cNvPicPr preferRelativeResize="0"/>
          <p:nvPr/>
        </p:nvPicPr>
        <p:blipFill rotWithShape="1">
          <a:blip r:embed="rId3">
            <a:alphaModFix/>
          </a:blip>
          <a:srcRect/>
          <a:stretch/>
        </p:blipFill>
        <p:spPr>
          <a:xfrm>
            <a:off x="572493" y="6406669"/>
            <a:ext cx="641637" cy="276260"/>
          </a:xfrm>
          <a:prstGeom prst="rect">
            <a:avLst/>
          </a:prstGeom>
          <a:noFill/>
          <a:ln>
            <a:noFill/>
          </a:ln>
        </p:spPr>
      </p:pic>
      <p:pic>
        <p:nvPicPr>
          <p:cNvPr id="291" name="Google Shape;291;p31"/>
          <p:cNvPicPr preferRelativeResize="0"/>
          <p:nvPr/>
        </p:nvPicPr>
        <p:blipFill rotWithShape="1">
          <a:blip r:embed="rId4">
            <a:alphaModFix/>
          </a:blip>
          <a:srcRect/>
          <a:stretch/>
        </p:blipFill>
        <p:spPr>
          <a:xfrm>
            <a:off x="8814959" y="6378135"/>
            <a:ext cx="1750540" cy="348119"/>
          </a:xfrm>
          <a:prstGeom prst="rect">
            <a:avLst/>
          </a:prstGeom>
          <a:noFill/>
          <a:ln>
            <a:noFill/>
          </a:ln>
        </p:spPr>
      </p:pic>
      <p:sp>
        <p:nvSpPr>
          <p:cNvPr id="292" name="Google Shape;292;p31"/>
          <p:cNvSpPr/>
          <p:nvPr/>
        </p:nvSpPr>
        <p:spPr>
          <a:xfrm>
            <a:off x="0" y="6207359"/>
            <a:ext cx="4548494" cy="650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3" name="Google Shape;293;p31"/>
          <p:cNvPicPr preferRelativeResize="0"/>
          <p:nvPr/>
        </p:nvPicPr>
        <p:blipFill rotWithShape="1">
          <a:blip r:embed="rId5">
            <a:alphaModFix/>
          </a:blip>
          <a:srcRect/>
          <a:stretch/>
        </p:blipFill>
        <p:spPr>
          <a:xfrm>
            <a:off x="-24680" y="-53558"/>
            <a:ext cx="2440349" cy="1463018"/>
          </a:xfrm>
          <a:prstGeom prst="rect">
            <a:avLst/>
          </a:prstGeom>
          <a:noFill/>
          <a:ln>
            <a:noFill/>
          </a:ln>
        </p:spPr>
      </p:pic>
      <p:pic>
        <p:nvPicPr>
          <p:cNvPr id="294" name="Google Shape;294;p31"/>
          <p:cNvPicPr preferRelativeResize="0"/>
          <p:nvPr/>
        </p:nvPicPr>
        <p:blipFill rotWithShape="1">
          <a:blip r:embed="rId6">
            <a:alphaModFix/>
          </a:blip>
          <a:srcRect/>
          <a:stretch/>
        </p:blipFill>
        <p:spPr>
          <a:xfrm>
            <a:off x="10817618" y="6618"/>
            <a:ext cx="1387082" cy="1227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2"/>
          <p:cNvSpPr/>
          <p:nvPr/>
        </p:nvSpPr>
        <p:spPr>
          <a:xfrm>
            <a:off x="4548494" y="-14539"/>
            <a:ext cx="7694588" cy="6944222"/>
          </a:xfrm>
          <a:prstGeom prst="roundRect">
            <a:avLst>
              <a:gd name="adj" fmla="val 1583"/>
            </a:avLst>
          </a:prstGeom>
          <a:solidFill>
            <a:srgbClr val="EAEAEA"/>
          </a:solidFill>
          <a:ln>
            <a:noFill/>
          </a:ln>
        </p:spPr>
        <p:txBody>
          <a:bodyPr spcFirstLastPara="1" wrap="square" lIns="39125" tIns="39125" rIns="39125" bIns="391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sp>
        <p:nvSpPr>
          <p:cNvPr id="301" name="Google Shape;301;p32"/>
          <p:cNvSpPr txBox="1"/>
          <p:nvPr/>
        </p:nvSpPr>
        <p:spPr>
          <a:xfrm>
            <a:off x="339566" y="3230213"/>
            <a:ext cx="4052325" cy="1310155"/>
          </a:xfrm>
          <a:prstGeom prst="rect">
            <a:avLst/>
          </a:prstGeom>
          <a:noFill/>
          <a:ln>
            <a:noFill/>
          </a:ln>
        </p:spPr>
        <p:txBody>
          <a:bodyPr spcFirstLastPara="1" wrap="square" lIns="39125" tIns="39125" rIns="39125" bIns="391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कोई प्रश्न?</a:t>
            </a:r>
            <a:endParaRPr sz="1400" b="0" i="0" u="none" strike="noStrike" cap="none">
              <a:solidFill>
                <a:srgbClr val="000000"/>
              </a:solidFill>
              <a:latin typeface="Arial"/>
              <a:ea typeface="Arial"/>
              <a:cs typeface="Arial"/>
              <a:sym typeface="Arial"/>
            </a:endParaRPr>
          </a:p>
        </p:txBody>
      </p:sp>
      <p:sp>
        <p:nvSpPr>
          <p:cNvPr id="302" name="Google Shape;302;p32"/>
          <p:cNvSpPr txBox="1"/>
          <p:nvPr/>
        </p:nvSpPr>
        <p:spPr>
          <a:xfrm>
            <a:off x="5004914" y="1896739"/>
            <a:ext cx="7238167" cy="968716"/>
          </a:xfrm>
          <a:prstGeom prst="rect">
            <a:avLst/>
          </a:prstGeom>
          <a:noFill/>
          <a:ln>
            <a:noFill/>
          </a:ln>
        </p:spPr>
        <p:txBody>
          <a:bodyPr spcFirstLastPara="1" wrap="square" lIns="39125" tIns="39125" rIns="39125" bIns="39125" anchor="t" anchorCtr="0">
            <a:spAutoFit/>
          </a:bodyPr>
          <a:lstStyle/>
          <a:p>
            <a:pPr marL="457200" marR="0" lvl="0" indent="-254000" algn="just" rtl="0">
              <a:lnSpc>
                <a:spcPct val="250000"/>
              </a:lnSpc>
              <a:spcBef>
                <a:spcPts val="0"/>
              </a:spcBef>
              <a:spcAft>
                <a:spcPts val="0"/>
              </a:spcAft>
              <a:buClr>
                <a:schemeClr val="dk1"/>
              </a:buClr>
              <a:buSzPts val="3200"/>
              <a:buFont typeface="Noto Sans Symbols"/>
              <a:buNone/>
            </a:pPr>
            <a:endParaRPr sz="2800" b="0" i="0" u="none" strike="noStrike" cap="none">
              <a:solidFill>
                <a:schemeClr val="dk1"/>
              </a:solidFill>
              <a:latin typeface="Open Sans"/>
              <a:ea typeface="Open Sans"/>
              <a:cs typeface="Open Sans"/>
              <a:sym typeface="Open Sans"/>
            </a:endParaRPr>
          </a:p>
        </p:txBody>
      </p:sp>
      <p:pic>
        <p:nvPicPr>
          <p:cNvPr id="303" name="Google Shape;303;p32"/>
          <p:cNvPicPr preferRelativeResize="0"/>
          <p:nvPr/>
        </p:nvPicPr>
        <p:blipFill rotWithShape="1">
          <a:blip r:embed="rId3">
            <a:alphaModFix/>
          </a:blip>
          <a:srcRect/>
          <a:stretch/>
        </p:blipFill>
        <p:spPr>
          <a:xfrm>
            <a:off x="572493" y="6406669"/>
            <a:ext cx="641637" cy="276260"/>
          </a:xfrm>
          <a:prstGeom prst="rect">
            <a:avLst/>
          </a:prstGeom>
          <a:noFill/>
          <a:ln>
            <a:noFill/>
          </a:ln>
        </p:spPr>
      </p:pic>
      <p:pic>
        <p:nvPicPr>
          <p:cNvPr id="304" name="Google Shape;304;p32"/>
          <p:cNvPicPr preferRelativeResize="0"/>
          <p:nvPr/>
        </p:nvPicPr>
        <p:blipFill rotWithShape="1">
          <a:blip r:embed="rId4">
            <a:alphaModFix/>
          </a:blip>
          <a:srcRect/>
          <a:stretch/>
        </p:blipFill>
        <p:spPr>
          <a:xfrm>
            <a:off x="8814959" y="6378135"/>
            <a:ext cx="1750540" cy="348119"/>
          </a:xfrm>
          <a:prstGeom prst="rect">
            <a:avLst/>
          </a:prstGeom>
          <a:noFill/>
          <a:ln>
            <a:noFill/>
          </a:ln>
        </p:spPr>
      </p:pic>
      <p:sp>
        <p:nvSpPr>
          <p:cNvPr id="305" name="Google Shape;305;p32"/>
          <p:cNvSpPr/>
          <p:nvPr/>
        </p:nvSpPr>
        <p:spPr>
          <a:xfrm>
            <a:off x="0" y="6207359"/>
            <a:ext cx="4548494" cy="650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6" name="Google Shape;306;p32"/>
          <p:cNvPicPr preferRelativeResize="0"/>
          <p:nvPr/>
        </p:nvPicPr>
        <p:blipFill rotWithShape="1">
          <a:blip r:embed="rId5">
            <a:alphaModFix/>
          </a:blip>
          <a:srcRect/>
          <a:stretch/>
        </p:blipFill>
        <p:spPr>
          <a:xfrm>
            <a:off x="6711441" y="1765969"/>
            <a:ext cx="3368693" cy="3368693"/>
          </a:xfrm>
          <a:prstGeom prst="rect">
            <a:avLst/>
          </a:prstGeom>
          <a:noFill/>
          <a:ln>
            <a:noFill/>
          </a:ln>
        </p:spPr>
      </p:pic>
      <p:pic>
        <p:nvPicPr>
          <p:cNvPr id="307" name="Google Shape;307;p32"/>
          <p:cNvPicPr preferRelativeResize="0"/>
          <p:nvPr/>
        </p:nvPicPr>
        <p:blipFill rotWithShape="1">
          <a:blip r:embed="rId6">
            <a:alphaModFix/>
          </a:blip>
          <a:srcRect/>
          <a:stretch/>
        </p:blipFill>
        <p:spPr>
          <a:xfrm>
            <a:off x="-24680" y="-53558"/>
            <a:ext cx="2440349" cy="1463018"/>
          </a:xfrm>
          <a:prstGeom prst="rect">
            <a:avLst/>
          </a:prstGeom>
          <a:noFill/>
          <a:ln>
            <a:noFill/>
          </a:ln>
        </p:spPr>
      </p:pic>
      <p:pic>
        <p:nvPicPr>
          <p:cNvPr id="308" name="Google Shape;308;p32"/>
          <p:cNvPicPr preferRelativeResize="0"/>
          <p:nvPr/>
        </p:nvPicPr>
        <p:blipFill rotWithShape="1">
          <a:blip r:embed="rId7">
            <a:alphaModFix/>
          </a:blip>
          <a:srcRect/>
          <a:stretch/>
        </p:blipFill>
        <p:spPr>
          <a:xfrm>
            <a:off x="10817618" y="6618"/>
            <a:ext cx="1387082" cy="1227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1056410" y="2193698"/>
            <a:ext cx="1608826"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0000"/>
              </a:buClr>
              <a:buSzPct val="100000"/>
              <a:buFont typeface="Open Sans"/>
              <a:buNone/>
            </a:pPr>
            <a:r>
              <a:rPr lang="en-US" sz="4000" b="1">
                <a:solidFill>
                  <a:srgbClr val="C00000"/>
                </a:solidFill>
                <a:latin typeface="Open Sans"/>
                <a:ea typeface="Open Sans"/>
                <a:cs typeface="Open Sans"/>
                <a:sym typeface="Open Sans"/>
              </a:rPr>
              <a:t>उद्देश्य</a:t>
            </a:r>
            <a:endParaRPr/>
          </a:p>
        </p:txBody>
      </p:sp>
      <p:sp>
        <p:nvSpPr>
          <p:cNvPr id="108" name="Google Shape;108;p15"/>
          <p:cNvSpPr txBox="1">
            <a:spLocks noGrp="1"/>
          </p:cNvSpPr>
          <p:nvPr>
            <p:ph type="body" idx="1"/>
          </p:nvPr>
        </p:nvSpPr>
        <p:spPr>
          <a:xfrm>
            <a:off x="4267200" y="2057400"/>
            <a:ext cx="7543800" cy="4038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Font typeface="Noto Sans Symbols"/>
              <a:buChar char="⮚"/>
            </a:pPr>
            <a:r>
              <a:rPr lang="en-US" sz="3200">
                <a:latin typeface="Open Sans"/>
                <a:ea typeface="Open Sans"/>
                <a:cs typeface="Open Sans"/>
                <a:sym typeface="Open Sans"/>
              </a:rPr>
              <a:t>घटना के बारे में संक्षिप्त विवरण</a:t>
            </a:r>
            <a:endParaRPr/>
          </a:p>
          <a:p>
            <a:pPr marL="228600" lvl="0" indent="-25400" algn="l" rtl="0">
              <a:lnSpc>
                <a:spcPct val="90000"/>
              </a:lnSpc>
              <a:spcBef>
                <a:spcPts val="1000"/>
              </a:spcBef>
              <a:spcAft>
                <a:spcPts val="0"/>
              </a:spcAft>
              <a:buClr>
                <a:schemeClr val="dk1"/>
              </a:buClr>
              <a:buSzPts val="3200"/>
              <a:buFont typeface="Noto Sans Symbols"/>
              <a:buNone/>
            </a:pPr>
            <a:endParaRPr sz="3200">
              <a:latin typeface="Open Sans"/>
              <a:ea typeface="Open Sans"/>
              <a:cs typeface="Open Sans"/>
              <a:sym typeface="Open Sans"/>
            </a:endParaRPr>
          </a:p>
          <a:p>
            <a:pPr marL="228600" lvl="0" indent="-228600" algn="l" rtl="0">
              <a:lnSpc>
                <a:spcPct val="90000"/>
              </a:lnSpc>
              <a:spcBef>
                <a:spcPts val="1000"/>
              </a:spcBef>
              <a:spcAft>
                <a:spcPts val="0"/>
              </a:spcAft>
              <a:buClr>
                <a:schemeClr val="dk1"/>
              </a:buClr>
              <a:buSzPts val="3200"/>
              <a:buFont typeface="Noto Sans Symbols"/>
              <a:buChar char="⮚"/>
            </a:pPr>
            <a:r>
              <a:rPr lang="en-US" sz="3200">
                <a:latin typeface="Open Sans"/>
                <a:ea typeface="Open Sans"/>
                <a:cs typeface="Open Sans"/>
                <a:sym typeface="Open Sans"/>
              </a:rPr>
              <a:t>बचाव अभियान</a:t>
            </a:r>
            <a:endParaRPr/>
          </a:p>
          <a:p>
            <a:pPr marL="228600" lvl="0" indent="-25400" algn="l" rtl="0">
              <a:lnSpc>
                <a:spcPct val="90000"/>
              </a:lnSpc>
              <a:spcBef>
                <a:spcPts val="1000"/>
              </a:spcBef>
              <a:spcAft>
                <a:spcPts val="0"/>
              </a:spcAft>
              <a:buClr>
                <a:schemeClr val="dk1"/>
              </a:buClr>
              <a:buSzPts val="3200"/>
              <a:buFont typeface="Noto Sans Symbols"/>
              <a:buNone/>
            </a:pPr>
            <a:endParaRPr sz="3200">
              <a:latin typeface="Open Sans"/>
              <a:ea typeface="Open Sans"/>
              <a:cs typeface="Open Sans"/>
              <a:sym typeface="Open Sans"/>
            </a:endParaRPr>
          </a:p>
          <a:p>
            <a:pPr marL="228600" lvl="0" indent="-228600" algn="l" rtl="0">
              <a:lnSpc>
                <a:spcPct val="90000"/>
              </a:lnSpc>
              <a:spcBef>
                <a:spcPts val="1000"/>
              </a:spcBef>
              <a:spcAft>
                <a:spcPts val="0"/>
              </a:spcAft>
              <a:buClr>
                <a:schemeClr val="dk1"/>
              </a:buClr>
              <a:buSzPts val="3200"/>
              <a:buFont typeface="Noto Sans Symbols"/>
              <a:buChar char="⮚"/>
            </a:pPr>
            <a:r>
              <a:rPr lang="en-US" sz="3200">
                <a:latin typeface="Open Sans"/>
                <a:ea typeface="Open Sans"/>
                <a:cs typeface="Open Sans"/>
                <a:sym typeface="Open Sans"/>
              </a:rPr>
              <a:t>अभियान की प्रमुख विशेषताएँ</a:t>
            </a:r>
            <a:endParaRPr/>
          </a:p>
          <a:p>
            <a:pPr marL="228600" lvl="0" indent="-25400" algn="l" rtl="0">
              <a:lnSpc>
                <a:spcPct val="90000"/>
              </a:lnSpc>
              <a:spcBef>
                <a:spcPts val="1000"/>
              </a:spcBef>
              <a:spcAft>
                <a:spcPts val="0"/>
              </a:spcAft>
              <a:buClr>
                <a:schemeClr val="dk1"/>
              </a:buClr>
              <a:buSzPts val="3200"/>
              <a:buNone/>
            </a:pPr>
            <a:endParaRPr sz="3200">
              <a:latin typeface="Open Sans"/>
              <a:ea typeface="Open Sans"/>
              <a:cs typeface="Open Sans"/>
              <a:sym typeface="Open Sans"/>
            </a:endParaRPr>
          </a:p>
        </p:txBody>
      </p:sp>
      <p:sp>
        <p:nvSpPr>
          <p:cNvPr id="109" name="Google Shape;10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110" name="Google Shape;110;p15"/>
          <p:cNvPicPr preferRelativeResize="0"/>
          <p:nvPr/>
        </p:nvPicPr>
        <p:blipFill rotWithShape="1">
          <a:blip r:embed="rId3">
            <a:alphaModFix/>
          </a:blip>
          <a:srcRect/>
          <a:stretch/>
        </p:blipFill>
        <p:spPr>
          <a:xfrm>
            <a:off x="-20781" y="0"/>
            <a:ext cx="2154382" cy="1291577"/>
          </a:xfrm>
          <a:prstGeom prst="rect">
            <a:avLst/>
          </a:prstGeom>
          <a:noFill/>
          <a:ln>
            <a:noFill/>
          </a:ln>
        </p:spPr>
      </p:pic>
      <p:pic>
        <p:nvPicPr>
          <p:cNvPr id="111" name="Google Shape;111;p15"/>
          <p:cNvPicPr preferRelativeResize="0"/>
          <p:nvPr/>
        </p:nvPicPr>
        <p:blipFill rotWithShape="1">
          <a:blip r:embed="rId4">
            <a:alphaModFix/>
          </a:blip>
          <a:srcRect/>
          <a:stretch/>
        </p:blipFill>
        <p:spPr>
          <a:xfrm>
            <a:off x="10817618" y="6618"/>
            <a:ext cx="1387082" cy="122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500"/>
                                        <p:tgtEl>
                                          <p:spTgt spid="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animEffect transition="in" filter="fade">
                                      <p:cBhvr>
                                        <p:cTn id="27" dur="500"/>
                                        <p:tgtEl>
                                          <p:spTgt spid="1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
                                            <p:txEl>
                                              <p:pRg st="5" end="5"/>
                                            </p:txEl>
                                          </p:spTgt>
                                        </p:tgtEl>
                                        <p:attrNameLst>
                                          <p:attrName>style.visibility</p:attrName>
                                        </p:attrNameLst>
                                      </p:cBhvr>
                                      <p:to>
                                        <p:strVal val="visible"/>
                                      </p:to>
                                    </p:set>
                                    <p:animEffect transition="in" filter="fade">
                                      <p:cBhvr>
                                        <p:cTn id="32" dur="500"/>
                                        <p:tgtEl>
                                          <p:spTgt spid="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3"/>
          <p:cNvSpPr/>
          <p:nvPr/>
        </p:nvSpPr>
        <p:spPr>
          <a:xfrm>
            <a:off x="4548494" y="-14539"/>
            <a:ext cx="7694588" cy="6944222"/>
          </a:xfrm>
          <a:prstGeom prst="roundRect">
            <a:avLst>
              <a:gd name="adj" fmla="val 1583"/>
            </a:avLst>
          </a:prstGeom>
          <a:solidFill>
            <a:srgbClr val="EAEAEA"/>
          </a:solidFill>
          <a:ln>
            <a:noFill/>
          </a:ln>
        </p:spPr>
        <p:txBody>
          <a:bodyPr spcFirstLastPara="1" wrap="square" lIns="39125" tIns="39125" rIns="39125" bIns="391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sp>
        <p:nvSpPr>
          <p:cNvPr id="315" name="Google Shape;315;p33"/>
          <p:cNvSpPr txBox="1"/>
          <p:nvPr/>
        </p:nvSpPr>
        <p:spPr>
          <a:xfrm>
            <a:off x="339566" y="3230213"/>
            <a:ext cx="3724569" cy="694602"/>
          </a:xfrm>
          <a:prstGeom prst="rect">
            <a:avLst/>
          </a:prstGeom>
          <a:noFill/>
          <a:ln>
            <a:noFill/>
          </a:ln>
        </p:spPr>
        <p:txBody>
          <a:bodyPr spcFirstLastPara="1" wrap="square" lIns="39125" tIns="39125" rIns="39125" bIns="391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Open Sans"/>
                <a:ea typeface="Open Sans"/>
                <a:cs typeface="Open Sans"/>
                <a:sym typeface="Open Sans"/>
              </a:rPr>
              <a:t>धन्यवाद</a:t>
            </a:r>
            <a:endParaRPr sz="1400" b="0" i="0" u="none" strike="noStrike" cap="none">
              <a:solidFill>
                <a:srgbClr val="000000"/>
              </a:solidFill>
              <a:latin typeface="Arial"/>
              <a:ea typeface="Arial"/>
              <a:cs typeface="Arial"/>
              <a:sym typeface="Arial"/>
            </a:endParaRPr>
          </a:p>
        </p:txBody>
      </p:sp>
      <p:sp>
        <p:nvSpPr>
          <p:cNvPr id="316" name="Google Shape;316;p33"/>
          <p:cNvSpPr txBox="1"/>
          <p:nvPr/>
        </p:nvSpPr>
        <p:spPr>
          <a:xfrm>
            <a:off x="5004915" y="1311523"/>
            <a:ext cx="6781746" cy="448380"/>
          </a:xfrm>
          <a:prstGeom prst="rect">
            <a:avLst/>
          </a:prstGeom>
          <a:noFill/>
          <a:ln>
            <a:noFill/>
          </a:ln>
        </p:spPr>
        <p:txBody>
          <a:bodyPr spcFirstLastPara="1" wrap="square" lIns="39125" tIns="39125" rIns="39125" bIns="39125" anchor="t" anchorCtr="0">
            <a:spAutoFit/>
          </a:bodyPr>
          <a:lstStyle/>
          <a:p>
            <a:pPr marL="457200" marR="0" lvl="0" indent="-254000" algn="just" rtl="0">
              <a:lnSpc>
                <a:spcPct val="100000"/>
              </a:lnSpc>
              <a:spcBef>
                <a:spcPts val="0"/>
              </a:spcBef>
              <a:spcAft>
                <a:spcPts val="0"/>
              </a:spcAft>
              <a:buClr>
                <a:schemeClr val="dk1"/>
              </a:buClr>
              <a:buSzPts val="3200"/>
              <a:buFont typeface="Noto Sans Symbols"/>
              <a:buNone/>
            </a:pPr>
            <a:endParaRPr sz="2400" b="0" i="0" u="none" strike="noStrike" cap="none">
              <a:solidFill>
                <a:schemeClr val="dk1"/>
              </a:solidFill>
              <a:latin typeface="Open Sans"/>
              <a:ea typeface="Open Sans"/>
              <a:cs typeface="Open Sans"/>
              <a:sym typeface="Open Sans"/>
            </a:endParaRPr>
          </a:p>
        </p:txBody>
      </p:sp>
      <p:pic>
        <p:nvPicPr>
          <p:cNvPr id="317" name="Google Shape;317;p33"/>
          <p:cNvPicPr preferRelativeResize="0"/>
          <p:nvPr/>
        </p:nvPicPr>
        <p:blipFill rotWithShape="1">
          <a:blip r:embed="rId3">
            <a:alphaModFix/>
          </a:blip>
          <a:srcRect/>
          <a:stretch/>
        </p:blipFill>
        <p:spPr>
          <a:xfrm>
            <a:off x="572493" y="6406669"/>
            <a:ext cx="641637" cy="276260"/>
          </a:xfrm>
          <a:prstGeom prst="rect">
            <a:avLst/>
          </a:prstGeom>
          <a:noFill/>
          <a:ln>
            <a:noFill/>
          </a:ln>
        </p:spPr>
      </p:pic>
      <p:pic>
        <p:nvPicPr>
          <p:cNvPr id="318" name="Google Shape;318;p33"/>
          <p:cNvPicPr preferRelativeResize="0"/>
          <p:nvPr/>
        </p:nvPicPr>
        <p:blipFill rotWithShape="1">
          <a:blip r:embed="rId4">
            <a:alphaModFix/>
          </a:blip>
          <a:srcRect/>
          <a:stretch/>
        </p:blipFill>
        <p:spPr>
          <a:xfrm>
            <a:off x="8814959" y="6378135"/>
            <a:ext cx="1750540" cy="348119"/>
          </a:xfrm>
          <a:prstGeom prst="rect">
            <a:avLst/>
          </a:prstGeom>
          <a:noFill/>
          <a:ln>
            <a:noFill/>
          </a:ln>
        </p:spPr>
      </p:pic>
      <p:sp>
        <p:nvSpPr>
          <p:cNvPr id="319" name="Google Shape;319;p33"/>
          <p:cNvSpPr/>
          <p:nvPr/>
        </p:nvSpPr>
        <p:spPr>
          <a:xfrm>
            <a:off x="0" y="6207359"/>
            <a:ext cx="4548494" cy="6506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0" name="Google Shape;320;p33"/>
          <p:cNvPicPr preferRelativeResize="0"/>
          <p:nvPr/>
        </p:nvPicPr>
        <p:blipFill rotWithShape="1">
          <a:blip r:embed="rId5">
            <a:alphaModFix/>
          </a:blip>
          <a:srcRect/>
          <a:stretch/>
        </p:blipFill>
        <p:spPr>
          <a:xfrm>
            <a:off x="0" y="0"/>
            <a:ext cx="2440349" cy="1463018"/>
          </a:xfrm>
          <a:prstGeom prst="rect">
            <a:avLst/>
          </a:prstGeom>
          <a:noFill/>
          <a:ln>
            <a:noFill/>
          </a:ln>
        </p:spPr>
      </p:pic>
      <p:pic>
        <p:nvPicPr>
          <p:cNvPr id="321" name="Google Shape;321;p33"/>
          <p:cNvPicPr preferRelativeResize="0"/>
          <p:nvPr/>
        </p:nvPicPr>
        <p:blipFill rotWithShape="1">
          <a:blip r:embed="rId6">
            <a:alphaModFix/>
          </a:blip>
          <a:srcRect/>
          <a:stretch/>
        </p:blipFill>
        <p:spPr>
          <a:xfrm>
            <a:off x="4548494" y="6618"/>
            <a:ext cx="7656206" cy="68513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1905001" y="533400"/>
            <a:ext cx="8912617" cy="685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0000"/>
              </a:buClr>
              <a:buSzPct val="100000"/>
              <a:buFont typeface="Open Sans"/>
              <a:buNone/>
            </a:pPr>
            <a:r>
              <a:rPr lang="en-US" b="1">
                <a:solidFill>
                  <a:srgbClr val="C00000"/>
                </a:solidFill>
                <a:latin typeface="Open Sans"/>
                <a:ea typeface="Open Sans"/>
                <a:cs typeface="Open Sans"/>
                <a:sym typeface="Open Sans"/>
              </a:rPr>
              <a:t>घटना के बारे में संक्षिप्त विवरण</a:t>
            </a:r>
            <a:br>
              <a:rPr lang="en-US" b="1">
                <a:solidFill>
                  <a:srgbClr val="C00000"/>
                </a:solidFill>
                <a:latin typeface="Open Sans"/>
                <a:ea typeface="Open Sans"/>
                <a:cs typeface="Open Sans"/>
                <a:sym typeface="Open Sans"/>
              </a:rPr>
            </a:br>
            <a:endParaRPr b="1">
              <a:solidFill>
                <a:srgbClr val="C00000"/>
              </a:solidFill>
              <a:latin typeface="Open Sans"/>
              <a:ea typeface="Open Sans"/>
              <a:cs typeface="Open Sans"/>
              <a:sym typeface="Open Sans"/>
            </a:endParaRPr>
          </a:p>
        </p:txBody>
      </p:sp>
      <p:sp>
        <p:nvSpPr>
          <p:cNvPr id="118" name="Google Shape;118;p16"/>
          <p:cNvSpPr txBox="1"/>
          <p:nvPr/>
        </p:nvSpPr>
        <p:spPr>
          <a:xfrm>
            <a:off x="711200" y="1796192"/>
            <a:ext cx="7442200"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sng" strike="noStrike" cap="none">
                <a:solidFill>
                  <a:schemeClr val="dk1"/>
                </a:solidFill>
                <a:latin typeface="Open Sans"/>
                <a:ea typeface="Open Sans"/>
                <a:cs typeface="Open Sans"/>
                <a:sym typeface="Open Sans"/>
              </a:rPr>
              <a:t>स्थान</a:t>
            </a:r>
            <a:endParaRPr sz="2400" b="1" i="0" u="sng" strike="noStrike" cap="none">
              <a:solidFill>
                <a:schemeClr val="dk1"/>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भेंडी बाजार में एक आवासीय भवन, ज. ज. अस्पताल मार्ग के पास हैं। मुंबई, महाराष्ट्र और आरआरसी, मुंबई से लगभग 20 किमी दूरी पर स्थित है। भेंडी बाजार, मुंबई के जीपीएस निर्देशांक निम्नलिखित हैं:-</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अक्षांश - 18.9568° उत्तर</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देशांतर - 72.8312° पूर्व</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ucida Sans"/>
              <a:ea typeface="Lucida Sans"/>
              <a:cs typeface="Lucida Sans"/>
              <a:sym typeface="Lucida Sans"/>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Lucida Sans"/>
              <a:ea typeface="Lucida Sans"/>
              <a:cs typeface="Lucida Sans"/>
              <a:sym typeface="Lucida Sans"/>
            </a:endParaRPr>
          </a:p>
        </p:txBody>
      </p:sp>
      <p:sp>
        <p:nvSpPr>
          <p:cNvPr id="119" name="Google Shape;11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pic>
        <p:nvPicPr>
          <p:cNvPr id="120" name="Google Shape;120;p16" descr="D:\DEPLOYMENT\DEPLOYMENT -2017\AUG-17\BUILDING COLLAPSE AT MUMBAI ON 31.08.17\OPS\WhatsApp Image 2017-08-28 at 2.37.58 PM.jpeg"/>
          <p:cNvPicPr preferRelativeResize="0"/>
          <p:nvPr/>
        </p:nvPicPr>
        <p:blipFill rotWithShape="1">
          <a:blip r:embed="rId3">
            <a:alphaModFix/>
          </a:blip>
          <a:srcRect/>
          <a:stretch/>
        </p:blipFill>
        <p:spPr>
          <a:xfrm>
            <a:off x="8385227" y="1435284"/>
            <a:ext cx="3217150" cy="2438400"/>
          </a:xfrm>
          <a:prstGeom prst="rect">
            <a:avLst/>
          </a:prstGeom>
          <a:noFill/>
          <a:ln>
            <a:noFill/>
          </a:ln>
        </p:spPr>
      </p:pic>
      <p:pic>
        <p:nvPicPr>
          <p:cNvPr id="121" name="Google Shape;121;p16" descr="D:\DEPLOYMENT\DEPLOYMENT -2017\AUG-17\BUILDING COLLAPSE AT MUMBAI ON 31.08.17\OPS\WhatsApp Image 2017-08-31 at 11.32.35 AM.jpeg"/>
          <p:cNvPicPr preferRelativeResize="0"/>
          <p:nvPr/>
        </p:nvPicPr>
        <p:blipFill rotWithShape="1">
          <a:blip r:embed="rId4">
            <a:alphaModFix/>
          </a:blip>
          <a:srcRect/>
          <a:stretch/>
        </p:blipFill>
        <p:spPr>
          <a:xfrm>
            <a:off x="8357518" y="3873684"/>
            <a:ext cx="3181350" cy="2288060"/>
          </a:xfrm>
          <a:prstGeom prst="rect">
            <a:avLst/>
          </a:prstGeom>
          <a:noFill/>
          <a:ln>
            <a:noFill/>
          </a:ln>
        </p:spPr>
      </p:pic>
      <p:pic>
        <p:nvPicPr>
          <p:cNvPr id="122" name="Google Shape;122;p16"/>
          <p:cNvPicPr preferRelativeResize="0"/>
          <p:nvPr/>
        </p:nvPicPr>
        <p:blipFill rotWithShape="1">
          <a:blip r:embed="rId5">
            <a:alphaModFix/>
          </a:blip>
          <a:srcRect/>
          <a:stretch/>
        </p:blipFill>
        <p:spPr>
          <a:xfrm>
            <a:off x="-20781" y="0"/>
            <a:ext cx="1925782" cy="1219200"/>
          </a:xfrm>
          <a:prstGeom prst="rect">
            <a:avLst/>
          </a:prstGeom>
          <a:noFill/>
          <a:ln>
            <a:noFill/>
          </a:ln>
        </p:spPr>
      </p:pic>
      <p:pic>
        <p:nvPicPr>
          <p:cNvPr id="123" name="Google Shape;123;p16"/>
          <p:cNvPicPr preferRelativeResize="0"/>
          <p:nvPr/>
        </p:nvPicPr>
        <p:blipFill rotWithShape="1">
          <a:blip r:embed="rId6">
            <a:alphaModFix/>
          </a:blip>
          <a:srcRect/>
          <a:stretch/>
        </p:blipFill>
        <p:spPr>
          <a:xfrm>
            <a:off x="10817618" y="6618"/>
            <a:ext cx="1387082" cy="122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animEffect transition="in" filter="fade">
                                      <p:cBhvr>
                                        <p:cTn id="7" dur="500"/>
                                        <p:tgtEl>
                                          <p:spTgt spid="1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
                                            <p:txEl>
                                              <p:pRg st="1" end="1"/>
                                            </p:txEl>
                                          </p:spTgt>
                                        </p:tgtEl>
                                        <p:attrNameLst>
                                          <p:attrName>style.visibility</p:attrName>
                                        </p:attrNameLst>
                                      </p:cBhvr>
                                      <p:to>
                                        <p:strVal val="visible"/>
                                      </p:to>
                                    </p:set>
                                    <p:animEffect transition="in" filter="fade">
                                      <p:cBhvr>
                                        <p:cTn id="12" dur="500"/>
                                        <p:tgtEl>
                                          <p:spTgt spid="1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
                                            <p:txEl>
                                              <p:pRg st="2" end="2"/>
                                            </p:txEl>
                                          </p:spTgt>
                                        </p:tgtEl>
                                        <p:attrNameLst>
                                          <p:attrName>style.visibility</p:attrName>
                                        </p:attrNameLst>
                                      </p:cBhvr>
                                      <p:to>
                                        <p:strVal val="visible"/>
                                      </p:to>
                                    </p:set>
                                    <p:animEffect transition="in" filter="fade">
                                      <p:cBhvr>
                                        <p:cTn id="17" dur="500"/>
                                        <p:tgtEl>
                                          <p:spTgt spid="1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
                                            <p:txEl>
                                              <p:pRg st="3" end="3"/>
                                            </p:txEl>
                                          </p:spTgt>
                                        </p:tgtEl>
                                        <p:attrNameLst>
                                          <p:attrName>style.visibility</p:attrName>
                                        </p:attrNameLst>
                                      </p:cBhvr>
                                      <p:to>
                                        <p:strVal val="visible"/>
                                      </p:to>
                                    </p:set>
                                    <p:animEffect transition="in" filter="fade">
                                      <p:cBhvr>
                                        <p:cTn id="22" dur="500"/>
                                        <p:tgtEl>
                                          <p:spTgt spid="1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
                                            <p:txEl>
                                              <p:pRg st="4" end="4"/>
                                            </p:txEl>
                                          </p:spTgt>
                                        </p:tgtEl>
                                        <p:attrNameLst>
                                          <p:attrName>style.visibility</p:attrName>
                                        </p:attrNameLst>
                                      </p:cBhvr>
                                      <p:to>
                                        <p:strVal val="visible"/>
                                      </p:to>
                                    </p:set>
                                    <p:animEffect transition="in" filter="fade">
                                      <p:cBhvr>
                                        <p:cTn id="27" dur="500"/>
                                        <p:tgtEl>
                                          <p:spTgt spid="1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
                                            <p:txEl>
                                              <p:pRg st="5" end="5"/>
                                            </p:txEl>
                                          </p:spTgt>
                                        </p:tgtEl>
                                        <p:attrNameLst>
                                          <p:attrName>style.visibility</p:attrName>
                                        </p:attrNameLst>
                                      </p:cBhvr>
                                      <p:to>
                                        <p:strVal val="visible"/>
                                      </p:to>
                                    </p:set>
                                    <p:animEffect transition="in" filter="fade">
                                      <p:cBhvr>
                                        <p:cTn id="32" dur="500"/>
                                        <p:tgtEl>
                                          <p:spTgt spid="1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8">
                                            <p:txEl>
                                              <p:pRg st="6" end="6"/>
                                            </p:txEl>
                                          </p:spTgt>
                                        </p:tgtEl>
                                        <p:attrNameLst>
                                          <p:attrName>style.visibility</p:attrName>
                                        </p:attrNameLst>
                                      </p:cBhvr>
                                      <p:to>
                                        <p:strVal val="visible"/>
                                      </p:to>
                                    </p:set>
                                    <p:animEffect transition="in" filter="fade">
                                      <p:cBhvr>
                                        <p:cTn id="37" dur="500"/>
                                        <p:tgtEl>
                                          <p:spTgt spid="11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8">
                                            <p:txEl>
                                              <p:pRg st="7" end="7"/>
                                            </p:txEl>
                                          </p:spTgt>
                                        </p:tgtEl>
                                        <p:attrNameLst>
                                          <p:attrName>style.visibility</p:attrName>
                                        </p:attrNameLst>
                                      </p:cBhvr>
                                      <p:to>
                                        <p:strVal val="visible"/>
                                      </p:to>
                                    </p:set>
                                    <p:animEffect transition="in" filter="fade">
                                      <p:cBhvr>
                                        <p:cTn id="42" dur="500"/>
                                        <p:tgtEl>
                                          <p:spTgt spid="11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8">
                                            <p:txEl>
                                              <p:pRg st="8" end="8"/>
                                            </p:txEl>
                                          </p:spTgt>
                                        </p:tgtEl>
                                        <p:attrNameLst>
                                          <p:attrName>style.visibility</p:attrName>
                                        </p:attrNameLst>
                                      </p:cBhvr>
                                      <p:to>
                                        <p:strVal val="visible"/>
                                      </p:to>
                                    </p:set>
                                    <p:animEffect transition="in" filter="fade">
                                      <p:cBhvr>
                                        <p:cTn id="47" dur="500"/>
                                        <p:tgtEl>
                                          <p:spTgt spid="1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जारी..</a:t>
            </a:r>
            <a:endParaRPr/>
          </a:p>
        </p:txBody>
      </p:sp>
      <p:sp>
        <p:nvSpPr>
          <p:cNvPr id="130" name="Google Shape;1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31" name="Google Shape;131;p17"/>
          <p:cNvSpPr txBox="1">
            <a:spLocks noGrp="1"/>
          </p:cNvSpPr>
          <p:nvPr>
            <p:ph type="body" idx="1"/>
          </p:nvPr>
        </p:nvSpPr>
        <p:spPr>
          <a:xfrm>
            <a:off x="4152900" y="1600200"/>
            <a:ext cx="7412567" cy="4279900"/>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None/>
            </a:pPr>
            <a:r>
              <a:rPr lang="en-US">
                <a:latin typeface="Open Sans"/>
                <a:ea typeface="Open Sans"/>
                <a:cs typeface="Open Sans"/>
                <a:sym typeface="Open Sans"/>
              </a:rPr>
              <a:t>   भेंडी बाजार दक्षिण मुंबई में एक बाजार है। भेंडी बाजार के पास ज. ज. अस्पताल मार्ग, मुंबई, महाराष्ट्र पर 31/08/17 को G+3 मंजिला आवासीय भवन गिर गया।</a:t>
            </a:r>
            <a:endParaRPr>
              <a:latin typeface="Open Sans"/>
              <a:ea typeface="Open Sans"/>
              <a:cs typeface="Open Sans"/>
              <a:sym typeface="Open Sans"/>
            </a:endParaRPr>
          </a:p>
          <a:p>
            <a:pPr marL="228600" lvl="0" indent="-228600" algn="just" rtl="0">
              <a:lnSpc>
                <a:spcPct val="90000"/>
              </a:lnSpc>
              <a:spcBef>
                <a:spcPts val="1000"/>
              </a:spcBef>
              <a:spcAft>
                <a:spcPts val="0"/>
              </a:spcAft>
              <a:buClr>
                <a:schemeClr val="dk1"/>
              </a:buClr>
              <a:buSzPts val="2800"/>
              <a:buChar char="•"/>
            </a:pPr>
            <a:r>
              <a:rPr lang="en-US">
                <a:latin typeface="Open Sans"/>
                <a:ea typeface="Open Sans"/>
                <a:cs typeface="Open Sans"/>
                <a:sym typeface="Open Sans"/>
              </a:rPr>
              <a:t>महाराष्ट्र राज्य ने अभी तक SDRF को पूर्ण रूप से स्थापित नहीं किया है। इसलिए BMC, मुंबई के फायर ब्रिगेड विभाग ने NDRF के साथ मिलकर घटनास्थल पर राहत एवं बचाव कार्य किया।</a:t>
            </a:r>
            <a:endParaRPr>
              <a:latin typeface="Open Sans"/>
              <a:ea typeface="Open Sans"/>
              <a:cs typeface="Open Sans"/>
              <a:sym typeface="Open Sans"/>
            </a:endParaRPr>
          </a:p>
        </p:txBody>
      </p:sp>
      <p:pic>
        <p:nvPicPr>
          <p:cNvPr id="132" name="Google Shape;132;p17"/>
          <p:cNvPicPr preferRelativeResize="0"/>
          <p:nvPr/>
        </p:nvPicPr>
        <p:blipFill rotWithShape="1">
          <a:blip r:embed="rId3">
            <a:alphaModFix/>
          </a:blip>
          <a:srcRect/>
          <a:stretch/>
        </p:blipFill>
        <p:spPr>
          <a:xfrm>
            <a:off x="-20782" y="0"/>
            <a:ext cx="2440349" cy="1463018"/>
          </a:xfrm>
          <a:prstGeom prst="rect">
            <a:avLst/>
          </a:prstGeom>
          <a:noFill/>
          <a:ln>
            <a:noFill/>
          </a:ln>
        </p:spPr>
      </p:pic>
      <p:pic>
        <p:nvPicPr>
          <p:cNvPr id="133" name="Google Shape;133;p17"/>
          <p:cNvPicPr preferRelativeResize="0"/>
          <p:nvPr/>
        </p:nvPicPr>
        <p:blipFill rotWithShape="1">
          <a:blip r:embed="rId4">
            <a:alphaModFix/>
          </a:blip>
          <a:srcRect/>
          <a:stretch/>
        </p:blipFill>
        <p:spPr>
          <a:xfrm>
            <a:off x="10817618" y="6618"/>
            <a:ext cx="1387082" cy="1227775"/>
          </a:xfrm>
          <a:prstGeom prst="rect">
            <a:avLst/>
          </a:prstGeom>
          <a:noFill/>
          <a:ln>
            <a:noFill/>
          </a:ln>
        </p:spPr>
      </p:pic>
      <p:sp>
        <p:nvSpPr>
          <p:cNvPr id="134" name="Google Shape;134;p17"/>
          <p:cNvSpPr/>
          <p:nvPr/>
        </p:nvSpPr>
        <p:spPr>
          <a:xfrm>
            <a:off x="152400" y="2362200"/>
            <a:ext cx="3810000" cy="2438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पृष्ठभूमि </a:t>
            </a:r>
            <a:endParaRPr sz="4000" b="1" i="0" u="none" strike="noStrike" cap="none">
              <a:solidFill>
                <a:srgbClr val="C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Open Sans"/>
                <a:ea typeface="Open Sans"/>
                <a:cs typeface="Open Sans"/>
                <a:sym typeface="Open Sans"/>
              </a:rPr>
              <a:t>जानकारी</a:t>
            </a:r>
            <a:endParaRPr sz="4000" b="1" i="0" u="none" strike="noStrike" cap="none">
              <a:solidFill>
                <a:srgbClr val="C00000"/>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5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500"/>
                                        <p:tgtEl>
                                          <p:spTgt spid="1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a:t>NDRF व्यक्तियों द्वारा भारी लोड उठाने का कार्य</a:t>
            </a:r>
            <a:endParaRPr/>
          </a:p>
        </p:txBody>
      </p:sp>
      <p:pic>
        <p:nvPicPr>
          <p:cNvPr id="141" name="Google Shape;141;p18" descr="D:\DEPLOYMENT\DEPLOYMENT -2017\AUG-17\BUILDING COLLAPSE AT MUMBAI ON 31.08.17\OPS\WhatsApp Image 2017-08-31 at 5.00.57 PM.jpeg"/>
          <p:cNvPicPr preferRelativeResize="0"/>
          <p:nvPr/>
        </p:nvPicPr>
        <p:blipFill rotWithShape="1">
          <a:blip r:embed="rId3">
            <a:alphaModFix/>
          </a:blip>
          <a:srcRect/>
          <a:stretch/>
        </p:blipFill>
        <p:spPr>
          <a:xfrm>
            <a:off x="277091" y="1191491"/>
            <a:ext cx="11554691" cy="5458692"/>
          </a:xfrm>
          <a:prstGeom prst="rect">
            <a:avLst/>
          </a:prstGeom>
          <a:noFill/>
          <a:ln>
            <a:noFill/>
          </a:ln>
        </p:spPr>
      </p:pic>
      <p:pic>
        <p:nvPicPr>
          <p:cNvPr id="142" name="Google Shape;142;p18"/>
          <p:cNvPicPr preferRelativeResize="0"/>
          <p:nvPr/>
        </p:nvPicPr>
        <p:blipFill rotWithShape="1">
          <a:blip r:embed="rId4">
            <a:alphaModFix/>
          </a:blip>
          <a:srcRect/>
          <a:stretch/>
        </p:blipFill>
        <p:spPr>
          <a:xfrm>
            <a:off x="-20781" y="0"/>
            <a:ext cx="1571460" cy="942109"/>
          </a:xfrm>
          <a:prstGeom prst="rect">
            <a:avLst/>
          </a:prstGeom>
          <a:noFill/>
          <a:ln>
            <a:noFill/>
          </a:ln>
        </p:spPr>
      </p:pic>
      <p:pic>
        <p:nvPicPr>
          <p:cNvPr id="143" name="Google Shape;143;p18"/>
          <p:cNvPicPr preferRelativeResize="0"/>
          <p:nvPr/>
        </p:nvPicPr>
        <p:blipFill rotWithShape="1">
          <a:blip r:embed="rId5">
            <a:alphaModFix/>
          </a:blip>
          <a:srcRect/>
          <a:stretch/>
        </p:blipFill>
        <p:spPr>
          <a:xfrm>
            <a:off x="10983476" y="6618"/>
            <a:ext cx="1221223" cy="10809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9"/>
          <p:cNvPicPr preferRelativeResize="0"/>
          <p:nvPr/>
        </p:nvPicPr>
        <p:blipFill rotWithShape="1">
          <a:blip r:embed="rId3">
            <a:alphaModFix/>
          </a:blip>
          <a:srcRect/>
          <a:stretch/>
        </p:blipFill>
        <p:spPr>
          <a:xfrm>
            <a:off x="332510" y="1343891"/>
            <a:ext cx="11748654" cy="5417126"/>
          </a:xfrm>
          <a:prstGeom prst="rect">
            <a:avLst/>
          </a:prstGeom>
          <a:noFill/>
          <a:ln>
            <a:noFill/>
          </a:ln>
        </p:spPr>
      </p:pic>
      <p:pic>
        <p:nvPicPr>
          <p:cNvPr id="150" name="Google Shape;150;p19"/>
          <p:cNvPicPr preferRelativeResize="0"/>
          <p:nvPr/>
        </p:nvPicPr>
        <p:blipFill rotWithShape="1">
          <a:blip r:embed="rId4">
            <a:alphaModFix/>
          </a:blip>
          <a:srcRect/>
          <a:stretch/>
        </p:blipFill>
        <p:spPr>
          <a:xfrm>
            <a:off x="-20782" y="0"/>
            <a:ext cx="2058997" cy="1234393"/>
          </a:xfrm>
          <a:prstGeom prst="rect">
            <a:avLst/>
          </a:prstGeom>
          <a:noFill/>
          <a:ln>
            <a:noFill/>
          </a:ln>
        </p:spPr>
      </p:pic>
      <p:pic>
        <p:nvPicPr>
          <p:cNvPr id="151" name="Google Shape;151;p19"/>
          <p:cNvPicPr preferRelativeResize="0"/>
          <p:nvPr/>
        </p:nvPicPr>
        <p:blipFill rotWithShape="1">
          <a:blip r:embed="rId5">
            <a:alphaModFix/>
          </a:blip>
          <a:srcRect/>
          <a:stretch/>
        </p:blipFill>
        <p:spPr>
          <a:xfrm>
            <a:off x="10817618" y="6618"/>
            <a:ext cx="1387082" cy="1227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0" y="2370667"/>
            <a:ext cx="3276600" cy="220133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0000"/>
              </a:buClr>
              <a:buSzPct val="100000"/>
              <a:buFont typeface="Open Sans"/>
              <a:buNone/>
            </a:pPr>
            <a:r>
              <a:rPr lang="en-US" b="1">
                <a:solidFill>
                  <a:srgbClr val="C00000"/>
                </a:solidFill>
                <a:latin typeface="Open Sans"/>
                <a:ea typeface="Open Sans"/>
                <a:cs typeface="Open Sans"/>
                <a:sym typeface="Open Sans"/>
              </a:rPr>
              <a:t>बचाव </a:t>
            </a:r>
            <a:br>
              <a:rPr lang="en-US" b="1">
                <a:solidFill>
                  <a:srgbClr val="C00000"/>
                </a:solidFill>
                <a:latin typeface="Open Sans"/>
                <a:ea typeface="Open Sans"/>
                <a:cs typeface="Open Sans"/>
                <a:sym typeface="Open Sans"/>
              </a:rPr>
            </a:br>
            <a:r>
              <a:rPr lang="en-US" b="1">
                <a:solidFill>
                  <a:srgbClr val="C00000"/>
                </a:solidFill>
                <a:latin typeface="Open Sans"/>
                <a:ea typeface="Open Sans"/>
                <a:cs typeface="Open Sans"/>
                <a:sym typeface="Open Sans"/>
              </a:rPr>
              <a:t>अभियान</a:t>
            </a:r>
            <a:br>
              <a:rPr lang="en-US" b="1">
                <a:solidFill>
                  <a:srgbClr val="C00000"/>
                </a:solidFill>
                <a:latin typeface="Open Sans"/>
                <a:ea typeface="Open Sans"/>
                <a:cs typeface="Open Sans"/>
                <a:sym typeface="Open Sans"/>
              </a:rPr>
            </a:br>
            <a:br>
              <a:rPr lang="en-US"/>
            </a:br>
            <a:endParaRPr/>
          </a:p>
        </p:txBody>
      </p:sp>
      <p:sp>
        <p:nvSpPr>
          <p:cNvPr id="158" name="Google Shape;15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159" name="Google Shape;159;p20"/>
          <p:cNvSpPr txBox="1">
            <a:spLocks noGrp="1"/>
          </p:cNvSpPr>
          <p:nvPr>
            <p:ph type="body" idx="1"/>
          </p:nvPr>
        </p:nvSpPr>
        <p:spPr>
          <a:xfrm>
            <a:off x="2451100" y="1244600"/>
            <a:ext cx="9169401" cy="511175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chemeClr val="dk1"/>
              </a:buClr>
              <a:buSzPts val="2300"/>
              <a:buNone/>
            </a:pPr>
            <a:r>
              <a:rPr lang="en-US" sz="2300">
                <a:latin typeface="Open Sans"/>
                <a:ea typeface="Open Sans"/>
                <a:cs typeface="Open Sans"/>
                <a:sym typeface="Open Sans"/>
              </a:rPr>
              <a:t>   दिनाँक 31/08/17 को 0855 hrs पर, BMC, मुंबई के नियंत्रण कक्ष से सूचना मिली कि भेंडी बाजार में ज. ज. अस्पताल मार्ग के पास G+3 मंजिला भवन गिर गया है और इस इकाई से बचाव और राहत अभियान चलाने के लिए टीम भेजने का अनुरोध किया गया। जिसमें लगभग 50 लोग भवन में रह रहे थे।</a:t>
            </a:r>
            <a:endParaRPr sz="2300">
              <a:latin typeface="Open Sans"/>
              <a:ea typeface="Open Sans"/>
              <a:cs typeface="Open Sans"/>
              <a:sym typeface="Open Sans"/>
            </a:endParaRPr>
          </a:p>
          <a:p>
            <a:pPr marL="228600" lvl="0" indent="-228600" algn="just" rtl="0">
              <a:lnSpc>
                <a:spcPct val="90000"/>
              </a:lnSpc>
              <a:spcBef>
                <a:spcPts val="1000"/>
              </a:spcBef>
              <a:spcAft>
                <a:spcPts val="0"/>
              </a:spcAft>
              <a:buClr>
                <a:schemeClr val="dk1"/>
              </a:buClr>
              <a:buSzPts val="2300"/>
              <a:buChar char="•"/>
            </a:pPr>
            <a:r>
              <a:rPr lang="en-US" sz="2300" b="1" u="sng">
                <a:latin typeface="Open Sans"/>
                <a:ea typeface="Open Sans"/>
                <a:cs typeface="Open Sans"/>
                <a:sym typeface="Open Sans"/>
              </a:rPr>
              <a:t>घायल/मृत।</a:t>
            </a:r>
            <a:endParaRPr sz="2300">
              <a:latin typeface="Open Sans"/>
              <a:ea typeface="Open Sans"/>
              <a:cs typeface="Open Sans"/>
              <a:sym typeface="Open Sans"/>
            </a:endParaRPr>
          </a:p>
          <a:p>
            <a:pPr marL="228600" lvl="0" indent="-228600" algn="just" rtl="0">
              <a:lnSpc>
                <a:spcPct val="150000"/>
              </a:lnSpc>
              <a:spcBef>
                <a:spcPts val="1000"/>
              </a:spcBef>
              <a:spcAft>
                <a:spcPts val="0"/>
              </a:spcAft>
              <a:buClr>
                <a:schemeClr val="dk1"/>
              </a:buClr>
              <a:buSzPts val="2300"/>
              <a:buNone/>
            </a:pPr>
            <a:r>
              <a:rPr lang="en-US" sz="2300">
                <a:latin typeface="Open Sans"/>
                <a:ea typeface="Open Sans"/>
                <a:cs typeface="Open Sans"/>
                <a:sym typeface="Open Sans"/>
              </a:rPr>
              <a:t>  कुल 13 घायल और 33 मृत। कुल-17 (बचाए गए)</a:t>
            </a:r>
            <a:endParaRPr/>
          </a:p>
          <a:p>
            <a:pPr marL="228600" lvl="0" indent="-228600" algn="just" rtl="0">
              <a:lnSpc>
                <a:spcPct val="150000"/>
              </a:lnSpc>
              <a:spcBef>
                <a:spcPts val="1000"/>
              </a:spcBef>
              <a:spcAft>
                <a:spcPts val="0"/>
              </a:spcAft>
              <a:buClr>
                <a:schemeClr val="dk1"/>
              </a:buClr>
              <a:buSzPts val="2300"/>
              <a:buNone/>
            </a:pPr>
            <a:r>
              <a:rPr lang="en-US" sz="2300">
                <a:latin typeface="Open Sans"/>
                <a:ea typeface="Open Sans"/>
                <a:cs typeface="Open Sans"/>
                <a:sym typeface="Open Sans"/>
              </a:rPr>
              <a:t>  03 जीवित (पुरुष- 02, महिला-01) और</a:t>
            </a:r>
            <a:endParaRPr/>
          </a:p>
          <a:p>
            <a:pPr marL="228600" lvl="0" indent="-228600" algn="just" rtl="0">
              <a:lnSpc>
                <a:spcPct val="150000"/>
              </a:lnSpc>
              <a:spcBef>
                <a:spcPts val="1000"/>
              </a:spcBef>
              <a:spcAft>
                <a:spcPts val="0"/>
              </a:spcAft>
              <a:buClr>
                <a:schemeClr val="dk1"/>
              </a:buClr>
              <a:buSzPts val="2300"/>
              <a:buNone/>
            </a:pPr>
            <a:r>
              <a:rPr lang="en-US" sz="2300">
                <a:latin typeface="Open Sans"/>
                <a:ea typeface="Open Sans"/>
                <a:cs typeface="Open Sans"/>
                <a:sym typeface="Open Sans"/>
              </a:rPr>
              <a:t>  26-मृत (पुरुष-16, महिला- 08, 01 शिशु और 01 बच्चा) कुल-26 को NDRF द्वारा बचाया गया और पुनर्प्राप्त किया गया।</a:t>
            </a:r>
            <a:endParaRPr/>
          </a:p>
          <a:p>
            <a:pPr marL="228600" lvl="0" indent="-228600" algn="l" rtl="0">
              <a:lnSpc>
                <a:spcPct val="90000"/>
              </a:lnSpc>
              <a:spcBef>
                <a:spcPts val="1000"/>
              </a:spcBef>
              <a:spcAft>
                <a:spcPts val="0"/>
              </a:spcAft>
              <a:buClr>
                <a:schemeClr val="dk1"/>
              </a:buClr>
              <a:buSzPts val="2300"/>
              <a:buNone/>
            </a:pPr>
            <a:endParaRPr sz="2300"/>
          </a:p>
        </p:txBody>
      </p:sp>
      <p:pic>
        <p:nvPicPr>
          <p:cNvPr id="160" name="Google Shape;160;p20"/>
          <p:cNvPicPr preferRelativeResize="0"/>
          <p:nvPr/>
        </p:nvPicPr>
        <p:blipFill rotWithShape="1">
          <a:blip r:embed="rId3">
            <a:alphaModFix/>
          </a:blip>
          <a:srcRect/>
          <a:stretch/>
        </p:blipFill>
        <p:spPr>
          <a:xfrm>
            <a:off x="-20782" y="0"/>
            <a:ext cx="2440349" cy="1463018"/>
          </a:xfrm>
          <a:prstGeom prst="rect">
            <a:avLst/>
          </a:prstGeom>
          <a:noFill/>
          <a:ln>
            <a:noFill/>
          </a:ln>
        </p:spPr>
      </p:pic>
      <p:pic>
        <p:nvPicPr>
          <p:cNvPr id="161" name="Google Shape;161;p20"/>
          <p:cNvPicPr preferRelativeResize="0"/>
          <p:nvPr/>
        </p:nvPicPr>
        <p:blipFill rotWithShape="1">
          <a:blip r:embed="rId4">
            <a:alphaModFix/>
          </a:blip>
          <a:srcRect/>
          <a:stretch/>
        </p:blipFill>
        <p:spPr>
          <a:xfrm>
            <a:off x="10817618" y="6618"/>
            <a:ext cx="1387082" cy="1227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animEffect transition="in" filter="fade">
                                      <p:cBhvr>
                                        <p:cTn id="7" dur="500"/>
                                        <p:tgtEl>
                                          <p:spTgt spid="1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
                                            <p:txEl>
                                              <p:pRg st="1" end="1"/>
                                            </p:txEl>
                                          </p:spTgt>
                                        </p:tgtEl>
                                        <p:attrNameLst>
                                          <p:attrName>style.visibility</p:attrName>
                                        </p:attrNameLst>
                                      </p:cBhvr>
                                      <p:to>
                                        <p:strVal val="visible"/>
                                      </p:to>
                                    </p:set>
                                    <p:animEffect transition="in" filter="fade">
                                      <p:cBhvr>
                                        <p:cTn id="12" dur="500"/>
                                        <p:tgtEl>
                                          <p:spTgt spid="1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9">
                                            <p:txEl>
                                              <p:pRg st="2" end="2"/>
                                            </p:txEl>
                                          </p:spTgt>
                                        </p:tgtEl>
                                        <p:attrNameLst>
                                          <p:attrName>style.visibility</p:attrName>
                                        </p:attrNameLst>
                                      </p:cBhvr>
                                      <p:to>
                                        <p:strVal val="visible"/>
                                      </p:to>
                                    </p:set>
                                    <p:animEffect transition="in" filter="fade">
                                      <p:cBhvr>
                                        <p:cTn id="17" dur="500"/>
                                        <p:tgtEl>
                                          <p:spTgt spid="1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9">
                                            <p:txEl>
                                              <p:pRg st="3" end="3"/>
                                            </p:txEl>
                                          </p:spTgt>
                                        </p:tgtEl>
                                        <p:attrNameLst>
                                          <p:attrName>style.visibility</p:attrName>
                                        </p:attrNameLst>
                                      </p:cBhvr>
                                      <p:to>
                                        <p:strVal val="visible"/>
                                      </p:to>
                                    </p:set>
                                    <p:animEffect transition="in" filter="fade">
                                      <p:cBhvr>
                                        <p:cTn id="22" dur="500"/>
                                        <p:tgtEl>
                                          <p:spTgt spid="1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9">
                                            <p:txEl>
                                              <p:pRg st="4" end="4"/>
                                            </p:txEl>
                                          </p:spTgt>
                                        </p:tgtEl>
                                        <p:attrNameLst>
                                          <p:attrName>style.visibility</p:attrName>
                                        </p:attrNameLst>
                                      </p:cBhvr>
                                      <p:to>
                                        <p:strVal val="visible"/>
                                      </p:to>
                                    </p:set>
                                    <p:animEffect transition="in" filter="fade">
                                      <p:cBhvr>
                                        <p:cTn id="27" dur="500"/>
                                        <p:tgtEl>
                                          <p:spTgt spid="1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9">
                                            <p:txEl>
                                              <p:pRg st="5" end="5"/>
                                            </p:txEl>
                                          </p:spTgt>
                                        </p:tgtEl>
                                        <p:attrNameLst>
                                          <p:attrName>style.visibility</p:attrName>
                                        </p:attrNameLst>
                                      </p:cBhvr>
                                      <p:to>
                                        <p:strVal val="visible"/>
                                      </p:to>
                                    </p:set>
                                    <p:animEffect transition="in" filter="fade">
                                      <p:cBhvr>
                                        <p:cTn id="32" dur="500"/>
                                        <p:tgtEl>
                                          <p:spTgt spid="1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1" descr="D:\DEPLOYMENT\DEPLOYMENT -2017\AUG-17\BUILDING COLLAPSE AT MUMBAI ON 31.08.17\OPS\WhatsApp Image 2017-08-31 at 11.37.32 AM.jpeg"/>
          <p:cNvPicPr preferRelativeResize="0"/>
          <p:nvPr/>
        </p:nvPicPr>
        <p:blipFill rotWithShape="1">
          <a:blip r:embed="rId3">
            <a:alphaModFix/>
          </a:blip>
          <a:srcRect/>
          <a:stretch/>
        </p:blipFill>
        <p:spPr>
          <a:xfrm>
            <a:off x="678873" y="1498600"/>
            <a:ext cx="11125200" cy="5220853"/>
          </a:xfrm>
          <a:prstGeom prst="rect">
            <a:avLst/>
          </a:prstGeom>
          <a:noFill/>
          <a:ln>
            <a:noFill/>
          </a:ln>
        </p:spPr>
      </p:pic>
      <p:pic>
        <p:nvPicPr>
          <p:cNvPr id="168" name="Google Shape;168;p21"/>
          <p:cNvPicPr preferRelativeResize="0"/>
          <p:nvPr/>
        </p:nvPicPr>
        <p:blipFill rotWithShape="1">
          <a:blip r:embed="rId4">
            <a:alphaModFix/>
          </a:blip>
          <a:srcRect/>
          <a:stretch/>
        </p:blipFill>
        <p:spPr>
          <a:xfrm>
            <a:off x="-20782" y="0"/>
            <a:ext cx="2440349" cy="1463018"/>
          </a:xfrm>
          <a:prstGeom prst="rect">
            <a:avLst/>
          </a:prstGeom>
          <a:noFill/>
          <a:ln>
            <a:noFill/>
          </a:ln>
        </p:spPr>
      </p:pic>
      <p:pic>
        <p:nvPicPr>
          <p:cNvPr id="169" name="Google Shape;169;p21"/>
          <p:cNvPicPr preferRelativeResize="0"/>
          <p:nvPr/>
        </p:nvPicPr>
        <p:blipFill rotWithShape="1">
          <a:blip r:embed="rId5">
            <a:alphaModFix/>
          </a:blip>
          <a:srcRect/>
          <a:stretch/>
        </p:blipFill>
        <p:spPr>
          <a:xfrm>
            <a:off x="10751127" y="6618"/>
            <a:ext cx="1453573" cy="12866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जारी..</a:t>
            </a:r>
            <a:endParaRPr/>
          </a:p>
        </p:txBody>
      </p:sp>
      <p:sp>
        <p:nvSpPr>
          <p:cNvPr id="176" name="Google Shape;176;p22"/>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177" name="Google Shape;177;p22"/>
          <p:cNvSpPr txBox="1">
            <a:spLocks noGrp="1"/>
          </p:cNvSpPr>
          <p:nvPr>
            <p:ph type="body" idx="1"/>
          </p:nvPr>
        </p:nvSpPr>
        <p:spPr>
          <a:xfrm>
            <a:off x="3035301" y="1549400"/>
            <a:ext cx="8051800" cy="4584699"/>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800"/>
              <a:buChar char="•"/>
            </a:pPr>
            <a:r>
              <a:rPr lang="en-US">
                <a:latin typeface="Open Sans"/>
                <a:ea typeface="Open Sans"/>
                <a:cs typeface="Open Sans"/>
                <a:sym typeface="Open Sans"/>
              </a:rPr>
              <a:t>एक टीम 5 </a:t>
            </a:r>
            <a:r>
              <a:rPr lang="en-US" sz="2800">
                <a:latin typeface="Open Sans"/>
                <a:ea typeface="Open Sans"/>
                <a:cs typeface="Open Sans"/>
                <a:sym typeface="Open Sans"/>
              </a:rPr>
              <a:t>(D), </a:t>
            </a:r>
            <a:r>
              <a:rPr lang="en-US">
                <a:latin typeface="Open Sans"/>
                <a:ea typeface="Open Sans"/>
                <a:cs typeface="Open Sans"/>
                <a:sym typeface="Open Sans"/>
              </a:rPr>
              <a:t>जिसके कमांडर</a:t>
            </a:r>
            <a:r>
              <a:rPr lang="en-US" sz="2800">
                <a:latin typeface="Open Sans"/>
                <a:ea typeface="Open Sans"/>
                <a:cs typeface="Open Sans"/>
                <a:sym typeface="Open Sans"/>
              </a:rPr>
              <a:t> इंस्प. ताराचंद शर्मा, </a:t>
            </a:r>
            <a:r>
              <a:rPr lang="en-US"/>
              <a:t>श्री महेश नलवाड़े, DC के निर्देशन में जिसमें GOs-01, SOs-03, ORs-39 कुल 43 कार्मिक तथा 02 SAR डॉग्स शामिल थे, CSSR, हाई राइज बिल्डिंग रेस्क्यू, MFR और अन्य रेस्क्यू उपकरणों के साथ RRC से रवाना की गई।</a:t>
            </a:r>
            <a:endParaRPr/>
          </a:p>
          <a:p>
            <a:pPr marL="228600" lvl="0" indent="-50800" algn="just" rtl="0">
              <a:lnSpc>
                <a:spcPct val="100000"/>
              </a:lnSpc>
              <a:spcBef>
                <a:spcPts val="1000"/>
              </a:spcBef>
              <a:spcAft>
                <a:spcPts val="0"/>
              </a:spcAft>
              <a:buClr>
                <a:schemeClr val="dk1"/>
              </a:buClr>
              <a:buSzPts val="2800"/>
              <a:buNone/>
            </a:pPr>
            <a:endParaRPr/>
          </a:p>
          <a:p>
            <a:pPr marL="228600" lvl="0" indent="-228600" algn="just" rtl="0">
              <a:lnSpc>
                <a:spcPct val="100000"/>
              </a:lnSpc>
              <a:spcBef>
                <a:spcPts val="1000"/>
              </a:spcBef>
              <a:spcAft>
                <a:spcPts val="0"/>
              </a:spcAft>
              <a:buClr>
                <a:schemeClr val="dk1"/>
              </a:buClr>
              <a:buSzPts val="2800"/>
              <a:buChar char="•"/>
            </a:pPr>
            <a:r>
              <a:rPr lang="en-US"/>
              <a:t>आपातकालीन स्थिति में ग्रीन कॉरिडोर उपलब्ध कराने के लिए ट्रैफिक पुलिस ने राइडर्स की व्यवस्था की और टीम सुबह 10:45 बजे घटना स्थल पर पहुँच गई।</a:t>
            </a:r>
            <a:endParaRPr/>
          </a:p>
        </p:txBody>
      </p:sp>
      <p:pic>
        <p:nvPicPr>
          <p:cNvPr id="178" name="Google Shape;178;p22"/>
          <p:cNvPicPr preferRelativeResize="0"/>
          <p:nvPr/>
        </p:nvPicPr>
        <p:blipFill rotWithShape="1">
          <a:blip r:embed="rId3">
            <a:alphaModFix/>
          </a:blip>
          <a:srcRect/>
          <a:stretch/>
        </p:blipFill>
        <p:spPr>
          <a:xfrm>
            <a:off x="-20782" y="0"/>
            <a:ext cx="2440349" cy="1463018"/>
          </a:xfrm>
          <a:prstGeom prst="rect">
            <a:avLst/>
          </a:prstGeom>
          <a:noFill/>
          <a:ln>
            <a:noFill/>
          </a:ln>
        </p:spPr>
      </p:pic>
      <p:pic>
        <p:nvPicPr>
          <p:cNvPr id="179" name="Google Shape;179;p22"/>
          <p:cNvPicPr preferRelativeResize="0"/>
          <p:nvPr/>
        </p:nvPicPr>
        <p:blipFill rotWithShape="1">
          <a:blip r:embed="rId4">
            <a:alphaModFix/>
          </a:blip>
          <a:srcRect/>
          <a:stretch/>
        </p:blipFill>
        <p:spPr>
          <a:xfrm>
            <a:off x="10817618" y="6618"/>
            <a:ext cx="1387082" cy="1227775"/>
          </a:xfrm>
          <a:prstGeom prst="rect">
            <a:avLst/>
          </a:prstGeom>
          <a:noFill/>
          <a:ln>
            <a:noFill/>
          </a:ln>
        </p:spPr>
      </p:pic>
      <p:sp>
        <p:nvSpPr>
          <p:cNvPr id="180" name="Google Shape;180;p22"/>
          <p:cNvSpPr txBox="1"/>
          <p:nvPr/>
        </p:nvSpPr>
        <p:spPr>
          <a:xfrm>
            <a:off x="207818" y="2369127"/>
            <a:ext cx="3352799" cy="1842655"/>
          </a:xfrm>
          <a:prstGeom prst="rect">
            <a:avLst/>
          </a:prstGeom>
          <a:noFill/>
          <a:ln>
            <a:noFill/>
          </a:ln>
        </p:spPr>
        <p:txBody>
          <a:bodyPr spcFirstLastPara="1" wrap="square" lIns="91425" tIns="45700" rIns="91425" bIns="45700" anchor="ctr" anchorCtr="0">
            <a:normAutofit fontScale="37500" lnSpcReduction="20000"/>
          </a:bodyPr>
          <a:lstStyle/>
          <a:p>
            <a:pPr marL="0" marR="0" lvl="0" indent="0" algn="ctr" rtl="0">
              <a:lnSpc>
                <a:spcPct val="120000"/>
              </a:lnSpc>
              <a:spcBef>
                <a:spcPts val="0"/>
              </a:spcBef>
              <a:spcAft>
                <a:spcPts val="0"/>
              </a:spcAft>
              <a:buClr>
                <a:srgbClr val="C00000"/>
              </a:buClr>
              <a:buSzPct val="100000"/>
              <a:buFont typeface="Open Sans"/>
              <a:buNone/>
            </a:pPr>
            <a:r>
              <a:rPr lang="en-US" sz="10700" b="1" i="0" u="none" strike="noStrike" cap="none">
                <a:solidFill>
                  <a:srgbClr val="C00000"/>
                </a:solidFill>
                <a:latin typeface="Open Sans"/>
                <a:ea typeface="Open Sans"/>
                <a:cs typeface="Open Sans"/>
                <a:sym typeface="Open Sans"/>
              </a:rPr>
              <a:t>बचाव </a:t>
            </a:r>
            <a:endParaRPr sz="1400" b="0" i="0" u="none" strike="noStrike" cap="none">
              <a:solidFill>
                <a:srgbClr val="000000"/>
              </a:solidFill>
              <a:latin typeface="Arial"/>
              <a:ea typeface="Arial"/>
              <a:cs typeface="Arial"/>
              <a:sym typeface="Arial"/>
            </a:endParaRPr>
          </a:p>
          <a:p>
            <a:pPr marL="0" marR="0" lvl="0" indent="0" algn="ctr" rtl="0">
              <a:lnSpc>
                <a:spcPct val="120000"/>
              </a:lnSpc>
              <a:spcBef>
                <a:spcPts val="0"/>
              </a:spcBef>
              <a:spcAft>
                <a:spcPts val="0"/>
              </a:spcAft>
              <a:buClr>
                <a:srgbClr val="C00000"/>
              </a:buClr>
              <a:buSzPct val="100000"/>
              <a:buFont typeface="Open Sans"/>
              <a:buNone/>
            </a:pPr>
            <a:r>
              <a:rPr lang="en-US" sz="10700" b="1" i="0" u="none" strike="noStrike" cap="none">
                <a:solidFill>
                  <a:srgbClr val="C00000"/>
                </a:solidFill>
                <a:latin typeface="Open Sans"/>
                <a:ea typeface="Open Sans"/>
                <a:cs typeface="Open Sans"/>
                <a:sym typeface="Open Sans"/>
              </a:rPr>
              <a:t>अभियान</a:t>
            </a:r>
            <a:br>
              <a:rPr lang="en-US" sz="7100" b="1" i="0" u="none" strike="noStrike" cap="none">
                <a:solidFill>
                  <a:srgbClr val="C00000"/>
                </a:solidFill>
                <a:latin typeface="Open Sans"/>
                <a:ea typeface="Open Sans"/>
                <a:cs typeface="Open Sans"/>
                <a:sym typeface="Open Sans"/>
              </a:rPr>
            </a:br>
            <a:br>
              <a:rPr lang="en-US" sz="4400" b="0" i="0" u="none" strike="noStrike" cap="none">
                <a:solidFill>
                  <a:schemeClr val="dk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animEffect transition="in" filter="fade">
                                      <p:cBhvr>
                                        <p:cTn id="7" dur="500"/>
                                        <p:tgtEl>
                                          <p:spTgt spid="1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xEl>
                                              <p:pRg st="1" end="1"/>
                                            </p:txEl>
                                          </p:spTgt>
                                        </p:tgtEl>
                                        <p:attrNameLst>
                                          <p:attrName>style.visibility</p:attrName>
                                        </p:attrNameLst>
                                      </p:cBhvr>
                                      <p:to>
                                        <p:strVal val="visible"/>
                                      </p:to>
                                    </p:set>
                                    <p:animEffect transition="in" filter="fade">
                                      <p:cBhvr>
                                        <p:cTn id="12" dur="500"/>
                                        <p:tgtEl>
                                          <p:spTgt spid="1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xEl>
                                              <p:pRg st="2" end="2"/>
                                            </p:txEl>
                                          </p:spTgt>
                                        </p:tgtEl>
                                        <p:attrNameLst>
                                          <p:attrName>style.visibility</p:attrName>
                                        </p:attrNameLst>
                                      </p:cBhvr>
                                      <p:to>
                                        <p:strVal val="visible"/>
                                      </p:to>
                                    </p:set>
                                    <p:animEffect transition="in" filter="fade">
                                      <p:cBhvr>
                                        <p:cTn id="17" dur="500"/>
                                        <p:tgtEl>
                                          <p:spTgt spid="1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838</Words>
  <Application>Microsoft Office PowerPoint</Application>
  <PresentationFormat>Widescreen</PresentationFormat>
  <Paragraphs>90</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Lucida Sans</vt:lpstr>
      <vt:lpstr>Open Sans SemiBold</vt:lpstr>
      <vt:lpstr>Calibri</vt:lpstr>
      <vt:lpstr>Arial</vt:lpstr>
      <vt:lpstr>Open Sans</vt:lpstr>
      <vt:lpstr>Noto Sans Symbols</vt:lpstr>
      <vt:lpstr>Times New Roman</vt:lpstr>
      <vt:lpstr>Arial Black</vt:lpstr>
      <vt:lpstr>Office Theme</vt:lpstr>
      <vt:lpstr>CSSR केस स्टडी  </vt:lpstr>
      <vt:lpstr>उद्देश्य</vt:lpstr>
      <vt:lpstr>घटना के बारे में संक्षिप्त विवरण </vt:lpstr>
      <vt:lpstr>जारी..</vt:lpstr>
      <vt:lpstr>PowerPoint Presentation</vt:lpstr>
      <vt:lpstr>PowerPoint Presentation</vt:lpstr>
      <vt:lpstr>बचाव  अभियान  </vt:lpstr>
      <vt:lpstr>PowerPoint Presentation</vt:lpstr>
      <vt:lpstr>जारी..</vt:lpstr>
      <vt:lpstr>अभियान की प्रमुख विशेषताएँ:-</vt:lpstr>
      <vt:lpstr>जारी..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NDRF HQ</dc:creator>
  <cp:lastModifiedBy>NDRF HQ</cp:lastModifiedBy>
  <cp:revision>1</cp:revision>
  <dcterms:modified xsi:type="dcterms:W3CDTF">2026-01-08T07:16:15Z</dcterms:modified>
</cp:coreProperties>
</file>