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234" y="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0482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5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woman-with-pain-heart.jpg" descr="woman-with-pain-heart.jpg"/>
          <p:cNvPicPr>
            <a:picLocks noChangeAspect="1"/>
          </p:cNvPicPr>
          <p:nvPr/>
        </p:nvPicPr>
        <p:blipFill>
          <a:blip r:embed="rId3"/>
          <a:srcRect l="8317" t="22949"/>
          <a:stretch>
            <a:fillRect/>
          </a:stretch>
        </p:blipFill>
        <p:spPr>
          <a:xfrm>
            <a:off x="-51678" y="0"/>
            <a:ext cx="2448735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पीयर | एमएफआर | भारत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15 -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1" y="0"/>
            <a:ext cx="24384001" cy="13716001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1462001" y="3499454"/>
            <a:ext cx="18100223" cy="3520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15…"/>
          <p:cNvSpPr txBox="1"/>
          <p:nvPr/>
        </p:nvSpPr>
        <p:spPr>
          <a:xfrm>
            <a:off x="1695590" y="3791287"/>
            <a:ext cx="10849310" cy="293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9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पाठ 15</a:t>
            </a:r>
          </a:p>
          <a:p>
            <a:pPr defTabSz="2438400">
              <a:lnSpc>
                <a:spcPct val="90000"/>
              </a:lnSpc>
              <a:defRPr sz="5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कार्डियोवास्कुलर आपात स्थितियाँ और पेट में परेशानी</a:t>
            </a:r>
          </a:p>
        </p:txBody>
      </p:sp>
      <p:grpSp>
        <p:nvGrpSpPr>
          <p:cNvPr id="92" name="Group"/>
          <p:cNvGrpSpPr/>
          <p:nvPr/>
        </p:nvGrpSpPr>
        <p:grpSpPr>
          <a:xfrm>
            <a:off x="-1" y="11193859"/>
            <a:ext cx="24434802" cy="2522142"/>
            <a:chOff x="0" y="0"/>
            <a:chExt cx="24434801" cy="2522141"/>
          </a:xfrm>
        </p:grpSpPr>
        <p:sp>
          <p:nvSpPr>
            <p:cNvPr id="87" name="Shape"/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88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NDMA India.png" descr="NDMA Indi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12114" y="349865"/>
              <a:ext cx="1764513" cy="1764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5" name="Group"/>
          <p:cNvGrpSpPr/>
          <p:nvPr/>
        </p:nvGrpSpPr>
        <p:grpSpPr>
          <a:xfrm>
            <a:off x="21539200" y="12813338"/>
            <a:ext cx="2209800" cy="1270001"/>
            <a:chOff x="30361" y="0"/>
            <a:chExt cx="2209800" cy="1270000"/>
          </a:xfrm>
        </p:grpSpPr>
        <p:sp>
          <p:nvSpPr>
            <p:cNvPr id="93" name="PPT 15 - 1"/>
            <p:cNvSpPr/>
            <p:nvPr/>
          </p:nvSpPr>
          <p:spPr>
            <a:xfrm>
              <a:off x="97016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15 - 1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30361" y="699461"/>
              <a:ext cx="1879601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755687" y="9482513"/>
            <a:ext cx="2404593" cy="46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श्रेय: फ्रीपिक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6"/>
          <a:srcRect t="12599" b="19178"/>
          <a:stretch>
            <a:fillRect/>
          </a:stretch>
        </p:blipFill>
        <p:spPr>
          <a:xfrm>
            <a:off x="15809856" y="-266007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299" y="16554"/>
            <a:ext cx="1381683" cy="15318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78" y="0"/>
            <a:ext cx="1581220" cy="153182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387606" y="11204396"/>
            <a:ext cx="10025152" cy="71209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hi-IN" dirty="0" smtClean="0"/>
              <a:t>इंस्पेक्टर</a:t>
            </a:r>
            <a:r>
              <a:rPr lang="en-IN" dirty="0" smtClean="0"/>
              <a:t>-</a:t>
            </a:r>
            <a:r>
              <a:rPr lang="hi-IN" dirty="0"/>
              <a:t> अशोक कुमार</a:t>
            </a:r>
            <a:endParaRPr kumimoji="0" lang="en-I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ongestive Heart Failure"/>
          <p:cNvSpPr txBox="1"/>
          <p:nvPr/>
        </p:nvSpPr>
        <p:spPr>
          <a:xfrm>
            <a:off x="7315200" y="1963581"/>
            <a:ext cx="10715674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कॉन्जेसटिव</a:t>
            </a:r>
            <a:r>
              <a:rPr dirty="0"/>
              <a:t> </a:t>
            </a:r>
            <a:r>
              <a:rPr dirty="0" err="1"/>
              <a:t>हार्ट</a:t>
            </a:r>
            <a:r>
              <a:rPr dirty="0"/>
              <a:t> </a:t>
            </a:r>
            <a:r>
              <a:rPr dirty="0" err="1"/>
              <a:t>फेलियर</a:t>
            </a:r>
            <a:endParaRPr dirty="0"/>
          </a:p>
        </p:txBody>
      </p:sp>
      <p:sp>
        <p:nvSpPr>
          <p:cNvPr id="195" name="Shortness of breath, made worse by lying flat…"/>
          <p:cNvSpPr txBox="1"/>
          <p:nvPr/>
        </p:nvSpPr>
        <p:spPr>
          <a:xfrm>
            <a:off x="10755006" y="5392783"/>
            <a:ext cx="11741058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साँस लेने में कठिनाई, जो सपाट लेटने से बुरे हो जाती है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तेज दिल की धड़कन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चिंता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साँस लेने की दर में वृद्धि</a:t>
            </a:r>
          </a:p>
        </p:txBody>
      </p:sp>
      <p:sp>
        <p:nvSpPr>
          <p:cNvPr id="196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9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8" name="PPT 15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9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01" name="Signs and symptoms"/>
          <p:cNvSpPr txBox="1"/>
          <p:nvPr/>
        </p:nvSpPr>
        <p:spPr>
          <a:xfrm>
            <a:off x="1381683" y="8072482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</a:t>
            </a:r>
            <a:endParaRPr dirty="0"/>
          </a:p>
        </p:txBody>
      </p:sp>
      <p:sp>
        <p:nvSpPr>
          <p:cNvPr id="202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34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Normal to high blood pressure…"/>
          <p:cNvSpPr txBox="1"/>
          <p:nvPr/>
        </p:nvSpPr>
        <p:spPr>
          <a:xfrm>
            <a:off x="10721595" y="5392783"/>
            <a:ext cx="12803811" cy="543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सामान्य से उच्च रक्त दबाव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जुगुलर शिरा का रोग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सूजे हुए टखने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साइनोसिस</a:t>
            </a:r>
          </a:p>
        </p:txBody>
      </p:sp>
      <p:sp>
        <p:nvSpPr>
          <p:cNvPr id="205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7" name="PPT 15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11" name="Congestive Heart Failure"/>
          <p:cNvSpPr txBox="1"/>
          <p:nvPr/>
        </p:nvSpPr>
        <p:spPr>
          <a:xfrm>
            <a:off x="7401551" y="1480374"/>
            <a:ext cx="1064865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कॉन्जेसटिव</a:t>
            </a:r>
            <a:r>
              <a:rPr dirty="0"/>
              <a:t> </a:t>
            </a:r>
            <a:r>
              <a:rPr dirty="0" err="1"/>
              <a:t>हार्ट</a:t>
            </a:r>
            <a:r>
              <a:rPr dirty="0"/>
              <a:t> </a:t>
            </a:r>
            <a:r>
              <a:rPr dirty="0" err="1"/>
              <a:t>फेलियर</a:t>
            </a:r>
            <a:endParaRPr dirty="0"/>
          </a:p>
        </p:txBody>
      </p:sp>
      <p:sp>
        <p:nvSpPr>
          <p:cNvPr id="212" name="Signs and symptoms"/>
          <p:cNvSpPr txBox="1"/>
          <p:nvPr/>
        </p:nvSpPr>
        <p:spPr>
          <a:xfrm>
            <a:off x="1077422" y="7041646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</a:t>
            </a:r>
            <a:endParaRPr dirty="0"/>
          </a:p>
        </p:txBody>
      </p:sp>
      <p:sp>
        <p:nvSpPr>
          <p:cNvPr id="213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03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"/>
          <p:cNvSpPr/>
          <p:nvPr/>
        </p:nvSpPr>
        <p:spPr>
          <a:xfrm>
            <a:off x="8706482" y="0"/>
            <a:ext cx="1567751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6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1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15 -</a:t>
            </a:r>
          </a:p>
        </p:txBody>
      </p:sp>
      <p:sp>
        <p:nvSpPr>
          <p:cNvPr id="21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0" name="Hypertension"/>
          <p:cNvSpPr txBox="1"/>
          <p:nvPr/>
        </p:nvSpPr>
        <p:spPr>
          <a:xfrm>
            <a:off x="690841" y="5265805"/>
            <a:ext cx="7403905" cy="132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7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हाइपरटेंशन</a:t>
            </a:r>
            <a:endParaRPr dirty="0"/>
          </a:p>
        </p:txBody>
      </p:sp>
      <p:sp>
        <p:nvSpPr>
          <p:cNvPr id="221" name="Blood pressure that remains consistently above the normal values."/>
          <p:cNvSpPr txBox="1"/>
          <p:nvPr/>
        </p:nvSpPr>
        <p:spPr>
          <a:xfrm>
            <a:off x="9858055" y="5260096"/>
            <a:ext cx="10149630" cy="363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err="1"/>
              <a:t>रक्तचाप</a:t>
            </a:r>
            <a:r>
              <a:rPr dirty="0"/>
              <a:t> </a:t>
            </a:r>
            <a:r>
              <a:rPr dirty="0" err="1"/>
              <a:t>जो</a:t>
            </a:r>
            <a:r>
              <a:rPr dirty="0"/>
              <a:t> </a:t>
            </a:r>
            <a:r>
              <a:rPr dirty="0" err="1"/>
              <a:t>लगातार</a:t>
            </a:r>
            <a:r>
              <a:rPr dirty="0"/>
              <a:t> </a:t>
            </a:r>
            <a:r>
              <a:rPr dirty="0" err="1"/>
              <a:t>सामान्य</a:t>
            </a:r>
            <a:r>
              <a:rPr dirty="0"/>
              <a:t> </a:t>
            </a:r>
            <a:r>
              <a:rPr dirty="0" err="1"/>
              <a:t>मानों</a:t>
            </a:r>
            <a:r>
              <a:rPr dirty="0"/>
              <a:t> </a:t>
            </a:r>
            <a:r>
              <a:rPr dirty="0" err="1"/>
              <a:t>से</a:t>
            </a:r>
            <a:r>
              <a:rPr dirty="0"/>
              <a:t> </a:t>
            </a:r>
            <a:r>
              <a:rPr dirty="0" err="1"/>
              <a:t>ऊपर</a:t>
            </a:r>
            <a:r>
              <a:rPr dirty="0"/>
              <a:t> </a:t>
            </a:r>
            <a:r>
              <a:rPr dirty="0" err="1"/>
              <a:t>रहता</a:t>
            </a:r>
            <a:r>
              <a:rPr dirty="0"/>
              <a:t> </a:t>
            </a:r>
            <a:r>
              <a:rPr dirty="0" err="1"/>
              <a:t>है</a:t>
            </a:r>
            <a:r>
              <a:rPr dirty="0"/>
              <a:t>।</a:t>
            </a:r>
          </a:p>
        </p:txBody>
      </p:sp>
      <p:sp>
        <p:nvSpPr>
          <p:cNvPr id="222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Hypertension"/>
          <p:cNvSpPr txBox="1"/>
          <p:nvPr/>
        </p:nvSpPr>
        <p:spPr>
          <a:xfrm>
            <a:off x="8691513" y="1196154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उच्च</a:t>
            </a:r>
            <a:r>
              <a:rPr dirty="0"/>
              <a:t> </a:t>
            </a:r>
            <a:r>
              <a:rPr dirty="0" err="1"/>
              <a:t>रक्तचाप</a:t>
            </a:r>
            <a:endParaRPr dirty="0"/>
          </a:p>
        </p:txBody>
      </p:sp>
      <p:sp>
        <p:nvSpPr>
          <p:cNvPr id="226" name="Headache…"/>
          <p:cNvSpPr txBox="1"/>
          <p:nvPr/>
        </p:nvSpPr>
        <p:spPr>
          <a:xfrm>
            <a:off x="9684610" y="5392783"/>
            <a:ext cx="14158388" cy="543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सिरदर्द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बीमार होने की भावना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चिंता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कानों में घंटी बजने की आवाज़</a:t>
            </a:r>
          </a:p>
        </p:txBody>
      </p:sp>
      <p:sp>
        <p:nvSpPr>
          <p:cNvPr id="227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2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9" name="PPT 15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3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32" name="Signs and symptoms"/>
          <p:cNvSpPr txBox="1"/>
          <p:nvPr/>
        </p:nvSpPr>
        <p:spPr>
          <a:xfrm>
            <a:off x="1215444" y="8112667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err="1"/>
              <a:t>लक्षण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संकेत</a:t>
            </a:r>
            <a:endParaRPr dirty="0"/>
          </a:p>
        </p:txBody>
      </p:sp>
      <p:sp>
        <p:nvSpPr>
          <p:cNvPr id="233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" y="116303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3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7" name="PPT 15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3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40" name="Hypertension"/>
          <p:cNvSpPr txBox="1"/>
          <p:nvPr/>
        </p:nvSpPr>
        <p:spPr>
          <a:xfrm>
            <a:off x="9462298" y="1109890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उच्च</a:t>
            </a:r>
            <a:r>
              <a:rPr dirty="0"/>
              <a:t> </a:t>
            </a:r>
            <a:r>
              <a:rPr dirty="0" err="1"/>
              <a:t>रक्तचाप</a:t>
            </a:r>
            <a:endParaRPr dirty="0"/>
          </a:p>
        </p:txBody>
      </p:sp>
      <p:sp>
        <p:nvSpPr>
          <p:cNvPr id="241" name="“Seeing stars”…"/>
          <p:cNvSpPr txBox="1"/>
          <p:nvPr/>
        </p:nvSpPr>
        <p:spPr>
          <a:xfrm>
            <a:off x="9684610" y="5392783"/>
            <a:ext cx="13932473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“तारे देखना”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नाक से खून आना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डायस्टोलिक रक्तचाप 90 मिमीHg से ऊपर।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चेहरे या अंगों में झुनझुनी</a:t>
            </a:r>
          </a:p>
        </p:txBody>
      </p:sp>
      <p:sp>
        <p:nvSpPr>
          <p:cNvPr id="243" name="Signs and symptoms"/>
          <p:cNvSpPr txBox="1"/>
          <p:nvPr/>
        </p:nvSpPr>
        <p:spPr>
          <a:xfrm>
            <a:off x="1077422" y="3796529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लक्षण और संकेत</a:t>
            </a:r>
          </a:p>
        </p:txBody>
      </p:sp>
      <p:sp>
        <p:nvSpPr>
          <p:cNvPr id="244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"/>
          <p:cNvSpPr/>
          <p:nvPr/>
        </p:nvSpPr>
        <p:spPr>
          <a:xfrm>
            <a:off x="8706482" y="0"/>
            <a:ext cx="1567751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7" name="Abdominal Distress"/>
          <p:cNvSpPr txBox="1"/>
          <p:nvPr/>
        </p:nvSpPr>
        <p:spPr>
          <a:xfrm>
            <a:off x="684232" y="5336752"/>
            <a:ext cx="7403905" cy="225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7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संकट</a:t>
            </a:r>
            <a:endParaRPr dirty="0"/>
          </a:p>
        </p:txBody>
      </p:sp>
      <p:sp>
        <p:nvSpPr>
          <p:cNvPr id="248" name="Sharp, severe abdominal pain."/>
          <p:cNvSpPr txBox="1"/>
          <p:nvPr/>
        </p:nvSpPr>
        <p:spPr>
          <a:xfrm>
            <a:off x="9858055" y="5260096"/>
            <a:ext cx="13463703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तेज, गंभीर पेट दर्द।</a:t>
            </a:r>
          </a:p>
        </p:txBody>
      </p:sp>
      <p:sp>
        <p:nvSpPr>
          <p:cNvPr id="249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0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5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2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15 -</a:t>
            </a:r>
          </a:p>
        </p:txBody>
      </p:sp>
      <p:sp>
        <p:nvSpPr>
          <p:cNvPr id="25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55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582685" y="7916932"/>
            <a:ext cx="9691689" cy="4662488"/>
          </a:xfrm>
          <a:prstGeom prst="rect">
            <a:avLst/>
          </a:prstGeom>
        </p:spPr>
        <p:txBody>
          <a:bodyPr lIns="50355" tIns="50355" rIns="50355" bIns="50355" anchor="t"/>
          <a:lstStyle/>
          <a:p>
            <a:pPr algn="ctr"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838" y="32359"/>
            <a:ext cx="1381683" cy="1531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9" y="116303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ounded Rectangle"/>
          <p:cNvSpPr/>
          <p:nvPr/>
        </p:nvSpPr>
        <p:spPr>
          <a:xfrm>
            <a:off x="8708933" y="-29078"/>
            <a:ext cx="15777229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8" name="Acute appendicitis…"/>
          <p:cNvSpPr txBox="1"/>
          <p:nvPr/>
        </p:nvSpPr>
        <p:spPr>
          <a:xfrm>
            <a:off x="10598887" y="4233664"/>
            <a:ext cx="12927897" cy="737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तीव्र</a:t>
            </a:r>
            <a:r>
              <a:rPr dirty="0"/>
              <a:t> </a:t>
            </a:r>
            <a:r>
              <a:rPr dirty="0" err="1"/>
              <a:t>अपेंडिसाइटिस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छिद्रित</a:t>
            </a:r>
            <a:r>
              <a:rPr dirty="0"/>
              <a:t> </a:t>
            </a:r>
            <a:r>
              <a:rPr dirty="0" err="1"/>
              <a:t>अल्सर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आंतों</a:t>
            </a:r>
            <a:r>
              <a:rPr dirty="0"/>
              <a:t> </a:t>
            </a:r>
            <a:r>
              <a:rPr dirty="0" err="1"/>
              <a:t>में</a:t>
            </a:r>
            <a:r>
              <a:rPr dirty="0"/>
              <a:t> </a:t>
            </a:r>
            <a:r>
              <a:rPr dirty="0" err="1"/>
              <a:t>रुकावट</a:t>
            </a:r>
            <a:endParaRPr dirty="0"/>
          </a:p>
        </p:txBody>
      </p:sp>
      <p:sp>
        <p:nvSpPr>
          <p:cNvPr id="25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6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15 -</a:t>
            </a:r>
          </a:p>
        </p:txBody>
      </p:sp>
      <p:sp>
        <p:nvSpPr>
          <p:cNvPr id="26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64" name="Causes of Abdominal Distress"/>
          <p:cNvSpPr txBox="1"/>
          <p:nvPr/>
        </p:nvSpPr>
        <p:spPr>
          <a:xfrm>
            <a:off x="6157343" y="2232425"/>
            <a:ext cx="8369540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संकट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कारण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" y="116304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ounded Rectangle"/>
          <p:cNvSpPr/>
          <p:nvPr/>
        </p:nvSpPr>
        <p:spPr>
          <a:xfrm>
            <a:off x="8708933" y="-29078"/>
            <a:ext cx="15777229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7" name="Ectopic pregnancy or other gynecological emergencies…"/>
          <p:cNvSpPr txBox="1"/>
          <p:nvPr/>
        </p:nvSpPr>
        <p:spPr>
          <a:xfrm>
            <a:off x="10598887" y="4360664"/>
            <a:ext cx="12927897" cy="737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गर्भधार</a:t>
            </a:r>
            <a:r>
              <a:rPr lang="hi-IN" dirty="0"/>
              <a:t>ण</a:t>
            </a:r>
            <a:r>
              <a:rPr lang="en-IN" dirty="0"/>
              <a:t> </a:t>
            </a:r>
            <a:r>
              <a:rPr lang="hi-IN" dirty="0"/>
              <a:t>:- </a:t>
            </a:r>
            <a:r>
              <a:rPr dirty="0"/>
              <a:t> </a:t>
            </a:r>
            <a:r>
              <a:rPr dirty="0" err="1"/>
              <a:t>गर्भाशय</a:t>
            </a:r>
            <a:r>
              <a:rPr dirty="0"/>
              <a:t>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अन्य</a:t>
            </a:r>
            <a:r>
              <a:rPr dirty="0"/>
              <a:t> </a:t>
            </a:r>
            <a:r>
              <a:rPr dirty="0" err="1"/>
              <a:t>गाइनेकोलॉजिकल</a:t>
            </a:r>
            <a:r>
              <a:rPr dirty="0"/>
              <a:t> </a:t>
            </a:r>
            <a:r>
              <a:rPr dirty="0" err="1"/>
              <a:t>आपात</a:t>
            </a:r>
            <a:r>
              <a:rPr dirty="0"/>
              <a:t> </a:t>
            </a:r>
            <a:r>
              <a:rPr dirty="0" err="1"/>
              <a:t>स्थितियाँ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बंद</a:t>
            </a:r>
            <a:r>
              <a:rPr dirty="0"/>
              <a:t> </a:t>
            </a:r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चोट</a:t>
            </a:r>
            <a:r>
              <a:rPr dirty="0"/>
              <a:t> (</a:t>
            </a:r>
            <a:r>
              <a:rPr dirty="0" err="1"/>
              <a:t>फटने</a:t>
            </a:r>
            <a:r>
              <a:rPr dirty="0"/>
              <a:t>, </a:t>
            </a:r>
            <a:r>
              <a:rPr dirty="0" err="1"/>
              <a:t>रक्तस्राव</a:t>
            </a:r>
            <a:r>
              <a:rPr dirty="0"/>
              <a:t>)</a:t>
            </a:r>
          </a:p>
        </p:txBody>
      </p:sp>
      <p:sp>
        <p:nvSpPr>
          <p:cNvPr id="268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0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15 -</a:t>
            </a:r>
          </a:p>
        </p:txBody>
      </p:sp>
      <p:sp>
        <p:nvSpPr>
          <p:cNvPr id="2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73" name="Causes of Abdominal Distress"/>
          <p:cNvSpPr txBox="1"/>
          <p:nvPr/>
        </p:nvSpPr>
        <p:spPr>
          <a:xfrm>
            <a:off x="7539487" y="1152213"/>
            <a:ext cx="9265094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संकट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कारण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91" y="88756"/>
            <a:ext cx="1381683" cy="1531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" y="172700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Abdominal Distress"/>
          <p:cNvSpPr txBox="1"/>
          <p:nvPr/>
        </p:nvSpPr>
        <p:spPr>
          <a:xfrm>
            <a:off x="8526560" y="1506705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संकट</a:t>
            </a:r>
            <a:endParaRPr dirty="0"/>
          </a:p>
        </p:txBody>
      </p:sp>
      <p:sp>
        <p:nvSpPr>
          <p:cNvPr id="277" name="Abdominal pain, local or diffuse…"/>
          <p:cNvSpPr txBox="1"/>
          <p:nvPr/>
        </p:nvSpPr>
        <p:spPr>
          <a:xfrm>
            <a:off x="9705595" y="5392783"/>
            <a:ext cx="13926340" cy="3991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पेट में दर्द, स्थानीय या फैलाव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कोलिकी दर्द (लहरों में होने वाले ऐंठन)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पेट में संवेदनशीलता, स्थानीय या फैलाव</a:t>
            </a:r>
          </a:p>
        </p:txBody>
      </p:sp>
      <p:sp>
        <p:nvSpPr>
          <p:cNvPr id="278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7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0" name="PPT 15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8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283" name="Signs and symptoms"/>
          <p:cNvSpPr txBox="1"/>
          <p:nvPr/>
        </p:nvSpPr>
        <p:spPr>
          <a:xfrm>
            <a:off x="2198856" y="6404010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err="1"/>
              <a:t>लक्षण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संकेत</a:t>
            </a:r>
            <a:endParaRPr dirty="0"/>
          </a:p>
        </p:txBody>
      </p:sp>
      <p:sp>
        <p:nvSpPr>
          <p:cNvPr id="284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04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Abdominal Distress"/>
          <p:cNvSpPr txBox="1"/>
          <p:nvPr/>
        </p:nvSpPr>
        <p:spPr>
          <a:xfrm>
            <a:off x="8823943" y="1213407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संकट</a:t>
            </a:r>
            <a:endParaRPr dirty="0"/>
          </a:p>
        </p:txBody>
      </p:sp>
      <p:sp>
        <p:nvSpPr>
          <p:cNvPr id="287" name="Anxiety, reluctance to move…"/>
          <p:cNvSpPr txBox="1"/>
          <p:nvPr/>
        </p:nvSpPr>
        <p:spPr>
          <a:xfrm>
            <a:off x="9705595" y="5392783"/>
            <a:ext cx="13926340" cy="543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चिंता, हिलने-डुलने में झिझक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भुखमरी, मत nausea, वमन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बुखार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कठोर, तानवाला, या फुला हुआ पेट</a:t>
            </a:r>
          </a:p>
        </p:txBody>
      </p:sp>
      <p:sp>
        <p:nvSpPr>
          <p:cNvPr id="288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PPT 15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293" name="Signs and symptoms"/>
          <p:cNvSpPr txBox="1"/>
          <p:nvPr/>
        </p:nvSpPr>
        <p:spPr>
          <a:xfrm>
            <a:off x="1401396" y="7092498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लक्षण और संकेत</a:t>
            </a:r>
          </a:p>
        </p:txBody>
      </p:sp>
      <p:sp>
        <p:nvSpPr>
          <p:cNvPr id="294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03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15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96744" y="5179427"/>
            <a:ext cx="7627217" cy="5077933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जब</a:t>
            </a:r>
            <a:r>
              <a:rPr dirty="0"/>
              <a:t> </a:t>
            </a:r>
            <a:r>
              <a:rPr dirty="0" err="1"/>
              <a:t>आप</a:t>
            </a:r>
            <a:r>
              <a:rPr dirty="0"/>
              <a:t> </a:t>
            </a:r>
            <a:r>
              <a:rPr dirty="0" err="1"/>
              <a:t>इस</a:t>
            </a:r>
            <a:r>
              <a:rPr dirty="0"/>
              <a:t> </a:t>
            </a:r>
            <a:r>
              <a:rPr dirty="0" err="1"/>
              <a:t>पाठ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पूरा</a:t>
            </a:r>
            <a:r>
              <a:rPr dirty="0"/>
              <a:t> </a:t>
            </a:r>
            <a:r>
              <a:rPr dirty="0" err="1"/>
              <a:t>करेंगे</a:t>
            </a:r>
            <a:r>
              <a:rPr dirty="0"/>
              <a:t>, </a:t>
            </a:r>
            <a:r>
              <a:rPr dirty="0" err="1"/>
              <a:t>तो</a:t>
            </a:r>
            <a:r>
              <a:rPr dirty="0"/>
              <a:t> </a:t>
            </a:r>
            <a:r>
              <a:rPr dirty="0" err="1"/>
              <a:t>आप</a:t>
            </a:r>
            <a:r>
              <a:rPr dirty="0"/>
              <a:t> </a:t>
            </a:r>
            <a:r>
              <a:rPr dirty="0" err="1"/>
              <a:t>सक्षम</a:t>
            </a:r>
            <a:r>
              <a:rPr dirty="0"/>
              <a:t> </a:t>
            </a:r>
            <a:r>
              <a:rPr dirty="0" err="1"/>
              <a:t>होंगे</a:t>
            </a:r>
            <a:r>
              <a:rPr dirty="0"/>
              <a:t>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0376697" y="1572035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उद्देश्य</a:t>
            </a:r>
            <a:endParaRPr dirty="0"/>
          </a:p>
        </p:txBody>
      </p:sp>
      <p:sp>
        <p:nvSpPr>
          <p:cNvPr id="106" name="Define a medical emergency.…"/>
          <p:cNvSpPr txBox="1"/>
          <p:nvPr/>
        </p:nvSpPr>
        <p:spPr>
          <a:xfrm>
            <a:off x="11659744" y="5952384"/>
            <a:ext cx="12068230" cy="453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एक चिकित्सा आपात स्थिति को परिभाषित करें।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मायोकार्डियल इन्फार्क्शन को परिभाषित करें, नौ संकेत और लक्षणों की सूची बनाएं, और पूर्व-चिकित्सा उपचार के लिए आठ चरणों की सूची बनाएं।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958192" y="567790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958192" y="7569124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135876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Abdominal Distress"/>
          <p:cNvSpPr txBox="1"/>
          <p:nvPr/>
        </p:nvSpPr>
        <p:spPr>
          <a:xfrm>
            <a:off x="8041486" y="1403188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संकट</a:t>
            </a:r>
            <a:endParaRPr dirty="0"/>
          </a:p>
        </p:txBody>
      </p:sp>
      <p:sp>
        <p:nvSpPr>
          <p:cNvPr id="298" name="Signs of shock…"/>
          <p:cNvSpPr txBox="1"/>
          <p:nvPr/>
        </p:nvSpPr>
        <p:spPr>
          <a:xfrm>
            <a:off x="9705595" y="5392783"/>
            <a:ext cx="13926340" cy="493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झटके के संकेत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खून vomit करना, उज्ज्वल लाल या गहरा भूरा, कॉफी के जमीन जैसा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मल में खून, उज्ज्वल लाल या तार-सा काला</a:t>
            </a:r>
          </a:p>
        </p:txBody>
      </p:sp>
      <p:sp>
        <p:nvSpPr>
          <p:cNvPr id="29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3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1" name="PPT 15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3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304" name="Signs and symptoms"/>
          <p:cNvSpPr txBox="1"/>
          <p:nvPr/>
        </p:nvSpPr>
        <p:spPr>
          <a:xfrm>
            <a:off x="1599454" y="6591488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err="1"/>
              <a:t>लक्षण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संकेत</a:t>
            </a:r>
            <a:endParaRPr dirty="0"/>
          </a:p>
        </p:txBody>
      </p:sp>
      <p:sp>
        <p:nvSpPr>
          <p:cNvPr id="305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309" name="IMG-3642.JPG" descr="IMG-3642.JPG"/>
          <p:cNvPicPr>
            <a:picLocks noChangeAspect="1"/>
          </p:cNvPicPr>
          <p:nvPr/>
        </p:nvPicPr>
        <p:blipFill>
          <a:blip r:embed="rId3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0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31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2" name="PPT 15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31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pic>
        <p:nvPicPr>
          <p:cNvPr id="31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015" y="-8129921"/>
            <a:ext cx="1381683" cy="1531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000" y="-8129922"/>
            <a:ext cx="1381683" cy="15318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AE360D5-89D2-6919-6EBA-0DB19894D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776" y="0"/>
            <a:ext cx="2219253" cy="18991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PPT 15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9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016000" y="5119116"/>
            <a:ext cx="7627217" cy="4818514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जब आप इस पाठ को पूरा करेंगे, तो आप परिचित हो जाएंगे:</a:t>
            </a:r>
          </a:p>
        </p:txBody>
      </p:sp>
      <p:sp>
        <p:nvSpPr>
          <p:cNvPr id="120" name="OBJECTIVES"/>
          <p:cNvSpPr txBox="1"/>
          <p:nvPr/>
        </p:nvSpPr>
        <p:spPr>
          <a:xfrm>
            <a:off x="9134494" y="1161648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उद्देश्य</a:t>
            </a:r>
            <a:endParaRPr dirty="0"/>
          </a:p>
        </p:txBody>
      </p:sp>
      <p:sp>
        <p:nvSpPr>
          <p:cNvPr id="121" name="Define angina pectoris, list six signs and symptoms, and describe pre-hospital treatment.…"/>
          <p:cNvSpPr txBox="1"/>
          <p:nvPr/>
        </p:nvSpPr>
        <p:spPr>
          <a:xfrm>
            <a:off x="11659744" y="5014577"/>
            <a:ext cx="11555214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एनजाइना पाकिस्तानिस को परिभाषित करें, छह संकेत और लक्षणों की सूची बनाएं, और पूर्व-चिकित्सा उपचार का वर्णन करें।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कॉन्जेसटिव हार्ट फेलियर को परिभाषित करें, आठ संकेत और लक्षणों की सूची बनाएं, और पूर्व-चिकित्सा उपचार के लिए चार चरणों की सूची बनाएं।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9958192" y="4769194"/>
            <a:ext cx="1219201" cy="1681958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9958192" y="8054479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4" y="116304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3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1" name="PPT 15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3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34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017729" y="4845716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जब</a:t>
            </a:r>
            <a:r>
              <a:rPr dirty="0"/>
              <a:t> </a:t>
            </a:r>
            <a:r>
              <a:rPr dirty="0" err="1"/>
              <a:t>आप</a:t>
            </a:r>
            <a:r>
              <a:rPr dirty="0"/>
              <a:t> </a:t>
            </a:r>
            <a:r>
              <a:rPr dirty="0" err="1"/>
              <a:t>इस</a:t>
            </a:r>
            <a:r>
              <a:rPr dirty="0"/>
              <a:t> </a:t>
            </a:r>
            <a:r>
              <a:rPr dirty="0" err="1"/>
              <a:t>पाठ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पूरा</a:t>
            </a:r>
            <a:r>
              <a:rPr dirty="0"/>
              <a:t> </a:t>
            </a:r>
            <a:r>
              <a:rPr dirty="0" err="1"/>
              <a:t>करेंगे</a:t>
            </a:r>
            <a:r>
              <a:rPr dirty="0"/>
              <a:t>, </a:t>
            </a:r>
            <a:r>
              <a:rPr dirty="0" err="1"/>
              <a:t>तो</a:t>
            </a:r>
            <a:r>
              <a:rPr dirty="0"/>
              <a:t> </a:t>
            </a:r>
            <a:r>
              <a:rPr dirty="0" err="1"/>
              <a:t>आप</a:t>
            </a:r>
            <a:r>
              <a:rPr dirty="0"/>
              <a:t> </a:t>
            </a:r>
            <a:r>
              <a:rPr dirty="0" err="1"/>
              <a:t>परिचित</a:t>
            </a:r>
            <a:r>
              <a:rPr dirty="0"/>
              <a:t> </a:t>
            </a:r>
            <a:r>
              <a:rPr dirty="0" err="1"/>
              <a:t>हो</a:t>
            </a:r>
            <a:r>
              <a:rPr dirty="0"/>
              <a:t> </a:t>
            </a:r>
            <a:r>
              <a:rPr dirty="0" err="1"/>
              <a:t>जाएंगे</a:t>
            </a:r>
            <a:r>
              <a:rPr dirty="0"/>
              <a:t>:</a:t>
            </a:r>
          </a:p>
        </p:txBody>
      </p:sp>
      <p:sp>
        <p:nvSpPr>
          <p:cNvPr id="135" name="OBJECTIVES"/>
          <p:cNvSpPr txBox="1"/>
          <p:nvPr/>
        </p:nvSpPr>
        <p:spPr>
          <a:xfrm>
            <a:off x="10273181" y="1247912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उद्देश्य</a:t>
            </a:r>
            <a:endParaRPr dirty="0"/>
          </a:p>
        </p:txBody>
      </p:sp>
      <p:sp>
        <p:nvSpPr>
          <p:cNvPr id="136" name="Define hypertension, list five signs and symptoms and five steps for pre-hospital treatment.…"/>
          <p:cNvSpPr txBox="1"/>
          <p:nvPr/>
        </p:nvSpPr>
        <p:spPr>
          <a:xfrm>
            <a:off x="11532744" y="5673282"/>
            <a:ext cx="11821625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हाइपरटेंशन को परिभाषित करें, पांच संकेत और लक्षणों की सूची बनाएं और पूर्व-चिकित्सा उपचार के लिए पांच चरणों की सूची बनाएं।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पेट के दर्द के दस संकेत और लक्षणों की सूची बनाएं और पूर्व-चिकित्सा उपचार के लिए पांच चरणों की सूची बनाएं।</a:t>
            </a:r>
          </a:p>
        </p:txBody>
      </p:sp>
      <p:grpSp>
        <p:nvGrpSpPr>
          <p:cNvPr id="139" name="Group"/>
          <p:cNvGrpSpPr/>
          <p:nvPr/>
        </p:nvGrpSpPr>
        <p:grpSpPr>
          <a:xfrm>
            <a:off x="9831192" y="5402499"/>
            <a:ext cx="1219201" cy="1681958"/>
            <a:chOff x="0" y="115975"/>
            <a:chExt cx="1219200" cy="1681957"/>
          </a:xfrm>
        </p:grpSpPr>
        <p:sp>
          <p:nvSpPr>
            <p:cNvPr id="13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42" name="Group"/>
          <p:cNvGrpSpPr/>
          <p:nvPr/>
        </p:nvGrpSpPr>
        <p:grpSpPr>
          <a:xfrm>
            <a:off x="9831192" y="8724577"/>
            <a:ext cx="1219201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157883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4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7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15 -</a:t>
            </a:r>
          </a:p>
        </p:txBody>
      </p:sp>
      <p:sp>
        <p:nvSpPr>
          <p:cNvPr id="14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50" name="Medical Emergency"/>
          <p:cNvSpPr txBox="1"/>
          <p:nvPr/>
        </p:nvSpPr>
        <p:spPr>
          <a:xfrm>
            <a:off x="808039" y="4957271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चिकित्सा</a:t>
            </a:r>
            <a:r>
              <a:rPr dirty="0"/>
              <a:t> </a:t>
            </a:r>
            <a:r>
              <a:rPr dirty="0" err="1"/>
              <a:t>आपात</a:t>
            </a:r>
            <a:r>
              <a:rPr dirty="0"/>
              <a:t> </a:t>
            </a:r>
            <a:r>
              <a:rPr dirty="0" err="1"/>
              <a:t>स्थिति</a:t>
            </a:r>
            <a:endParaRPr dirty="0"/>
          </a:p>
        </p:txBody>
      </p:sp>
      <p:sp>
        <p:nvSpPr>
          <p:cNvPr id="151" name="A critical state caused by a wide variety of illnesses whose cause does not include trauma to       the patient."/>
          <p:cNvSpPr txBox="1"/>
          <p:nvPr/>
        </p:nvSpPr>
        <p:spPr>
          <a:xfrm>
            <a:off x="9858055" y="5260096"/>
            <a:ext cx="13345247" cy="485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एक गंभीर स्थिति जो विभिन्न बीमारियों के कारण होती है जिनका कारण रोगी को चोट लगने में नहीं होता है।</a:t>
            </a:r>
          </a:p>
        </p:txBody>
      </p:sp>
      <p:sp>
        <p:nvSpPr>
          <p:cNvPr id="152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8" y="116304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11739676" y="-29078"/>
            <a:ext cx="12746486" cy="13745078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Myocardial infarction…"/>
          <p:cNvSpPr txBox="1"/>
          <p:nvPr/>
        </p:nvSpPr>
        <p:spPr>
          <a:xfrm>
            <a:off x="12703774" y="4467207"/>
            <a:ext cx="11390486" cy="8109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मायोकार्डियल</a:t>
            </a:r>
            <a:r>
              <a:rPr dirty="0"/>
              <a:t> </a:t>
            </a:r>
            <a:r>
              <a:rPr dirty="0" err="1"/>
              <a:t>इन्फार्क्शन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एनजाइना</a:t>
            </a:r>
            <a:r>
              <a:rPr dirty="0"/>
              <a:t> </a:t>
            </a:r>
            <a:r>
              <a:rPr dirty="0" err="1"/>
              <a:t>पेक्टोरिस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कॉन्जेसटिव</a:t>
            </a:r>
            <a:r>
              <a:rPr dirty="0"/>
              <a:t> </a:t>
            </a:r>
            <a:r>
              <a:rPr dirty="0" err="1"/>
              <a:t>हार्ट</a:t>
            </a:r>
            <a:r>
              <a:rPr dirty="0"/>
              <a:t> </a:t>
            </a:r>
            <a:r>
              <a:rPr dirty="0" err="1"/>
              <a:t>फेलियर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सिर</a:t>
            </a:r>
            <a:r>
              <a:rPr dirty="0"/>
              <a:t> </a:t>
            </a:r>
            <a:r>
              <a:rPr dirty="0" err="1"/>
              <a:t>बनाने</a:t>
            </a:r>
            <a:r>
              <a:rPr dirty="0"/>
              <a:t> </a:t>
            </a:r>
            <a:r>
              <a:rPr dirty="0" err="1"/>
              <a:t>वाली</a:t>
            </a:r>
            <a:r>
              <a:rPr dirty="0"/>
              <a:t> </a:t>
            </a:r>
            <a:r>
              <a:rPr dirty="0" err="1"/>
              <a:t>रक्त</a:t>
            </a:r>
            <a:r>
              <a:rPr dirty="0"/>
              <a:t> </a:t>
            </a:r>
            <a:r>
              <a:rPr dirty="0" err="1"/>
              <a:t>धमनियों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दुर्घटना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हाइपरटेंशन</a:t>
            </a:r>
            <a:endParaRPr dirty="0"/>
          </a:p>
        </p:txBody>
      </p:sp>
      <p:sp>
        <p:nvSpPr>
          <p:cNvPr id="156" name="Most Common Cardiovascular  Medical Emergencies"/>
          <p:cNvSpPr txBox="1"/>
          <p:nvPr/>
        </p:nvSpPr>
        <p:spPr>
          <a:xfrm>
            <a:off x="1612260" y="6141320"/>
            <a:ext cx="8866229" cy="476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सबसे</a:t>
            </a:r>
            <a:r>
              <a:rPr dirty="0"/>
              <a:t> </a:t>
            </a:r>
            <a:r>
              <a:rPr dirty="0" err="1"/>
              <a:t>सामान्य</a:t>
            </a:r>
            <a:r>
              <a:rPr dirty="0"/>
              <a:t> </a:t>
            </a:r>
            <a:r>
              <a:rPr dirty="0" err="1"/>
              <a:t>कार्डियोवास्कुलर</a:t>
            </a:r>
            <a:r>
              <a:rPr dirty="0"/>
              <a:t> </a:t>
            </a:r>
            <a:r>
              <a:rPr dirty="0" err="1"/>
              <a:t>चिकित्सा</a:t>
            </a:r>
            <a:r>
              <a:rPr dirty="0"/>
              <a:t> </a:t>
            </a:r>
            <a:r>
              <a:rPr dirty="0" err="1"/>
              <a:t>आपात</a:t>
            </a:r>
            <a:r>
              <a:rPr dirty="0"/>
              <a:t> </a:t>
            </a:r>
            <a:r>
              <a:rPr dirty="0" err="1"/>
              <a:t>स्थितियाँ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57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5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9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15 -</a:t>
            </a:r>
          </a:p>
        </p:txBody>
      </p:sp>
      <p:sp>
        <p:nvSpPr>
          <p:cNvPr id="16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299" y="116304"/>
            <a:ext cx="1381683" cy="153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2" y="72879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6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15 -</a:t>
            </a:r>
          </a:p>
        </p:txBody>
      </p:sp>
      <p:sp>
        <p:nvSpPr>
          <p:cNvPr id="16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8" name="Myocardial Infarction"/>
          <p:cNvSpPr txBox="1"/>
          <p:nvPr/>
        </p:nvSpPr>
        <p:spPr>
          <a:xfrm>
            <a:off x="1077422" y="4922766"/>
            <a:ext cx="6516689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मायोकार्डियल</a:t>
            </a:r>
            <a:r>
              <a:rPr dirty="0"/>
              <a:t> </a:t>
            </a:r>
            <a:r>
              <a:rPr dirty="0" err="1"/>
              <a:t>इन्फार्क्शन</a:t>
            </a:r>
            <a:endParaRPr dirty="0"/>
          </a:p>
        </p:txBody>
      </p:sp>
      <p:sp>
        <p:nvSpPr>
          <p:cNvPr id="169" name="Literally meaning “death of…"/>
          <p:cNvSpPr txBox="1"/>
          <p:nvPr/>
        </p:nvSpPr>
        <p:spPr>
          <a:xfrm>
            <a:off x="9858055" y="5260096"/>
            <a:ext cx="12942703" cy="485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शाब्दिक अर्थ “दिल की मृत्यु का</a:t>
            </a:r>
          </a:p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जब दिल के एक हिस्से में रक्त की आपूर्ति बाधित होती है या काफी कम हो जाती है, तो वह हिस्सा मर जाता है।</a:t>
            </a:r>
          </a:p>
        </p:txBody>
      </p:sp>
      <p:sp>
        <p:nvSpPr>
          <p:cNvPr id="170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06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596" y="0"/>
            <a:ext cx="1381683" cy="1531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116303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Chest pain"/>
          <p:cNvSpPr txBox="1"/>
          <p:nvPr/>
        </p:nvSpPr>
        <p:spPr>
          <a:xfrm>
            <a:off x="9858055" y="5260096"/>
            <a:ext cx="12942703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छाती में दर्द</a:t>
            </a:r>
          </a:p>
        </p:txBody>
      </p:sp>
      <p:sp>
        <p:nvSpPr>
          <p:cNvPr id="175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6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7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15 -</a:t>
            </a:r>
          </a:p>
        </p:txBody>
      </p:sp>
      <p:sp>
        <p:nvSpPr>
          <p:cNvPr id="17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06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81" name="Angina Pectoris"/>
          <p:cNvSpPr txBox="1"/>
          <p:nvPr/>
        </p:nvSpPr>
        <p:spPr>
          <a:xfrm>
            <a:off x="1595007" y="4602691"/>
            <a:ext cx="5326032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एनजाइना</a:t>
            </a:r>
            <a:r>
              <a:rPr dirty="0"/>
              <a:t> </a:t>
            </a:r>
            <a:r>
              <a:rPr dirty="0" err="1"/>
              <a:t>पेक्टोरिस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886" y="0"/>
            <a:ext cx="1381683" cy="1531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4" name="Congestive Heart Failure"/>
          <p:cNvSpPr txBox="1"/>
          <p:nvPr/>
        </p:nvSpPr>
        <p:spPr>
          <a:xfrm>
            <a:off x="690841" y="5009029"/>
            <a:ext cx="6516689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कॉन्जेसटिव</a:t>
            </a:r>
            <a:r>
              <a:rPr dirty="0"/>
              <a:t> </a:t>
            </a:r>
            <a:r>
              <a:rPr dirty="0" err="1"/>
              <a:t>हार्ट</a:t>
            </a:r>
            <a:r>
              <a:rPr dirty="0"/>
              <a:t> </a:t>
            </a:r>
            <a:r>
              <a:rPr dirty="0" err="1"/>
              <a:t>फेलियर</a:t>
            </a:r>
            <a:endParaRPr dirty="0"/>
          </a:p>
        </p:txBody>
      </p:sp>
      <p:sp>
        <p:nvSpPr>
          <p:cNvPr id="185" name="A condition of excessive fluid build-up in the lungs and/or other organs due to inadequate pumping of the heart."/>
          <p:cNvSpPr txBox="1"/>
          <p:nvPr/>
        </p:nvSpPr>
        <p:spPr>
          <a:xfrm>
            <a:off x="9858055" y="5260096"/>
            <a:ext cx="12942703" cy="485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फेफड़ों और/या अन्य अंगों में तरल पदार्थ का अत्यधिक संचय एक स्थिति है जो दिल की अपर्याप्त पंपिंग के कारण होती है।</a:t>
            </a:r>
          </a:p>
        </p:txBody>
      </p:sp>
      <p:sp>
        <p:nvSpPr>
          <p:cNvPr id="18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7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8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9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15 -</a:t>
            </a:r>
          </a:p>
        </p:txBody>
      </p:sp>
      <p:sp>
        <p:nvSpPr>
          <p:cNvPr id="19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06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2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649507" y="7749877"/>
            <a:ext cx="9691689" cy="4662488"/>
          </a:xfrm>
          <a:prstGeom prst="rect">
            <a:avLst/>
          </a:prstGeom>
        </p:spPr>
        <p:txBody>
          <a:bodyPr lIns="50355" tIns="50355" rIns="50355" bIns="50355" anchor="t"/>
          <a:lstStyle>
            <a:lvl1pPr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317" y="2320"/>
            <a:ext cx="1381683" cy="1531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683" cy="15318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600</Words>
  <Application>Microsoft Office PowerPoint</Application>
  <PresentationFormat>Custom</PresentationFormat>
  <Paragraphs>126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STORE</dc:creator>
  <cp:lastModifiedBy>CONTROL ROOM 2</cp:lastModifiedBy>
  <cp:revision>12</cp:revision>
  <dcterms:modified xsi:type="dcterms:W3CDTF">2025-12-18T05:28:48Z</dcterms:modified>
</cp:coreProperties>
</file>