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Lst>
  <p:sldSz cx="12192000" cy="6858000"/>
  <p:notesSz cx="6858000" cy="9144000"/>
  <p:embeddedFontLst>
    <p:embeddedFont>
      <p:font typeface="Arial Black" panose="020B0A04020102020204" pitchFamily="34" charset="0"/>
      <p:regular r:id="rId74"/>
      <p:bold r:id="rId75"/>
    </p:embeddedFont>
    <p:embeddedFont>
      <p:font typeface="Georgia" panose="02040502050405020303" pitchFamily="18" charset="0"/>
      <p:regular r:id="rId76"/>
      <p:bold r:id="rId77"/>
      <p:italic r:id="rId78"/>
      <p:boldItalic r:id="rId79"/>
    </p:embeddedFont>
    <p:embeddedFont>
      <p:font typeface="Roboto" panose="02000000000000000000" pitchFamily="2" charset="0"/>
      <p:regular r:id="rId80"/>
      <p:bold r:id="rId81"/>
      <p:italic r:id="rId82"/>
      <p:boldItalic r:id="rId83"/>
    </p:embeddedFont>
    <p:embeddedFont>
      <p:font typeface="Tahoma" panose="020B0604030504040204" pitchFamily="34" charset="0"/>
      <p:regular r:id="rId84"/>
      <p:bold r:id="rId85"/>
    </p:embeddedFont>
    <p:embeddedFont>
      <p:font typeface="Verdana" panose="020B0604030504040204" pitchFamily="34"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04D944-B65A-4CBB-99F7-555FEB72C3FD}">
  <a:tblStyle styleId="{AE04D944-B65A-4CBB-99F7-555FEB72C3F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68847C1-99D4-4200-BE31-F8C6C3C5D2D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9F9"/>
          </a:solidFill>
        </a:fill>
      </a:tcStyle>
    </a:wholeTbl>
    <a:band1H>
      <a:tcTxStyle b="off" i="off"/>
      <a:tcStyle>
        <a:tcBdr/>
        <a:fill>
          <a:solidFill>
            <a:srgbClr val="F2F2F2"/>
          </a:solidFill>
        </a:fill>
      </a:tcStyle>
    </a:band1H>
    <a:band2H>
      <a:tcTxStyle b="off" i="off"/>
      <a:tcStyle>
        <a:tcBdr/>
      </a:tcStyle>
    </a:band2H>
    <a:band1V>
      <a:tcTxStyle b="off" i="off"/>
      <a:tcStyle>
        <a:tcBdr/>
        <a:fill>
          <a:solidFill>
            <a:srgbClr val="F2F2F2"/>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font" Target="fonts/font12.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4.fntdata"/><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
        <p:nvSpPr>
          <p:cNvPr id="197" name="Google Shape;1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
        <p:nvSpPr>
          <p:cNvPr id="209" name="Google Shape;20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12</a:t>
            </a:fld>
            <a:endParaRPr sz="1200" b="0" i="0" u="none" strike="noStrike" cap="none">
              <a:solidFill>
                <a:schemeClr val="dk1"/>
              </a:solidFill>
              <a:latin typeface="Times New Roman"/>
              <a:ea typeface="Times New Roman"/>
              <a:cs typeface="Times New Roman"/>
              <a:sym typeface="Times New Roman"/>
            </a:endParaRPr>
          </a:p>
        </p:txBody>
      </p:sp>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13</a:t>
            </a:fld>
            <a:endParaRPr sz="1200" b="0" i="0" u="none" strike="noStrike" cap="none">
              <a:solidFill>
                <a:schemeClr val="dk1"/>
              </a:solidFill>
              <a:latin typeface="Times New Roman"/>
              <a:ea typeface="Times New Roman"/>
              <a:cs typeface="Times New Roman"/>
              <a:sym typeface="Times New Roman"/>
            </a:endParaRPr>
          </a:p>
        </p:txBody>
      </p:sp>
      <p:sp>
        <p:nvSpPr>
          <p:cNvPr id="234" name="Google Shape;23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14</a:t>
            </a:fld>
            <a:endParaRPr sz="1200" b="0" i="0" u="none" strike="noStrike" cap="none">
              <a:solidFill>
                <a:schemeClr val="dk1"/>
              </a:solidFill>
              <a:latin typeface="Times New Roman"/>
              <a:ea typeface="Times New Roman"/>
              <a:cs typeface="Times New Roman"/>
              <a:sym typeface="Times New Roman"/>
            </a:endParaRPr>
          </a:p>
        </p:txBody>
      </p:sp>
      <p:sp>
        <p:nvSpPr>
          <p:cNvPr id="245" name="Google Shape;24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15</a:t>
            </a:fld>
            <a:endParaRPr sz="1200" b="0" i="0" u="none" strike="noStrike" cap="none">
              <a:solidFill>
                <a:schemeClr val="dk1"/>
              </a:solidFill>
              <a:latin typeface="Times New Roman"/>
              <a:ea typeface="Times New Roman"/>
              <a:cs typeface="Times New Roman"/>
              <a:sym typeface="Times New Roman"/>
            </a:endParaRPr>
          </a:p>
        </p:txBody>
      </p:sp>
      <p:sp>
        <p:nvSpPr>
          <p:cNvPr id="256" name="Google Shape;2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16</a:t>
            </a:fld>
            <a:endParaRPr sz="1200" b="0" i="0" u="none" strike="noStrike" cap="none">
              <a:solidFill>
                <a:schemeClr val="dk1"/>
              </a:solidFill>
              <a:latin typeface="Times New Roman"/>
              <a:ea typeface="Times New Roman"/>
              <a:cs typeface="Times New Roman"/>
              <a:sym typeface="Times New Roman"/>
            </a:endParaRPr>
          </a:p>
        </p:txBody>
      </p:sp>
      <p:sp>
        <p:nvSpPr>
          <p:cNvPr id="271" name="Google Shape;27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17</a:t>
            </a:fld>
            <a:endParaRPr sz="1200" b="0" i="0" u="none" strike="noStrike" cap="none">
              <a:solidFill>
                <a:schemeClr val="dk1"/>
              </a:solidFill>
              <a:latin typeface="Times New Roman"/>
              <a:ea typeface="Times New Roman"/>
              <a:cs typeface="Times New Roman"/>
              <a:sym typeface="Times New Roman"/>
            </a:endParaRPr>
          </a:p>
        </p:txBody>
      </p:sp>
      <p:sp>
        <p:nvSpPr>
          <p:cNvPr id="282" name="Google Shape;2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18</a:t>
            </a:fld>
            <a:endParaRPr sz="1200" b="0" i="0" u="none" strike="noStrike" cap="none">
              <a:solidFill>
                <a:schemeClr val="dk1"/>
              </a:solidFill>
              <a:latin typeface="Times New Roman"/>
              <a:ea typeface="Times New Roman"/>
              <a:cs typeface="Times New Roman"/>
              <a:sym typeface="Times New Roman"/>
            </a:endParaRPr>
          </a:p>
        </p:txBody>
      </p:sp>
      <p:sp>
        <p:nvSpPr>
          <p:cNvPr id="293" name="Google Shape;2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4" name="Google Shape;2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19</a:t>
            </a:fld>
            <a:endParaRPr sz="1200" b="0" i="0" u="none" strike="noStrike" cap="none">
              <a:solidFill>
                <a:schemeClr val="dk1"/>
              </a:solidFill>
              <a:latin typeface="Times New Roman"/>
              <a:ea typeface="Times New Roman"/>
              <a:cs typeface="Times New Roman"/>
              <a:sym typeface="Times New Roman"/>
            </a:endParaRPr>
          </a:p>
        </p:txBody>
      </p:sp>
      <p:sp>
        <p:nvSpPr>
          <p:cNvPr id="306" name="Google Shape;3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7" name="Google Shape;3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20</a:t>
            </a:fld>
            <a:endParaRPr sz="1200" b="0" i="0" u="none" strike="noStrike" cap="none">
              <a:solidFill>
                <a:schemeClr val="dk1"/>
              </a:solidFill>
              <a:latin typeface="Times New Roman"/>
              <a:ea typeface="Times New Roman"/>
              <a:cs typeface="Times New Roman"/>
              <a:sym typeface="Times New Roman"/>
            </a:endParaRPr>
          </a:p>
        </p:txBody>
      </p:sp>
      <p:sp>
        <p:nvSpPr>
          <p:cNvPr id="318" name="Google Shape;3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9" name="Google Shape;3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21</a:t>
            </a:fld>
            <a:endParaRPr sz="1200" b="0" i="0" u="none" strike="noStrike" cap="none">
              <a:solidFill>
                <a:schemeClr val="dk1"/>
              </a:solidFill>
              <a:latin typeface="Times New Roman"/>
              <a:ea typeface="Times New Roman"/>
              <a:cs typeface="Times New Roman"/>
              <a:sym typeface="Times New Roman"/>
            </a:endParaRPr>
          </a:p>
        </p:txBody>
      </p:sp>
      <p:sp>
        <p:nvSpPr>
          <p:cNvPr id="329" name="Google Shape;3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22</a:t>
            </a:fld>
            <a:endParaRPr sz="1200" b="0" i="0" u="none" strike="noStrike" cap="none">
              <a:solidFill>
                <a:schemeClr val="dk1"/>
              </a:solidFill>
              <a:latin typeface="Times New Roman"/>
              <a:ea typeface="Times New Roman"/>
              <a:cs typeface="Times New Roman"/>
              <a:sym typeface="Times New Roman"/>
            </a:endParaRPr>
          </a:p>
        </p:txBody>
      </p:sp>
      <p:sp>
        <p:nvSpPr>
          <p:cNvPr id="340" name="Google Shape;3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23</a:t>
            </a:fld>
            <a:endParaRPr sz="1200" b="0" i="0" u="none" strike="noStrike" cap="none">
              <a:solidFill>
                <a:schemeClr val="dk1"/>
              </a:solidFill>
              <a:latin typeface="Times New Roman"/>
              <a:ea typeface="Times New Roman"/>
              <a:cs typeface="Times New Roman"/>
              <a:sym typeface="Times New Roman"/>
            </a:endParaRPr>
          </a:p>
        </p:txBody>
      </p:sp>
      <p:sp>
        <p:nvSpPr>
          <p:cNvPr id="351" name="Google Shape;3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
        <p:nvSpPr>
          <p:cNvPr id="362" name="Google Shape;36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3" name="Google Shape;36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
        <p:nvSpPr>
          <p:cNvPr id="373" name="Google Shape;37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4" name="Google Shape;37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26</a:t>
            </a:fld>
            <a:endParaRPr sz="1200" b="0" i="0" u="none" strike="noStrike" cap="none">
              <a:solidFill>
                <a:schemeClr val="dk1"/>
              </a:solidFill>
              <a:latin typeface="Arial"/>
              <a:ea typeface="Arial"/>
              <a:cs typeface="Arial"/>
              <a:sym typeface="Arial"/>
            </a:endParaRPr>
          </a:p>
        </p:txBody>
      </p:sp>
      <p:sp>
        <p:nvSpPr>
          <p:cNvPr id="386" name="Google Shape;3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7" name="Google Shape;38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27</a:t>
            </a:fld>
            <a:endParaRPr sz="1200" b="0" i="0" u="none" strike="noStrike" cap="none">
              <a:solidFill>
                <a:schemeClr val="dk1"/>
              </a:solidFill>
              <a:latin typeface="Arial"/>
              <a:ea typeface="Arial"/>
              <a:cs typeface="Arial"/>
              <a:sym typeface="Arial"/>
            </a:endParaRPr>
          </a:p>
        </p:txBody>
      </p:sp>
      <p:sp>
        <p:nvSpPr>
          <p:cNvPr id="397" name="Google Shape;39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31</a:t>
            </a:fld>
            <a:endParaRPr sz="1200" b="0" i="0" u="none" strike="noStrike" cap="none">
              <a:solidFill>
                <a:schemeClr val="dk1"/>
              </a:solidFill>
              <a:latin typeface="Arial"/>
              <a:ea typeface="Arial"/>
              <a:cs typeface="Arial"/>
              <a:sym typeface="Arial"/>
            </a:endParaRPr>
          </a:p>
        </p:txBody>
      </p:sp>
      <p:sp>
        <p:nvSpPr>
          <p:cNvPr id="439" name="Google Shape;43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0" name="Google Shape;44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35</a:t>
            </a:fld>
            <a:endParaRPr sz="1200" b="0" i="0" u="none" strike="noStrike" cap="none">
              <a:solidFill>
                <a:schemeClr val="dk1"/>
              </a:solidFill>
              <a:latin typeface="Arial"/>
              <a:ea typeface="Arial"/>
              <a:cs typeface="Arial"/>
              <a:sym typeface="Arial"/>
            </a:endParaRPr>
          </a:p>
        </p:txBody>
      </p:sp>
      <p:sp>
        <p:nvSpPr>
          <p:cNvPr id="482" name="Google Shape;48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3" name="Google Shape;48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36</a:t>
            </a:fld>
            <a:endParaRPr sz="1200" b="0" i="0" u="none" strike="noStrike" cap="none">
              <a:solidFill>
                <a:schemeClr val="dk1"/>
              </a:solidFill>
              <a:latin typeface="Arial"/>
              <a:ea typeface="Arial"/>
              <a:cs typeface="Arial"/>
              <a:sym typeface="Arial"/>
            </a:endParaRPr>
          </a:p>
        </p:txBody>
      </p:sp>
      <p:sp>
        <p:nvSpPr>
          <p:cNvPr id="493" name="Google Shape;49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4" name="Google Shape;49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38</a:t>
            </a:fld>
            <a:endParaRPr sz="1200" b="0" i="0" u="none" strike="noStrike" cap="none">
              <a:solidFill>
                <a:schemeClr val="dk1"/>
              </a:solidFill>
              <a:latin typeface="Arial"/>
              <a:ea typeface="Arial"/>
              <a:cs typeface="Arial"/>
              <a:sym typeface="Arial"/>
            </a:endParaRPr>
          </a:p>
        </p:txBody>
      </p:sp>
      <p:sp>
        <p:nvSpPr>
          <p:cNvPr id="517" name="Google Shape;51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8" name="Google Shape;51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34" name="Google Shape;13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5" name="Google Shape;575;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6" name="Google Shape;58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7" name="Google Shape;63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2" name="Google Shape;68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7" name="Google Shape;697;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698" name="Google Shape;698;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4" name="Google Shape;72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6" name="Google Shape;736;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1" name="Google Shape;77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2" name="Google Shape;78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6" name="Google Shape;806;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6" name="Google Shape;81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7" name="Google Shape;81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9" name="Google Shape;83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0" name="Google Shape;850;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1" name="Google Shape;861;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1" name="Google Shape;871;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72" name="Google Shape;872;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68</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3" name="Google Shape;883;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70</a:t>
            </a:fld>
            <a:endParaRPr sz="1200" b="0" i="0" u="none" strike="noStrike" cap="none">
              <a:solidFill>
                <a:schemeClr val="dk1"/>
              </a:solidFill>
              <a:latin typeface="Arial"/>
              <a:ea typeface="Arial"/>
              <a:cs typeface="Arial"/>
              <a:sym typeface="Arial"/>
            </a:endParaRPr>
          </a:p>
        </p:txBody>
      </p:sp>
      <p:sp>
        <p:nvSpPr>
          <p:cNvPr id="893" name="Google Shape;89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4" name="Google Shape;89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5" name="Google Shape;905;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a:spLocks noGrp="1"/>
          </p:cNvSpPr>
          <p:nvPr>
            <p:ph type="pic" idx="2"/>
          </p:nvPr>
        </p:nvSpPr>
        <p:spPr>
          <a:xfrm>
            <a:off x="5183188" y="987425"/>
            <a:ext cx="6172200" cy="4873625"/>
          </a:xfrm>
          <a:prstGeom prst="rect">
            <a:avLst/>
          </a:prstGeom>
          <a:noFill/>
          <a:ln>
            <a:noFill/>
          </a:ln>
        </p:spPr>
      </p:sp>
      <p:sp>
        <p:nvSpPr>
          <p:cNvPr id="81" name="Google Shape;81;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97600" y="1600200"/>
            <a:ext cx="5384800" cy="21859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6197600" y="3938589"/>
            <a:ext cx="5384800" cy="21875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Image:Aberdeenflames2.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en.wikipedia.org/wiki/Image:Forestfire2.jpg" TargetMode="External"/><Relationship Id="rId7"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en.wikipedia.org/wiki/Image:Explosions.jpg"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jp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2.jpg"/><Relationship Id="rId4" Type="http://schemas.openxmlformats.org/officeDocument/2006/relationships/image" Target="../media/image1.jp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p:nvPr/>
        </p:nvSpPr>
        <p:spPr>
          <a:xfrm>
            <a:off x="6096000" y="7620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a:t>
            </a:fld>
            <a:endParaRPr sz="1400" b="0" i="0" u="none" strike="noStrike" cap="none">
              <a:solidFill>
                <a:schemeClr val="dk1"/>
              </a:solidFill>
              <a:latin typeface="Arial"/>
              <a:ea typeface="Arial"/>
              <a:cs typeface="Arial"/>
              <a:sym typeface="Arial"/>
            </a:endParaRPr>
          </a:p>
        </p:txBody>
      </p:sp>
      <p:sp>
        <p:nvSpPr>
          <p:cNvPr id="104" name="Google Shape;104;p15"/>
          <p:cNvSpPr txBox="1"/>
          <p:nvPr/>
        </p:nvSpPr>
        <p:spPr>
          <a:xfrm>
            <a:off x="2865120" y="1767840"/>
            <a:ext cx="8138160"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8000"/>
              <a:buFont typeface="Arial"/>
              <a:buNone/>
            </a:pPr>
            <a:r>
              <a:rPr lang="en-US" sz="8000" b="1" i="0" u="none" strike="noStrike" cap="none">
                <a:solidFill>
                  <a:srgbClr val="FF0000"/>
                </a:solidFill>
                <a:latin typeface="Arial"/>
                <a:ea typeface="Arial"/>
                <a:cs typeface="Arial"/>
                <a:sym typeface="Arial"/>
              </a:rPr>
              <a:t>FIRE FIGHTING (अग्निशमन)</a:t>
            </a:r>
            <a:endParaRPr sz="8000" b="1" i="0" u="none" strike="noStrike" cap="none">
              <a:solidFill>
                <a:srgbClr val="FF0000"/>
              </a:solidFill>
              <a:latin typeface="Arial"/>
              <a:ea typeface="Arial"/>
              <a:cs typeface="Arial"/>
              <a:sym typeface="Arial"/>
            </a:endParaRPr>
          </a:p>
        </p:txBody>
      </p:sp>
      <p:pic>
        <p:nvPicPr>
          <p:cNvPr id="105" name="Google Shape;105;p15"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106" name="Google Shape;106;p15"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
        <p:nvSpPr>
          <p:cNvPr id="107" name="Google Shape;107;p15"/>
          <p:cNvSpPr/>
          <p:nvPr/>
        </p:nvSpPr>
        <p:spPr>
          <a:xfrm>
            <a:off x="4137025" y="6425186"/>
            <a:ext cx="3711194" cy="374903"/>
          </a:xfrm>
          <a:prstGeom prst="rect">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9600"/>
              <a:buFont typeface="Arial"/>
              <a:buNone/>
            </a:pPr>
            <a:r>
              <a:rPr lang="en-US" sz="1600" b="1" i="0" u="none" strike="noStrike" cap="none">
                <a:solidFill>
                  <a:srgbClr val="000000"/>
                </a:solidFill>
                <a:latin typeface="Arial"/>
                <a:ea typeface="Arial"/>
                <a:cs typeface="Arial"/>
                <a:sym typeface="Arial"/>
              </a:rPr>
              <a:t>By:-INSP/GD-BHUPENDRA KUMAR</a:t>
            </a:r>
            <a:endParaRPr sz="1600" b="1" i="0" u="none" strike="noStrike" cap="none">
              <a:solidFill>
                <a:srgbClr val="000000"/>
              </a:solidFill>
              <a:latin typeface="Arial"/>
              <a:ea typeface="Arial"/>
              <a:cs typeface="Arial"/>
              <a:sym typeface="Arial"/>
            </a:endParaRPr>
          </a:p>
        </p:txBody>
      </p:sp>
      <p:sp>
        <p:nvSpPr>
          <p:cNvPr id="108" name="Google Shape;108;p15"/>
          <p:cNvSpPr/>
          <p:nvPr/>
        </p:nvSpPr>
        <p:spPr>
          <a:xfrm>
            <a:off x="2002537" y="136525"/>
            <a:ext cx="8412480" cy="1418591"/>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4800"/>
              <a:buFont typeface="Arial Black"/>
              <a:buNone/>
            </a:pPr>
            <a:r>
              <a:rPr lang="en-US" sz="4800" b="0" i="0" u="none" strike="noStrike" cap="none">
                <a:solidFill>
                  <a:srgbClr val="000000"/>
                </a:solidFill>
                <a:latin typeface="Arial Black"/>
                <a:ea typeface="Arial Black"/>
                <a:cs typeface="Arial Black"/>
                <a:sym typeface="Arial Black"/>
              </a:rPr>
              <a:t>           </a:t>
            </a:r>
            <a:r>
              <a:rPr lang="en-US" sz="2400" b="0" i="0" u="none" strike="noStrike" cap="none">
                <a:solidFill>
                  <a:srgbClr val="000000"/>
                </a:solidFill>
                <a:latin typeface="Arial Black"/>
                <a:ea typeface="Arial Black"/>
                <a:cs typeface="Arial Black"/>
                <a:sym typeface="Arial Black"/>
              </a:rPr>
              <a:t>ढही हुई संरचना में खोज और बचाव </a:t>
            </a:r>
            <a:endParaRPr sz="2400" b="0" i="0" u="none" strike="noStrike" cap="none">
              <a:solidFill>
                <a:srgbClr val="000000"/>
              </a:solidFill>
              <a:latin typeface="Arial Black"/>
              <a:ea typeface="Arial Black"/>
              <a:cs typeface="Arial Black"/>
              <a:sym typeface="Arial Black"/>
            </a:endParaRPr>
          </a:p>
          <a:p>
            <a:pPr marL="0" marR="0" lvl="0" indent="0" algn="l" rtl="0">
              <a:lnSpc>
                <a:spcPct val="100000"/>
              </a:lnSpc>
              <a:spcBef>
                <a:spcPts val="0"/>
              </a:spcBef>
              <a:spcAft>
                <a:spcPts val="0"/>
              </a:spcAft>
              <a:buClr>
                <a:srgbClr val="000000"/>
              </a:buClr>
              <a:buSzPts val="4800"/>
              <a:buFont typeface="Arial Black"/>
              <a:buNone/>
            </a:pPr>
            <a:r>
              <a:rPr lang="en-US" sz="2400" b="0" i="0" u="none" strike="noStrike" cap="none">
                <a:solidFill>
                  <a:srgbClr val="000000"/>
                </a:solidFill>
                <a:latin typeface="Arial Black"/>
                <a:ea typeface="Arial Black"/>
                <a:cs typeface="Arial Black"/>
                <a:sym typeface="Arial Black"/>
              </a:rPr>
              <a:t>COLLAPSED STRUCTURE SEARCH AND RESCUE</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4"/>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1" name="Google Shape;201;p24"/>
          <p:cNvSpPr txBox="1">
            <a:spLocks noGrp="1"/>
          </p:cNvSpPr>
          <p:nvPr>
            <p:ph type="ctrTitle"/>
          </p:nvPr>
        </p:nvSpPr>
        <p:spPr>
          <a:xfrm>
            <a:off x="762000" y="1801368"/>
            <a:ext cx="2977896" cy="789432"/>
          </a:xfrm>
          <a:prstGeom prst="rect">
            <a:avLst/>
          </a:prstGeom>
          <a:noFill/>
          <a:ln w="9525" cap="flat" cmpd="sng">
            <a:solidFill>
              <a:srgbClr val="993300"/>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2060"/>
              </a:buClr>
              <a:buSzPts val="4000"/>
              <a:buFont typeface="Calibri"/>
              <a:buNone/>
            </a:pPr>
            <a:r>
              <a:rPr lang="en-US" sz="4000" b="1">
                <a:solidFill>
                  <a:srgbClr val="002060"/>
                </a:solidFill>
              </a:rPr>
              <a:t>दहन के प्रकार:</a:t>
            </a:r>
            <a:endParaRPr/>
          </a:p>
        </p:txBody>
      </p:sp>
      <p:sp>
        <p:nvSpPr>
          <p:cNvPr id="202" name="Google Shape;202;p24"/>
          <p:cNvSpPr txBox="1">
            <a:spLocks noGrp="1"/>
          </p:cNvSpPr>
          <p:nvPr>
            <p:ph type="subTitle" idx="1"/>
          </p:nvPr>
        </p:nvSpPr>
        <p:spPr>
          <a:xfrm>
            <a:off x="6400800" y="1295400"/>
            <a:ext cx="5715000" cy="2743200"/>
          </a:xfrm>
          <a:prstGeom prst="rect">
            <a:avLst/>
          </a:prstGeom>
          <a:noFill/>
          <a:ln>
            <a:noFill/>
          </a:ln>
        </p:spPr>
        <p:txBody>
          <a:bodyPr spcFirstLastPara="1" wrap="square" lIns="91425" tIns="45700" rIns="91425" bIns="45700" anchor="t" anchorCtr="0">
            <a:normAutofit/>
          </a:bodyPr>
          <a:lstStyle/>
          <a:p>
            <a:pPr marL="914400" lvl="2" indent="0" algn="l" rtl="0">
              <a:lnSpc>
                <a:spcPct val="90000"/>
              </a:lnSpc>
              <a:spcBef>
                <a:spcPts val="0"/>
              </a:spcBef>
              <a:spcAft>
                <a:spcPts val="0"/>
              </a:spcAft>
              <a:buClr>
                <a:schemeClr val="dk1"/>
              </a:buClr>
              <a:buSzPts val="2400"/>
              <a:buNone/>
            </a:pPr>
            <a:endParaRPr sz="2400" b="1"/>
          </a:p>
          <a:p>
            <a:pPr marL="914400" lvl="2" indent="0" algn="l" rtl="0">
              <a:lnSpc>
                <a:spcPct val="90000"/>
              </a:lnSpc>
              <a:spcBef>
                <a:spcPts val="500"/>
              </a:spcBef>
              <a:spcAft>
                <a:spcPts val="0"/>
              </a:spcAft>
              <a:buClr>
                <a:schemeClr val="dk1"/>
              </a:buClr>
              <a:buSzPts val="2400"/>
              <a:buNone/>
            </a:pPr>
            <a:r>
              <a:rPr lang="en-US" sz="2400" b="1"/>
              <a:t>धीमा दहन</a:t>
            </a:r>
            <a:r>
              <a:rPr lang="en-US" sz="2400"/>
              <a:t> – हल्की गर्मी और रोशनी। </a:t>
            </a:r>
            <a:endParaRPr/>
          </a:p>
          <a:p>
            <a:pPr marL="914400" lvl="2" indent="0" algn="l" rtl="0">
              <a:lnSpc>
                <a:spcPct val="90000"/>
              </a:lnSpc>
              <a:spcBef>
                <a:spcPts val="500"/>
              </a:spcBef>
              <a:spcAft>
                <a:spcPts val="0"/>
              </a:spcAft>
              <a:buClr>
                <a:schemeClr val="dk1"/>
              </a:buClr>
              <a:buSzPts val="2400"/>
              <a:buNone/>
            </a:pPr>
            <a:endParaRPr sz="2400"/>
          </a:p>
          <a:p>
            <a:pPr marL="914400" lvl="2" indent="0" algn="l" rtl="0">
              <a:lnSpc>
                <a:spcPct val="90000"/>
              </a:lnSpc>
              <a:spcBef>
                <a:spcPts val="500"/>
              </a:spcBef>
              <a:spcAft>
                <a:spcPts val="0"/>
              </a:spcAft>
              <a:buClr>
                <a:schemeClr val="dk1"/>
              </a:buClr>
              <a:buSzPts val="2400"/>
              <a:buNone/>
            </a:pPr>
            <a:r>
              <a:rPr lang="en-US" sz="2400" b="1"/>
              <a:t>तेज़ दहन</a:t>
            </a:r>
            <a:r>
              <a:rPr lang="en-US" sz="2400"/>
              <a:t> – थोड़े समय में बहुत गर्मी और रोशनी।</a:t>
            </a:r>
            <a:endParaRPr sz="2400">
              <a:solidFill>
                <a:srgbClr val="FF0000"/>
              </a:solidFill>
              <a:latin typeface="Calibri"/>
              <a:ea typeface="Calibri"/>
              <a:cs typeface="Calibri"/>
              <a:sym typeface="Calibri"/>
            </a:endParaRPr>
          </a:p>
        </p:txBody>
      </p:sp>
      <p:sp>
        <p:nvSpPr>
          <p:cNvPr id="203" name="Google Shape;20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10</a:t>
            </a:fld>
            <a:endParaRPr sz="1400" b="0" i="0" u="none" strike="noStrike" cap="none">
              <a:solidFill>
                <a:srgbClr val="B5A788"/>
              </a:solidFill>
              <a:latin typeface="Calibri"/>
              <a:ea typeface="Calibri"/>
              <a:cs typeface="Calibri"/>
              <a:sym typeface="Calibri"/>
            </a:endParaRPr>
          </a:p>
        </p:txBody>
      </p:sp>
      <p:pic>
        <p:nvPicPr>
          <p:cNvPr id="204" name="Google Shape;204;p24" descr="A building on fire in Columbus, Ohio.">
            <a:hlinkClick r:id="rId3"/>
          </p:cNvPr>
          <p:cNvPicPr preferRelativeResize="0"/>
          <p:nvPr/>
        </p:nvPicPr>
        <p:blipFill rotWithShape="1">
          <a:blip r:embed="rId4">
            <a:alphaModFix/>
          </a:blip>
          <a:srcRect/>
          <a:stretch/>
        </p:blipFill>
        <p:spPr>
          <a:xfrm>
            <a:off x="7467600" y="4038600"/>
            <a:ext cx="4267200" cy="2290763"/>
          </a:xfrm>
          <a:prstGeom prst="rect">
            <a:avLst/>
          </a:prstGeom>
          <a:noFill/>
          <a:ln>
            <a:noFill/>
          </a:ln>
        </p:spPr>
      </p:pic>
      <p:pic>
        <p:nvPicPr>
          <p:cNvPr id="205" name="Google Shape;205;p24" descr="C:\Users\Acer\Downloads\WhatsApp Image 2025-09-04 at 17.24.38 (1).jpeg"/>
          <p:cNvPicPr preferRelativeResize="0"/>
          <p:nvPr/>
        </p:nvPicPr>
        <p:blipFill rotWithShape="1">
          <a:blip r:embed="rId5">
            <a:alphaModFix/>
          </a:blip>
          <a:srcRect/>
          <a:stretch/>
        </p:blipFill>
        <p:spPr>
          <a:xfrm>
            <a:off x="228600" y="152400"/>
            <a:ext cx="1066800" cy="914400"/>
          </a:xfrm>
          <a:prstGeom prst="rect">
            <a:avLst/>
          </a:prstGeom>
          <a:noFill/>
          <a:ln>
            <a:noFill/>
          </a:ln>
        </p:spPr>
      </p:pic>
      <p:pic>
        <p:nvPicPr>
          <p:cNvPr id="206" name="Google Shape;206;p24" descr="C:\Users\Acer\Downloads\WhatsApp Image 2025-09-04 at 17.24.38 (3).jpeg"/>
          <p:cNvPicPr preferRelativeResize="0"/>
          <p:nvPr/>
        </p:nvPicPr>
        <p:blipFill rotWithShape="1">
          <a:blip r:embed="rId6">
            <a:alphaModFix/>
          </a:blip>
          <a:srcRect/>
          <a:stretch/>
        </p:blipFill>
        <p:spPr>
          <a:xfrm>
            <a:off x="10896600" y="153988"/>
            <a:ext cx="1066800" cy="9128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p:nvPr/>
        </p:nvSpPr>
        <p:spPr>
          <a:xfrm>
            <a:off x="6096000" y="-762899"/>
            <a:ext cx="6096000" cy="369332"/>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3" name="Google Shape;213;p25"/>
          <p:cNvSpPr txBox="1">
            <a:spLocks noGrp="1"/>
          </p:cNvSpPr>
          <p:nvPr>
            <p:ph type="ctrTitle"/>
          </p:nvPr>
        </p:nvSpPr>
        <p:spPr>
          <a:xfrm>
            <a:off x="533400" y="1752420"/>
            <a:ext cx="5114925" cy="1524180"/>
          </a:xfrm>
          <a:prstGeom prst="rect">
            <a:avLst/>
          </a:prstGeom>
          <a:noFill/>
          <a:ln w="9525" cap="flat" cmpd="sng">
            <a:solidFill>
              <a:srgbClr val="993300"/>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t>दहन के प्रकार </a:t>
            </a:r>
            <a:br>
              <a:rPr lang="en-US" sz="4000"/>
            </a:br>
            <a:r>
              <a:rPr lang="en-US" sz="4000"/>
              <a:t>(Types of Combustion)</a:t>
            </a:r>
            <a:endParaRPr sz="4000" b="1">
              <a:solidFill>
                <a:schemeClr val="dk2"/>
              </a:solidFill>
            </a:endParaRPr>
          </a:p>
        </p:txBody>
      </p:sp>
      <p:sp>
        <p:nvSpPr>
          <p:cNvPr id="214" name="Google Shape;214;p25"/>
          <p:cNvSpPr txBox="1">
            <a:spLocks noGrp="1"/>
          </p:cNvSpPr>
          <p:nvPr>
            <p:ph type="subTitle" idx="1"/>
          </p:nvPr>
        </p:nvSpPr>
        <p:spPr>
          <a:xfrm>
            <a:off x="6638925" y="1644073"/>
            <a:ext cx="5029200" cy="4890077"/>
          </a:xfrm>
          <a:prstGeom prst="rect">
            <a:avLst/>
          </a:prstGeom>
          <a:noFill/>
          <a:ln>
            <a:noFill/>
          </a:ln>
        </p:spPr>
        <p:txBody>
          <a:bodyPr spcFirstLastPara="1" wrap="square" lIns="91425" tIns="45700" rIns="91425" bIns="45700" anchor="t" anchorCtr="0">
            <a:normAutofit/>
          </a:bodyPr>
          <a:lstStyle/>
          <a:p>
            <a:pPr marL="457200" lvl="1" indent="0" algn="l" rtl="0">
              <a:lnSpc>
                <a:spcPct val="100000"/>
              </a:lnSpc>
              <a:spcBef>
                <a:spcPts val="0"/>
              </a:spcBef>
              <a:spcAft>
                <a:spcPts val="0"/>
              </a:spcAft>
              <a:buClr>
                <a:schemeClr val="dk1"/>
              </a:buClr>
              <a:buSzPts val="3200"/>
              <a:buNone/>
            </a:pPr>
            <a:r>
              <a:rPr lang="en-US" sz="3200" b="1"/>
              <a:t>Deflagration</a:t>
            </a:r>
            <a:r>
              <a:rPr lang="en-US" sz="3200"/>
              <a:t> – बहुत तेज़ी से जलना।</a:t>
            </a:r>
            <a:endParaRPr sz="3200"/>
          </a:p>
          <a:p>
            <a:pPr marL="457200" lvl="1" indent="0" algn="l" rtl="0">
              <a:lnSpc>
                <a:spcPct val="100000"/>
              </a:lnSpc>
              <a:spcBef>
                <a:spcPts val="500"/>
              </a:spcBef>
              <a:spcAft>
                <a:spcPts val="0"/>
              </a:spcAft>
              <a:buClr>
                <a:schemeClr val="dk1"/>
              </a:buClr>
              <a:buSzPts val="3200"/>
              <a:buNone/>
            </a:pPr>
            <a:endParaRPr sz="3200">
              <a:latin typeface="Calibri"/>
              <a:ea typeface="Calibri"/>
              <a:cs typeface="Calibri"/>
              <a:sym typeface="Calibri"/>
            </a:endParaRPr>
          </a:p>
          <a:p>
            <a:pPr marL="457200" lvl="1" indent="0" algn="l" rtl="0">
              <a:lnSpc>
                <a:spcPct val="100000"/>
              </a:lnSpc>
              <a:spcBef>
                <a:spcPts val="500"/>
              </a:spcBef>
              <a:spcAft>
                <a:spcPts val="0"/>
              </a:spcAft>
              <a:buClr>
                <a:schemeClr val="dk1"/>
              </a:buClr>
              <a:buSzPts val="3200"/>
              <a:buNone/>
            </a:pPr>
            <a:r>
              <a:rPr lang="en-US" sz="3200" b="1"/>
              <a:t>Explosion</a:t>
            </a:r>
            <a:r>
              <a:rPr lang="en-US" sz="3200"/>
              <a:t> – धमाके के साथ बहुत तेज़ दहन, ऊँचा ताप और दबाव।</a:t>
            </a:r>
            <a:endParaRPr sz="3600">
              <a:latin typeface="Calibri"/>
              <a:ea typeface="Calibri"/>
              <a:cs typeface="Calibri"/>
              <a:sym typeface="Calibri"/>
            </a:endParaRPr>
          </a:p>
        </p:txBody>
      </p:sp>
      <p:sp>
        <p:nvSpPr>
          <p:cNvPr id="215" name="Google Shape;215;p25"/>
          <p:cNvSpPr txBox="1">
            <a:spLocks noGrp="1"/>
          </p:cNvSpPr>
          <p:nvPr>
            <p:ph type="sldNum" idx="12"/>
          </p:nvPr>
        </p:nvSpPr>
        <p:spPr>
          <a:xfrm>
            <a:off x="8610600" y="6315734"/>
            <a:ext cx="2743200" cy="40574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11</a:t>
            </a:fld>
            <a:endParaRPr sz="1400" b="0" i="0" u="none" strike="noStrike" cap="none">
              <a:solidFill>
                <a:srgbClr val="B5A788"/>
              </a:solidFill>
              <a:latin typeface="Calibri"/>
              <a:ea typeface="Calibri"/>
              <a:cs typeface="Calibri"/>
              <a:sym typeface="Calibri"/>
            </a:endParaRPr>
          </a:p>
        </p:txBody>
      </p:sp>
      <p:pic>
        <p:nvPicPr>
          <p:cNvPr id="216" name="Google Shape;216;p25" descr="A forest fire.">
            <a:hlinkClick r:id="rId3"/>
          </p:cNvPr>
          <p:cNvPicPr preferRelativeResize="0"/>
          <p:nvPr/>
        </p:nvPicPr>
        <p:blipFill rotWithShape="1">
          <a:blip r:embed="rId4">
            <a:alphaModFix/>
          </a:blip>
          <a:srcRect/>
          <a:stretch/>
        </p:blipFill>
        <p:spPr>
          <a:xfrm>
            <a:off x="290513" y="4100945"/>
            <a:ext cx="2690812" cy="2417331"/>
          </a:xfrm>
          <a:prstGeom prst="rect">
            <a:avLst/>
          </a:prstGeom>
          <a:noFill/>
          <a:ln>
            <a:noFill/>
          </a:ln>
        </p:spPr>
      </p:pic>
      <p:pic>
        <p:nvPicPr>
          <p:cNvPr id="217" name="Google Shape;217;p25" descr="Gasoline explosions, simulating bomb drops at an airshow.">
            <a:hlinkClick r:id="rId5"/>
          </p:cNvPr>
          <p:cNvPicPr preferRelativeResize="0"/>
          <p:nvPr/>
        </p:nvPicPr>
        <p:blipFill rotWithShape="1">
          <a:blip r:embed="rId6">
            <a:alphaModFix/>
          </a:blip>
          <a:srcRect/>
          <a:stretch/>
        </p:blipFill>
        <p:spPr>
          <a:xfrm>
            <a:off x="3168650" y="4064000"/>
            <a:ext cx="2546350" cy="2470151"/>
          </a:xfrm>
          <a:prstGeom prst="rect">
            <a:avLst/>
          </a:prstGeom>
          <a:noFill/>
          <a:ln>
            <a:noFill/>
          </a:ln>
        </p:spPr>
      </p:pic>
      <p:pic>
        <p:nvPicPr>
          <p:cNvPr id="218" name="Google Shape;218;p25" descr="C:\Users\Acer\Downloads\WhatsApp Image 2025-09-04 at 17.24.38 (1).jpeg"/>
          <p:cNvPicPr preferRelativeResize="0"/>
          <p:nvPr/>
        </p:nvPicPr>
        <p:blipFill rotWithShape="1">
          <a:blip r:embed="rId7">
            <a:alphaModFix/>
          </a:blip>
          <a:srcRect/>
          <a:stretch/>
        </p:blipFill>
        <p:spPr>
          <a:xfrm>
            <a:off x="228600" y="126880"/>
            <a:ext cx="1066800" cy="1016120"/>
          </a:xfrm>
          <a:prstGeom prst="rect">
            <a:avLst/>
          </a:prstGeom>
          <a:noFill/>
          <a:ln>
            <a:noFill/>
          </a:ln>
        </p:spPr>
      </p:pic>
      <p:pic>
        <p:nvPicPr>
          <p:cNvPr id="219" name="Google Shape;219;p25" descr="C:\Users\Acer\Downloads\WhatsApp Image 2025-09-04 at 17.24.38 (1).jpeg"/>
          <p:cNvPicPr preferRelativeResize="0"/>
          <p:nvPr/>
        </p:nvPicPr>
        <p:blipFill rotWithShape="1">
          <a:blip r:embed="rId7">
            <a:alphaModFix/>
          </a:blip>
          <a:srcRect/>
          <a:stretch/>
        </p:blipFill>
        <p:spPr>
          <a:xfrm>
            <a:off x="228600" y="50680"/>
            <a:ext cx="1066800" cy="1016120"/>
          </a:xfrm>
          <a:prstGeom prst="rect">
            <a:avLst/>
          </a:prstGeom>
          <a:noFill/>
          <a:ln>
            <a:noFill/>
          </a:ln>
        </p:spPr>
      </p:pic>
      <p:pic>
        <p:nvPicPr>
          <p:cNvPr id="220" name="Google Shape;220;p25" descr="C:\Users\Acer\Downloads\WhatsApp Image 2025-09-04 at 17.24.38 (3).jpeg"/>
          <p:cNvPicPr preferRelativeResize="0"/>
          <p:nvPr/>
        </p:nvPicPr>
        <p:blipFill rotWithShape="1">
          <a:blip r:embed="rId8">
            <a:alphaModFix/>
          </a:blip>
          <a:srcRect/>
          <a:stretch/>
        </p:blipFill>
        <p:spPr>
          <a:xfrm>
            <a:off x="10896600" y="52445"/>
            <a:ext cx="1066800" cy="10143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p:nvPr/>
        </p:nvSpPr>
        <p:spPr>
          <a:xfrm>
            <a:off x="6172200" y="0"/>
            <a:ext cx="60198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26"/>
          <p:cNvSpPr txBox="1">
            <a:spLocks noGrp="1"/>
          </p:cNvSpPr>
          <p:nvPr>
            <p:ph type="ctrTitle"/>
          </p:nvPr>
        </p:nvSpPr>
        <p:spPr>
          <a:xfrm>
            <a:off x="228600" y="3319272"/>
            <a:ext cx="5532120" cy="1289304"/>
          </a:xfrm>
          <a:prstGeom prst="rect">
            <a:avLst/>
          </a:prstGeom>
          <a:solidFill>
            <a:srgbClr val="FFFF0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993300"/>
              </a:buClr>
              <a:buSzPts val="4000"/>
              <a:buFont typeface="Calibri"/>
              <a:buNone/>
            </a:pPr>
            <a:r>
              <a:rPr lang="en-US" sz="4000" b="1">
                <a:solidFill>
                  <a:srgbClr val="993300"/>
                </a:solidFill>
              </a:rPr>
              <a:t>          दहन की दर </a:t>
            </a:r>
            <a:br>
              <a:rPr lang="en-US" sz="4000" b="1">
                <a:solidFill>
                  <a:srgbClr val="993300"/>
                </a:solidFill>
              </a:rPr>
            </a:br>
            <a:r>
              <a:rPr lang="en-US" sz="4000" b="1">
                <a:solidFill>
                  <a:srgbClr val="993300"/>
                </a:solidFill>
              </a:rPr>
              <a:t>RATE OF COMBUSTION</a:t>
            </a:r>
            <a:endParaRPr/>
          </a:p>
        </p:txBody>
      </p:sp>
      <p:sp>
        <p:nvSpPr>
          <p:cNvPr id="228" name="Google Shape;228;p26"/>
          <p:cNvSpPr txBox="1">
            <a:spLocks noGrp="1"/>
          </p:cNvSpPr>
          <p:nvPr>
            <p:ph type="subTitle" idx="1"/>
          </p:nvPr>
        </p:nvSpPr>
        <p:spPr>
          <a:xfrm>
            <a:off x="6324600" y="1371600"/>
            <a:ext cx="5638800" cy="5181600"/>
          </a:xfrm>
          <a:prstGeom prst="rect">
            <a:avLst/>
          </a:prstGeom>
          <a:noFill/>
          <a:ln>
            <a:noFill/>
          </a:ln>
        </p:spPr>
        <p:txBody>
          <a:bodyPr spcFirstLastPara="1" wrap="square" lIns="91425" tIns="45700" rIns="91425" bIns="45700" anchor="t" anchorCtr="0">
            <a:normAutofit/>
          </a:bodyPr>
          <a:lstStyle/>
          <a:p>
            <a:pPr marL="27432" lvl="0" indent="0" algn="ctr" rtl="0">
              <a:lnSpc>
                <a:spcPct val="90000"/>
              </a:lnSpc>
              <a:spcBef>
                <a:spcPts val="0"/>
              </a:spcBef>
              <a:spcAft>
                <a:spcPts val="0"/>
              </a:spcAft>
              <a:buClr>
                <a:srgbClr val="FF0000"/>
              </a:buClr>
              <a:buSzPts val="2600"/>
              <a:buNone/>
            </a:pPr>
            <a:r>
              <a:rPr lang="en-US" sz="2600">
                <a:solidFill>
                  <a:srgbClr val="FF0000"/>
                </a:solidFill>
                <a:latin typeface="Calibri"/>
                <a:ea typeface="Calibri"/>
                <a:cs typeface="Calibri"/>
                <a:sym typeface="Calibri"/>
              </a:rPr>
              <a:t>यह किसी पदार्थ के जलने की दर है और इसे लम्बाई/समय (जैसे मिलीमीटर प्रति सेकंड) में मापा जाता है।</a:t>
            </a:r>
            <a:endParaRPr sz="2600">
              <a:solidFill>
                <a:srgbClr val="FF0000"/>
              </a:solidFill>
              <a:latin typeface="Calibri"/>
              <a:ea typeface="Calibri"/>
              <a:cs typeface="Calibri"/>
              <a:sym typeface="Calibri"/>
            </a:endParaRPr>
          </a:p>
          <a:p>
            <a:pPr marL="27432" lvl="0" indent="0" algn="ctr" rtl="0">
              <a:lnSpc>
                <a:spcPct val="90000"/>
              </a:lnSpc>
              <a:spcBef>
                <a:spcPts val="1000"/>
              </a:spcBef>
              <a:spcAft>
                <a:spcPts val="0"/>
              </a:spcAft>
              <a:buClr>
                <a:srgbClr val="FF0000"/>
              </a:buClr>
              <a:buSzPts val="2600"/>
              <a:buNone/>
            </a:pPr>
            <a:r>
              <a:rPr lang="en-US" sz="2600">
                <a:solidFill>
                  <a:srgbClr val="FF0000"/>
                </a:solidFill>
                <a:latin typeface="Calibri"/>
                <a:ea typeface="Calibri"/>
                <a:cs typeface="Calibri"/>
                <a:sym typeface="Calibri"/>
              </a:rPr>
              <a:t>आग फैलने की दर इन बातों पर निर्भर करती है:</a:t>
            </a:r>
            <a:endParaRPr sz="2600">
              <a:solidFill>
                <a:srgbClr val="FF0000"/>
              </a:solidFill>
              <a:latin typeface="Calibri"/>
              <a:ea typeface="Calibri"/>
              <a:cs typeface="Calibri"/>
              <a:sym typeface="Calibri"/>
            </a:endParaRPr>
          </a:p>
          <a:p>
            <a:pPr marL="27432" lvl="0" indent="0" algn="ctr" rtl="0">
              <a:lnSpc>
                <a:spcPct val="90000"/>
              </a:lnSpc>
              <a:spcBef>
                <a:spcPts val="1000"/>
              </a:spcBef>
              <a:spcAft>
                <a:spcPts val="0"/>
              </a:spcAft>
              <a:buClr>
                <a:schemeClr val="dk1"/>
              </a:buClr>
              <a:buSzPts val="2600"/>
              <a:buNone/>
            </a:pPr>
            <a:r>
              <a:rPr lang="en-US" sz="2600">
                <a:latin typeface="Calibri"/>
                <a:ea typeface="Calibri"/>
                <a:cs typeface="Calibri"/>
                <a:sym typeface="Calibri"/>
              </a:rPr>
              <a:t>ठोस/तरल के क्षेत्र का हवा से संपर्क।</a:t>
            </a:r>
            <a:endParaRPr sz="2600">
              <a:latin typeface="Calibri"/>
              <a:ea typeface="Calibri"/>
              <a:cs typeface="Calibri"/>
              <a:sym typeface="Calibri"/>
            </a:endParaRPr>
          </a:p>
          <a:p>
            <a:pPr marL="27432" lvl="0" indent="0" algn="ctr" rtl="0">
              <a:lnSpc>
                <a:spcPct val="90000"/>
              </a:lnSpc>
              <a:spcBef>
                <a:spcPts val="1000"/>
              </a:spcBef>
              <a:spcAft>
                <a:spcPts val="0"/>
              </a:spcAft>
              <a:buClr>
                <a:schemeClr val="dk1"/>
              </a:buClr>
              <a:buSzPts val="2400"/>
              <a:buNone/>
            </a:pPr>
            <a:endParaRPr>
              <a:latin typeface="Calibri"/>
              <a:ea typeface="Calibri"/>
              <a:cs typeface="Calibri"/>
              <a:sym typeface="Calibri"/>
            </a:endParaRPr>
          </a:p>
          <a:p>
            <a:pPr marL="27432" lvl="0" indent="0" algn="ctr" rtl="0">
              <a:lnSpc>
                <a:spcPct val="90000"/>
              </a:lnSpc>
              <a:spcBef>
                <a:spcPts val="1000"/>
              </a:spcBef>
              <a:spcAft>
                <a:spcPts val="0"/>
              </a:spcAft>
              <a:buClr>
                <a:schemeClr val="dk1"/>
              </a:buClr>
              <a:buSzPts val="2400"/>
              <a:buNone/>
            </a:pPr>
            <a:r>
              <a:rPr lang="en-US">
                <a:latin typeface="Calibri"/>
                <a:ea typeface="Calibri"/>
                <a:cs typeface="Calibri"/>
                <a:sym typeface="Calibri"/>
              </a:rPr>
              <a:t>उत्पन्न हुई गर्मी, जिससे बिना जले हिस्से का तापमान बढ़े।</a:t>
            </a:r>
            <a:endParaRPr b="1">
              <a:latin typeface="Calibri"/>
              <a:ea typeface="Calibri"/>
              <a:cs typeface="Calibri"/>
              <a:sym typeface="Calibri"/>
            </a:endParaRPr>
          </a:p>
        </p:txBody>
      </p:sp>
      <p:sp>
        <p:nvSpPr>
          <p:cNvPr id="229" name="Google Shape;22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12</a:t>
            </a:fld>
            <a:endParaRPr sz="1400" b="0" i="0" u="none" strike="noStrike" cap="none">
              <a:solidFill>
                <a:srgbClr val="B5A788"/>
              </a:solidFill>
              <a:latin typeface="Calibri"/>
              <a:ea typeface="Calibri"/>
              <a:cs typeface="Calibri"/>
              <a:sym typeface="Calibri"/>
            </a:endParaRPr>
          </a:p>
        </p:txBody>
      </p:sp>
      <p:pic>
        <p:nvPicPr>
          <p:cNvPr id="230" name="Google Shape;230;p26"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231" name="Google Shape;231;p26"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p:nvPr/>
        </p:nvSpPr>
        <p:spPr>
          <a:xfrm>
            <a:off x="6248400" y="-17463"/>
            <a:ext cx="5943600" cy="6875463"/>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27"/>
          <p:cNvSpPr txBox="1">
            <a:spLocks noGrp="1"/>
          </p:cNvSpPr>
          <p:nvPr>
            <p:ph type="ctrTitle"/>
          </p:nvPr>
        </p:nvSpPr>
        <p:spPr>
          <a:xfrm>
            <a:off x="307975" y="1600200"/>
            <a:ext cx="5562600" cy="1219200"/>
          </a:xfrm>
          <a:prstGeom prst="rect">
            <a:avLst/>
          </a:prstGeom>
          <a:solidFill>
            <a:srgbClr val="FFFF00"/>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993300"/>
              </a:buClr>
              <a:buSzPts val="4000"/>
              <a:buFont typeface="Calibri"/>
              <a:buNone/>
            </a:pPr>
            <a:r>
              <a:rPr lang="en-US" sz="4000" b="1">
                <a:solidFill>
                  <a:srgbClr val="993300"/>
                </a:solidFill>
              </a:rPr>
              <a:t>दहन की दर</a:t>
            </a:r>
            <a:br>
              <a:rPr lang="en-US" sz="4000" b="1">
                <a:solidFill>
                  <a:srgbClr val="993300"/>
                </a:solidFill>
              </a:rPr>
            </a:br>
            <a:r>
              <a:rPr lang="en-US" sz="4000" b="1">
                <a:solidFill>
                  <a:srgbClr val="993300"/>
                </a:solidFill>
              </a:rPr>
              <a:t>RATE OF COMBUSTION </a:t>
            </a:r>
            <a:endParaRPr sz="4000" b="1">
              <a:solidFill>
                <a:srgbClr val="993300"/>
              </a:solidFill>
            </a:endParaRPr>
          </a:p>
        </p:txBody>
      </p:sp>
      <p:sp>
        <p:nvSpPr>
          <p:cNvPr id="239" name="Google Shape;239;p27"/>
          <p:cNvSpPr txBox="1">
            <a:spLocks noGrp="1"/>
          </p:cNvSpPr>
          <p:nvPr>
            <p:ph type="subTitle" idx="1"/>
          </p:nvPr>
        </p:nvSpPr>
        <p:spPr>
          <a:xfrm>
            <a:off x="6477000" y="1066800"/>
            <a:ext cx="4117975" cy="5486400"/>
          </a:xfrm>
          <a:prstGeom prst="rect">
            <a:avLst/>
          </a:prstGeom>
          <a:noFill/>
          <a:ln>
            <a:noFill/>
          </a:ln>
        </p:spPr>
        <p:txBody>
          <a:bodyPr spcFirstLastPara="1" wrap="square" lIns="91425" tIns="45700" rIns="91425" bIns="45700" anchor="t" anchorCtr="0">
            <a:normAutofit/>
          </a:bodyPr>
          <a:lstStyle/>
          <a:p>
            <a:pPr marL="369888" lvl="0" indent="-342900" algn="l" rtl="0">
              <a:lnSpc>
                <a:spcPct val="200000"/>
              </a:lnSpc>
              <a:spcBef>
                <a:spcPts val="0"/>
              </a:spcBef>
              <a:spcAft>
                <a:spcPts val="0"/>
              </a:spcAft>
              <a:buClr>
                <a:schemeClr val="dk1"/>
              </a:buClr>
              <a:buSzPts val="2400"/>
              <a:buFont typeface="Noto Sans Symbols"/>
              <a:buChar char="✔"/>
            </a:pPr>
            <a:r>
              <a:rPr lang="en-US">
                <a:latin typeface="Calibri"/>
                <a:ea typeface="Calibri"/>
                <a:cs typeface="Calibri"/>
                <a:sym typeface="Calibri"/>
              </a:rPr>
              <a:t>पदार्थ की गर्मी को दूर ले जाने की क्षमता।</a:t>
            </a:r>
            <a:endParaRPr>
              <a:latin typeface="Calibri"/>
              <a:ea typeface="Calibri"/>
              <a:cs typeface="Calibri"/>
              <a:sym typeface="Calibri"/>
            </a:endParaRPr>
          </a:p>
          <a:p>
            <a:pPr marL="369888" lvl="0" indent="-342900" algn="l" rtl="0">
              <a:lnSpc>
                <a:spcPct val="20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वातावरण की नमी।</a:t>
            </a:r>
            <a:endParaRPr>
              <a:latin typeface="Calibri"/>
              <a:ea typeface="Calibri"/>
              <a:cs typeface="Calibri"/>
              <a:sym typeface="Calibri"/>
            </a:endParaRPr>
          </a:p>
          <a:p>
            <a:pPr marL="369888" lvl="0" indent="-342900" algn="l" rtl="0">
              <a:lnSpc>
                <a:spcPct val="20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हवा की गति।</a:t>
            </a:r>
            <a:endParaRPr>
              <a:latin typeface="Calibri"/>
              <a:ea typeface="Calibri"/>
              <a:cs typeface="Calibri"/>
              <a:sym typeface="Calibri"/>
            </a:endParaRPr>
          </a:p>
          <a:p>
            <a:pPr marL="369888" lvl="0" indent="-342900" algn="l" rtl="0">
              <a:lnSpc>
                <a:spcPct val="20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तापमान।</a:t>
            </a:r>
            <a:endParaRPr>
              <a:latin typeface="Calibri"/>
              <a:ea typeface="Calibri"/>
              <a:cs typeface="Calibri"/>
              <a:sym typeface="Calibri"/>
            </a:endParaRPr>
          </a:p>
          <a:p>
            <a:pPr marL="369888" lvl="0" indent="-342900" algn="l" rtl="0">
              <a:lnSpc>
                <a:spcPct val="20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वायुमंडलीय दबाव।</a:t>
            </a:r>
            <a:endParaRPr>
              <a:latin typeface="Calibri"/>
              <a:ea typeface="Calibri"/>
              <a:cs typeface="Calibri"/>
              <a:sym typeface="Calibri"/>
            </a:endParaRPr>
          </a:p>
        </p:txBody>
      </p:sp>
      <p:sp>
        <p:nvSpPr>
          <p:cNvPr id="240" name="Google Shape;24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13</a:t>
            </a:fld>
            <a:endParaRPr sz="1400" b="0" i="0" u="none" strike="noStrike" cap="none">
              <a:solidFill>
                <a:srgbClr val="B5A788"/>
              </a:solidFill>
              <a:latin typeface="Calibri"/>
              <a:ea typeface="Calibri"/>
              <a:cs typeface="Calibri"/>
              <a:sym typeface="Calibri"/>
            </a:endParaRPr>
          </a:p>
        </p:txBody>
      </p:sp>
      <p:pic>
        <p:nvPicPr>
          <p:cNvPr id="241" name="Google Shape;241;p27"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242" name="Google Shape;242;p27"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p:nvPr/>
        </p:nvSpPr>
        <p:spPr>
          <a:xfrm>
            <a:off x="6248400" y="0"/>
            <a:ext cx="59436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9" name="Google Shape;2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14</a:t>
            </a:fld>
            <a:endParaRPr sz="1400" b="0" i="0" u="none" strike="noStrike" cap="none">
              <a:solidFill>
                <a:srgbClr val="B5A788"/>
              </a:solidFill>
              <a:latin typeface="Calibri"/>
              <a:ea typeface="Calibri"/>
              <a:cs typeface="Calibri"/>
              <a:sym typeface="Calibri"/>
            </a:endParaRPr>
          </a:p>
        </p:txBody>
      </p:sp>
      <p:sp>
        <p:nvSpPr>
          <p:cNvPr id="250" name="Google Shape;250;p28"/>
          <p:cNvSpPr/>
          <p:nvPr/>
        </p:nvSpPr>
        <p:spPr>
          <a:xfrm>
            <a:off x="6400800" y="1371600"/>
            <a:ext cx="5562600" cy="49847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Calibri"/>
                <a:ea typeface="Calibri"/>
                <a:cs typeface="Calibri"/>
                <a:sym typeface="Calibri"/>
              </a:rPr>
              <a:t>संवाहन Conduction: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60"/>
              </a:spcBef>
              <a:spcAft>
                <a:spcPts val="0"/>
              </a:spcAft>
              <a:buClr>
                <a:schemeClr val="folHlink"/>
              </a:buClr>
              <a:buSzPts val="1680"/>
              <a:buFont typeface="Noto Sans Symbols"/>
              <a:buNone/>
            </a:pPr>
            <a:endParaRPr sz="2800" b="1" i="1" u="none" strike="noStrike" cap="none">
              <a:solidFill>
                <a:srgbClr val="CC3300"/>
              </a:solidFill>
              <a:latin typeface="Calibri"/>
              <a:ea typeface="Calibri"/>
              <a:cs typeface="Calibri"/>
              <a:sym typeface="Calibri"/>
            </a:endParaRPr>
          </a:p>
          <a:p>
            <a:pPr marL="0" marR="0" lvl="0" indent="-106679" algn="just" rtl="0">
              <a:lnSpc>
                <a:spcPct val="100000"/>
              </a:lnSpc>
              <a:spcBef>
                <a:spcPts val="560"/>
              </a:spcBef>
              <a:spcAft>
                <a:spcPts val="0"/>
              </a:spcAft>
              <a:buClr>
                <a:schemeClr val="folHlink"/>
              </a:buClr>
              <a:buSzPts val="1680"/>
              <a:buFont typeface="Noto Sans Symbols"/>
              <a:buChar char="⮚"/>
            </a:pPr>
            <a:r>
              <a:rPr lang="en-US" sz="2800" b="0" i="0" u="none" strike="noStrike" cap="none">
                <a:solidFill>
                  <a:srgbClr val="CC3300"/>
                </a:solidFill>
                <a:latin typeface="Calibri"/>
                <a:ea typeface="Calibri"/>
                <a:cs typeface="Calibri"/>
                <a:sym typeface="Calibri"/>
              </a:rPr>
              <a:t>किसी पदार्थ की सामग्री के माध्यम से सीधे ऊष्मा का संचरण तब होता है जब समीपवर्ती क्षेत्रों के बीच तापमान में अंतर होता है।</a:t>
            </a:r>
            <a:endParaRPr sz="2400" b="0" i="0" u="none" strike="noStrike" cap="none">
              <a:solidFill>
                <a:schemeClr val="dk1"/>
              </a:solidFill>
              <a:latin typeface="Calibri"/>
              <a:ea typeface="Calibri"/>
              <a:cs typeface="Calibri"/>
              <a:sym typeface="Calibri"/>
            </a:endParaRPr>
          </a:p>
          <a:p>
            <a:pPr marL="0" marR="0" lvl="1" indent="-83820" algn="just" rtl="0">
              <a:lnSpc>
                <a:spcPct val="100000"/>
              </a:lnSpc>
              <a:spcBef>
                <a:spcPts val="480"/>
              </a:spcBef>
              <a:spcAft>
                <a:spcPts val="0"/>
              </a:spcAft>
              <a:buClr>
                <a:schemeClr val="hlink"/>
              </a:buClr>
              <a:buSzPts val="1320"/>
              <a:buFont typeface="Noto Sans Symbols"/>
              <a:buChar char="⮚"/>
            </a:pPr>
            <a:r>
              <a:rPr lang="en-US" sz="2400" b="0" i="0" u="none" strike="noStrike" cap="none">
                <a:solidFill>
                  <a:schemeClr val="dk1"/>
                </a:solidFill>
                <a:latin typeface="Calibri"/>
                <a:ea typeface="Calibri"/>
                <a:cs typeface="Calibri"/>
                <a:sym typeface="Calibri"/>
              </a:rPr>
              <a:t>यह केवल ठोस पदार्थों में होता है, जैसे धातु की वस्तुएँ।</a:t>
            </a:r>
            <a:endParaRPr sz="2400" b="0" i="0" u="none" strike="noStrike" cap="none">
              <a:solidFill>
                <a:srgbClr val="993300"/>
              </a:solidFill>
              <a:latin typeface="Calibri"/>
              <a:ea typeface="Calibri"/>
              <a:cs typeface="Calibri"/>
              <a:sym typeface="Calibri"/>
            </a:endParaRPr>
          </a:p>
        </p:txBody>
      </p:sp>
      <p:sp>
        <p:nvSpPr>
          <p:cNvPr id="251" name="Google Shape;251;p28"/>
          <p:cNvSpPr txBox="1"/>
          <p:nvPr/>
        </p:nvSpPr>
        <p:spPr>
          <a:xfrm>
            <a:off x="457200" y="1800225"/>
            <a:ext cx="5486400" cy="1323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99"/>
              </a:buClr>
              <a:buSzPts val="4000"/>
              <a:buFont typeface="Calibri"/>
              <a:buNone/>
            </a:pPr>
            <a:r>
              <a:rPr lang="en-US" sz="4000" b="1" i="0" u="none" strike="noStrike" cap="none">
                <a:solidFill>
                  <a:srgbClr val="000099"/>
                </a:solidFill>
                <a:latin typeface="Calibri"/>
                <a:ea typeface="Calibri"/>
                <a:cs typeface="Calibri"/>
                <a:sym typeface="Calibri"/>
              </a:rPr>
              <a:t>आग फैलने के तरीके (Modes of Spread of Fire)</a:t>
            </a:r>
            <a:endParaRPr sz="4000" b="1" i="0" u="none" strike="noStrike" cap="none">
              <a:solidFill>
                <a:srgbClr val="000099"/>
              </a:solidFill>
              <a:latin typeface="Calibri"/>
              <a:ea typeface="Calibri"/>
              <a:cs typeface="Calibri"/>
              <a:sym typeface="Calibri"/>
            </a:endParaRPr>
          </a:p>
        </p:txBody>
      </p:sp>
      <p:pic>
        <p:nvPicPr>
          <p:cNvPr id="252" name="Google Shape;252;p28"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253" name="Google Shape;253;p28"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29"/>
          <p:cNvSpPr txBox="1">
            <a:spLocks noGrp="1"/>
          </p:cNvSpPr>
          <p:nvPr>
            <p:ph type="ctrTitle"/>
          </p:nvPr>
        </p:nvSpPr>
        <p:spPr>
          <a:xfrm>
            <a:off x="1143000" y="1352550"/>
            <a:ext cx="4343400" cy="933450"/>
          </a:xfrm>
          <a:prstGeom prst="rect">
            <a:avLst/>
          </a:prstGeom>
          <a:solidFill>
            <a:schemeClr val="accent2"/>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4000"/>
              <a:buFont typeface="Calibri"/>
              <a:buNone/>
            </a:pPr>
            <a:r>
              <a:rPr lang="en-US" sz="4000" b="1">
                <a:solidFill>
                  <a:srgbClr val="0070C0"/>
                </a:solidFill>
              </a:rPr>
              <a:t>संवहन  </a:t>
            </a:r>
            <a:endParaRPr/>
          </a:p>
        </p:txBody>
      </p:sp>
      <p:sp>
        <p:nvSpPr>
          <p:cNvPr id="261" name="Google Shape;261;p29"/>
          <p:cNvSpPr txBox="1">
            <a:spLocks noGrp="1"/>
          </p:cNvSpPr>
          <p:nvPr>
            <p:ph type="subTitle" idx="1"/>
          </p:nvPr>
        </p:nvSpPr>
        <p:spPr>
          <a:xfrm>
            <a:off x="6553200" y="1447800"/>
            <a:ext cx="5410200" cy="51054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Noto Sans Symbols"/>
              <a:buChar char="■"/>
            </a:pPr>
            <a:r>
              <a:rPr lang="en-US">
                <a:latin typeface="Calibri"/>
                <a:ea typeface="Calibri"/>
                <a:cs typeface="Calibri"/>
                <a:sym typeface="Calibri"/>
              </a:rPr>
              <a:t>ताप ऊर्जा एक अणु से  </a:t>
            </a:r>
            <a:endParaRPr/>
          </a:p>
          <a:p>
            <a:pPr marL="0" lvl="0" indent="0" algn="l" rtl="0">
              <a:lnSpc>
                <a:spcPct val="90000"/>
              </a:lnSpc>
              <a:spcBef>
                <a:spcPts val="1000"/>
              </a:spcBef>
              <a:spcAft>
                <a:spcPts val="0"/>
              </a:spcAft>
              <a:buClr>
                <a:schemeClr val="dk1"/>
              </a:buClr>
              <a:buSzPts val="2400"/>
              <a:buNone/>
            </a:pPr>
            <a:r>
              <a:rPr lang="en-US">
                <a:latin typeface="Calibri"/>
                <a:ea typeface="Calibri"/>
                <a:cs typeface="Calibri"/>
                <a:sym typeface="Calibri"/>
              </a:rPr>
              <a:t>दूसरे अणु में  जाती है  </a:t>
            </a:r>
            <a:endParaRPr/>
          </a:p>
          <a:p>
            <a:pPr marL="0" lvl="0" indent="0" algn="l" rtl="0">
              <a:lnSpc>
                <a:spcPct val="9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अणु अपने औसत स्थिति से  </a:t>
            </a:r>
            <a:endParaRPr/>
          </a:p>
          <a:p>
            <a:pPr marL="0" lvl="0" indent="0" algn="l" rtl="0">
              <a:lnSpc>
                <a:spcPct val="90000"/>
              </a:lnSpc>
              <a:spcBef>
                <a:spcPts val="1000"/>
              </a:spcBef>
              <a:spcAft>
                <a:spcPts val="0"/>
              </a:spcAft>
              <a:buClr>
                <a:schemeClr val="dk1"/>
              </a:buClr>
              <a:buSzPts val="2400"/>
              <a:buNone/>
            </a:pPr>
            <a:r>
              <a:rPr lang="en-US">
                <a:latin typeface="Calibri"/>
                <a:ea typeface="Calibri"/>
                <a:cs typeface="Calibri"/>
                <a:sym typeface="Calibri"/>
              </a:rPr>
              <a:t>ऊपर झूलता है  </a:t>
            </a:r>
            <a:endParaRPr/>
          </a:p>
          <a:p>
            <a:pPr marL="0" lvl="0" indent="0" algn="l" rtl="0">
              <a:lnSpc>
                <a:spcPct val="90000"/>
              </a:lnSpc>
              <a:spcBef>
                <a:spcPts val="1000"/>
              </a:spcBef>
              <a:spcAft>
                <a:spcPts val="0"/>
              </a:spcAft>
              <a:buClr>
                <a:schemeClr val="dk1"/>
              </a:buClr>
              <a:buSzPts val="2400"/>
              <a:buFont typeface="Noto Sans Symbols"/>
              <a:buChar char="■"/>
            </a:pPr>
            <a:r>
              <a:rPr lang="en-US"/>
              <a:t>अपने पड़ोसियों से टकराकर ऊष्मा ऊर्जा को आगे पहुँचाना।</a:t>
            </a:r>
            <a:endParaRPr/>
          </a:p>
          <a:p>
            <a:pPr marL="0" lvl="0" indent="0" algn="l" rtl="0">
              <a:lnSpc>
                <a:spcPct val="9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ताप का संचरण  </a:t>
            </a:r>
            <a:endParaRPr/>
          </a:p>
          <a:p>
            <a:pPr marL="0" lvl="0" indent="0" algn="l" rtl="0">
              <a:lnSpc>
                <a:spcPct val="90000"/>
              </a:lnSpc>
              <a:spcBef>
                <a:spcPts val="1000"/>
              </a:spcBef>
              <a:spcAft>
                <a:spcPts val="0"/>
              </a:spcAft>
              <a:buClr>
                <a:schemeClr val="dk1"/>
              </a:buClr>
              <a:buSzPts val="2400"/>
              <a:buNone/>
            </a:pPr>
            <a:r>
              <a:rPr lang="en-US">
                <a:latin typeface="Calibri"/>
                <a:ea typeface="Calibri"/>
                <a:cs typeface="Calibri"/>
                <a:sym typeface="Calibri"/>
              </a:rPr>
              <a:t>सामग्रियों के बीच  </a:t>
            </a:r>
            <a:endParaRPr/>
          </a:p>
          <a:p>
            <a:pPr marL="0" lvl="0" indent="0" algn="l" rtl="0">
              <a:lnSpc>
                <a:spcPct val="90000"/>
              </a:lnSpc>
              <a:spcBef>
                <a:spcPts val="1000"/>
              </a:spcBef>
              <a:spcAft>
                <a:spcPts val="0"/>
              </a:spcAft>
              <a:buClr>
                <a:schemeClr val="dk1"/>
              </a:buClr>
              <a:buSzPts val="2400"/>
              <a:buNone/>
            </a:pPr>
            <a:r>
              <a:rPr lang="en-US">
                <a:latin typeface="Calibri"/>
                <a:ea typeface="Calibri"/>
                <a:cs typeface="Calibri"/>
                <a:sym typeface="Calibri"/>
              </a:rPr>
              <a:t>भिन्नता होती है।  </a:t>
            </a:r>
            <a:endParaRPr/>
          </a:p>
        </p:txBody>
      </p:sp>
      <p:sp>
        <p:nvSpPr>
          <p:cNvPr id="262" name="Google Shape;26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15</a:t>
            </a:fld>
            <a:endParaRPr sz="1400" b="0" i="0" u="none" strike="noStrike" cap="none">
              <a:solidFill>
                <a:srgbClr val="B5A788"/>
              </a:solidFill>
              <a:latin typeface="Calibri"/>
              <a:ea typeface="Calibri"/>
              <a:cs typeface="Calibri"/>
              <a:sym typeface="Calibri"/>
            </a:endParaRPr>
          </a:p>
        </p:txBody>
      </p:sp>
      <p:pic>
        <p:nvPicPr>
          <p:cNvPr id="263" name="Google Shape;263;p29"/>
          <p:cNvPicPr preferRelativeResize="0"/>
          <p:nvPr/>
        </p:nvPicPr>
        <p:blipFill rotWithShape="1">
          <a:blip r:embed="rId3">
            <a:alphaModFix/>
          </a:blip>
          <a:srcRect t="12216" r="14813" b="14046"/>
          <a:stretch/>
        </p:blipFill>
        <p:spPr>
          <a:xfrm>
            <a:off x="1395413" y="3733800"/>
            <a:ext cx="3048000" cy="2819400"/>
          </a:xfrm>
          <a:prstGeom prst="rect">
            <a:avLst/>
          </a:prstGeom>
          <a:noFill/>
          <a:ln w="9525" cap="flat" cmpd="sng">
            <a:solidFill>
              <a:schemeClr val="dk1"/>
            </a:solidFill>
            <a:prstDash val="solid"/>
            <a:miter lim="800000"/>
            <a:headEnd type="none" w="sm" len="sm"/>
            <a:tailEnd type="none" w="sm" len="sm"/>
          </a:ln>
        </p:spPr>
      </p:pic>
      <p:sp>
        <p:nvSpPr>
          <p:cNvPr id="264" name="Google Shape;264;p29"/>
          <p:cNvSpPr txBox="1"/>
          <p:nvPr/>
        </p:nvSpPr>
        <p:spPr>
          <a:xfrm>
            <a:off x="2209800" y="5105400"/>
            <a:ext cx="2286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265" name="Google Shape;265;p29"/>
          <p:cNvSpPr txBox="1"/>
          <p:nvPr/>
        </p:nvSpPr>
        <p:spPr>
          <a:xfrm>
            <a:off x="1524000" y="2844800"/>
            <a:ext cx="13716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399"/>
              </a:buClr>
              <a:buSzPts val="1600"/>
              <a:buFont typeface="Calibri"/>
              <a:buNone/>
            </a:pPr>
            <a:r>
              <a:rPr lang="en-US" sz="1600" b="1" i="0" u="none" strike="noStrike" cap="none">
                <a:solidFill>
                  <a:srgbClr val="003399"/>
                </a:solidFill>
                <a:latin typeface="Calibri"/>
                <a:ea typeface="Calibri"/>
                <a:cs typeface="Calibri"/>
                <a:sym typeface="Calibri"/>
              </a:rPr>
              <a:t>उच्च उत्तेजित </a:t>
            </a:r>
            <a:endParaRPr sz="1600" b="1" i="0" u="none" strike="noStrike" cap="none">
              <a:solidFill>
                <a:srgbClr val="003399"/>
              </a:solidFill>
              <a:latin typeface="Calibri"/>
              <a:ea typeface="Calibri"/>
              <a:cs typeface="Calibri"/>
              <a:sym typeface="Calibri"/>
            </a:endParaRPr>
          </a:p>
        </p:txBody>
      </p:sp>
      <p:sp>
        <p:nvSpPr>
          <p:cNvPr id="266" name="Google Shape;266;p29"/>
          <p:cNvSpPr txBox="1"/>
          <p:nvPr/>
        </p:nvSpPr>
        <p:spPr>
          <a:xfrm>
            <a:off x="3200400" y="2863850"/>
            <a:ext cx="1447800" cy="58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3399"/>
              </a:buClr>
              <a:buSzPts val="1600"/>
              <a:buFont typeface="Calibri"/>
              <a:buNone/>
            </a:pPr>
            <a:r>
              <a:rPr lang="en-US" sz="1600" b="1" i="0" u="none" strike="noStrike" cap="none">
                <a:solidFill>
                  <a:srgbClr val="003399"/>
                </a:solidFill>
                <a:latin typeface="Calibri"/>
                <a:ea typeface="Calibri"/>
                <a:cs typeface="Calibri"/>
                <a:sym typeface="Calibri"/>
              </a:rPr>
              <a:t>कम उत्तेजित  </a:t>
            </a:r>
            <a:endParaRPr sz="1400" b="0" i="0" u="none" strike="noStrike" cap="none">
              <a:solidFill>
                <a:srgbClr val="000000"/>
              </a:solidFill>
              <a:latin typeface="Arial"/>
              <a:ea typeface="Arial"/>
              <a:cs typeface="Arial"/>
              <a:sym typeface="Arial"/>
            </a:endParaRPr>
          </a:p>
        </p:txBody>
      </p:sp>
      <p:pic>
        <p:nvPicPr>
          <p:cNvPr id="267" name="Google Shape;267;p29" descr="C:\Users\Acer\Downloads\WhatsApp Image 2025-09-04 at 17.24.38 (1).jpeg"/>
          <p:cNvPicPr preferRelativeResize="0"/>
          <p:nvPr/>
        </p:nvPicPr>
        <p:blipFill rotWithShape="1">
          <a:blip r:embed="rId4">
            <a:alphaModFix/>
          </a:blip>
          <a:srcRect/>
          <a:stretch/>
        </p:blipFill>
        <p:spPr>
          <a:xfrm>
            <a:off x="228600" y="152400"/>
            <a:ext cx="1066800" cy="914400"/>
          </a:xfrm>
          <a:prstGeom prst="rect">
            <a:avLst/>
          </a:prstGeom>
          <a:noFill/>
          <a:ln>
            <a:noFill/>
          </a:ln>
        </p:spPr>
      </p:pic>
      <p:pic>
        <p:nvPicPr>
          <p:cNvPr id="268" name="Google Shape;268;p29" descr="C:\Users\Acer\Downloads\WhatsApp Image 2025-09-04 at 17.24.38 (3).jpeg"/>
          <p:cNvPicPr preferRelativeResize="0"/>
          <p:nvPr/>
        </p:nvPicPr>
        <p:blipFill rotWithShape="1">
          <a:blip r:embed="rId5">
            <a:alphaModFix/>
          </a:blip>
          <a:srcRect/>
          <a:stretch/>
        </p:blipFill>
        <p:spPr>
          <a:xfrm>
            <a:off x="10896600" y="153988"/>
            <a:ext cx="1066800" cy="9128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0"/>
          <p:cNvSpPr txBox="1"/>
          <p:nvPr/>
        </p:nvSpPr>
        <p:spPr>
          <a:xfrm>
            <a:off x="6151416" y="9236"/>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5" name="Google Shape;27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16</a:t>
            </a:fld>
            <a:endParaRPr sz="1400" b="0" i="0" u="none" strike="noStrike" cap="none">
              <a:solidFill>
                <a:srgbClr val="B5A788"/>
              </a:solidFill>
              <a:latin typeface="Calibri"/>
              <a:ea typeface="Calibri"/>
              <a:cs typeface="Calibri"/>
              <a:sym typeface="Calibri"/>
            </a:endParaRPr>
          </a:p>
        </p:txBody>
      </p:sp>
      <p:sp>
        <p:nvSpPr>
          <p:cNvPr id="276" name="Google Shape;276;p30"/>
          <p:cNvSpPr/>
          <p:nvPr/>
        </p:nvSpPr>
        <p:spPr>
          <a:xfrm>
            <a:off x="6400800" y="1219200"/>
            <a:ext cx="5486400" cy="5137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folHlink"/>
              </a:buClr>
              <a:buSzPts val="1680"/>
              <a:buFont typeface="Arial"/>
              <a:buNone/>
            </a:pPr>
            <a:r>
              <a:rPr lang="en-US" sz="2800" b="0" i="0" u="none" strike="noStrike" cap="none">
                <a:solidFill>
                  <a:schemeClr val="dk1"/>
                </a:solidFill>
                <a:latin typeface="Arial"/>
                <a:ea typeface="Arial"/>
                <a:cs typeface="Arial"/>
                <a:sym typeface="Arial"/>
              </a:rPr>
              <a:t>संवहन</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560"/>
              </a:spcBef>
              <a:spcAft>
                <a:spcPts val="0"/>
              </a:spcAft>
              <a:buClr>
                <a:schemeClr val="folHlink"/>
              </a:buClr>
              <a:buSzPts val="1680"/>
              <a:buFont typeface="Arial"/>
              <a:buNone/>
            </a:pPr>
            <a:endParaRPr sz="2800" b="1" i="1" u="none" strike="noStrike" cap="none">
              <a:solidFill>
                <a:srgbClr val="CC00CC"/>
              </a:solidFill>
              <a:latin typeface="Calibri"/>
              <a:ea typeface="Calibri"/>
              <a:cs typeface="Calibri"/>
              <a:sym typeface="Calibri"/>
            </a:endParaRPr>
          </a:p>
          <a:p>
            <a:pPr marL="342900" marR="0" lvl="1" indent="-342900" algn="l" rtl="0">
              <a:lnSpc>
                <a:spcPct val="100000"/>
              </a:lnSpc>
              <a:spcBef>
                <a:spcPts val="560"/>
              </a:spcBef>
              <a:spcAft>
                <a:spcPts val="0"/>
              </a:spcAft>
              <a:buClr>
                <a:schemeClr val="hlink"/>
              </a:buClr>
              <a:buSzPts val="1540"/>
              <a:buFont typeface="Noto Sans Symbols"/>
              <a:buChar char="⮚"/>
            </a:pPr>
            <a:r>
              <a:rPr lang="en-US" sz="2800" b="0" i="0" u="none" strike="noStrike" cap="none">
                <a:solidFill>
                  <a:srgbClr val="993300"/>
                </a:solidFill>
                <a:latin typeface="Calibri"/>
                <a:ea typeface="Calibri"/>
                <a:cs typeface="Calibri"/>
                <a:sym typeface="Calibri"/>
              </a:rPr>
              <a:t>गर्मी का तरल या गैसों के प्रवाह द्वारा फैलना।  </a:t>
            </a:r>
            <a:endParaRPr sz="2800" b="0" i="0" u="none" strike="noStrike" cap="none">
              <a:solidFill>
                <a:srgbClr val="993300"/>
              </a:solidFill>
              <a:latin typeface="Calibri"/>
              <a:ea typeface="Calibri"/>
              <a:cs typeface="Calibri"/>
              <a:sym typeface="Calibri"/>
            </a:endParaRPr>
          </a:p>
          <a:p>
            <a:pPr marL="342900" marR="0" lvl="1" indent="-245109" algn="l" rtl="0">
              <a:lnSpc>
                <a:spcPct val="100000"/>
              </a:lnSpc>
              <a:spcBef>
                <a:spcPts val="560"/>
              </a:spcBef>
              <a:spcAft>
                <a:spcPts val="0"/>
              </a:spcAft>
              <a:buClr>
                <a:schemeClr val="hlink"/>
              </a:buClr>
              <a:buSzPts val="1540"/>
              <a:buFont typeface="Noto Sans Symbols"/>
              <a:buNone/>
            </a:pPr>
            <a:endParaRPr sz="2800" b="0" i="0" u="none" strike="noStrike" cap="none">
              <a:solidFill>
                <a:srgbClr val="993300"/>
              </a:solidFill>
              <a:latin typeface="Calibri"/>
              <a:ea typeface="Calibri"/>
              <a:cs typeface="Calibri"/>
              <a:sym typeface="Calibri"/>
            </a:endParaRPr>
          </a:p>
          <a:p>
            <a:pPr marL="342900" marR="0" lvl="1" indent="-342900" algn="l" rtl="0">
              <a:lnSpc>
                <a:spcPct val="100000"/>
              </a:lnSpc>
              <a:spcBef>
                <a:spcPts val="560"/>
              </a:spcBef>
              <a:spcAft>
                <a:spcPts val="0"/>
              </a:spcAft>
              <a:buClr>
                <a:schemeClr val="hlink"/>
              </a:buClr>
              <a:buSzPts val="1540"/>
              <a:buFont typeface="Noto Sans Symbols"/>
              <a:buChar char="⮚"/>
            </a:pPr>
            <a:r>
              <a:rPr lang="en-US" sz="2800" b="0" i="0" u="none" strike="noStrike" cap="none">
                <a:solidFill>
                  <a:srgbClr val="993300"/>
                </a:solidFill>
                <a:latin typeface="Calibri"/>
                <a:ea typeface="Calibri"/>
                <a:cs typeface="Calibri"/>
                <a:sym typeface="Calibri"/>
              </a:rPr>
              <a:t>यह तरल और गैस दोनों में होता है।</a:t>
            </a:r>
            <a:endParaRPr sz="2800" b="0" i="0" u="none" strike="noStrike" cap="none">
              <a:solidFill>
                <a:srgbClr val="993300"/>
              </a:solidFill>
              <a:latin typeface="Calibri"/>
              <a:ea typeface="Calibri"/>
              <a:cs typeface="Calibri"/>
              <a:sym typeface="Calibri"/>
            </a:endParaRPr>
          </a:p>
        </p:txBody>
      </p:sp>
      <p:sp>
        <p:nvSpPr>
          <p:cNvPr id="277" name="Google Shape;277;p30"/>
          <p:cNvSpPr txBox="1"/>
          <p:nvPr/>
        </p:nvSpPr>
        <p:spPr>
          <a:xfrm>
            <a:off x="228600" y="1873250"/>
            <a:ext cx="376428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99"/>
              </a:buClr>
              <a:buSzPts val="4000"/>
              <a:buFont typeface="Calibri"/>
              <a:buNone/>
            </a:pPr>
            <a:r>
              <a:rPr lang="en-US" sz="4000" b="1" i="0" u="none" strike="noStrike" cap="none">
                <a:solidFill>
                  <a:srgbClr val="000099"/>
                </a:solidFill>
                <a:latin typeface="Calibri"/>
                <a:ea typeface="Calibri"/>
                <a:cs typeface="Calibri"/>
                <a:sym typeface="Calibri"/>
              </a:rPr>
              <a:t>फैलने  के  तरीके</a:t>
            </a:r>
            <a:endParaRPr sz="4000" b="1" i="0" u="none" strike="noStrike" cap="none">
              <a:solidFill>
                <a:srgbClr val="000099"/>
              </a:solidFill>
              <a:latin typeface="Calibri"/>
              <a:ea typeface="Calibri"/>
              <a:cs typeface="Calibri"/>
              <a:sym typeface="Calibri"/>
            </a:endParaRPr>
          </a:p>
        </p:txBody>
      </p:sp>
      <p:pic>
        <p:nvPicPr>
          <p:cNvPr id="278" name="Google Shape;278;p30"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279" name="Google Shape;279;p30"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1"/>
          <p:cNvSpPr txBox="1"/>
          <p:nvPr/>
        </p:nvSpPr>
        <p:spPr>
          <a:xfrm>
            <a:off x="6172200" y="0"/>
            <a:ext cx="6019800" cy="6721475"/>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6" name="Google Shape;28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17</a:t>
            </a:fld>
            <a:endParaRPr sz="1400" b="0" i="0" u="none" strike="noStrike" cap="none">
              <a:solidFill>
                <a:srgbClr val="B5A788"/>
              </a:solidFill>
              <a:latin typeface="Calibri"/>
              <a:ea typeface="Calibri"/>
              <a:cs typeface="Calibri"/>
              <a:sym typeface="Calibri"/>
            </a:endParaRPr>
          </a:p>
        </p:txBody>
      </p:sp>
      <p:sp>
        <p:nvSpPr>
          <p:cNvPr id="287" name="Google Shape;287;p31"/>
          <p:cNvSpPr/>
          <p:nvPr/>
        </p:nvSpPr>
        <p:spPr>
          <a:xfrm>
            <a:off x="6553200" y="1524000"/>
            <a:ext cx="5105400" cy="4832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folHlink"/>
              </a:buClr>
              <a:buSzPts val="1680"/>
              <a:buFont typeface="Noto Sans Symbols"/>
              <a:buNone/>
            </a:pPr>
            <a:r>
              <a:rPr lang="en-US" sz="2800" b="1" i="0" u="none" strike="noStrike" cap="none">
                <a:solidFill>
                  <a:srgbClr val="FF0000"/>
                </a:solidFill>
                <a:latin typeface="Calibri"/>
                <a:ea typeface="Calibri"/>
                <a:cs typeface="Calibri"/>
                <a:sym typeface="Calibri"/>
              </a:rPr>
              <a:t>किरणें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60"/>
              </a:spcBef>
              <a:spcAft>
                <a:spcPts val="0"/>
              </a:spcAft>
              <a:buClr>
                <a:schemeClr val="folHlink"/>
              </a:buClr>
              <a:buSzPts val="1680"/>
              <a:buFont typeface="Noto Sans Symbols"/>
              <a:buNone/>
            </a:pPr>
            <a:endParaRPr sz="2800" b="1" i="1" u="none" strike="noStrike" cap="none">
              <a:solidFill>
                <a:srgbClr val="FF0000"/>
              </a:solidFill>
              <a:latin typeface="Calibri"/>
              <a:ea typeface="Calibri"/>
              <a:cs typeface="Calibri"/>
              <a:sym typeface="Calibri"/>
            </a:endParaRPr>
          </a:p>
          <a:p>
            <a:pPr marL="342900" marR="0" lvl="1" indent="-342900" algn="l" rtl="0">
              <a:lnSpc>
                <a:spcPct val="100000"/>
              </a:lnSpc>
              <a:spcBef>
                <a:spcPts val="560"/>
              </a:spcBef>
              <a:spcAft>
                <a:spcPts val="0"/>
              </a:spcAft>
              <a:buClr>
                <a:schemeClr val="hlink"/>
              </a:buClr>
              <a:buSzPts val="1540"/>
              <a:buFont typeface="Noto Sans Symbols"/>
              <a:buChar char="❖"/>
            </a:pPr>
            <a:r>
              <a:rPr lang="en-US" sz="2800" b="0" i="0" u="none" strike="noStrike" cap="none">
                <a:solidFill>
                  <a:srgbClr val="993300"/>
                </a:solidFill>
                <a:latin typeface="Calibri"/>
                <a:ea typeface="Calibri"/>
                <a:cs typeface="Calibri"/>
                <a:sym typeface="Calibri"/>
              </a:rPr>
              <a:t>यह न तो संचरण है और न ही संवहन। ये गर्म वस्तु से निकलने वाली गर्म रेज़ हैं।  </a:t>
            </a:r>
            <a:endParaRPr sz="1400" b="0" i="0" u="none" strike="noStrike" cap="none">
              <a:solidFill>
                <a:srgbClr val="000000"/>
              </a:solidFill>
              <a:latin typeface="Arial"/>
              <a:ea typeface="Arial"/>
              <a:cs typeface="Arial"/>
              <a:sym typeface="Arial"/>
            </a:endParaRPr>
          </a:p>
          <a:p>
            <a:pPr marL="342900" marR="0" lvl="1" indent="-245109" algn="l" rtl="0">
              <a:lnSpc>
                <a:spcPct val="100000"/>
              </a:lnSpc>
              <a:spcBef>
                <a:spcPts val="560"/>
              </a:spcBef>
              <a:spcAft>
                <a:spcPts val="0"/>
              </a:spcAft>
              <a:buClr>
                <a:schemeClr val="hlink"/>
              </a:buClr>
              <a:buSzPts val="1540"/>
              <a:buFont typeface="Noto Sans Symbols"/>
              <a:buNone/>
            </a:pPr>
            <a:endParaRPr sz="2800" b="0" i="0" u="none" strike="noStrike" cap="none">
              <a:solidFill>
                <a:srgbClr val="993300"/>
              </a:solidFill>
              <a:latin typeface="Calibri"/>
              <a:ea typeface="Calibri"/>
              <a:cs typeface="Calibri"/>
              <a:sym typeface="Calibri"/>
            </a:endParaRPr>
          </a:p>
          <a:p>
            <a:pPr marL="342900" marR="0" lvl="1" indent="-245109" algn="l" rtl="0">
              <a:lnSpc>
                <a:spcPct val="100000"/>
              </a:lnSpc>
              <a:spcBef>
                <a:spcPts val="560"/>
              </a:spcBef>
              <a:spcAft>
                <a:spcPts val="0"/>
              </a:spcAft>
              <a:buClr>
                <a:schemeClr val="hlink"/>
              </a:buClr>
              <a:buSzPts val="1540"/>
              <a:buFont typeface="Noto Sans Symbols"/>
              <a:buNone/>
            </a:pPr>
            <a:endParaRPr sz="2800" b="0" i="0" u="none" strike="noStrike" cap="none">
              <a:solidFill>
                <a:srgbClr val="993300"/>
              </a:solidFill>
              <a:latin typeface="Calibri"/>
              <a:ea typeface="Calibri"/>
              <a:cs typeface="Calibri"/>
              <a:sym typeface="Calibri"/>
            </a:endParaRPr>
          </a:p>
          <a:p>
            <a:pPr marL="342900" marR="0" lvl="1" indent="-342900" algn="l" rtl="0">
              <a:lnSpc>
                <a:spcPct val="100000"/>
              </a:lnSpc>
              <a:spcBef>
                <a:spcPts val="560"/>
              </a:spcBef>
              <a:spcAft>
                <a:spcPts val="0"/>
              </a:spcAft>
              <a:buClr>
                <a:schemeClr val="hlink"/>
              </a:buClr>
              <a:buSzPts val="1540"/>
              <a:buFont typeface="Noto Sans Symbols"/>
              <a:buChar char="❖"/>
            </a:pPr>
            <a:r>
              <a:rPr lang="en-US" sz="2800" b="0" i="0" u="none" strike="noStrike" cap="none">
                <a:solidFill>
                  <a:srgbClr val="993300"/>
                </a:solidFill>
                <a:latin typeface="Calibri"/>
                <a:ea typeface="Calibri"/>
                <a:cs typeface="Calibri"/>
                <a:sym typeface="Calibri"/>
              </a:rPr>
              <a:t>यह प्रकाश की गति से यात्रा करती है।  </a:t>
            </a:r>
            <a:endParaRPr sz="1400" b="0" i="0" u="none" strike="noStrike" cap="none">
              <a:solidFill>
                <a:srgbClr val="000000"/>
              </a:solidFill>
              <a:latin typeface="Arial"/>
              <a:ea typeface="Arial"/>
              <a:cs typeface="Arial"/>
              <a:sym typeface="Arial"/>
            </a:endParaRPr>
          </a:p>
        </p:txBody>
      </p:sp>
      <p:sp>
        <p:nvSpPr>
          <p:cNvPr id="288" name="Google Shape;288;p31"/>
          <p:cNvSpPr txBox="1"/>
          <p:nvPr/>
        </p:nvSpPr>
        <p:spPr>
          <a:xfrm>
            <a:off x="228600" y="1647825"/>
            <a:ext cx="57912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99"/>
              </a:buClr>
              <a:buSzPts val="4000"/>
              <a:buFont typeface="Calibri"/>
              <a:buNone/>
            </a:pPr>
            <a:r>
              <a:rPr lang="en-US" sz="4000" b="1" i="0" u="none" strike="noStrike" cap="none">
                <a:solidFill>
                  <a:srgbClr val="000099"/>
                </a:solidFill>
                <a:latin typeface="Calibri"/>
                <a:ea typeface="Calibri"/>
                <a:cs typeface="Calibri"/>
                <a:sym typeface="Calibri"/>
              </a:rPr>
              <a:t>आग फैलने के तरीके</a:t>
            </a:r>
            <a:endParaRPr sz="4000" b="1" i="0" u="none" strike="noStrike" cap="none">
              <a:solidFill>
                <a:srgbClr val="000099"/>
              </a:solidFill>
              <a:latin typeface="Calibri"/>
              <a:ea typeface="Calibri"/>
              <a:cs typeface="Calibri"/>
              <a:sym typeface="Calibri"/>
            </a:endParaRPr>
          </a:p>
        </p:txBody>
      </p:sp>
      <p:pic>
        <p:nvPicPr>
          <p:cNvPr id="289" name="Google Shape;289;p31"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290" name="Google Shape;290;p31"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p:nvPr/>
        </p:nvSpPr>
        <p:spPr>
          <a:xfrm>
            <a:off x="6172200" y="0"/>
            <a:ext cx="6019800" cy="6721475"/>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32"/>
          <p:cNvSpPr txBox="1"/>
          <p:nvPr/>
        </p:nvSpPr>
        <p:spPr>
          <a:xfrm>
            <a:off x="6324600" y="152400"/>
            <a:ext cx="6019800" cy="6721475"/>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8" name="Google Shape;298;p32"/>
          <p:cNvSpPr txBox="1">
            <a:spLocks noGrp="1"/>
          </p:cNvSpPr>
          <p:nvPr>
            <p:ph type="ctrTitle"/>
          </p:nvPr>
        </p:nvSpPr>
        <p:spPr>
          <a:xfrm>
            <a:off x="685800" y="1905000"/>
            <a:ext cx="4191000" cy="838200"/>
          </a:xfrm>
          <a:prstGeom prst="rect">
            <a:avLst/>
          </a:prstGeom>
          <a:solidFill>
            <a:schemeClr val="accent2"/>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99"/>
              </a:buClr>
              <a:buSzPts val="4000"/>
              <a:buFont typeface="Calibri"/>
              <a:buNone/>
            </a:pPr>
            <a:r>
              <a:rPr lang="en-US" sz="4000" b="1">
                <a:solidFill>
                  <a:srgbClr val="000099"/>
                </a:solidFill>
              </a:rPr>
              <a:t>विकिरण  </a:t>
            </a:r>
            <a:endParaRPr sz="3200" b="1">
              <a:solidFill>
                <a:srgbClr val="000099"/>
              </a:solidFill>
            </a:endParaRPr>
          </a:p>
        </p:txBody>
      </p:sp>
      <p:sp>
        <p:nvSpPr>
          <p:cNvPr id="299" name="Google Shape;299;p32"/>
          <p:cNvSpPr txBox="1">
            <a:spLocks noGrp="1"/>
          </p:cNvSpPr>
          <p:nvPr>
            <p:ph type="subTitle" idx="1"/>
          </p:nvPr>
        </p:nvSpPr>
        <p:spPr>
          <a:xfrm>
            <a:off x="6302375" y="1395413"/>
            <a:ext cx="5638800" cy="508158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2400"/>
              <a:buFont typeface="Noto Sans Symbols"/>
              <a:buChar char="▪"/>
            </a:pPr>
            <a:r>
              <a:rPr lang="en-US">
                <a:latin typeface="Calibri"/>
                <a:ea typeface="Calibri"/>
                <a:cs typeface="Calibri"/>
                <a:sym typeface="Calibri"/>
              </a:rPr>
              <a:t>यह किसी भी संपर्क से जुड़ा नहीं है</a:t>
            </a:r>
            <a:endParaRPr>
              <a:latin typeface="Calibri"/>
              <a:ea typeface="Calibri"/>
              <a:cs typeface="Calibri"/>
              <a:sym typeface="Calibri"/>
            </a:endParaRPr>
          </a:p>
          <a:p>
            <a:pPr marL="342900" lvl="0" indent="-190500" algn="just" rtl="0">
              <a:lnSpc>
                <a:spcPct val="90000"/>
              </a:lnSpc>
              <a:spcBef>
                <a:spcPts val="1000"/>
              </a:spcBef>
              <a:spcAft>
                <a:spcPts val="0"/>
              </a:spcAft>
              <a:buClr>
                <a:schemeClr val="dk1"/>
              </a:buClr>
              <a:buSzPts val="2400"/>
              <a:buFont typeface="Noto Sans Symbols"/>
              <a:buNone/>
            </a:pPr>
            <a:endParaRPr>
              <a:latin typeface="Calibri"/>
              <a:ea typeface="Calibri"/>
              <a:cs typeface="Calibri"/>
              <a:sym typeface="Calibri"/>
            </a:endParaRPr>
          </a:p>
          <a:p>
            <a:pPr marL="457200" lvl="0" indent="-457200" algn="l" rtl="0">
              <a:lnSpc>
                <a:spcPct val="90000"/>
              </a:lnSpc>
              <a:spcBef>
                <a:spcPts val="1000"/>
              </a:spcBef>
              <a:spcAft>
                <a:spcPts val="0"/>
              </a:spcAft>
              <a:buClr>
                <a:schemeClr val="dk1"/>
              </a:buClr>
              <a:buSzPts val="2400"/>
              <a:buFont typeface="Noto Sans Symbols"/>
              <a:buChar char="▪"/>
            </a:pPr>
            <a:r>
              <a:rPr lang="en-US"/>
              <a:t>यह बीच की जगह में किसी भी पदार्थ पर निर्भर नहीं करता।</a:t>
            </a:r>
            <a:endParaRPr/>
          </a:p>
          <a:p>
            <a:pPr marL="0" lvl="0" indent="0" algn="l" rtl="0">
              <a:lnSpc>
                <a:spcPct val="90000"/>
              </a:lnSpc>
              <a:spcBef>
                <a:spcPts val="1000"/>
              </a:spcBef>
              <a:spcAft>
                <a:spcPts val="0"/>
              </a:spcAft>
              <a:buClr>
                <a:schemeClr val="dk1"/>
              </a:buClr>
              <a:buSzPts val="2400"/>
              <a:buNone/>
            </a:pPr>
            <a:endParaRPr/>
          </a:p>
          <a:p>
            <a:pPr marL="457200" lvl="0" indent="-457200" algn="l" rtl="0">
              <a:lnSpc>
                <a:spcPct val="90000"/>
              </a:lnSpc>
              <a:spcBef>
                <a:spcPts val="1000"/>
              </a:spcBef>
              <a:spcAft>
                <a:spcPts val="0"/>
              </a:spcAft>
              <a:buClr>
                <a:schemeClr val="dk1"/>
              </a:buClr>
              <a:buSzPts val="2400"/>
              <a:buFont typeface="Noto Sans Symbols"/>
              <a:buChar char="▪"/>
            </a:pPr>
            <a:r>
              <a:rPr lang="en-US"/>
              <a:t>ये गरम किरणें होती हैं, जो सभी दिशाओं में एक समान तीव्रता से सीधी रेखा में यात्रा करती हैं।</a:t>
            </a:r>
            <a:endParaRPr/>
          </a:p>
          <a:p>
            <a:pPr marL="0" lvl="0" indent="0" algn="l" rtl="0">
              <a:lnSpc>
                <a:spcPct val="90000"/>
              </a:lnSpc>
              <a:spcBef>
                <a:spcPts val="1000"/>
              </a:spcBef>
              <a:spcAft>
                <a:spcPts val="0"/>
              </a:spcAft>
              <a:buClr>
                <a:schemeClr val="dk1"/>
              </a:buClr>
              <a:buSzPts val="2400"/>
              <a:buNone/>
            </a:pPr>
            <a:br>
              <a:rPr lang="en-US"/>
            </a:br>
            <a:endParaRPr>
              <a:latin typeface="Calibri"/>
              <a:ea typeface="Calibri"/>
              <a:cs typeface="Calibri"/>
              <a:sym typeface="Calibri"/>
            </a:endParaRPr>
          </a:p>
        </p:txBody>
      </p:sp>
      <p:sp>
        <p:nvSpPr>
          <p:cNvPr id="300" name="Google Shape;30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18</a:t>
            </a:fld>
            <a:endParaRPr sz="1400" b="0" i="0" u="none" strike="noStrike" cap="none">
              <a:solidFill>
                <a:srgbClr val="B5A788"/>
              </a:solidFill>
              <a:latin typeface="Calibri"/>
              <a:ea typeface="Calibri"/>
              <a:cs typeface="Calibri"/>
              <a:sym typeface="Calibri"/>
            </a:endParaRPr>
          </a:p>
        </p:txBody>
      </p:sp>
      <p:pic>
        <p:nvPicPr>
          <p:cNvPr id="301" name="Google Shape;301;p32" descr="7"/>
          <p:cNvPicPr preferRelativeResize="0"/>
          <p:nvPr/>
        </p:nvPicPr>
        <p:blipFill rotWithShape="1">
          <a:blip r:embed="rId3">
            <a:alphaModFix/>
          </a:blip>
          <a:srcRect/>
          <a:stretch/>
        </p:blipFill>
        <p:spPr>
          <a:xfrm>
            <a:off x="685800" y="3810000"/>
            <a:ext cx="4343400" cy="2133600"/>
          </a:xfrm>
          <a:prstGeom prst="rect">
            <a:avLst/>
          </a:prstGeom>
          <a:noFill/>
          <a:ln w="9525" cap="flat" cmpd="sng">
            <a:solidFill>
              <a:schemeClr val="dk1"/>
            </a:solidFill>
            <a:prstDash val="solid"/>
            <a:miter lim="800000"/>
            <a:headEnd type="none" w="sm" len="sm"/>
            <a:tailEnd type="none" w="sm" len="sm"/>
          </a:ln>
        </p:spPr>
      </p:pic>
      <p:pic>
        <p:nvPicPr>
          <p:cNvPr id="302" name="Google Shape;302;p32" descr="C:\Users\Acer\Downloads\WhatsApp Image 2025-09-04 at 17.24.38 (1).jpeg"/>
          <p:cNvPicPr preferRelativeResize="0"/>
          <p:nvPr/>
        </p:nvPicPr>
        <p:blipFill rotWithShape="1">
          <a:blip r:embed="rId4">
            <a:alphaModFix/>
          </a:blip>
          <a:srcRect/>
          <a:stretch/>
        </p:blipFill>
        <p:spPr>
          <a:xfrm>
            <a:off x="228600" y="152400"/>
            <a:ext cx="1066800" cy="914400"/>
          </a:xfrm>
          <a:prstGeom prst="rect">
            <a:avLst/>
          </a:prstGeom>
          <a:noFill/>
          <a:ln>
            <a:noFill/>
          </a:ln>
        </p:spPr>
      </p:pic>
      <p:pic>
        <p:nvPicPr>
          <p:cNvPr id="303" name="Google Shape;303;p32" descr="C:\Users\Acer\Downloads\WhatsApp Image 2025-09-04 at 17.24.38 (3).jpeg"/>
          <p:cNvPicPr preferRelativeResize="0"/>
          <p:nvPr/>
        </p:nvPicPr>
        <p:blipFill rotWithShape="1">
          <a:blip r:embed="rId5">
            <a:alphaModFix/>
          </a:blip>
          <a:srcRect/>
          <a:stretch/>
        </p:blipFill>
        <p:spPr>
          <a:xfrm>
            <a:off x="10896600" y="153988"/>
            <a:ext cx="1066800" cy="9128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3"/>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33"/>
          <p:cNvSpPr txBox="1">
            <a:spLocks noGrp="1"/>
          </p:cNvSpPr>
          <p:nvPr>
            <p:ph type="subTitle" idx="1"/>
          </p:nvPr>
        </p:nvSpPr>
        <p:spPr>
          <a:xfrm>
            <a:off x="7000875" y="1371600"/>
            <a:ext cx="4352925" cy="243998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003399"/>
              </a:buClr>
              <a:buSzPts val="2400"/>
              <a:buFont typeface="Noto Sans Symbols"/>
              <a:buChar char="■"/>
            </a:pPr>
            <a:r>
              <a:rPr lang="en-US" b="1">
                <a:solidFill>
                  <a:srgbClr val="003399"/>
                </a:solidFill>
                <a:latin typeface="Georgia"/>
                <a:ea typeface="Georgia"/>
                <a:cs typeface="Georgia"/>
                <a:sym typeface="Georgia"/>
              </a:rPr>
              <a:t>आरंभिक या प्रारंभिक चरण  </a:t>
            </a:r>
            <a:endParaRPr/>
          </a:p>
          <a:p>
            <a:pPr marL="0" lvl="0" indent="0" algn="l" rtl="0">
              <a:lnSpc>
                <a:spcPct val="150000"/>
              </a:lnSpc>
              <a:spcBef>
                <a:spcPts val="1000"/>
              </a:spcBef>
              <a:spcAft>
                <a:spcPts val="0"/>
              </a:spcAft>
              <a:buClr>
                <a:srgbClr val="003399"/>
              </a:buClr>
              <a:buSzPts val="3000"/>
              <a:buFont typeface="Noto Sans Symbols"/>
              <a:buChar char="■"/>
            </a:pPr>
            <a:r>
              <a:rPr lang="en-US" sz="3000">
                <a:solidFill>
                  <a:srgbClr val="003399"/>
                </a:solidFill>
                <a:latin typeface="Calibri"/>
                <a:ea typeface="Calibri"/>
                <a:cs typeface="Calibri"/>
                <a:sym typeface="Calibri"/>
              </a:rPr>
              <a:t>स्वतंत्र जलने का चरण  </a:t>
            </a:r>
            <a:endParaRPr/>
          </a:p>
          <a:p>
            <a:pPr marL="0" lvl="0" indent="0" algn="l" rtl="0">
              <a:lnSpc>
                <a:spcPct val="150000"/>
              </a:lnSpc>
              <a:spcBef>
                <a:spcPts val="1000"/>
              </a:spcBef>
              <a:spcAft>
                <a:spcPts val="0"/>
              </a:spcAft>
              <a:buClr>
                <a:srgbClr val="003399"/>
              </a:buClr>
              <a:buSzPts val="3000"/>
              <a:buFont typeface="Noto Sans Symbols"/>
              <a:buChar char="■"/>
            </a:pPr>
            <a:r>
              <a:rPr lang="en-US" sz="3000">
                <a:solidFill>
                  <a:srgbClr val="003399"/>
                </a:solidFill>
                <a:latin typeface="Calibri"/>
                <a:ea typeface="Calibri"/>
                <a:cs typeface="Calibri"/>
                <a:sym typeface="Calibri"/>
              </a:rPr>
              <a:t>धधकने का चरण  </a:t>
            </a:r>
            <a:endParaRPr/>
          </a:p>
        </p:txBody>
      </p:sp>
      <p:sp>
        <p:nvSpPr>
          <p:cNvPr id="311" name="Google Shape;31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Arial"/>
              <a:buNone/>
            </a:pPr>
            <a:fld id="{00000000-1234-1234-1234-123412341234}" type="slidenum">
              <a:rPr lang="en-US" sz="1400" b="0" i="0" u="none" strike="noStrike" cap="none">
                <a:solidFill>
                  <a:srgbClr val="B5A788"/>
                </a:solidFill>
                <a:latin typeface="Tahoma"/>
                <a:ea typeface="Tahoma"/>
                <a:cs typeface="Tahoma"/>
                <a:sym typeface="Tahoma"/>
              </a:rPr>
              <a:t>19</a:t>
            </a:fld>
            <a:endParaRPr sz="1400" b="0" i="0" u="none" strike="noStrike" cap="none">
              <a:solidFill>
                <a:srgbClr val="B5A788"/>
              </a:solidFill>
              <a:latin typeface="Tahoma"/>
              <a:ea typeface="Tahoma"/>
              <a:cs typeface="Tahoma"/>
              <a:sym typeface="Tahoma"/>
            </a:endParaRPr>
          </a:p>
        </p:txBody>
      </p:sp>
      <p:pic>
        <p:nvPicPr>
          <p:cNvPr id="312" name="Google Shape;312;p33"/>
          <p:cNvPicPr preferRelativeResize="0"/>
          <p:nvPr/>
        </p:nvPicPr>
        <p:blipFill rotWithShape="1">
          <a:blip r:embed="rId3">
            <a:alphaModFix/>
          </a:blip>
          <a:srcRect t="6290" r="5606" b="11369"/>
          <a:stretch/>
        </p:blipFill>
        <p:spPr>
          <a:xfrm>
            <a:off x="7000875" y="4191000"/>
            <a:ext cx="4276725" cy="1752600"/>
          </a:xfrm>
          <a:prstGeom prst="rect">
            <a:avLst/>
          </a:prstGeom>
          <a:noFill/>
          <a:ln>
            <a:noFill/>
          </a:ln>
        </p:spPr>
      </p:pic>
      <p:sp>
        <p:nvSpPr>
          <p:cNvPr id="313" name="Google Shape;313;p33"/>
          <p:cNvSpPr txBox="1"/>
          <p:nvPr/>
        </p:nvSpPr>
        <p:spPr>
          <a:xfrm>
            <a:off x="685800" y="1560513"/>
            <a:ext cx="4648200" cy="2554287"/>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3300"/>
              </a:buClr>
              <a:buSzPts val="4000"/>
              <a:buFont typeface="Arial"/>
              <a:buNone/>
            </a:pPr>
            <a:r>
              <a:rPr lang="en-US" sz="4000" b="1" i="0" u="none" strike="noStrike" cap="none">
                <a:solidFill>
                  <a:srgbClr val="CC3300"/>
                </a:solidFill>
                <a:latin typeface="Verdana"/>
                <a:ea typeface="Verdana"/>
                <a:cs typeface="Verdana"/>
                <a:sym typeface="Verdana"/>
              </a:rPr>
              <a:t>जलने के तीन प्रगतिशील चरण  </a:t>
            </a:r>
            <a:endParaRPr sz="1400" b="0" i="0" u="none" strike="noStrike" cap="none">
              <a:solidFill>
                <a:srgbClr val="000000"/>
              </a:solidFill>
              <a:latin typeface="Arial"/>
              <a:ea typeface="Arial"/>
              <a:cs typeface="Arial"/>
              <a:sym typeface="Arial"/>
            </a:endParaRPr>
          </a:p>
        </p:txBody>
      </p:sp>
      <p:pic>
        <p:nvPicPr>
          <p:cNvPr id="314" name="Google Shape;314;p33" descr="C:\Users\Acer\Downloads\WhatsApp Image 2025-09-04 at 17.24.38 (1).jpeg"/>
          <p:cNvPicPr preferRelativeResize="0"/>
          <p:nvPr/>
        </p:nvPicPr>
        <p:blipFill rotWithShape="1">
          <a:blip r:embed="rId4">
            <a:alphaModFix/>
          </a:blip>
          <a:srcRect/>
          <a:stretch/>
        </p:blipFill>
        <p:spPr>
          <a:xfrm>
            <a:off x="228600" y="152400"/>
            <a:ext cx="1066800" cy="914400"/>
          </a:xfrm>
          <a:prstGeom prst="rect">
            <a:avLst/>
          </a:prstGeom>
          <a:noFill/>
          <a:ln>
            <a:noFill/>
          </a:ln>
        </p:spPr>
      </p:pic>
      <p:pic>
        <p:nvPicPr>
          <p:cNvPr id="315" name="Google Shape;315;p33" descr="C:\Users\Acer\Downloads\WhatsApp Image 2025-09-04 at 17.24.38 (3).jpeg"/>
          <p:cNvPicPr preferRelativeResize="0"/>
          <p:nvPr/>
        </p:nvPicPr>
        <p:blipFill rotWithShape="1">
          <a:blip r:embed="rId5">
            <a:alphaModFix/>
          </a:blip>
          <a:srcRect/>
          <a:stretch/>
        </p:blipFill>
        <p:spPr>
          <a:xfrm>
            <a:off x="10896600" y="153988"/>
            <a:ext cx="1066800" cy="9128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16"/>
          <p:cNvSpPr txBox="1">
            <a:spLocks noGrp="1"/>
          </p:cNvSpPr>
          <p:nvPr>
            <p:ph type="title"/>
          </p:nvPr>
        </p:nvSpPr>
        <p:spPr>
          <a:xfrm>
            <a:off x="1524000" y="1565329"/>
            <a:ext cx="1684149" cy="1101671"/>
          </a:xfrm>
          <a:prstGeom prst="rect">
            <a:avLst/>
          </a:prstGeom>
          <a:solidFill>
            <a:srgbClr val="002060"/>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100000"/>
              <a:buFont typeface="Calibri"/>
              <a:buNone/>
            </a:pPr>
            <a:r>
              <a:rPr lang="en-US" sz="4000" b="1">
                <a:solidFill>
                  <a:srgbClr val="FFFF00"/>
                </a:solidFill>
              </a:rPr>
              <a:t> उद्देश्य</a:t>
            </a:r>
            <a:endParaRPr sz="4000" b="1">
              <a:solidFill>
                <a:srgbClr val="FFFF00"/>
              </a:solidFill>
            </a:endParaRPr>
          </a:p>
        </p:txBody>
      </p:sp>
      <p:sp>
        <p:nvSpPr>
          <p:cNvPr id="116" name="Google Shape;116;p16"/>
          <p:cNvSpPr txBox="1">
            <a:spLocks noGrp="1"/>
          </p:cNvSpPr>
          <p:nvPr>
            <p:ph type="body" idx="1"/>
          </p:nvPr>
        </p:nvSpPr>
        <p:spPr>
          <a:xfrm>
            <a:off x="6400800" y="1339850"/>
            <a:ext cx="5672380" cy="509111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400"/>
              <a:buFont typeface="Calibri"/>
              <a:buNone/>
            </a:pPr>
            <a:r>
              <a:rPr lang="en-US" sz="2400" b="1">
                <a:latin typeface="Calibri"/>
                <a:ea typeface="Calibri"/>
                <a:cs typeface="Calibri"/>
                <a:sym typeface="Calibri"/>
              </a:rPr>
              <a:t>इस पाठ के पूरा होने पर, आप सक्षम होंगे:</a:t>
            </a:r>
            <a:endParaRPr/>
          </a:p>
          <a:p>
            <a:pPr marL="1028700" lvl="1" indent="-571500" algn="l" rtl="0">
              <a:lnSpc>
                <a:spcPct val="10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आग क्या है और प्रकार</a:t>
            </a:r>
            <a:endParaRPr>
              <a:latin typeface="Calibri"/>
              <a:ea typeface="Calibri"/>
              <a:cs typeface="Calibri"/>
              <a:sym typeface="Calibri"/>
            </a:endParaRPr>
          </a:p>
          <a:p>
            <a:pPr marL="1028700" lvl="1" indent="-571500" algn="l" rtl="0">
              <a:lnSpc>
                <a:spcPct val="10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आग बुझाने की तकनीकें</a:t>
            </a:r>
            <a:endParaRPr>
              <a:latin typeface="Calibri"/>
              <a:ea typeface="Calibri"/>
              <a:cs typeface="Calibri"/>
              <a:sym typeface="Calibri"/>
            </a:endParaRPr>
          </a:p>
          <a:p>
            <a:pPr marL="1028700" lvl="1" indent="-571500" algn="l" rtl="0">
              <a:lnSpc>
                <a:spcPct val="10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दहन (Combustion) के प्रकार</a:t>
            </a:r>
            <a:endParaRPr>
              <a:latin typeface="Calibri"/>
              <a:ea typeface="Calibri"/>
              <a:cs typeface="Calibri"/>
              <a:sym typeface="Calibri"/>
            </a:endParaRPr>
          </a:p>
          <a:p>
            <a:pPr marL="1028700" lvl="1" indent="-571500" algn="l" rtl="0">
              <a:lnSpc>
                <a:spcPct val="10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आग फैलने के तरीके और जलने के चरण</a:t>
            </a:r>
            <a:endParaRPr>
              <a:latin typeface="Calibri"/>
              <a:ea typeface="Calibri"/>
              <a:cs typeface="Calibri"/>
              <a:sym typeface="Calibri"/>
            </a:endParaRPr>
          </a:p>
          <a:p>
            <a:pPr marL="1028700" lvl="1" indent="-571500" algn="l" rtl="0">
              <a:lnSpc>
                <a:spcPct val="10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अलग-अलग प्रकार के अग्निशामक (Fire Extinguisher)</a:t>
            </a:r>
            <a:endParaRPr/>
          </a:p>
          <a:p>
            <a:pPr marL="1028700" lvl="1" indent="-571500" algn="l" rtl="0">
              <a:lnSpc>
                <a:spcPct val="10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आग बुझाने की सुरक्षा विधियाँ और प्रक्रिया</a:t>
            </a:r>
            <a:endParaRPr>
              <a:latin typeface="Calibri"/>
              <a:ea typeface="Calibri"/>
              <a:cs typeface="Calibri"/>
              <a:sym typeface="Calibri"/>
            </a:endParaRPr>
          </a:p>
          <a:p>
            <a:pPr marL="1028700" lvl="1" indent="-571500" algn="l" rtl="0">
              <a:lnSpc>
                <a:spcPct val="10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लाभ और हानि</a:t>
            </a:r>
            <a:endParaRPr>
              <a:latin typeface="Calibri"/>
              <a:ea typeface="Calibri"/>
              <a:cs typeface="Calibri"/>
              <a:sym typeface="Calibri"/>
            </a:endParaRPr>
          </a:p>
          <a:p>
            <a:pPr marL="1028700" lvl="1" indent="-571500" algn="l" rtl="0">
              <a:lnSpc>
                <a:spcPct val="10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संचालन, देखभाल, परीक्षण और रीफिलिंग की विधि</a:t>
            </a:r>
            <a:endParaRPr sz="3200">
              <a:latin typeface="Calibri"/>
              <a:ea typeface="Calibri"/>
              <a:cs typeface="Calibri"/>
              <a:sym typeface="Calibri"/>
            </a:endParaRPr>
          </a:p>
          <a:p>
            <a:pPr marL="1028700" lvl="1" indent="-342900" algn="l" rtl="0">
              <a:lnSpc>
                <a:spcPct val="90000"/>
              </a:lnSpc>
              <a:spcBef>
                <a:spcPts val="500"/>
              </a:spcBef>
              <a:spcAft>
                <a:spcPts val="0"/>
              </a:spcAft>
              <a:buClr>
                <a:schemeClr val="dk1"/>
              </a:buClr>
              <a:buSzPts val="3600"/>
              <a:buNone/>
            </a:pPr>
            <a:endParaRPr sz="3600">
              <a:latin typeface="Calibri"/>
              <a:ea typeface="Calibri"/>
              <a:cs typeface="Calibri"/>
              <a:sym typeface="Calibri"/>
            </a:endParaRPr>
          </a:p>
        </p:txBody>
      </p:sp>
      <p:sp>
        <p:nvSpPr>
          <p:cNvPr id="117" name="Google Shape;11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2</a:t>
            </a:fld>
            <a:endParaRPr sz="1400" b="0" i="0" u="none" strike="noStrike" cap="none">
              <a:solidFill>
                <a:schemeClr val="dk1"/>
              </a:solidFill>
              <a:latin typeface="Calibri"/>
              <a:ea typeface="Calibri"/>
              <a:cs typeface="Calibri"/>
              <a:sym typeface="Calibri"/>
            </a:endParaRPr>
          </a:p>
        </p:txBody>
      </p:sp>
      <p:pic>
        <p:nvPicPr>
          <p:cNvPr id="118" name="Google Shape;118;p16"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119" name="Google Shape;119;p16" descr="C:\Users\Acer\Downloads\WhatsApp Image 2025-09-04 at 17.24.38 (3).jpeg"/>
          <p:cNvPicPr preferRelativeResize="0"/>
          <p:nvPr/>
        </p:nvPicPr>
        <p:blipFill rotWithShape="1">
          <a:blip r:embed="rId4">
            <a:alphaModFix/>
          </a:blip>
          <a:srcRect/>
          <a:stretch/>
        </p:blipFill>
        <p:spPr>
          <a:xfrm>
            <a:off x="10896600" y="152400"/>
            <a:ext cx="1066800" cy="9128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p:nvPr/>
        </p:nvSpPr>
        <p:spPr>
          <a:xfrm>
            <a:off x="6248400" y="0"/>
            <a:ext cx="59436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34"/>
          <p:cNvSpPr txBox="1">
            <a:spLocks noGrp="1"/>
          </p:cNvSpPr>
          <p:nvPr>
            <p:ph type="ctrTitle"/>
          </p:nvPr>
        </p:nvSpPr>
        <p:spPr>
          <a:xfrm>
            <a:off x="228600" y="1447800"/>
            <a:ext cx="5715000" cy="838200"/>
          </a:xfrm>
          <a:prstGeom prst="rect">
            <a:avLst/>
          </a:prstGeom>
          <a:solidFill>
            <a:srgbClr val="CCFF33"/>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993300"/>
              </a:buClr>
              <a:buSzPts val="4000"/>
              <a:buFont typeface="Calibri"/>
              <a:buNone/>
            </a:pPr>
            <a:r>
              <a:rPr lang="en-US" sz="4000" b="1">
                <a:solidFill>
                  <a:srgbClr val="993300"/>
                </a:solidFill>
              </a:rPr>
              <a:t>ज्वाला की चरण </a:t>
            </a:r>
            <a:endParaRPr/>
          </a:p>
        </p:txBody>
      </p:sp>
      <p:sp>
        <p:nvSpPr>
          <p:cNvPr id="323" name="Google Shape;323;p34"/>
          <p:cNvSpPr txBox="1">
            <a:spLocks noGrp="1"/>
          </p:cNvSpPr>
          <p:nvPr>
            <p:ph type="subTitle" idx="1"/>
          </p:nvPr>
        </p:nvSpPr>
        <p:spPr>
          <a:xfrm>
            <a:off x="6324600" y="1447800"/>
            <a:ext cx="5486400" cy="49847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sz="2800">
                <a:latin typeface="Calibri"/>
                <a:ea typeface="Calibri"/>
                <a:cs typeface="Calibri"/>
                <a:sym typeface="Calibri"/>
              </a:rPr>
              <a:t>यह निम्नलिखित कारकों पर निर्भर करता है </a:t>
            </a:r>
            <a:endParaRPr/>
          </a:p>
          <a:p>
            <a:pPr marL="457200" lvl="1" indent="0" algn="l" rtl="0">
              <a:lnSpc>
                <a:spcPct val="90000"/>
              </a:lnSpc>
              <a:spcBef>
                <a:spcPts val="500"/>
              </a:spcBef>
              <a:spcAft>
                <a:spcPts val="0"/>
              </a:spcAft>
              <a:buClr>
                <a:schemeClr val="dk1"/>
              </a:buClr>
              <a:buSzPts val="2400"/>
              <a:buNone/>
            </a:pPr>
            <a:endParaRPr sz="2400" u="sng">
              <a:solidFill>
                <a:srgbClr val="003399"/>
              </a:solidFill>
              <a:latin typeface="Calibri"/>
              <a:ea typeface="Calibri"/>
              <a:cs typeface="Calibri"/>
              <a:sym typeface="Calibri"/>
            </a:endParaRPr>
          </a:p>
          <a:p>
            <a:pPr marL="800100" lvl="1" indent="-342900" algn="l" rtl="0">
              <a:lnSpc>
                <a:spcPct val="90000"/>
              </a:lnSpc>
              <a:spcBef>
                <a:spcPts val="500"/>
              </a:spcBef>
              <a:spcAft>
                <a:spcPts val="0"/>
              </a:spcAft>
              <a:buClr>
                <a:schemeClr val="dk1"/>
              </a:buClr>
              <a:buSzPts val="2400"/>
              <a:buFont typeface="Noto Sans Symbols"/>
              <a:buChar char="▪"/>
            </a:pPr>
            <a:r>
              <a:rPr lang="en-US" sz="2400">
                <a:latin typeface="Calibri"/>
                <a:ea typeface="Calibri"/>
                <a:cs typeface="Calibri"/>
                <a:sym typeface="Calibri"/>
              </a:rPr>
              <a:t>आग जलने का समय। </a:t>
            </a:r>
            <a:endParaRPr/>
          </a:p>
          <a:p>
            <a:pPr marL="800100" lvl="1" indent="-190500" algn="l" rtl="0">
              <a:lnSpc>
                <a:spcPct val="90000"/>
              </a:lnSpc>
              <a:spcBef>
                <a:spcPts val="500"/>
              </a:spcBef>
              <a:spcAft>
                <a:spcPts val="0"/>
              </a:spcAft>
              <a:buClr>
                <a:schemeClr val="dk1"/>
              </a:buClr>
              <a:buSzPts val="2400"/>
              <a:buFont typeface="Noto Sans Symbols"/>
              <a:buNone/>
            </a:pPr>
            <a:endParaRPr sz="2400">
              <a:latin typeface="Calibri"/>
              <a:ea typeface="Calibri"/>
              <a:cs typeface="Calibri"/>
              <a:sym typeface="Calibri"/>
            </a:endParaRPr>
          </a:p>
          <a:p>
            <a:pPr marL="800100" lvl="1" indent="-342900" algn="l" rtl="0">
              <a:lnSpc>
                <a:spcPct val="90000"/>
              </a:lnSpc>
              <a:spcBef>
                <a:spcPts val="500"/>
              </a:spcBef>
              <a:spcAft>
                <a:spcPts val="0"/>
              </a:spcAft>
              <a:buClr>
                <a:schemeClr val="dk1"/>
              </a:buClr>
              <a:buSzPts val="2400"/>
              <a:buFont typeface="Noto Sans Symbols"/>
              <a:buChar char="▪"/>
            </a:pPr>
            <a:r>
              <a:rPr lang="en-US" sz="2400">
                <a:latin typeface="Calibri"/>
                <a:ea typeface="Calibri"/>
                <a:cs typeface="Calibri"/>
                <a:sym typeface="Calibri"/>
              </a:rPr>
              <a:t>संरक्षण संरचना की वेंटिलेशन विशेषताएँ </a:t>
            </a:r>
            <a:endParaRPr/>
          </a:p>
          <a:p>
            <a:pPr marL="800100" lvl="1" indent="-190500" algn="l" rtl="0">
              <a:lnSpc>
                <a:spcPct val="90000"/>
              </a:lnSpc>
              <a:spcBef>
                <a:spcPts val="500"/>
              </a:spcBef>
              <a:spcAft>
                <a:spcPts val="0"/>
              </a:spcAft>
              <a:buClr>
                <a:schemeClr val="dk1"/>
              </a:buClr>
              <a:buSzPts val="2400"/>
              <a:buFont typeface="Noto Sans Symbols"/>
              <a:buNone/>
            </a:pPr>
            <a:endParaRPr sz="2400">
              <a:latin typeface="Calibri"/>
              <a:ea typeface="Calibri"/>
              <a:cs typeface="Calibri"/>
              <a:sym typeface="Calibri"/>
            </a:endParaRPr>
          </a:p>
          <a:p>
            <a:pPr marL="800100" lvl="1" indent="-342900" algn="l" rtl="0">
              <a:lnSpc>
                <a:spcPct val="90000"/>
              </a:lnSpc>
              <a:spcBef>
                <a:spcPts val="500"/>
              </a:spcBef>
              <a:spcAft>
                <a:spcPts val="0"/>
              </a:spcAft>
              <a:buClr>
                <a:schemeClr val="dk1"/>
              </a:buClr>
              <a:buSzPts val="2400"/>
              <a:buFont typeface="Noto Sans Symbols"/>
              <a:buChar char="▪"/>
            </a:pPr>
            <a:r>
              <a:rPr lang="en-US" sz="2400">
                <a:latin typeface="Calibri"/>
                <a:ea typeface="Calibri"/>
                <a:cs typeface="Calibri"/>
                <a:sym typeface="Calibri"/>
              </a:rPr>
              <a:t>उपस्थित ज्वलनशील सामग्री की मात्रा और प्रकार। </a:t>
            </a:r>
            <a:endParaRPr/>
          </a:p>
        </p:txBody>
      </p:sp>
      <p:sp>
        <p:nvSpPr>
          <p:cNvPr id="324" name="Google Shape;32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20</a:t>
            </a:fld>
            <a:endParaRPr sz="1400" b="0" i="0" u="none" strike="noStrike" cap="none">
              <a:solidFill>
                <a:srgbClr val="B5A788"/>
              </a:solidFill>
              <a:latin typeface="Calibri"/>
              <a:ea typeface="Calibri"/>
              <a:cs typeface="Calibri"/>
              <a:sym typeface="Calibri"/>
            </a:endParaRPr>
          </a:p>
        </p:txBody>
      </p:sp>
      <p:pic>
        <p:nvPicPr>
          <p:cNvPr id="325" name="Google Shape;325;p34"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326" name="Google Shape;326;p34"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p:nvPr/>
        </p:nvSpPr>
        <p:spPr>
          <a:xfrm>
            <a:off x="6175375" y="0"/>
            <a:ext cx="6016625"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3" name="Google Shape;333;p35"/>
          <p:cNvSpPr txBox="1">
            <a:spLocks noGrp="1"/>
          </p:cNvSpPr>
          <p:nvPr>
            <p:ph type="ctrTitle"/>
          </p:nvPr>
        </p:nvSpPr>
        <p:spPr>
          <a:xfrm>
            <a:off x="152400" y="1643063"/>
            <a:ext cx="5864225" cy="11763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99"/>
              </a:buClr>
              <a:buSzPts val="3600"/>
              <a:buFont typeface="Calibri"/>
              <a:buNone/>
            </a:pPr>
            <a:r>
              <a:rPr lang="en-US" sz="3600" b="1">
                <a:solidFill>
                  <a:srgbClr val="000099"/>
                </a:solidFill>
              </a:rPr>
              <a:t>आरंभिक या प्रारंभिक चरण</a:t>
            </a:r>
            <a:endParaRPr sz="3600">
              <a:solidFill>
                <a:srgbClr val="000099"/>
              </a:solidFill>
            </a:endParaRPr>
          </a:p>
        </p:txBody>
      </p:sp>
      <p:sp>
        <p:nvSpPr>
          <p:cNvPr id="334" name="Google Shape;334;p35"/>
          <p:cNvSpPr txBox="1">
            <a:spLocks noGrp="1"/>
          </p:cNvSpPr>
          <p:nvPr>
            <p:ph type="subTitle" idx="1"/>
          </p:nvPr>
        </p:nvSpPr>
        <p:spPr>
          <a:xfrm>
            <a:off x="6702425" y="1220788"/>
            <a:ext cx="4803775" cy="5484812"/>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dk1"/>
              </a:buClr>
              <a:buSzPts val="2000"/>
              <a:buNone/>
            </a:pPr>
            <a:endParaRPr sz="2000"/>
          </a:p>
          <a:p>
            <a:pPr marL="0" lvl="0" indent="0" algn="l" rtl="0">
              <a:lnSpc>
                <a:spcPct val="120000"/>
              </a:lnSpc>
              <a:spcBef>
                <a:spcPts val="1000"/>
              </a:spcBef>
              <a:spcAft>
                <a:spcPts val="0"/>
              </a:spcAft>
              <a:buClr>
                <a:schemeClr val="dk1"/>
              </a:buClr>
              <a:buSzPts val="2000"/>
              <a:buFont typeface="Noto Sans Symbols"/>
              <a:buChar char="■"/>
            </a:pPr>
            <a:r>
              <a:rPr lang="en-US" sz="2000">
                <a:latin typeface="Calibri"/>
                <a:ea typeface="Calibri"/>
                <a:cs typeface="Calibri"/>
                <a:sym typeface="Calibri"/>
              </a:rPr>
              <a:t>ऑक्सीजन प्रचुर</a:t>
            </a:r>
            <a:endParaRPr>
              <a:latin typeface="Calibri"/>
              <a:ea typeface="Calibri"/>
              <a:cs typeface="Calibri"/>
              <a:sym typeface="Calibri"/>
            </a:endParaRPr>
          </a:p>
          <a:p>
            <a:pPr marL="0" lvl="0" indent="0" algn="l" rtl="0">
              <a:lnSpc>
                <a:spcPct val="12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तापमान उच्च शिखर तक नहीं बढ़ा है</a:t>
            </a:r>
            <a:endParaRPr/>
          </a:p>
          <a:p>
            <a:pPr marL="0" lvl="0" indent="0" algn="l" rtl="0">
              <a:lnSpc>
                <a:spcPct val="120000"/>
              </a:lnSpc>
              <a:spcBef>
                <a:spcPts val="1000"/>
              </a:spcBef>
              <a:spcAft>
                <a:spcPts val="0"/>
              </a:spcAft>
              <a:buClr>
                <a:schemeClr val="dk1"/>
              </a:buClr>
              <a:buSzPts val="2400"/>
              <a:buNone/>
            </a:pPr>
            <a:r>
              <a:rPr lang="en-US">
                <a:latin typeface="Calibri"/>
                <a:ea typeface="Calibri"/>
                <a:cs typeface="Calibri"/>
                <a:sym typeface="Calibri"/>
              </a:rPr>
              <a:t>ऊष्मीय उर्ध्वाधरता बढ़ती है,</a:t>
            </a:r>
            <a:endParaRPr>
              <a:latin typeface="Calibri"/>
              <a:ea typeface="Calibri"/>
              <a:cs typeface="Calibri"/>
              <a:sym typeface="Calibri"/>
            </a:endParaRPr>
          </a:p>
          <a:p>
            <a:pPr marL="0" lvl="0" indent="0" algn="l" rtl="0">
              <a:lnSpc>
                <a:spcPct val="12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उच्चतम बिंदु पर संचित होती है</a:t>
            </a:r>
            <a:endParaRPr/>
          </a:p>
          <a:p>
            <a:pPr marL="0" lvl="0" indent="0" algn="l" rtl="0">
              <a:lnSpc>
                <a:spcPct val="120000"/>
              </a:lnSpc>
              <a:spcBef>
                <a:spcPts val="1000"/>
              </a:spcBef>
              <a:spcAft>
                <a:spcPts val="0"/>
              </a:spcAft>
              <a:buClr>
                <a:schemeClr val="dk1"/>
              </a:buClr>
              <a:buSzPts val="2400"/>
              <a:buNone/>
            </a:pPr>
            <a:r>
              <a:rPr lang="en-US">
                <a:latin typeface="Calibri"/>
                <a:ea typeface="Calibri"/>
                <a:cs typeface="Calibri"/>
                <a:sym typeface="Calibri"/>
              </a:rPr>
              <a:t>श्वास लेना कठिन नहीं है</a:t>
            </a:r>
            <a:endParaRPr>
              <a:latin typeface="Calibri"/>
              <a:ea typeface="Calibri"/>
              <a:cs typeface="Calibri"/>
              <a:sym typeface="Calibri"/>
            </a:endParaRPr>
          </a:p>
          <a:p>
            <a:pPr marL="0" lvl="0" indent="0" algn="l" rtl="0">
              <a:lnSpc>
                <a:spcPct val="12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आग बुझाने के तरीके:</a:t>
            </a:r>
            <a:endParaRPr>
              <a:latin typeface="Calibri"/>
              <a:ea typeface="Calibri"/>
              <a:cs typeface="Calibri"/>
              <a:sym typeface="Calibri"/>
            </a:endParaRPr>
          </a:p>
          <a:p>
            <a:pPr marL="0" lvl="0" indent="0" algn="l" rtl="0">
              <a:lnSpc>
                <a:spcPct val="120000"/>
              </a:lnSpc>
              <a:spcBef>
                <a:spcPts val="1000"/>
              </a:spcBef>
              <a:spcAft>
                <a:spcPts val="0"/>
              </a:spcAft>
              <a:buClr>
                <a:schemeClr val="dk1"/>
              </a:buClr>
              <a:buSzPts val="2400"/>
              <a:buFont typeface="Noto Sans Symbols"/>
              <a:buChar char="■"/>
            </a:pPr>
            <a:r>
              <a:rPr lang="en-US">
                <a:latin typeface="Calibri"/>
                <a:ea typeface="Calibri"/>
                <a:cs typeface="Calibri"/>
                <a:sym typeface="Calibri"/>
              </a:rPr>
              <a:t>आग की नींव पर सीधे पानी का अनुप्रयोग।</a:t>
            </a:r>
            <a:endParaRPr/>
          </a:p>
          <a:p>
            <a:pPr marL="457200" lvl="1" indent="0" algn="l" rtl="0">
              <a:lnSpc>
                <a:spcPct val="120000"/>
              </a:lnSpc>
              <a:spcBef>
                <a:spcPts val="500"/>
              </a:spcBef>
              <a:spcAft>
                <a:spcPts val="0"/>
              </a:spcAft>
              <a:buClr>
                <a:schemeClr val="dk1"/>
              </a:buClr>
              <a:buSzPts val="2400"/>
              <a:buNone/>
            </a:pPr>
            <a:endParaRPr sz="2400">
              <a:latin typeface="Calibri"/>
              <a:ea typeface="Calibri"/>
              <a:cs typeface="Calibri"/>
              <a:sym typeface="Calibri"/>
            </a:endParaRPr>
          </a:p>
          <a:p>
            <a:pPr marL="0" lvl="0" indent="0" algn="ctr" rtl="0">
              <a:lnSpc>
                <a:spcPct val="80000"/>
              </a:lnSpc>
              <a:spcBef>
                <a:spcPts val="1000"/>
              </a:spcBef>
              <a:spcAft>
                <a:spcPts val="0"/>
              </a:spcAft>
              <a:buClr>
                <a:schemeClr val="dk1"/>
              </a:buClr>
              <a:buSzPts val="2000"/>
              <a:buNone/>
            </a:pPr>
            <a:r>
              <a:rPr lang="en-US" sz="2000">
                <a:latin typeface="Calibri"/>
                <a:ea typeface="Calibri"/>
                <a:cs typeface="Calibri"/>
                <a:sym typeface="Calibri"/>
              </a:rPr>
              <a:t>7</a:t>
            </a:r>
            <a:endParaRPr/>
          </a:p>
        </p:txBody>
      </p:sp>
      <p:sp>
        <p:nvSpPr>
          <p:cNvPr id="335" name="Google Shape;33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21</a:t>
            </a:fld>
            <a:endParaRPr sz="1400" b="0" i="0" u="none" strike="noStrike" cap="none">
              <a:solidFill>
                <a:srgbClr val="B5A788"/>
              </a:solidFill>
              <a:latin typeface="Calibri"/>
              <a:ea typeface="Calibri"/>
              <a:cs typeface="Calibri"/>
              <a:sym typeface="Calibri"/>
            </a:endParaRPr>
          </a:p>
        </p:txBody>
      </p:sp>
      <p:pic>
        <p:nvPicPr>
          <p:cNvPr id="336" name="Google Shape;336;p35"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337" name="Google Shape;337;p35"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6"/>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36"/>
          <p:cNvSpPr txBox="1">
            <a:spLocks noGrp="1"/>
          </p:cNvSpPr>
          <p:nvPr>
            <p:ph type="ctrTitle"/>
          </p:nvPr>
        </p:nvSpPr>
        <p:spPr>
          <a:xfrm>
            <a:off x="304800" y="1524000"/>
            <a:ext cx="4876800" cy="1371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99"/>
              </a:buClr>
              <a:buSzPts val="4000"/>
              <a:buFont typeface="Calibri"/>
              <a:buNone/>
            </a:pPr>
            <a:r>
              <a:rPr lang="en-US" sz="4000" b="1">
                <a:solidFill>
                  <a:srgbClr val="000099"/>
                </a:solidFill>
              </a:rPr>
              <a:t>जलने का चरण</a:t>
            </a:r>
            <a:endParaRPr sz="4000" b="1">
              <a:solidFill>
                <a:srgbClr val="000099"/>
              </a:solidFill>
            </a:endParaRPr>
          </a:p>
        </p:txBody>
      </p:sp>
      <p:sp>
        <p:nvSpPr>
          <p:cNvPr id="345" name="Google Shape;345;p36"/>
          <p:cNvSpPr txBox="1">
            <a:spLocks noGrp="1"/>
          </p:cNvSpPr>
          <p:nvPr>
            <p:ph type="subTitle" idx="1"/>
          </p:nvPr>
        </p:nvSpPr>
        <p:spPr>
          <a:xfrm>
            <a:off x="6324600" y="1066800"/>
            <a:ext cx="5638800" cy="5500688"/>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80000"/>
              </a:lnSpc>
              <a:spcBef>
                <a:spcPts val="0"/>
              </a:spcBef>
              <a:spcAft>
                <a:spcPts val="0"/>
              </a:spcAft>
              <a:buClr>
                <a:schemeClr val="dk1"/>
              </a:buClr>
              <a:buSzPct val="100000"/>
              <a:buFont typeface="Noto Sans Symbols"/>
              <a:buNone/>
            </a:pPr>
            <a:endParaRPr sz="7000">
              <a:latin typeface="Calibri"/>
              <a:ea typeface="Calibri"/>
              <a:cs typeface="Calibri"/>
              <a:sym typeface="Calibri"/>
            </a:endParaRPr>
          </a:p>
          <a:p>
            <a:pPr marL="0" lvl="0" indent="0" algn="l" rtl="0">
              <a:lnSpc>
                <a:spcPct val="120000"/>
              </a:lnSpc>
              <a:spcBef>
                <a:spcPts val="1000"/>
              </a:spcBef>
              <a:spcAft>
                <a:spcPts val="0"/>
              </a:spcAft>
              <a:buClr>
                <a:schemeClr val="dk1"/>
              </a:buClr>
              <a:buSzPct val="100000"/>
              <a:buFont typeface="Noto Sans Symbols"/>
              <a:buChar char="■"/>
            </a:pPr>
            <a:r>
              <a:rPr lang="en-US" sz="7000">
                <a:latin typeface="Calibri"/>
                <a:ea typeface="Calibri"/>
                <a:cs typeface="Calibri"/>
                <a:sym typeface="Calibri"/>
              </a:rPr>
              <a:t>आग ने अधिक ईंधन को शामिल किया है</a:t>
            </a:r>
            <a:endParaRPr sz="7000">
              <a:latin typeface="Calibri"/>
              <a:ea typeface="Calibri"/>
              <a:cs typeface="Calibri"/>
              <a:sym typeface="Calibri"/>
            </a:endParaRPr>
          </a:p>
          <a:p>
            <a:pPr marL="0" lvl="0" indent="0" algn="l" rtl="0">
              <a:lnSpc>
                <a:spcPct val="120000"/>
              </a:lnSpc>
              <a:spcBef>
                <a:spcPts val="1000"/>
              </a:spcBef>
              <a:spcAft>
                <a:spcPts val="0"/>
              </a:spcAft>
              <a:buClr>
                <a:schemeClr val="dk1"/>
              </a:buClr>
              <a:buSzPct val="100000"/>
              <a:buFont typeface="Noto Sans Symbols"/>
              <a:buChar char="■"/>
            </a:pPr>
            <a:r>
              <a:rPr lang="en-US" sz="7000">
                <a:latin typeface="Calibri"/>
                <a:ea typeface="Calibri"/>
                <a:cs typeface="Calibri"/>
                <a:sym typeface="Calibri"/>
              </a:rPr>
              <a:t>ऑक्सीजन आपूर्ति समाप्त हो रही है</a:t>
            </a:r>
            <a:endParaRPr sz="7000">
              <a:latin typeface="Calibri"/>
              <a:ea typeface="Calibri"/>
              <a:cs typeface="Calibri"/>
              <a:sym typeface="Calibri"/>
            </a:endParaRPr>
          </a:p>
          <a:p>
            <a:pPr marL="0" lvl="0" indent="0" algn="l" rtl="0">
              <a:lnSpc>
                <a:spcPct val="120000"/>
              </a:lnSpc>
              <a:spcBef>
                <a:spcPts val="1000"/>
              </a:spcBef>
              <a:spcAft>
                <a:spcPts val="0"/>
              </a:spcAft>
              <a:buClr>
                <a:schemeClr val="dk1"/>
              </a:buClr>
              <a:buSzPct val="100000"/>
              <a:buFont typeface="Noto Sans Symbols"/>
              <a:buChar char="■"/>
            </a:pPr>
            <a:r>
              <a:rPr lang="en-US" sz="7000">
                <a:latin typeface="Calibri"/>
                <a:ea typeface="Calibri"/>
                <a:cs typeface="Calibri"/>
                <a:sym typeface="Calibri"/>
              </a:rPr>
              <a:t>ऊपरी क्षेत्रों में गर्मी जमा हो रही है</a:t>
            </a:r>
            <a:endParaRPr sz="7000">
              <a:latin typeface="Calibri"/>
              <a:ea typeface="Calibri"/>
              <a:cs typeface="Calibri"/>
              <a:sym typeface="Calibri"/>
            </a:endParaRPr>
          </a:p>
          <a:p>
            <a:pPr marL="0" lvl="0" indent="0" algn="l" rtl="0">
              <a:lnSpc>
                <a:spcPct val="120000"/>
              </a:lnSpc>
              <a:spcBef>
                <a:spcPts val="1000"/>
              </a:spcBef>
              <a:spcAft>
                <a:spcPts val="0"/>
              </a:spcAft>
              <a:buClr>
                <a:schemeClr val="dk1"/>
              </a:buClr>
              <a:buSzPct val="100000"/>
              <a:buFont typeface="Noto Sans Symbols"/>
              <a:buChar char="■"/>
            </a:pPr>
            <a:r>
              <a:rPr lang="en-US" sz="7000">
                <a:latin typeface="Calibri"/>
                <a:ea typeface="Calibri"/>
                <a:cs typeface="Calibri"/>
                <a:sym typeface="Calibri"/>
              </a:rPr>
              <a:t>सांस लेना मुश्किल : मास्क की सिफारिश की गई है</a:t>
            </a:r>
            <a:endParaRPr sz="7000">
              <a:latin typeface="Calibri"/>
              <a:ea typeface="Calibri"/>
              <a:cs typeface="Calibri"/>
              <a:sym typeface="Calibri"/>
            </a:endParaRPr>
          </a:p>
          <a:p>
            <a:pPr marL="0" lvl="0" indent="0" algn="l" rtl="0">
              <a:lnSpc>
                <a:spcPct val="120000"/>
              </a:lnSpc>
              <a:spcBef>
                <a:spcPts val="1000"/>
              </a:spcBef>
              <a:spcAft>
                <a:spcPts val="0"/>
              </a:spcAft>
              <a:buClr>
                <a:schemeClr val="dk1"/>
              </a:buClr>
              <a:buSzPct val="100000"/>
              <a:buFont typeface="Noto Sans Symbols"/>
              <a:buChar char="■"/>
            </a:pPr>
            <a:r>
              <a:rPr lang="en-US" sz="7000">
                <a:latin typeface="Calibri"/>
                <a:ea typeface="Calibri"/>
                <a:cs typeface="Calibri"/>
                <a:sym typeface="Calibri"/>
              </a:rPr>
              <a:t>आग बुझाने की प्रक्रिया मुख्य भाग की ओर पहुँच रही है</a:t>
            </a:r>
            <a:endParaRPr sz="7000">
              <a:latin typeface="Calibri"/>
              <a:ea typeface="Calibri"/>
              <a:cs typeface="Calibri"/>
              <a:sym typeface="Calibri"/>
            </a:endParaRPr>
          </a:p>
          <a:p>
            <a:pPr marL="0" lvl="0" indent="0" algn="l" rtl="0">
              <a:lnSpc>
                <a:spcPct val="120000"/>
              </a:lnSpc>
              <a:spcBef>
                <a:spcPts val="1000"/>
              </a:spcBef>
              <a:spcAft>
                <a:spcPts val="0"/>
              </a:spcAft>
              <a:buClr>
                <a:schemeClr val="dk1"/>
              </a:buClr>
              <a:buSzPct val="100000"/>
              <a:buFont typeface="Noto Sans Symbols"/>
              <a:buChar char="■"/>
            </a:pPr>
            <a:r>
              <a:rPr lang="en-US" sz="7000">
                <a:latin typeface="Calibri"/>
                <a:ea typeface="Calibri"/>
                <a:cs typeface="Calibri"/>
                <a:sym typeface="Calibri"/>
              </a:rPr>
              <a:t>अच्छी भाप उत्पादन</a:t>
            </a:r>
            <a:endParaRPr/>
          </a:p>
          <a:p>
            <a:pPr marL="0" lvl="0" indent="0" algn="ctr" rtl="0">
              <a:lnSpc>
                <a:spcPct val="80000"/>
              </a:lnSpc>
              <a:spcBef>
                <a:spcPts val="1000"/>
              </a:spcBef>
              <a:spcAft>
                <a:spcPts val="0"/>
              </a:spcAft>
              <a:buClr>
                <a:schemeClr val="dk1"/>
              </a:buClr>
              <a:buSzPct val="100000"/>
              <a:buFont typeface="Noto Sans Symbols"/>
              <a:buNone/>
            </a:pPr>
            <a:endParaRPr>
              <a:latin typeface="Calibri"/>
              <a:ea typeface="Calibri"/>
              <a:cs typeface="Calibri"/>
              <a:sym typeface="Calibri"/>
            </a:endParaRPr>
          </a:p>
        </p:txBody>
      </p:sp>
      <p:sp>
        <p:nvSpPr>
          <p:cNvPr id="346" name="Google Shape;34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22</a:t>
            </a:fld>
            <a:endParaRPr sz="1400" b="0" i="0" u="none" strike="noStrike" cap="none">
              <a:solidFill>
                <a:srgbClr val="B5A788"/>
              </a:solidFill>
              <a:latin typeface="Calibri"/>
              <a:ea typeface="Calibri"/>
              <a:cs typeface="Calibri"/>
              <a:sym typeface="Calibri"/>
            </a:endParaRPr>
          </a:p>
        </p:txBody>
      </p:sp>
      <p:pic>
        <p:nvPicPr>
          <p:cNvPr id="347" name="Google Shape;347;p36"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348" name="Google Shape;348;p36"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7"/>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p37"/>
          <p:cNvSpPr txBox="1">
            <a:spLocks noGrp="1"/>
          </p:cNvSpPr>
          <p:nvPr>
            <p:ph type="ctrTitle"/>
          </p:nvPr>
        </p:nvSpPr>
        <p:spPr>
          <a:xfrm>
            <a:off x="609600" y="1828800"/>
            <a:ext cx="4648200" cy="1295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0099"/>
              </a:buClr>
              <a:buSzPts val="4000"/>
              <a:buFont typeface="Calibri"/>
              <a:buNone/>
            </a:pPr>
            <a:r>
              <a:rPr lang="en-US" sz="4000" b="1">
                <a:solidFill>
                  <a:srgbClr val="000099"/>
                </a:solidFill>
              </a:rPr>
              <a:t>धधकते चरण  </a:t>
            </a:r>
            <a:endParaRPr sz="4000">
              <a:solidFill>
                <a:srgbClr val="000099"/>
              </a:solidFill>
            </a:endParaRPr>
          </a:p>
        </p:txBody>
      </p:sp>
      <p:sp>
        <p:nvSpPr>
          <p:cNvPr id="356" name="Google Shape;356;p37"/>
          <p:cNvSpPr txBox="1">
            <a:spLocks noGrp="1"/>
          </p:cNvSpPr>
          <p:nvPr>
            <p:ph type="subTitle" idx="1"/>
          </p:nvPr>
        </p:nvSpPr>
        <p:spPr>
          <a:xfrm>
            <a:off x="6324600" y="1143000"/>
            <a:ext cx="6035040" cy="5334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Font typeface="Noto Sans Symbols"/>
              <a:buNone/>
            </a:pPr>
            <a:endParaRPr>
              <a:latin typeface="Calibri"/>
              <a:ea typeface="Calibri"/>
              <a:cs typeface="Calibri"/>
              <a:sym typeface="Calibri"/>
            </a:endParaRPr>
          </a:p>
          <a:p>
            <a:pPr marL="484187" lvl="0" indent="-457200" algn="l" rtl="0">
              <a:lnSpc>
                <a:spcPct val="100000"/>
              </a:lnSpc>
              <a:spcBef>
                <a:spcPts val="1000"/>
              </a:spcBef>
              <a:spcAft>
                <a:spcPts val="0"/>
              </a:spcAft>
              <a:buClr>
                <a:schemeClr val="dk1"/>
              </a:buClr>
              <a:buSzPts val="2600"/>
              <a:buFont typeface="Arial"/>
              <a:buChar char="•"/>
            </a:pPr>
            <a:r>
              <a:rPr lang="en-US" sz="2600">
                <a:latin typeface="Calibri"/>
                <a:ea typeface="Calibri"/>
                <a:cs typeface="Calibri"/>
                <a:sym typeface="Calibri"/>
              </a:rPr>
              <a:t>आग की आवश्यकताओं के बराबर ऑक्सीजन की आपूर्ति नहीं  </a:t>
            </a:r>
            <a:endParaRPr/>
          </a:p>
          <a:p>
            <a:pPr marL="0" lvl="0" indent="0" algn="l" rtl="0">
              <a:lnSpc>
                <a:spcPct val="100000"/>
              </a:lnSpc>
              <a:spcBef>
                <a:spcPts val="1000"/>
              </a:spcBef>
              <a:spcAft>
                <a:spcPts val="0"/>
              </a:spcAft>
              <a:buClr>
                <a:schemeClr val="dk1"/>
              </a:buClr>
              <a:buSzPts val="2600"/>
              <a:buFont typeface="Noto Sans Symbols"/>
              <a:buNone/>
            </a:pPr>
            <a:endParaRPr sz="2600">
              <a:latin typeface="Calibri"/>
              <a:ea typeface="Calibri"/>
              <a:cs typeface="Calibri"/>
              <a:sym typeface="Calibri"/>
            </a:endParaRPr>
          </a:p>
          <a:p>
            <a:pPr marL="457200" lvl="0" indent="-457200" algn="l" rtl="0">
              <a:lnSpc>
                <a:spcPct val="100000"/>
              </a:lnSpc>
              <a:spcBef>
                <a:spcPts val="1000"/>
              </a:spcBef>
              <a:spcAft>
                <a:spcPts val="0"/>
              </a:spcAft>
              <a:buClr>
                <a:schemeClr val="dk1"/>
              </a:buClr>
              <a:buSzPts val="2600"/>
              <a:buFont typeface="Arial"/>
              <a:buChar char="•"/>
            </a:pPr>
            <a:r>
              <a:rPr lang="en-US" sz="2600">
                <a:latin typeface="Calibri"/>
                <a:ea typeface="Calibri"/>
                <a:cs typeface="Calibri"/>
                <a:sym typeface="Calibri"/>
              </a:rPr>
              <a:t>भवन में तापमान बहुत उच्च है</a:t>
            </a:r>
            <a:endParaRPr sz="2600">
              <a:latin typeface="Calibri"/>
              <a:ea typeface="Calibri"/>
              <a:cs typeface="Calibri"/>
              <a:sym typeface="Calibri"/>
            </a:endParaRPr>
          </a:p>
          <a:p>
            <a:pPr marL="457200" lvl="0" indent="-457200" algn="l" rtl="0">
              <a:lnSpc>
                <a:spcPct val="100000"/>
              </a:lnSpc>
              <a:spcBef>
                <a:spcPts val="1000"/>
              </a:spcBef>
              <a:spcAft>
                <a:spcPts val="0"/>
              </a:spcAft>
              <a:buClr>
                <a:schemeClr val="dk1"/>
              </a:buClr>
              <a:buSzPts val="2600"/>
              <a:buFont typeface="Arial"/>
              <a:buChar char="•"/>
            </a:pPr>
            <a:r>
              <a:rPr lang="en-US" sz="2600">
                <a:latin typeface="Calibri"/>
                <a:ea typeface="Calibri"/>
                <a:cs typeface="Calibri"/>
                <a:sym typeface="Calibri"/>
              </a:rPr>
              <a:t>सामान्य सांस लेना संभव नहीं है  </a:t>
            </a:r>
            <a:endParaRPr/>
          </a:p>
          <a:p>
            <a:pPr marL="0" lvl="0" indent="0" algn="l" rtl="0">
              <a:lnSpc>
                <a:spcPct val="100000"/>
              </a:lnSpc>
              <a:spcBef>
                <a:spcPts val="1000"/>
              </a:spcBef>
              <a:spcAft>
                <a:spcPts val="0"/>
              </a:spcAft>
              <a:buClr>
                <a:schemeClr val="dk1"/>
              </a:buClr>
              <a:buSzPts val="2600"/>
              <a:buNone/>
            </a:pPr>
            <a:endParaRPr sz="2600">
              <a:latin typeface="Calibri"/>
              <a:ea typeface="Calibri"/>
              <a:cs typeface="Calibri"/>
              <a:sym typeface="Calibri"/>
            </a:endParaRPr>
          </a:p>
          <a:p>
            <a:pPr marL="457200" lvl="0" indent="-457200" algn="l" rtl="0">
              <a:lnSpc>
                <a:spcPct val="100000"/>
              </a:lnSpc>
              <a:spcBef>
                <a:spcPts val="1000"/>
              </a:spcBef>
              <a:spcAft>
                <a:spcPts val="0"/>
              </a:spcAft>
              <a:buClr>
                <a:schemeClr val="dk1"/>
              </a:buClr>
              <a:buSzPts val="2600"/>
              <a:buFont typeface="Arial"/>
              <a:buChar char="•"/>
            </a:pPr>
            <a:r>
              <a:rPr lang="en-US" sz="2600">
                <a:latin typeface="Calibri"/>
                <a:ea typeface="Calibri"/>
                <a:cs typeface="Calibri"/>
                <a:sym typeface="Calibri"/>
              </a:rPr>
              <a:t>जल भाप से अधिकतम उत्पादन  </a:t>
            </a:r>
            <a:endParaRPr/>
          </a:p>
        </p:txBody>
      </p:sp>
      <p:sp>
        <p:nvSpPr>
          <p:cNvPr id="357" name="Google Shape;3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B5A788"/>
              </a:buClr>
              <a:buSzPts val="1400"/>
              <a:buFont typeface="Calibri"/>
              <a:buNone/>
            </a:pPr>
            <a:fld id="{00000000-1234-1234-1234-123412341234}" type="slidenum">
              <a:rPr lang="en-US" sz="1400" b="0" i="0" u="none" strike="noStrike" cap="none">
                <a:solidFill>
                  <a:srgbClr val="B5A788"/>
                </a:solidFill>
                <a:latin typeface="Calibri"/>
                <a:ea typeface="Calibri"/>
                <a:cs typeface="Calibri"/>
                <a:sym typeface="Calibri"/>
              </a:rPr>
              <a:t>23</a:t>
            </a:fld>
            <a:endParaRPr sz="1400" b="0" i="0" u="none" strike="noStrike" cap="none">
              <a:solidFill>
                <a:srgbClr val="B5A788"/>
              </a:solidFill>
              <a:latin typeface="Calibri"/>
              <a:ea typeface="Calibri"/>
              <a:cs typeface="Calibri"/>
              <a:sym typeface="Calibri"/>
            </a:endParaRPr>
          </a:p>
        </p:txBody>
      </p:sp>
      <p:pic>
        <p:nvPicPr>
          <p:cNvPr id="358" name="Google Shape;358;p37"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359" name="Google Shape;359;p37"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8"/>
          <p:cNvSpPr txBox="1"/>
          <p:nvPr/>
        </p:nvSpPr>
        <p:spPr>
          <a:xfrm>
            <a:off x="6172200" y="136525"/>
            <a:ext cx="6019800" cy="6721475"/>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38"/>
          <p:cNvSpPr txBox="1">
            <a:spLocks noGrp="1"/>
          </p:cNvSpPr>
          <p:nvPr>
            <p:ph type="body" idx="1"/>
          </p:nvPr>
        </p:nvSpPr>
        <p:spPr>
          <a:xfrm>
            <a:off x="6400800" y="1676400"/>
            <a:ext cx="5181600" cy="4343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None/>
            </a:pPr>
            <a:r>
              <a:rPr lang="en-US" b="1">
                <a:latin typeface="Calibri"/>
                <a:ea typeface="Calibri"/>
                <a:cs typeface="Calibri"/>
                <a:sym typeface="Calibri"/>
              </a:rPr>
              <a:t>कक्षा ए</a:t>
            </a:r>
            <a:r>
              <a:rPr lang="en-US" b="1">
                <a:solidFill>
                  <a:srgbClr val="0000FF"/>
                </a:solidFill>
                <a:latin typeface="Calibri"/>
                <a:ea typeface="Calibri"/>
                <a:cs typeface="Calibri"/>
                <a:sym typeface="Calibri"/>
              </a:rPr>
              <a:t>:</a:t>
            </a:r>
            <a:endParaRPr/>
          </a:p>
          <a:p>
            <a:pPr marL="1847850" lvl="4" indent="-228600" algn="l"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पानी</a:t>
            </a:r>
            <a:endParaRPr/>
          </a:p>
          <a:p>
            <a:pPr marL="1847850" lvl="4" indent="-228600" algn="l"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सूखी रासायनिक</a:t>
            </a:r>
            <a:endParaRPr/>
          </a:p>
          <a:p>
            <a:pPr marL="228600" lvl="0" indent="-228600" algn="l" rtl="0">
              <a:lnSpc>
                <a:spcPct val="90000"/>
              </a:lnSpc>
              <a:spcBef>
                <a:spcPts val="1000"/>
              </a:spcBef>
              <a:spcAft>
                <a:spcPts val="0"/>
              </a:spcAft>
              <a:buClr>
                <a:schemeClr val="dk1"/>
              </a:buClr>
              <a:buSzPts val="3200"/>
              <a:buFont typeface="Calibri"/>
              <a:buNone/>
            </a:pPr>
            <a:r>
              <a:rPr lang="en-US" sz="3200">
                <a:latin typeface="Calibri"/>
                <a:ea typeface="Calibri"/>
                <a:cs typeface="Calibri"/>
                <a:sym typeface="Calibri"/>
              </a:rPr>
              <a:t>	</a:t>
            </a:r>
            <a:endParaRPr/>
          </a:p>
          <a:p>
            <a:pPr marL="228600" lvl="0" indent="-228600" algn="l" rtl="0">
              <a:lnSpc>
                <a:spcPct val="90000"/>
              </a:lnSpc>
              <a:spcBef>
                <a:spcPts val="1000"/>
              </a:spcBef>
              <a:spcAft>
                <a:spcPts val="0"/>
              </a:spcAft>
              <a:buClr>
                <a:schemeClr val="dk1"/>
              </a:buClr>
              <a:buSzPts val="3200"/>
              <a:buFont typeface="Calibri"/>
              <a:buNone/>
            </a:pPr>
            <a:r>
              <a:rPr lang="en-US" sz="3200">
                <a:latin typeface="Calibri"/>
                <a:ea typeface="Calibri"/>
                <a:cs typeface="Calibri"/>
                <a:sym typeface="Calibri"/>
              </a:rPr>
              <a:t>कक्षा बी:</a:t>
            </a:r>
            <a:endParaRPr/>
          </a:p>
          <a:p>
            <a:pPr marL="1847850" lvl="4" indent="-228600" algn="l"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मैकेनिकल फोम</a:t>
            </a:r>
            <a:endParaRPr/>
          </a:p>
          <a:p>
            <a:pPr marL="1847850" lvl="4" indent="-228600" algn="l"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सूखी रासायनिक</a:t>
            </a:r>
            <a:endParaRPr/>
          </a:p>
          <a:p>
            <a:pPr marL="1847850" lvl="4" indent="-228600" algn="l"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कार्बन डाइऑक्साइड</a:t>
            </a:r>
            <a:endParaRPr/>
          </a:p>
        </p:txBody>
      </p:sp>
      <p:sp>
        <p:nvSpPr>
          <p:cNvPr id="367" name="Google Shape;36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24</a:t>
            </a:fld>
            <a:endParaRPr sz="1400" b="0" i="0" u="none" strike="noStrike" cap="none">
              <a:solidFill>
                <a:schemeClr val="dk1"/>
              </a:solidFill>
              <a:latin typeface="Calibri"/>
              <a:ea typeface="Calibri"/>
              <a:cs typeface="Calibri"/>
              <a:sym typeface="Calibri"/>
            </a:endParaRPr>
          </a:p>
        </p:txBody>
      </p:sp>
      <p:sp>
        <p:nvSpPr>
          <p:cNvPr id="368" name="Google Shape;368;p38"/>
          <p:cNvSpPr txBox="1"/>
          <p:nvPr/>
        </p:nvSpPr>
        <p:spPr>
          <a:xfrm>
            <a:off x="381000" y="1466850"/>
            <a:ext cx="5181600" cy="1323399"/>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000"/>
              <a:buFont typeface="Calibri"/>
              <a:buNone/>
            </a:pPr>
            <a:r>
              <a:rPr lang="en-US" sz="4000" b="1" i="0" u="none" strike="noStrike" cap="none">
                <a:solidFill>
                  <a:srgbClr val="FFFF00"/>
                </a:solidFill>
                <a:latin typeface="Calibri"/>
                <a:ea typeface="Calibri"/>
                <a:cs typeface="Calibri"/>
                <a:sym typeface="Calibri"/>
              </a:rPr>
              <a:t>अग्निशामक मीडिया की उपयुक्तता</a:t>
            </a:r>
            <a:endParaRPr sz="4000" b="0" i="0" u="none" strike="noStrike" cap="none">
              <a:solidFill>
                <a:srgbClr val="FFFF00"/>
              </a:solidFill>
              <a:latin typeface="Calibri"/>
              <a:ea typeface="Calibri"/>
              <a:cs typeface="Calibri"/>
              <a:sym typeface="Calibri"/>
            </a:endParaRPr>
          </a:p>
        </p:txBody>
      </p:sp>
      <p:pic>
        <p:nvPicPr>
          <p:cNvPr id="369" name="Google Shape;369;p38"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370" name="Google Shape;370;p38"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p:nvPr/>
        </p:nvSpPr>
        <p:spPr>
          <a:xfrm>
            <a:off x="6029036" y="0"/>
            <a:ext cx="61722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39"/>
          <p:cNvSpPr txBox="1">
            <a:spLocks noGrp="1"/>
          </p:cNvSpPr>
          <p:nvPr>
            <p:ph type="body" idx="1"/>
          </p:nvPr>
        </p:nvSpPr>
        <p:spPr>
          <a:xfrm>
            <a:off x="6324600" y="1676400"/>
            <a:ext cx="5257800" cy="3886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Font typeface="Calibri"/>
              <a:buNone/>
            </a:pPr>
            <a:r>
              <a:rPr lang="en-US">
                <a:latin typeface="Calibri"/>
                <a:ea typeface="Calibri"/>
                <a:cs typeface="Calibri"/>
                <a:sym typeface="Calibri"/>
              </a:rPr>
              <a:t>क्लास C:</a:t>
            </a:r>
            <a:endParaRPr/>
          </a:p>
          <a:p>
            <a:pPr marL="1771650" lvl="4" indent="-228600" algn="l" rtl="0">
              <a:lnSpc>
                <a:spcPct val="90000"/>
              </a:lnSpc>
              <a:spcBef>
                <a:spcPts val="500"/>
              </a:spcBef>
              <a:spcAft>
                <a:spcPts val="0"/>
              </a:spcAft>
              <a:buClr>
                <a:schemeClr val="dk1"/>
              </a:buClr>
              <a:buSzPts val="2400"/>
              <a:buChar char="•"/>
            </a:pPr>
            <a:r>
              <a:rPr lang="en-US" sz="2400">
                <a:latin typeface="Calibri"/>
                <a:ea typeface="Calibri"/>
                <a:cs typeface="Calibri"/>
                <a:sym typeface="Calibri"/>
              </a:rPr>
              <a:t>कार्बन डाइऑक्साइड</a:t>
            </a:r>
            <a:endParaRPr/>
          </a:p>
          <a:p>
            <a:pPr marL="1771650" lvl="4" indent="-228600" algn="l" rtl="0">
              <a:lnSpc>
                <a:spcPct val="90000"/>
              </a:lnSpc>
              <a:spcBef>
                <a:spcPts val="500"/>
              </a:spcBef>
              <a:spcAft>
                <a:spcPts val="0"/>
              </a:spcAft>
              <a:buClr>
                <a:schemeClr val="dk1"/>
              </a:buClr>
              <a:buSzPts val="2400"/>
              <a:buChar char="•"/>
            </a:pPr>
            <a:r>
              <a:rPr lang="en-US" sz="2400">
                <a:latin typeface="Calibri"/>
                <a:ea typeface="Calibri"/>
                <a:cs typeface="Calibri"/>
                <a:sym typeface="Calibri"/>
              </a:rPr>
              <a:t>सूखी रासायनिक</a:t>
            </a:r>
            <a:endParaRPr/>
          </a:p>
          <a:p>
            <a:pPr marL="228600" lvl="0" indent="-228600" algn="l" rtl="0">
              <a:lnSpc>
                <a:spcPct val="90000"/>
              </a:lnSpc>
              <a:spcBef>
                <a:spcPts val="1000"/>
              </a:spcBef>
              <a:spcAft>
                <a:spcPts val="0"/>
              </a:spcAft>
              <a:buClr>
                <a:schemeClr val="dk1"/>
              </a:buClr>
              <a:buSzPts val="2800"/>
              <a:buFont typeface="Calibri"/>
              <a:buNone/>
            </a:pPr>
            <a:r>
              <a:rPr lang="en-US">
                <a:latin typeface="Calibri"/>
                <a:ea typeface="Calibri"/>
                <a:cs typeface="Calibri"/>
                <a:sym typeface="Calibri"/>
              </a:rPr>
              <a:t> </a:t>
            </a:r>
            <a:endParaRPr/>
          </a:p>
          <a:p>
            <a:pPr marL="228600" lvl="0" indent="-228600" algn="l" rtl="0">
              <a:lnSpc>
                <a:spcPct val="90000"/>
              </a:lnSpc>
              <a:spcBef>
                <a:spcPts val="1000"/>
              </a:spcBef>
              <a:spcAft>
                <a:spcPts val="0"/>
              </a:spcAft>
              <a:buClr>
                <a:schemeClr val="dk1"/>
              </a:buClr>
              <a:buSzPts val="2800"/>
              <a:buFont typeface="Calibri"/>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Font typeface="Calibri"/>
              <a:buNone/>
            </a:pPr>
            <a:r>
              <a:rPr lang="en-US">
                <a:latin typeface="Calibri"/>
                <a:ea typeface="Calibri"/>
                <a:cs typeface="Calibri"/>
                <a:sym typeface="Calibri"/>
              </a:rPr>
              <a:t>क्लास D :</a:t>
            </a:r>
            <a:endParaRPr/>
          </a:p>
          <a:p>
            <a:pPr marL="1771650" lvl="4" indent="-228600" algn="l" rtl="0">
              <a:lnSpc>
                <a:spcPct val="90000"/>
              </a:lnSpc>
              <a:spcBef>
                <a:spcPts val="500"/>
              </a:spcBef>
              <a:spcAft>
                <a:spcPts val="0"/>
              </a:spcAft>
              <a:buClr>
                <a:schemeClr val="dk1"/>
              </a:buClr>
              <a:buSzPts val="2400"/>
              <a:buChar char="•"/>
            </a:pPr>
            <a:r>
              <a:rPr lang="en-US" sz="2400">
                <a:latin typeface="Calibri"/>
                <a:ea typeface="Calibri"/>
                <a:cs typeface="Calibri"/>
                <a:sym typeface="Calibri"/>
              </a:rPr>
              <a:t>विशेष सूखी पाउडर</a:t>
            </a:r>
            <a:endParaRPr/>
          </a:p>
          <a:p>
            <a:pPr marL="1771650" lvl="4" indent="-228600" algn="l" rtl="0">
              <a:lnSpc>
                <a:spcPct val="90000"/>
              </a:lnSpc>
              <a:spcBef>
                <a:spcPts val="500"/>
              </a:spcBef>
              <a:spcAft>
                <a:spcPts val="0"/>
              </a:spcAft>
              <a:buClr>
                <a:schemeClr val="dk1"/>
              </a:buClr>
              <a:buSzPts val="2400"/>
              <a:buFont typeface="Calibri"/>
              <a:buNone/>
            </a:pPr>
            <a:r>
              <a:rPr lang="en-US" sz="2400">
                <a:latin typeface="Calibri"/>
                <a:ea typeface="Calibri"/>
                <a:cs typeface="Calibri"/>
                <a:sym typeface="Calibri"/>
              </a:rPr>
              <a:t>	</a:t>
            </a:r>
            <a:endParaRPr/>
          </a:p>
        </p:txBody>
      </p:sp>
      <p:sp>
        <p:nvSpPr>
          <p:cNvPr id="378" name="Google Shape;37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25</a:t>
            </a:fld>
            <a:endParaRPr sz="1400" b="0" i="0" u="none" strike="noStrike" cap="none">
              <a:solidFill>
                <a:schemeClr val="dk1"/>
              </a:solidFill>
              <a:latin typeface="Calibri"/>
              <a:ea typeface="Calibri"/>
              <a:cs typeface="Calibri"/>
              <a:sym typeface="Calibri"/>
            </a:endParaRPr>
          </a:p>
        </p:txBody>
      </p:sp>
      <p:sp>
        <p:nvSpPr>
          <p:cNvPr id="379" name="Google Shape;379;p39"/>
          <p:cNvSpPr txBox="1"/>
          <p:nvPr/>
        </p:nvSpPr>
        <p:spPr>
          <a:xfrm>
            <a:off x="2667000" y="304800"/>
            <a:ext cx="693420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39"/>
          <p:cNvSpPr txBox="1"/>
          <p:nvPr/>
        </p:nvSpPr>
        <p:spPr>
          <a:xfrm>
            <a:off x="3429000" y="381000"/>
            <a:ext cx="640080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1" name="Google Shape;381;p39"/>
          <p:cNvSpPr txBox="1"/>
          <p:nvPr/>
        </p:nvSpPr>
        <p:spPr>
          <a:xfrm>
            <a:off x="304800" y="1554163"/>
            <a:ext cx="5410200" cy="1323399"/>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00"/>
              </a:buClr>
              <a:buSzPts val="4000"/>
              <a:buFont typeface="Calibri"/>
              <a:buNone/>
            </a:pPr>
            <a:r>
              <a:rPr lang="en-US" sz="4000" b="1" i="0" u="none" strike="noStrike" cap="none">
                <a:solidFill>
                  <a:srgbClr val="FFFF00"/>
                </a:solidFill>
                <a:latin typeface="Calibri"/>
                <a:ea typeface="Calibri"/>
                <a:cs typeface="Calibri"/>
                <a:sym typeface="Calibri"/>
              </a:rPr>
              <a:t>आग बुझाने के माध्यम की उपयुक्तता</a:t>
            </a:r>
            <a:endParaRPr sz="4000" b="0" i="0" u="none" strike="noStrike" cap="none">
              <a:solidFill>
                <a:srgbClr val="FFFF00"/>
              </a:solidFill>
              <a:latin typeface="Calibri"/>
              <a:ea typeface="Calibri"/>
              <a:cs typeface="Calibri"/>
              <a:sym typeface="Calibri"/>
            </a:endParaRPr>
          </a:p>
        </p:txBody>
      </p:sp>
      <p:pic>
        <p:nvPicPr>
          <p:cNvPr id="382" name="Google Shape;382;p39"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383" name="Google Shape;383;p39"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p:nvPr/>
        </p:nvSpPr>
        <p:spPr>
          <a:xfrm>
            <a:off x="6019800" y="0"/>
            <a:ext cx="61722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0" name="Google Shape;390;p40"/>
          <p:cNvSpPr txBox="1">
            <a:spLocks noGrp="1"/>
          </p:cNvSpPr>
          <p:nvPr>
            <p:ph type="title"/>
          </p:nvPr>
        </p:nvSpPr>
        <p:spPr>
          <a:xfrm>
            <a:off x="304800" y="1676400"/>
            <a:ext cx="5181600" cy="17526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पोर्टेबल अग्निशामक के प्रकार</a:t>
            </a:r>
            <a:endParaRPr sz="2800" b="1">
              <a:solidFill>
                <a:srgbClr val="FF0000"/>
              </a:solidFill>
            </a:endParaRPr>
          </a:p>
        </p:txBody>
      </p:sp>
      <p:sp>
        <p:nvSpPr>
          <p:cNvPr id="391" name="Google Shape;391;p40"/>
          <p:cNvSpPr txBox="1">
            <a:spLocks noGrp="1"/>
          </p:cNvSpPr>
          <p:nvPr>
            <p:ph type="body" idx="1"/>
          </p:nvPr>
        </p:nvSpPr>
        <p:spPr>
          <a:xfrm>
            <a:off x="6324600" y="1600200"/>
            <a:ext cx="5257800" cy="49530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latin typeface="Calibri"/>
                <a:ea typeface="Calibri"/>
                <a:cs typeface="Calibri"/>
                <a:sym typeface="Calibri"/>
              </a:rPr>
              <a:t>जल</a:t>
            </a:r>
            <a:endParaRPr/>
          </a:p>
          <a:p>
            <a:pPr marL="2057400" lvl="4" indent="-228600" algn="just"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गैस कारतूस</a:t>
            </a:r>
            <a:endParaRPr/>
          </a:p>
          <a:p>
            <a:pPr marL="2057400" lvl="4" indent="-228600" algn="just"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संग्रहीत दबाव</a:t>
            </a:r>
            <a:endParaRPr/>
          </a:p>
          <a:p>
            <a:pPr marL="228600" lvl="0" indent="-50800" algn="just"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800"/>
              <a:buChar char="•"/>
            </a:pPr>
            <a:r>
              <a:rPr lang="en-US">
                <a:latin typeface="Calibri"/>
                <a:ea typeface="Calibri"/>
                <a:cs typeface="Calibri"/>
                <a:sym typeface="Calibri"/>
              </a:rPr>
              <a:t>सांकेतिक फोम</a:t>
            </a:r>
            <a:endParaRPr/>
          </a:p>
          <a:p>
            <a:pPr marL="2057400" lvl="4" indent="-228600" algn="just"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गैस कारतूस</a:t>
            </a:r>
            <a:endParaRPr/>
          </a:p>
          <a:p>
            <a:pPr marL="2057400" lvl="4" indent="-228600" algn="just"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संग्रहीत दबाव</a:t>
            </a:r>
            <a:endParaRPr/>
          </a:p>
        </p:txBody>
      </p:sp>
      <p:sp>
        <p:nvSpPr>
          <p:cNvPr id="392" name="Google Shape;39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26</a:t>
            </a:fld>
            <a:endParaRPr sz="1400" b="0" i="0" u="none" strike="noStrike" cap="none">
              <a:solidFill>
                <a:schemeClr val="dk1"/>
              </a:solidFill>
              <a:latin typeface="Calibri"/>
              <a:ea typeface="Calibri"/>
              <a:cs typeface="Calibri"/>
              <a:sym typeface="Calibri"/>
            </a:endParaRPr>
          </a:p>
        </p:txBody>
      </p:sp>
      <p:pic>
        <p:nvPicPr>
          <p:cNvPr id="393" name="Google Shape;393;p40"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394" name="Google Shape;394;p40"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1"/>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41"/>
          <p:cNvSpPr txBox="1">
            <a:spLocks noGrp="1"/>
          </p:cNvSpPr>
          <p:nvPr>
            <p:ph type="title"/>
          </p:nvPr>
        </p:nvSpPr>
        <p:spPr>
          <a:xfrm>
            <a:off x="457200" y="1600200"/>
            <a:ext cx="5029200" cy="16002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पोर्टेबल अग्निशामक के प्रकार…</a:t>
            </a:r>
            <a:endParaRPr/>
          </a:p>
        </p:txBody>
      </p:sp>
      <p:sp>
        <p:nvSpPr>
          <p:cNvPr id="402" name="Google Shape;402;p41"/>
          <p:cNvSpPr txBox="1">
            <a:spLocks noGrp="1"/>
          </p:cNvSpPr>
          <p:nvPr>
            <p:ph type="body" idx="1"/>
          </p:nvPr>
        </p:nvSpPr>
        <p:spPr>
          <a:xfrm>
            <a:off x="6400800" y="1828800"/>
            <a:ext cx="5410200" cy="45275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latin typeface="Calibri"/>
                <a:ea typeface="Calibri"/>
                <a:cs typeface="Calibri"/>
                <a:sym typeface="Calibri"/>
              </a:rPr>
              <a:t>सूखा रासायनिक</a:t>
            </a:r>
            <a:endParaRPr/>
          </a:p>
          <a:p>
            <a:pPr marL="2057400" lvl="4" indent="-228600" algn="l"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गैस कारतूस</a:t>
            </a:r>
            <a:endParaRPr/>
          </a:p>
          <a:p>
            <a:pPr marL="2057400" lvl="4" indent="-228600" algn="l"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संग्रहीत दबाव</a:t>
            </a:r>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800"/>
              <a:buChar char="•"/>
            </a:pPr>
            <a:r>
              <a:rPr lang="en-US">
                <a:latin typeface="Calibri"/>
                <a:ea typeface="Calibri"/>
                <a:cs typeface="Calibri"/>
                <a:sym typeface="Calibri"/>
              </a:rPr>
              <a:t>कार्बन डाइऑक्साइड/स्वच्छ प्रदूषक</a:t>
            </a:r>
            <a:endParaRPr/>
          </a:p>
          <a:p>
            <a:pPr marL="2057400" lvl="4" indent="-228600" algn="l" rtl="0">
              <a:lnSpc>
                <a:spcPct val="90000"/>
              </a:lnSpc>
              <a:spcBef>
                <a:spcPts val="500"/>
              </a:spcBef>
              <a:spcAft>
                <a:spcPts val="0"/>
              </a:spcAft>
              <a:buClr>
                <a:schemeClr val="dk1"/>
              </a:buClr>
              <a:buSzPts val="2800"/>
              <a:buChar char="•"/>
            </a:pPr>
            <a:r>
              <a:rPr lang="en-US" sz="2800">
                <a:latin typeface="Calibri"/>
                <a:ea typeface="Calibri"/>
                <a:cs typeface="Calibri"/>
                <a:sym typeface="Calibri"/>
              </a:rPr>
              <a:t>संग्रहीत दबाव</a:t>
            </a:r>
            <a:endParaRPr/>
          </a:p>
        </p:txBody>
      </p:sp>
      <p:sp>
        <p:nvSpPr>
          <p:cNvPr id="403" name="Google Shape;40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27</a:t>
            </a:fld>
            <a:endParaRPr sz="1400" b="0" i="0" u="none" strike="noStrike" cap="none">
              <a:solidFill>
                <a:schemeClr val="dk1"/>
              </a:solidFill>
              <a:latin typeface="Calibri"/>
              <a:ea typeface="Calibri"/>
              <a:cs typeface="Calibri"/>
              <a:sym typeface="Calibri"/>
            </a:endParaRPr>
          </a:p>
        </p:txBody>
      </p:sp>
      <p:pic>
        <p:nvPicPr>
          <p:cNvPr id="404" name="Google Shape;404;p41"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405" name="Google Shape;405;p41"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2"/>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2" name="Google Shape;412;p42"/>
          <p:cNvSpPr txBox="1">
            <a:spLocks noGrp="1"/>
          </p:cNvSpPr>
          <p:nvPr>
            <p:ph type="title"/>
          </p:nvPr>
        </p:nvSpPr>
        <p:spPr>
          <a:xfrm>
            <a:off x="304800" y="1295400"/>
            <a:ext cx="5334000" cy="1600200"/>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अग्निशामक के विशेषताएँ:</a:t>
            </a:r>
            <a:endParaRPr/>
          </a:p>
        </p:txBody>
      </p:sp>
      <p:sp>
        <p:nvSpPr>
          <p:cNvPr id="413" name="Google Shape;413;p42"/>
          <p:cNvSpPr txBox="1">
            <a:spLocks noGrp="1"/>
          </p:cNvSpPr>
          <p:nvPr>
            <p:ph type="body" idx="1"/>
          </p:nvPr>
        </p:nvSpPr>
        <p:spPr>
          <a:xfrm>
            <a:off x="6324600" y="1220788"/>
            <a:ext cx="5334000" cy="51482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600"/>
              <a:buFont typeface="Calibri"/>
              <a:buNone/>
            </a:pPr>
            <a:r>
              <a:rPr lang="en-US" sz="2600">
                <a:latin typeface="Calibri"/>
                <a:ea typeface="Calibri"/>
                <a:cs typeface="Calibri"/>
                <a:sym typeface="Calibri"/>
              </a:rPr>
              <a:t>अग्निशामक प्रभावी हों, उन्हें चाहिए:</a:t>
            </a:r>
            <a:endParaRPr/>
          </a:p>
          <a:p>
            <a:pPr marL="514350" lvl="0" indent="-514350" algn="l" rtl="0">
              <a:lnSpc>
                <a:spcPct val="150000"/>
              </a:lnSpc>
              <a:spcBef>
                <a:spcPts val="1000"/>
              </a:spcBef>
              <a:spcAft>
                <a:spcPts val="0"/>
              </a:spcAft>
              <a:buClr>
                <a:schemeClr val="dk1"/>
              </a:buClr>
              <a:buSzPts val="2600"/>
              <a:buFont typeface="Calibri"/>
              <a:buAutoNum type="alphaLcParenR"/>
            </a:pPr>
            <a:r>
              <a:rPr lang="en-US" sz="2600">
                <a:latin typeface="Calibri"/>
                <a:ea typeface="Calibri"/>
                <a:cs typeface="Calibri"/>
                <a:sym typeface="Calibri"/>
              </a:rPr>
              <a:t>पोर्टेबल/हल्का होना,</a:t>
            </a:r>
            <a:endParaRPr/>
          </a:p>
          <a:p>
            <a:pPr marL="514350" lvl="0" indent="-514350" algn="l" rtl="0">
              <a:lnSpc>
                <a:spcPct val="150000"/>
              </a:lnSpc>
              <a:spcBef>
                <a:spcPts val="1000"/>
              </a:spcBef>
              <a:spcAft>
                <a:spcPts val="0"/>
              </a:spcAft>
              <a:buClr>
                <a:schemeClr val="dk1"/>
              </a:buClr>
              <a:buSzPts val="2600"/>
              <a:buFont typeface="Calibri"/>
              <a:buAutoNum type="alphaLcParenR"/>
            </a:pPr>
            <a:r>
              <a:rPr lang="en-US" sz="2600">
                <a:latin typeface="Calibri"/>
                <a:ea typeface="Calibri"/>
                <a:cs typeface="Calibri"/>
                <a:sym typeface="Calibri"/>
              </a:rPr>
              <a:t>तुरंत काम करना,</a:t>
            </a:r>
            <a:endParaRPr/>
          </a:p>
          <a:p>
            <a:pPr marL="514350" lvl="0" indent="-514350" algn="l" rtl="0">
              <a:lnSpc>
                <a:spcPct val="150000"/>
              </a:lnSpc>
              <a:spcBef>
                <a:spcPts val="1000"/>
              </a:spcBef>
              <a:spcAft>
                <a:spcPts val="0"/>
              </a:spcAft>
              <a:buClr>
                <a:schemeClr val="dk1"/>
              </a:buClr>
              <a:buSzPts val="2600"/>
              <a:buFont typeface="Calibri"/>
              <a:buAutoNum type="alphaLcParenR"/>
            </a:pPr>
            <a:r>
              <a:rPr lang="en-US" sz="2600">
                <a:latin typeface="Calibri"/>
                <a:ea typeface="Calibri"/>
                <a:cs typeface="Calibri"/>
                <a:sym typeface="Calibri"/>
              </a:rPr>
              <a:t>पर्याप्त फेंकना होना,</a:t>
            </a:r>
            <a:endParaRPr/>
          </a:p>
          <a:p>
            <a:pPr marL="514350" lvl="0" indent="-514350" algn="l" rtl="0">
              <a:lnSpc>
                <a:spcPct val="150000"/>
              </a:lnSpc>
              <a:spcBef>
                <a:spcPts val="1000"/>
              </a:spcBef>
              <a:spcAft>
                <a:spcPts val="0"/>
              </a:spcAft>
              <a:buClr>
                <a:schemeClr val="dk1"/>
              </a:buClr>
              <a:buSzPts val="2600"/>
              <a:buFont typeface="Calibri"/>
              <a:buAutoNum type="alphaLcParenR"/>
            </a:pPr>
            <a:r>
              <a:rPr lang="en-US" sz="2600">
                <a:latin typeface="Calibri"/>
                <a:ea typeface="Calibri"/>
                <a:cs typeface="Calibri"/>
                <a:sym typeface="Calibri"/>
              </a:rPr>
              <a:t>अग्निशामक की पर्याप्त मात्रा होना, और</a:t>
            </a:r>
            <a:endParaRPr/>
          </a:p>
          <a:p>
            <a:pPr marL="514350" lvl="0" indent="-514350" algn="l" rtl="0">
              <a:lnSpc>
                <a:spcPct val="150000"/>
              </a:lnSpc>
              <a:spcBef>
                <a:spcPts val="1000"/>
              </a:spcBef>
              <a:spcAft>
                <a:spcPts val="0"/>
              </a:spcAft>
              <a:buClr>
                <a:schemeClr val="dk1"/>
              </a:buClr>
              <a:buSzPts val="2600"/>
              <a:buFont typeface="Calibri"/>
              <a:buAutoNum type="alphaLcParenR"/>
            </a:pPr>
            <a:r>
              <a:rPr lang="en-US" sz="2600">
                <a:latin typeface="Calibri"/>
                <a:ea typeface="Calibri"/>
                <a:cs typeface="Calibri"/>
                <a:sym typeface="Calibri"/>
              </a:rPr>
              <a:t>दीर्घकालिक जीवन होना।</a:t>
            </a:r>
            <a:endParaRPr/>
          </a:p>
          <a:p>
            <a:pPr marL="514350" lvl="0" indent="-336550" algn="l" rtl="0">
              <a:lnSpc>
                <a:spcPct val="90000"/>
              </a:lnSpc>
              <a:spcBef>
                <a:spcPts val="1000"/>
              </a:spcBef>
              <a:spcAft>
                <a:spcPts val="0"/>
              </a:spcAft>
              <a:buClr>
                <a:schemeClr val="dk1"/>
              </a:buClr>
              <a:buSzPts val="2800"/>
              <a:buFont typeface="Calibri"/>
              <a:buNone/>
            </a:pPr>
            <a:endParaRPr>
              <a:latin typeface="Calibri"/>
              <a:ea typeface="Calibri"/>
              <a:cs typeface="Calibri"/>
              <a:sym typeface="Calibri"/>
            </a:endParaRPr>
          </a:p>
          <a:p>
            <a:pPr marL="0" lvl="0" indent="0" algn="ctr" rtl="0">
              <a:lnSpc>
                <a:spcPct val="90000"/>
              </a:lnSpc>
              <a:spcBef>
                <a:spcPts val="1000"/>
              </a:spcBef>
              <a:spcAft>
                <a:spcPts val="0"/>
              </a:spcAft>
              <a:buClr>
                <a:schemeClr val="dk1"/>
              </a:buClr>
              <a:buSzPts val="2800"/>
              <a:buFont typeface="Calibri"/>
              <a:buNone/>
            </a:pPr>
            <a:endParaRPr b="1">
              <a:solidFill>
                <a:srgbClr val="002060"/>
              </a:solidFill>
              <a:latin typeface="Calibri"/>
              <a:ea typeface="Calibri"/>
              <a:cs typeface="Calibri"/>
              <a:sym typeface="Calibri"/>
            </a:endParaRPr>
          </a:p>
        </p:txBody>
      </p:sp>
      <p:pic>
        <p:nvPicPr>
          <p:cNvPr id="414" name="Google Shape;414;p42"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415" name="Google Shape;415;p42"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3"/>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43"/>
          <p:cNvSpPr txBox="1">
            <a:spLocks noGrp="1"/>
          </p:cNvSpPr>
          <p:nvPr>
            <p:ph type="title"/>
          </p:nvPr>
        </p:nvSpPr>
        <p:spPr>
          <a:xfrm>
            <a:off x="396875" y="1219200"/>
            <a:ext cx="4403725" cy="2703576"/>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आग बुझाने के यंत्र का चयन: (बीआईएस के अनुसार)</a:t>
            </a:r>
            <a:br>
              <a:rPr lang="en-US" sz="4000" b="1">
                <a:solidFill>
                  <a:srgbClr val="FF3300"/>
                </a:solidFill>
              </a:rPr>
            </a:br>
            <a:endParaRPr sz="4000" b="1">
              <a:solidFill>
                <a:srgbClr val="FF3300"/>
              </a:solidFill>
            </a:endParaRPr>
          </a:p>
        </p:txBody>
      </p:sp>
      <p:sp>
        <p:nvSpPr>
          <p:cNvPr id="423" name="Google Shape;423;p43"/>
          <p:cNvSpPr txBox="1">
            <a:spLocks noGrp="1"/>
          </p:cNvSpPr>
          <p:nvPr>
            <p:ph type="body" idx="1"/>
          </p:nvPr>
        </p:nvSpPr>
        <p:spPr>
          <a:xfrm>
            <a:off x="6324600" y="1066800"/>
            <a:ext cx="5524500" cy="5562600"/>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10000"/>
              </a:lnSpc>
              <a:spcBef>
                <a:spcPts val="0"/>
              </a:spcBef>
              <a:spcAft>
                <a:spcPts val="0"/>
              </a:spcAft>
              <a:buClr>
                <a:srgbClr val="002060"/>
              </a:buClr>
              <a:buSzPct val="100000"/>
              <a:buFont typeface="Calibri"/>
              <a:buNone/>
            </a:pPr>
            <a:r>
              <a:rPr lang="en-US">
                <a:solidFill>
                  <a:srgbClr val="002060"/>
                </a:solidFill>
                <a:latin typeface="Calibri"/>
                <a:ea typeface="Calibri"/>
                <a:cs typeface="Calibri"/>
                <a:sym typeface="Calibri"/>
              </a:rPr>
              <a:t>आग के मूल प्रकारों को निम्नलिखित चार वर्गों में श्रेणीबद्ध किया जा सकता है:</a:t>
            </a:r>
            <a:endParaRPr/>
          </a:p>
          <a:p>
            <a:pPr marL="0" lvl="0" indent="-140970" algn="just" rtl="0">
              <a:lnSpc>
                <a:spcPct val="110000"/>
              </a:lnSpc>
              <a:spcBef>
                <a:spcPts val="1000"/>
              </a:spcBef>
              <a:spcAft>
                <a:spcPts val="0"/>
              </a:spcAft>
              <a:buClr>
                <a:srgbClr val="002060"/>
              </a:buClr>
              <a:buSzPct val="100000"/>
              <a:buFont typeface="Calibri"/>
              <a:buAutoNum type="alphaLcParenR"/>
            </a:pPr>
            <a:r>
              <a:rPr lang="en-US" sz="2400" b="1">
                <a:solidFill>
                  <a:srgbClr val="002060"/>
                </a:solidFill>
                <a:latin typeface="Calibri"/>
                <a:ea typeface="Calibri"/>
                <a:cs typeface="Calibri"/>
                <a:sym typeface="Calibri"/>
              </a:rPr>
              <a:t>क्लास ए आग: </a:t>
            </a:r>
            <a:r>
              <a:rPr lang="en-US" sz="2400">
                <a:solidFill>
                  <a:srgbClr val="002060"/>
                </a:solidFill>
                <a:latin typeface="Calibri"/>
                <a:ea typeface="Calibri"/>
                <a:cs typeface="Calibri"/>
                <a:sym typeface="Calibri"/>
              </a:rPr>
              <a:t>ठोस ज्वलनशील सामग्री जैसे लकड़ी, कागज, रबड़, plastics आदि शामिल करने वाली आग,</a:t>
            </a:r>
            <a:endParaRPr sz="2400">
              <a:solidFill>
                <a:srgbClr val="002060"/>
              </a:solidFill>
              <a:latin typeface="Calibri"/>
              <a:ea typeface="Calibri"/>
              <a:cs typeface="Calibri"/>
              <a:sym typeface="Calibri"/>
            </a:endParaRPr>
          </a:p>
          <a:p>
            <a:pPr marL="0" lvl="0" indent="-140970" algn="just" rtl="0">
              <a:lnSpc>
                <a:spcPct val="110000"/>
              </a:lnSpc>
              <a:spcBef>
                <a:spcPts val="1000"/>
              </a:spcBef>
              <a:spcAft>
                <a:spcPts val="0"/>
              </a:spcAft>
              <a:buClr>
                <a:srgbClr val="002060"/>
              </a:buClr>
              <a:buSzPct val="100000"/>
              <a:buFont typeface="Calibri"/>
              <a:buAutoNum type="alphaLcParenR"/>
            </a:pPr>
            <a:r>
              <a:rPr lang="en-US" sz="2400" b="1">
                <a:solidFill>
                  <a:srgbClr val="002060"/>
                </a:solidFill>
                <a:latin typeface="Calibri"/>
                <a:ea typeface="Calibri"/>
                <a:cs typeface="Calibri"/>
                <a:sym typeface="Calibri"/>
              </a:rPr>
              <a:t>क्लास बी आग: </a:t>
            </a:r>
            <a:r>
              <a:rPr lang="en-US" sz="2400">
                <a:solidFill>
                  <a:srgbClr val="002060"/>
                </a:solidFill>
                <a:latin typeface="Calibri"/>
                <a:ea typeface="Calibri"/>
                <a:cs typeface="Calibri"/>
                <a:sym typeface="Calibri"/>
              </a:rPr>
              <a:t>ज्वलनशील तरल या द्रवीकरण योग्य ठोस या समान सामग्री शामिल करने वाली आग जहाँ एक कंबल प्रभाव आवश्यक है।</a:t>
            </a:r>
            <a:endParaRPr/>
          </a:p>
          <a:p>
            <a:pPr marL="0" lvl="0" indent="-140970" algn="just" rtl="0">
              <a:lnSpc>
                <a:spcPct val="110000"/>
              </a:lnSpc>
              <a:spcBef>
                <a:spcPts val="1000"/>
              </a:spcBef>
              <a:spcAft>
                <a:spcPts val="0"/>
              </a:spcAft>
              <a:buClr>
                <a:srgbClr val="002060"/>
              </a:buClr>
              <a:buSzPct val="100000"/>
              <a:buFont typeface="Calibri"/>
              <a:buAutoNum type="alphaLcParenR"/>
            </a:pPr>
            <a:r>
              <a:rPr lang="en-US" sz="2400" b="1">
                <a:solidFill>
                  <a:srgbClr val="002060"/>
                </a:solidFill>
                <a:latin typeface="Calibri"/>
                <a:ea typeface="Calibri"/>
                <a:cs typeface="Calibri"/>
                <a:sym typeface="Calibri"/>
              </a:rPr>
              <a:t>क्लास सी आग: </a:t>
            </a:r>
            <a:r>
              <a:rPr lang="en-US" sz="2400">
                <a:solidFill>
                  <a:srgbClr val="002060"/>
                </a:solidFill>
                <a:latin typeface="Calibri"/>
                <a:ea typeface="Calibri"/>
                <a:cs typeface="Calibri"/>
                <a:sym typeface="Calibri"/>
              </a:rPr>
              <a:t>दबाव में ज्वलनशील गैसों सहित द्रवीकरण गैसों को शामिल करने वाली आग।</a:t>
            </a:r>
            <a:endParaRPr/>
          </a:p>
          <a:p>
            <a:pPr marL="0" lvl="0" indent="-140970" algn="just" rtl="0">
              <a:lnSpc>
                <a:spcPct val="110000"/>
              </a:lnSpc>
              <a:spcBef>
                <a:spcPts val="1000"/>
              </a:spcBef>
              <a:spcAft>
                <a:spcPts val="0"/>
              </a:spcAft>
              <a:buClr>
                <a:srgbClr val="002060"/>
              </a:buClr>
              <a:buSzPct val="100000"/>
              <a:buFont typeface="Calibri"/>
              <a:buAutoNum type="alphaLcParenR"/>
            </a:pPr>
            <a:r>
              <a:rPr lang="en-US" sz="2400" b="1">
                <a:solidFill>
                  <a:srgbClr val="002060"/>
                </a:solidFill>
                <a:latin typeface="Calibri"/>
                <a:ea typeface="Calibri"/>
                <a:cs typeface="Calibri"/>
                <a:sym typeface="Calibri"/>
              </a:rPr>
              <a:t>क्लास डी आग: </a:t>
            </a:r>
            <a:r>
              <a:rPr lang="en-US" sz="2400">
                <a:solidFill>
                  <a:srgbClr val="002060"/>
                </a:solidFill>
                <a:latin typeface="Calibri"/>
                <a:ea typeface="Calibri"/>
                <a:cs typeface="Calibri"/>
                <a:sym typeface="Calibri"/>
              </a:rPr>
              <a:t>ज्वलनशील धातुओं की आग, जैसे मैग्नीशियम, एल्युमिनियम, जस्त, सोडियम, पोटेशियम आदि।</a:t>
            </a:r>
            <a:endParaRPr/>
          </a:p>
        </p:txBody>
      </p:sp>
      <p:pic>
        <p:nvPicPr>
          <p:cNvPr id="424" name="Google Shape;424;p43"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425" name="Google Shape;425;p43"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17"/>
          <p:cNvSpPr txBox="1">
            <a:spLocks noGrp="1"/>
          </p:cNvSpPr>
          <p:nvPr>
            <p:ph type="title"/>
          </p:nvPr>
        </p:nvSpPr>
        <p:spPr>
          <a:xfrm>
            <a:off x="2133600" y="2438400"/>
            <a:ext cx="1600200" cy="944563"/>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आग</a:t>
            </a:r>
            <a:endParaRPr/>
          </a:p>
        </p:txBody>
      </p:sp>
      <p:sp>
        <p:nvSpPr>
          <p:cNvPr id="127" name="Google Shape;127;p17"/>
          <p:cNvSpPr/>
          <p:nvPr/>
        </p:nvSpPr>
        <p:spPr>
          <a:xfrm>
            <a:off x="6553200" y="1219201"/>
            <a:ext cx="5257800" cy="4424218"/>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आग एक प्रक्रिया है जिसमें कोई पदार्थ हवा से ऑक्सीजन लेकर जलता है और रोशनी, गर्मी व धुआँ देता है।</a:t>
            </a: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समीकरण:</a:t>
            </a: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ईंधन + ऑक्सीजन → कार्बन डाइऑक्साइड + कार्बन मोनोऑक्साइड</a:t>
            </a:r>
            <a:endParaRPr sz="2400" b="0" i="0" u="none" strike="noStrike" cap="none">
              <a:solidFill>
                <a:schemeClr val="dk1"/>
              </a:solidFill>
              <a:latin typeface="Calibri"/>
              <a:ea typeface="Calibri"/>
              <a:cs typeface="Calibri"/>
              <a:sym typeface="Calibri"/>
            </a:endParaRPr>
          </a:p>
        </p:txBody>
      </p:sp>
      <p:pic>
        <p:nvPicPr>
          <p:cNvPr id="128" name="Google Shape;128;p17"/>
          <p:cNvPicPr preferRelativeResize="0"/>
          <p:nvPr/>
        </p:nvPicPr>
        <p:blipFill rotWithShape="1">
          <a:blip r:embed="rId3">
            <a:alphaModFix/>
          </a:blip>
          <a:srcRect/>
          <a:stretch/>
        </p:blipFill>
        <p:spPr>
          <a:xfrm>
            <a:off x="8420100" y="4964109"/>
            <a:ext cx="1524000" cy="1524000"/>
          </a:xfrm>
          <a:prstGeom prst="rect">
            <a:avLst/>
          </a:prstGeom>
          <a:noFill/>
          <a:ln>
            <a:noFill/>
          </a:ln>
        </p:spPr>
      </p:pic>
      <p:pic>
        <p:nvPicPr>
          <p:cNvPr id="129" name="Google Shape;129;p17" descr="C:\Users\Acer\Downloads\WhatsApp Image 2025-09-04 at 17.24.38 (1).jpeg"/>
          <p:cNvPicPr preferRelativeResize="0"/>
          <p:nvPr/>
        </p:nvPicPr>
        <p:blipFill rotWithShape="1">
          <a:blip r:embed="rId4">
            <a:alphaModFix/>
          </a:blip>
          <a:srcRect/>
          <a:stretch/>
        </p:blipFill>
        <p:spPr>
          <a:xfrm>
            <a:off x="228600" y="152400"/>
            <a:ext cx="1066800" cy="914400"/>
          </a:xfrm>
          <a:prstGeom prst="rect">
            <a:avLst/>
          </a:prstGeom>
          <a:noFill/>
          <a:ln>
            <a:noFill/>
          </a:ln>
        </p:spPr>
      </p:pic>
      <p:pic>
        <p:nvPicPr>
          <p:cNvPr id="130" name="Google Shape;130;p17" descr="C:\Users\Acer\Downloads\WhatsApp Image 2025-09-04 at 17.24.38 (3).jpeg"/>
          <p:cNvPicPr preferRelativeResize="0"/>
          <p:nvPr/>
        </p:nvPicPr>
        <p:blipFill rotWithShape="1">
          <a:blip r:embed="rId5">
            <a:alphaModFix/>
          </a:blip>
          <a:srcRect/>
          <a:stretch/>
        </p:blipFill>
        <p:spPr>
          <a:xfrm>
            <a:off x="10896600" y="153988"/>
            <a:ext cx="1066800" cy="912812"/>
          </a:xfrm>
          <a:prstGeom prst="rect">
            <a:avLst/>
          </a:prstGeom>
          <a:noFill/>
          <a:ln>
            <a:noFill/>
          </a:ln>
        </p:spPr>
      </p:pic>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4"/>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2" name="Google Shape;43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30</a:t>
            </a:fld>
            <a:endParaRPr sz="1400" b="0" i="0" u="none" strike="noStrike" cap="none">
              <a:solidFill>
                <a:schemeClr val="dk1"/>
              </a:solidFill>
              <a:latin typeface="Calibri"/>
              <a:ea typeface="Calibri"/>
              <a:cs typeface="Calibri"/>
              <a:sym typeface="Calibri"/>
            </a:endParaRPr>
          </a:p>
        </p:txBody>
      </p:sp>
      <p:sp>
        <p:nvSpPr>
          <p:cNvPr id="433" name="Google Shape;433;p44"/>
          <p:cNvSpPr/>
          <p:nvPr/>
        </p:nvSpPr>
        <p:spPr>
          <a:xfrm>
            <a:off x="304800" y="1447800"/>
            <a:ext cx="5410200" cy="762000"/>
          </a:xfrm>
          <a:prstGeom prst="rect">
            <a:avLst/>
          </a:prstGeom>
          <a:solidFill>
            <a:srgbClr val="002060"/>
          </a:solidFill>
          <a:ln w="12700" cap="flat" cmpd="sng">
            <a:solidFill>
              <a:srgbClr val="A1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Calibri"/>
                <a:ea typeface="Calibri"/>
                <a:cs typeface="Calibri"/>
                <a:sym typeface="Calibri"/>
              </a:rPr>
              <a:t>आग बुझाने वाला यंत्र  </a:t>
            </a:r>
            <a:endParaRPr sz="1400" b="0" i="0" u="none" strike="noStrike" cap="none">
              <a:solidFill>
                <a:srgbClr val="000000"/>
              </a:solidFill>
              <a:latin typeface="Arial"/>
              <a:ea typeface="Arial"/>
              <a:cs typeface="Arial"/>
              <a:sym typeface="Arial"/>
            </a:endParaRPr>
          </a:p>
        </p:txBody>
      </p:sp>
      <p:graphicFrame>
        <p:nvGraphicFramePr>
          <p:cNvPr id="434" name="Google Shape;434;p44"/>
          <p:cNvGraphicFramePr/>
          <p:nvPr/>
        </p:nvGraphicFramePr>
        <p:xfrm>
          <a:off x="6172200" y="831850"/>
          <a:ext cx="3000000" cy="3000000"/>
        </p:xfrm>
        <a:graphic>
          <a:graphicData uri="http://schemas.openxmlformats.org/drawingml/2006/table">
            <a:tbl>
              <a:tblPr firstRow="1" bandRow="1">
                <a:noFill/>
                <a:tableStyleId>{AE04D944-B65A-4CBB-99F7-555FEB72C3FD}</a:tableStyleId>
              </a:tblPr>
              <a:tblGrid>
                <a:gridCol w="1725575">
                  <a:extLst>
                    <a:ext uri="{9D8B030D-6E8A-4147-A177-3AD203B41FA5}">
                      <a16:colId xmlns:a16="http://schemas.microsoft.com/office/drawing/2014/main" val="20000"/>
                    </a:ext>
                  </a:extLst>
                </a:gridCol>
                <a:gridCol w="984925">
                  <a:extLst>
                    <a:ext uri="{9D8B030D-6E8A-4147-A177-3AD203B41FA5}">
                      <a16:colId xmlns:a16="http://schemas.microsoft.com/office/drawing/2014/main" val="20001"/>
                    </a:ext>
                  </a:extLst>
                </a:gridCol>
                <a:gridCol w="1142500">
                  <a:extLst>
                    <a:ext uri="{9D8B030D-6E8A-4147-A177-3AD203B41FA5}">
                      <a16:colId xmlns:a16="http://schemas.microsoft.com/office/drawing/2014/main" val="20002"/>
                    </a:ext>
                  </a:extLst>
                </a:gridCol>
                <a:gridCol w="965225">
                  <a:extLst>
                    <a:ext uri="{9D8B030D-6E8A-4147-A177-3AD203B41FA5}">
                      <a16:colId xmlns:a16="http://schemas.microsoft.com/office/drawing/2014/main" val="20003"/>
                    </a:ext>
                  </a:extLst>
                </a:gridCol>
                <a:gridCol w="1201600">
                  <a:extLst>
                    <a:ext uri="{9D8B030D-6E8A-4147-A177-3AD203B41FA5}">
                      <a16:colId xmlns:a16="http://schemas.microsoft.com/office/drawing/2014/main" val="20004"/>
                    </a:ext>
                  </a:extLst>
                </a:gridCol>
              </a:tblGrid>
              <a:tr h="8229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आग में सामग्री  </a:t>
                      </a:r>
                      <a:endParaRPr sz="1600" u="none" strike="noStrike" cap="none">
                        <a:solidFill>
                          <a:schemeClr val="dk1"/>
                        </a:solidFill>
                      </a:endParaRPr>
                    </a:p>
                  </a:txBody>
                  <a:tcPr marL="91425" marR="91425"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भारतीय मानक  </a:t>
                      </a:r>
                      <a:endParaRPr sz="1600" u="none" strike="noStrike" cap="none">
                        <a:solidFill>
                          <a:schemeClr val="dk1"/>
                        </a:solidFill>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यूके/ यूरोप  </a:t>
                      </a:r>
                      <a:endParaRPr sz="1600" u="none" strike="noStrike" cap="none">
                        <a:solidFill>
                          <a:schemeClr val="dk1"/>
                        </a:solidFill>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संयुक्त राज्य  </a:t>
                      </a:r>
                      <a:endParaRPr sz="1600" u="none" strike="noStrike" cap="none">
                        <a:solidFill>
                          <a:schemeClr val="dk1"/>
                        </a:solidFill>
                      </a:endParaRPr>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ऑस्ट्रेलिया</a:t>
                      </a:r>
                      <a:r>
                        <a:rPr lang="en-US" sz="1600" u="none" strike="noStrike" cap="none">
                          <a:solidFill>
                            <a:schemeClr val="lt1"/>
                          </a:solidFill>
                        </a:rPr>
                        <a:t>  </a:t>
                      </a:r>
                      <a:endParaRPr sz="1400" u="none" strike="noStrike" cap="none"/>
                    </a:p>
                  </a:txBody>
                  <a:tcPr marL="91425" marR="91425"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0"/>
                  </a:ext>
                </a:extLst>
              </a:tr>
              <a:tr h="106677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कार्बनिक स्वभाव की ठोस ज्वलनशील सामग्री  </a:t>
                      </a:r>
                      <a:endParaRPr sz="1400" u="none" strike="noStrike" cap="none"/>
                    </a:p>
                  </a:txBody>
                  <a:tcPr marL="91425" marR="91425"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ए  </a:t>
                      </a:r>
                      <a:endParaRPr sz="1600" b="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ए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ए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ए  </a:t>
                      </a:r>
                      <a:endParaRPr sz="1400" u="none" strike="noStrike" cap="none"/>
                    </a:p>
                  </a:txBody>
                  <a:tcPr marL="91425" marR="91425"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r h="5791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ज्वलनशील तरल  </a:t>
                      </a:r>
                      <a:endParaRPr sz="1600" b="0" u="none" strike="noStrike" cap="none"/>
                    </a:p>
                  </a:txBody>
                  <a:tcPr marL="91425" marR="91425"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बी  </a:t>
                      </a:r>
                      <a:endParaRPr sz="1600" b="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बी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बी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बी  </a:t>
                      </a:r>
                      <a:endParaRPr sz="1400" u="none" strike="noStrike" cap="none"/>
                    </a:p>
                  </a:txBody>
                  <a:tcPr marL="91425" marR="91425"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8229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दाब के अधीन ज्वलनशील गैसें  </a:t>
                      </a:r>
                      <a:endParaRPr sz="1400" u="none" strike="noStrike" cap="none"/>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क्लास सी  </a:t>
                      </a:r>
                      <a:endParaRPr sz="1600" b="0" u="none" strike="noStrike" cap="none"/>
                    </a:p>
                  </a:txBody>
                  <a:tcPr marL="91425" marR="91425"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सी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बी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बी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ज्वलनशील धातुएं  </a:t>
                      </a:r>
                      <a:endParaRPr sz="1600" b="0" u="none" strike="noStrike" cap="none"/>
                    </a:p>
                  </a:txBody>
                  <a:tcPr marL="91425" marR="91425"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3"/>
                  </a:ext>
                </a:extLst>
              </a:tr>
              <a:tr h="579100">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क्लास डी  </a:t>
                      </a:r>
                      <a:endParaRPr sz="1600" b="0" u="none" strike="noStrike" cap="none"/>
                    </a:p>
                  </a:txBody>
                  <a:tcPr marL="91425" marR="91425"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डी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डी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डी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पकाने के माध्यम (रसोई आग)  </a:t>
                      </a:r>
                      <a:endParaRPr sz="1600" b="0" u="none" strike="noStrike" cap="none"/>
                    </a:p>
                  </a:txBody>
                  <a:tcPr marL="91425" marR="91425"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4"/>
                  </a:ext>
                </a:extLst>
              </a:tr>
              <a:tr h="776125">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12529"/>
                          </a:solidFill>
                          <a:latin typeface="Roboto"/>
                          <a:ea typeface="Roboto"/>
                          <a:cs typeface="Roboto"/>
                          <a:sym typeface="Roboto"/>
                        </a:rPr>
                        <a:t>क्लास एफ  </a:t>
                      </a:r>
                      <a:endParaRPr sz="1600" b="0" u="none" strike="noStrike" cap="none"/>
                    </a:p>
                  </a:txBody>
                  <a:tcPr marL="91425" marR="91425"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एफ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के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क्लास एफ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ऊर्जा से युक्त  </a:t>
                      </a:r>
                      <a:endParaRPr sz="1400" u="none" strike="noStrike" cap="none"/>
                    </a:p>
                  </a:txBody>
                  <a:tcPr marL="91425" marR="91425"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5"/>
                  </a:ext>
                </a:extLst>
              </a:tr>
              <a:tr h="1188675">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12529"/>
                          </a:solidFill>
                          <a:latin typeface="Roboto"/>
                          <a:ea typeface="Roboto"/>
                          <a:cs typeface="Roboto"/>
                          <a:sym typeface="Roboto"/>
                        </a:rPr>
                        <a:t>इलेक्ट्रिकल कंडक्टर/उपकरण  कोई श्रेणी नहीं  </a:t>
                      </a:r>
                      <a:endParaRPr sz="1400" u="none" strike="noStrike" cap="none"/>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212529"/>
                          </a:solidFill>
                          <a:latin typeface="Roboto"/>
                          <a:ea typeface="Roboto"/>
                          <a:cs typeface="Roboto"/>
                          <a:sym typeface="Roboto"/>
                        </a:rPr>
                        <a:t>कोई श्रेणी नहीं  </a:t>
                      </a:r>
                      <a:endParaRPr sz="1400" u="none" strike="noStrike" cap="none"/>
                    </a:p>
                  </a:txBody>
                  <a:tcPr marL="91425" marR="91425"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क्लास सी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क्लास ई  </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Class C</a:t>
                      </a:r>
                      <a:endParaRPr sz="1400" u="none" strike="noStrike" cap="none"/>
                    </a:p>
                  </a:txBody>
                  <a:tcPr marL="91425" marR="9142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Class E</a:t>
                      </a:r>
                      <a:endParaRPr sz="1400" u="none" strike="noStrike" cap="none"/>
                    </a:p>
                  </a:txBody>
                  <a:tcPr marL="91425" marR="91425"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6"/>
                  </a:ext>
                </a:extLst>
              </a:tr>
            </a:tbl>
          </a:graphicData>
        </a:graphic>
      </p:graphicFrame>
      <p:pic>
        <p:nvPicPr>
          <p:cNvPr id="435" name="Google Shape;435;p44" descr="C:\Users\Acer\Downloads\WhatsApp Image 2025-09-04 at 17.24.38 (1).jpeg"/>
          <p:cNvPicPr preferRelativeResize="0"/>
          <p:nvPr/>
        </p:nvPicPr>
        <p:blipFill rotWithShape="1">
          <a:blip r:embed="rId3">
            <a:alphaModFix/>
          </a:blip>
          <a:srcRect/>
          <a:stretch/>
        </p:blipFill>
        <p:spPr>
          <a:xfrm>
            <a:off x="152400" y="0"/>
            <a:ext cx="1066800" cy="914400"/>
          </a:xfrm>
          <a:prstGeom prst="rect">
            <a:avLst/>
          </a:prstGeom>
          <a:noFill/>
          <a:ln>
            <a:noFill/>
          </a:ln>
        </p:spPr>
      </p:pic>
      <p:pic>
        <p:nvPicPr>
          <p:cNvPr id="436" name="Google Shape;436;p44" descr="C:\Users\Acer\Downloads\WhatsApp Image 2025-09-04 at 17.24.38 (3).jpeg"/>
          <p:cNvPicPr preferRelativeResize="0"/>
          <p:nvPr/>
        </p:nvPicPr>
        <p:blipFill rotWithShape="1">
          <a:blip r:embed="rId4">
            <a:alphaModFix/>
          </a:blip>
          <a:srcRect/>
          <a:stretch/>
        </p:blipFill>
        <p:spPr>
          <a:xfrm>
            <a:off x="10972800" y="0"/>
            <a:ext cx="1066800" cy="831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5"/>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3" name="Google Shape;443;p45"/>
          <p:cNvSpPr txBox="1">
            <a:spLocks noGrp="1"/>
          </p:cNvSpPr>
          <p:nvPr>
            <p:ph type="title"/>
          </p:nvPr>
        </p:nvSpPr>
        <p:spPr>
          <a:xfrm>
            <a:off x="457200" y="1447800"/>
            <a:ext cx="5486400" cy="1524000"/>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आग बुझाने वालों की संख्या और आकार</a:t>
            </a:r>
            <a:endParaRPr/>
          </a:p>
        </p:txBody>
      </p:sp>
      <p:sp>
        <p:nvSpPr>
          <p:cNvPr id="444" name="Google Shape;444;p45"/>
          <p:cNvSpPr txBox="1">
            <a:spLocks noGrp="1"/>
          </p:cNvSpPr>
          <p:nvPr>
            <p:ph type="body" idx="1"/>
          </p:nvPr>
        </p:nvSpPr>
        <p:spPr>
          <a:xfrm>
            <a:off x="6324600" y="685800"/>
            <a:ext cx="5257800" cy="603567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FF0000"/>
              </a:buClr>
              <a:buSzPts val="2800"/>
              <a:buFont typeface="Calibri"/>
              <a:buNone/>
            </a:pPr>
            <a:r>
              <a:rPr lang="en-US" u="sng">
                <a:solidFill>
                  <a:srgbClr val="FF0000"/>
                </a:solidFill>
                <a:latin typeface="Calibri"/>
                <a:ea typeface="Calibri"/>
                <a:cs typeface="Calibri"/>
                <a:sym typeface="Calibri"/>
              </a:rPr>
              <a:t>विचार:</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प्रारंभिक आग की गंभीरता जो अपेक्षित है</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आग के फैलने की गति</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ताप की तीव्रता</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आग तक पहुंचने की सुलभता</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बुझाने वालों का प्रकार</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जलती सामग्रियों द्वारा योगदान दिया गया धुंआ</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भवन निर्माण की विशेष विशेषताएँ</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निवास का प्रकार (एकल या मिश्रित)</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इलेक्ट्रिकल फिटिंग, उपकरण स्थापित किए गए</a:t>
            </a:r>
            <a:endParaRPr sz="4400">
              <a:latin typeface="Calibri"/>
              <a:ea typeface="Calibri"/>
              <a:cs typeface="Calibri"/>
              <a:sym typeface="Calibri"/>
            </a:endParaRPr>
          </a:p>
        </p:txBody>
      </p:sp>
      <p:pic>
        <p:nvPicPr>
          <p:cNvPr id="445" name="Google Shape;445;p45"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446" name="Google Shape;446;p45"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6"/>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46"/>
          <p:cNvSpPr txBox="1">
            <a:spLocks noGrp="1"/>
          </p:cNvSpPr>
          <p:nvPr>
            <p:ph type="title"/>
          </p:nvPr>
        </p:nvSpPr>
        <p:spPr>
          <a:xfrm>
            <a:off x="1905000" y="1371600"/>
            <a:ext cx="2557463" cy="639763"/>
          </a:xfrm>
          <a:prstGeom prst="rect">
            <a:avLst/>
          </a:prstGeom>
          <a:solidFill>
            <a:srgbClr val="002060"/>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100000"/>
              <a:buFont typeface="Calibri"/>
              <a:buNone/>
            </a:pPr>
            <a:r>
              <a:rPr lang="en-US" b="1">
                <a:solidFill>
                  <a:srgbClr val="FFFF00"/>
                </a:solidFill>
              </a:rPr>
              <a:t>पानी</a:t>
            </a:r>
            <a:endParaRPr>
              <a:solidFill>
                <a:srgbClr val="595959"/>
              </a:solidFill>
            </a:endParaRPr>
          </a:p>
        </p:txBody>
      </p:sp>
      <p:sp>
        <p:nvSpPr>
          <p:cNvPr id="454" name="Google Shape;454;p46"/>
          <p:cNvSpPr txBox="1">
            <a:spLocks noGrp="1"/>
          </p:cNvSpPr>
          <p:nvPr>
            <p:ph type="body" idx="1"/>
          </p:nvPr>
        </p:nvSpPr>
        <p:spPr>
          <a:xfrm>
            <a:off x="6324600" y="1219200"/>
            <a:ext cx="5638800" cy="5638800"/>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400"/>
              <a:buChar char="•"/>
            </a:pPr>
            <a:r>
              <a:rPr lang="en-US" sz="2400">
                <a:latin typeface="Calibri"/>
                <a:ea typeface="Calibri"/>
                <a:cs typeface="Calibri"/>
                <a:sym typeface="Calibri"/>
              </a:rPr>
              <a:t>क्लास ए की आग पर प्रभावी</a:t>
            </a:r>
            <a:endParaRPr/>
          </a:p>
          <a:p>
            <a:pPr marL="228600" lvl="0" indent="-228600" algn="just" rtl="0">
              <a:lnSpc>
                <a:spcPct val="100000"/>
              </a:lnSpc>
              <a:spcBef>
                <a:spcPts val="1000"/>
              </a:spcBef>
              <a:spcAft>
                <a:spcPts val="0"/>
              </a:spcAft>
              <a:buClr>
                <a:schemeClr val="dk1"/>
              </a:buClr>
              <a:buSzPts val="2400"/>
              <a:buChar char="•"/>
            </a:pPr>
            <a:r>
              <a:rPr lang="en-US" sz="2400">
                <a:latin typeface="Calibri"/>
                <a:ea typeface="Calibri"/>
                <a:cs typeface="Calibri"/>
                <a:sym typeface="Calibri"/>
              </a:rPr>
              <a:t>कम लागत, हानिरहित, और अपेक्षाकृत साफ करने में आसान होने का लाभ</a:t>
            </a:r>
            <a:endParaRPr/>
          </a:p>
          <a:p>
            <a:pPr marL="228600" lvl="0" indent="-228600" algn="just" rtl="0">
              <a:lnSpc>
                <a:spcPct val="100000"/>
              </a:lnSpc>
              <a:spcBef>
                <a:spcPts val="1000"/>
              </a:spcBef>
              <a:spcAft>
                <a:spcPts val="0"/>
              </a:spcAft>
              <a:buClr>
                <a:schemeClr val="dk1"/>
              </a:buClr>
              <a:buSzPts val="2400"/>
              <a:buChar char="•"/>
            </a:pPr>
            <a:r>
              <a:rPr lang="en-US" sz="2400">
                <a:latin typeface="Calibri"/>
                <a:ea typeface="Calibri"/>
                <a:cs typeface="Calibri"/>
                <a:sym typeface="Calibri"/>
              </a:rPr>
              <a:t>उच्च ताप क्षमता (4.2 J/g•K) और उच्च विलायक गर्मी (2442 J/g) रखता है, जो आग और ईंधनों से महत्वपूर्ण मात्रा में गर्मी अवशोषित कर सकता है (ठंडा करना)</a:t>
            </a:r>
            <a:endParaRPr/>
          </a:p>
          <a:p>
            <a:pPr marL="228600" lvl="0" indent="-228600" algn="just" rtl="0">
              <a:lnSpc>
                <a:spcPct val="100000"/>
              </a:lnSpc>
              <a:spcBef>
                <a:spcPts val="1000"/>
              </a:spcBef>
              <a:spcAft>
                <a:spcPts val="0"/>
              </a:spcAft>
              <a:buClr>
                <a:schemeClr val="dk1"/>
              </a:buClr>
              <a:buSzPts val="2400"/>
              <a:buChar char="•"/>
            </a:pPr>
            <a:r>
              <a:rPr lang="en-US" sz="2400">
                <a:latin typeface="Calibri"/>
                <a:ea typeface="Calibri"/>
                <a:cs typeface="Calibri"/>
                <a:sym typeface="Calibri"/>
              </a:rPr>
              <a:t>पानी जब भाप में परिवर्तित होता है तो 1700 गुना फैलता है, जिससे आसपास के ऑक्सीजन और ईंधन भाप का पतला होना होता है</a:t>
            </a:r>
            <a:endParaRPr sz="2600">
              <a:latin typeface="Calibri"/>
              <a:ea typeface="Calibri"/>
              <a:cs typeface="Calibri"/>
              <a:sym typeface="Calibri"/>
            </a:endParaRPr>
          </a:p>
        </p:txBody>
      </p:sp>
      <p:sp>
        <p:nvSpPr>
          <p:cNvPr id="455" name="Google Shape;45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32</a:t>
            </a:fld>
            <a:endParaRPr sz="1400" b="0" i="0" u="none" strike="noStrike" cap="none">
              <a:solidFill>
                <a:schemeClr val="dk1"/>
              </a:solidFill>
              <a:latin typeface="Calibri"/>
              <a:ea typeface="Calibri"/>
              <a:cs typeface="Calibri"/>
              <a:sym typeface="Calibri"/>
            </a:endParaRPr>
          </a:p>
        </p:txBody>
      </p:sp>
      <p:pic>
        <p:nvPicPr>
          <p:cNvPr id="456" name="Google Shape;456;p46"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457" name="Google Shape;457;p46"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7"/>
          <p:cNvSpPr txBox="1"/>
          <p:nvPr/>
        </p:nvSpPr>
        <p:spPr>
          <a:xfrm>
            <a:off x="6019800" y="0"/>
            <a:ext cx="61722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47"/>
          <p:cNvSpPr txBox="1">
            <a:spLocks noGrp="1"/>
          </p:cNvSpPr>
          <p:nvPr>
            <p:ph type="title"/>
          </p:nvPr>
        </p:nvSpPr>
        <p:spPr>
          <a:xfrm>
            <a:off x="1752600" y="1524000"/>
            <a:ext cx="1905000" cy="609600"/>
          </a:xfrm>
          <a:prstGeom prst="rect">
            <a:avLst/>
          </a:prstGeom>
          <a:solidFill>
            <a:srgbClr val="002060"/>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100000"/>
              <a:buFont typeface="Calibri"/>
              <a:buNone/>
            </a:pPr>
            <a:r>
              <a:rPr lang="en-US" sz="4000" b="1">
                <a:solidFill>
                  <a:srgbClr val="FFFF00"/>
                </a:solidFill>
              </a:rPr>
              <a:t>फोम</a:t>
            </a:r>
            <a:endParaRPr sz="4000" b="1">
              <a:solidFill>
                <a:srgbClr val="FFFF00"/>
              </a:solidFill>
            </a:endParaRPr>
          </a:p>
        </p:txBody>
      </p:sp>
      <p:sp>
        <p:nvSpPr>
          <p:cNvPr id="465" name="Google Shape;465;p47"/>
          <p:cNvSpPr txBox="1">
            <a:spLocks noGrp="1"/>
          </p:cNvSpPr>
          <p:nvPr>
            <p:ph type="body" idx="1"/>
          </p:nvPr>
        </p:nvSpPr>
        <p:spPr>
          <a:xfrm>
            <a:off x="6172200" y="1220788"/>
            <a:ext cx="5638800" cy="5332412"/>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400"/>
              <a:buChar char="•"/>
            </a:pPr>
            <a:r>
              <a:rPr lang="en-US" sz="2400">
                <a:latin typeface="Calibri"/>
                <a:ea typeface="Calibri"/>
                <a:cs typeface="Calibri"/>
                <a:sym typeface="Calibri"/>
              </a:rPr>
              <a:t>ईंधन की आग पर या तो एक एस्पिरेटेड (वायु में मिश्रित और विस्तारित) के रूप में या;</a:t>
            </a:r>
            <a:endParaRPr/>
          </a:p>
          <a:p>
            <a:pPr marL="228600" lvl="0" indent="-228600" algn="just" rtl="0">
              <a:lnSpc>
                <a:spcPct val="150000"/>
              </a:lnSpc>
              <a:spcBef>
                <a:spcPts val="1000"/>
              </a:spcBef>
              <a:spcAft>
                <a:spcPts val="0"/>
              </a:spcAft>
              <a:buClr>
                <a:schemeClr val="dk1"/>
              </a:buClr>
              <a:buSzPts val="2400"/>
              <a:buChar char="•"/>
            </a:pPr>
            <a:r>
              <a:rPr lang="en-US" sz="2400">
                <a:latin typeface="Calibri"/>
                <a:ea typeface="Calibri"/>
                <a:cs typeface="Calibri"/>
                <a:sym typeface="Calibri"/>
              </a:rPr>
              <a:t>गैर-एस्पिरेटेड रूप में ईंधन पर एक फूजी चादर या सील बनाने के लिए,</a:t>
            </a:r>
            <a:endParaRPr/>
          </a:p>
          <a:p>
            <a:pPr marL="228600" lvl="0" indent="-228600" algn="just" rtl="0">
              <a:lnSpc>
                <a:spcPct val="150000"/>
              </a:lnSpc>
              <a:spcBef>
                <a:spcPts val="1000"/>
              </a:spcBef>
              <a:spcAft>
                <a:spcPts val="0"/>
              </a:spcAft>
              <a:buClr>
                <a:schemeClr val="dk1"/>
              </a:buClr>
              <a:buSzPts val="2400"/>
              <a:buChar char="•"/>
            </a:pPr>
            <a:r>
              <a:rPr lang="en-US" sz="2400">
                <a:latin typeface="Calibri"/>
                <a:ea typeface="Calibri"/>
                <a:cs typeface="Calibri"/>
                <a:sym typeface="Calibri"/>
              </a:rPr>
              <a:t>ऑक्सीजन को वहां पहुँचने से रोकना (स्मोथरिंग)</a:t>
            </a:r>
            <a:endParaRPr/>
          </a:p>
          <a:p>
            <a:pPr marL="228600" lvl="0" indent="-228600" algn="just" rtl="0">
              <a:lnSpc>
                <a:spcPct val="150000"/>
              </a:lnSpc>
              <a:spcBef>
                <a:spcPts val="1000"/>
              </a:spcBef>
              <a:spcAft>
                <a:spcPts val="0"/>
              </a:spcAft>
              <a:buClr>
                <a:schemeClr val="dk1"/>
              </a:buClr>
              <a:buSzPts val="2400"/>
              <a:buChar char="•"/>
            </a:pPr>
            <a:r>
              <a:rPr lang="en-US" sz="2400">
                <a:latin typeface="Calibri"/>
                <a:ea typeface="Calibri"/>
                <a:cs typeface="Calibri"/>
                <a:sym typeface="Calibri"/>
              </a:rPr>
              <a:t>फोम को प्रगतिशील रूप से आग बुझाने के लिए उपयोग किया जा सकता है बिना फ्लैशबैक के।</a:t>
            </a:r>
            <a:endParaRPr/>
          </a:p>
          <a:p>
            <a:pPr marL="228600" lvl="0" indent="-50800" algn="just" rtl="0">
              <a:lnSpc>
                <a:spcPct val="90000"/>
              </a:lnSpc>
              <a:spcBef>
                <a:spcPts val="1000"/>
              </a:spcBef>
              <a:spcAft>
                <a:spcPts val="0"/>
              </a:spcAft>
              <a:buClr>
                <a:schemeClr val="dk1"/>
              </a:buClr>
              <a:buSzPts val="2800"/>
              <a:buNone/>
            </a:pPr>
            <a:endParaRPr>
              <a:solidFill>
                <a:srgbClr val="595959"/>
              </a:solidFill>
              <a:latin typeface="Calibri"/>
              <a:ea typeface="Calibri"/>
              <a:cs typeface="Calibri"/>
              <a:sym typeface="Calibri"/>
            </a:endParaRPr>
          </a:p>
        </p:txBody>
      </p:sp>
      <p:sp>
        <p:nvSpPr>
          <p:cNvPr id="466" name="Google Shape;46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33</a:t>
            </a:fld>
            <a:endParaRPr sz="1400" b="0" i="0" u="none" strike="noStrike" cap="none">
              <a:solidFill>
                <a:schemeClr val="dk1"/>
              </a:solidFill>
              <a:latin typeface="Calibri"/>
              <a:ea typeface="Calibri"/>
              <a:cs typeface="Calibri"/>
              <a:sym typeface="Calibri"/>
            </a:endParaRPr>
          </a:p>
        </p:txBody>
      </p:sp>
      <p:pic>
        <p:nvPicPr>
          <p:cNvPr id="467" name="Google Shape;467;p47"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468" name="Google Shape;468;p47"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8"/>
          <p:cNvSpPr txBox="1"/>
          <p:nvPr/>
        </p:nvSpPr>
        <p:spPr>
          <a:xfrm>
            <a:off x="5715000" y="0"/>
            <a:ext cx="6477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48"/>
          <p:cNvSpPr txBox="1">
            <a:spLocks noGrp="1"/>
          </p:cNvSpPr>
          <p:nvPr>
            <p:ph type="title"/>
          </p:nvPr>
        </p:nvSpPr>
        <p:spPr>
          <a:xfrm>
            <a:off x="685800" y="1371600"/>
            <a:ext cx="4114800" cy="22098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पानी/फोम (गैस कारतूस) अग्निशामक</a:t>
            </a:r>
            <a:endParaRPr sz="4000" b="1" i="1">
              <a:solidFill>
                <a:srgbClr val="FFFF00"/>
              </a:solidFill>
            </a:endParaRPr>
          </a:p>
        </p:txBody>
      </p:sp>
      <p:sp>
        <p:nvSpPr>
          <p:cNvPr id="476" name="Google Shape;476;p48"/>
          <p:cNvSpPr txBox="1">
            <a:spLocks noGrp="1"/>
          </p:cNvSpPr>
          <p:nvPr>
            <p:ph type="body" idx="1"/>
          </p:nvPr>
        </p:nvSpPr>
        <p:spPr>
          <a:xfrm>
            <a:off x="5943600" y="1143000"/>
            <a:ext cx="5943600" cy="5578475"/>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latin typeface="Calibri"/>
                <a:ea typeface="Calibri"/>
                <a:cs typeface="Calibri"/>
                <a:sym typeface="Calibri"/>
              </a:rPr>
              <a:t>क्लास ए की आग के लिए पानी और क्लास ए और बी की आग के लिए AFFF।</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स्प्रे नोजल</a:t>
            </a:r>
            <a:endParaRPr/>
          </a:p>
          <a:p>
            <a:pPr marL="228600" lvl="0" indent="-228600" algn="just" rtl="0">
              <a:lnSpc>
                <a:spcPct val="90000"/>
              </a:lnSpc>
              <a:spcBef>
                <a:spcPts val="1000"/>
              </a:spcBef>
              <a:spcAft>
                <a:spcPts val="0"/>
              </a:spcAft>
              <a:buClr>
                <a:schemeClr val="dk1"/>
              </a:buClr>
              <a:buSzPts val="2400"/>
              <a:buChar char="•"/>
            </a:pPr>
            <a:r>
              <a:rPr lang="en-US" sz="2400" b="1">
                <a:latin typeface="Calibri"/>
                <a:ea typeface="Calibri"/>
                <a:cs typeface="Calibri"/>
                <a:sym typeface="Calibri"/>
              </a:rPr>
              <a:t>पॉलीएस्टर पाउडर कोटिंग</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नियंत्रित विमोचन</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साधारण निचोड़ने की प्रक्रिया के साथ कांस्य निकल-चढ़ा हुआ हेड वाल्व</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रीचार्जेबल और आसान रखरखाव</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क्षमता 9 लीटर, बेलनाकार आकार</a:t>
            </a:r>
            <a:endParaRPr/>
          </a:p>
          <a:p>
            <a:pPr marL="228600" lvl="0" indent="-228600" algn="just" rtl="0">
              <a:lnSpc>
                <a:spcPct val="90000"/>
              </a:lnSpc>
              <a:spcBef>
                <a:spcPts val="1000"/>
              </a:spcBef>
              <a:spcAft>
                <a:spcPts val="0"/>
              </a:spcAft>
              <a:buClr>
                <a:schemeClr val="dk1"/>
              </a:buClr>
              <a:buSzPts val="2400"/>
              <a:buChar char="•"/>
            </a:pPr>
            <a:r>
              <a:rPr lang="en-US" sz="2400" b="1">
                <a:latin typeface="Calibri"/>
                <a:ea typeface="Calibri"/>
                <a:cs typeface="Calibri"/>
                <a:sym typeface="Calibri"/>
              </a:rPr>
              <a:t>सीधे खड़े होकर कार्य करने वाला</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रबर की ब्रेडेड नली</a:t>
            </a:r>
            <a:endParaRPr/>
          </a:p>
        </p:txBody>
      </p:sp>
      <p:sp>
        <p:nvSpPr>
          <p:cNvPr id="477" name="Google Shape;47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34</a:t>
            </a:fld>
            <a:endParaRPr sz="1400" b="0" i="0" u="none" strike="noStrike" cap="none">
              <a:solidFill>
                <a:schemeClr val="dk1"/>
              </a:solidFill>
              <a:latin typeface="Calibri"/>
              <a:ea typeface="Calibri"/>
              <a:cs typeface="Calibri"/>
              <a:sym typeface="Calibri"/>
            </a:endParaRPr>
          </a:p>
        </p:txBody>
      </p:sp>
      <p:pic>
        <p:nvPicPr>
          <p:cNvPr id="478" name="Google Shape;478;p48"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479" name="Google Shape;479;p48"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9"/>
          <p:cNvSpPr txBox="1"/>
          <p:nvPr/>
        </p:nvSpPr>
        <p:spPr>
          <a:xfrm>
            <a:off x="5867400" y="-38100"/>
            <a:ext cx="6324600" cy="68961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49"/>
          <p:cNvSpPr txBox="1">
            <a:spLocks noGrp="1"/>
          </p:cNvSpPr>
          <p:nvPr>
            <p:ph type="title"/>
          </p:nvPr>
        </p:nvSpPr>
        <p:spPr>
          <a:xfrm>
            <a:off x="762000" y="1295400"/>
            <a:ext cx="4800600" cy="22098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पानी/फोम (गैस कारतूस) अग्निशामक</a:t>
            </a:r>
            <a:endParaRPr sz="4000" b="1" i="1">
              <a:solidFill>
                <a:srgbClr val="FFFF00"/>
              </a:solidFill>
            </a:endParaRPr>
          </a:p>
        </p:txBody>
      </p:sp>
      <p:sp>
        <p:nvSpPr>
          <p:cNvPr id="487" name="Google Shape;487;p49"/>
          <p:cNvSpPr txBox="1">
            <a:spLocks noGrp="1"/>
          </p:cNvSpPr>
          <p:nvPr>
            <p:ph type="body" idx="1"/>
          </p:nvPr>
        </p:nvSpPr>
        <p:spPr>
          <a:xfrm>
            <a:off x="6096000" y="1371600"/>
            <a:ext cx="5715000" cy="5410200"/>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Clr>
                <a:schemeClr val="dk1"/>
              </a:buClr>
              <a:buSzPts val="2800"/>
              <a:buFont typeface="Calibri"/>
              <a:buAutoNum type="arabicPeriod"/>
            </a:pPr>
            <a:r>
              <a:rPr lang="en-US">
                <a:latin typeface="Calibri"/>
                <a:ea typeface="Calibri"/>
                <a:cs typeface="Calibri"/>
                <a:sym typeface="Calibri"/>
              </a:rPr>
              <a:t>वाल्व/एक्सटेंशन लीवर</a:t>
            </a:r>
            <a:endParaRPr/>
          </a:p>
          <a:p>
            <a:pPr marL="514350" lvl="0" indent="-514350" algn="l" rtl="0">
              <a:lnSpc>
                <a:spcPct val="100000"/>
              </a:lnSpc>
              <a:spcBef>
                <a:spcPts val="1000"/>
              </a:spcBef>
              <a:spcAft>
                <a:spcPts val="0"/>
              </a:spcAft>
              <a:buClr>
                <a:schemeClr val="dk1"/>
              </a:buClr>
              <a:buSzPts val="2800"/>
              <a:buFont typeface="Calibri"/>
              <a:buAutoNum type="arabicPeriod"/>
            </a:pPr>
            <a:r>
              <a:rPr lang="en-US">
                <a:latin typeface="Calibri"/>
                <a:ea typeface="Calibri"/>
                <a:cs typeface="Calibri"/>
                <a:sym typeface="Calibri"/>
              </a:rPr>
              <a:t>लॉक्सिंग उपकरण के साथ सुरक्षा पिन</a:t>
            </a:r>
            <a:endParaRPr/>
          </a:p>
          <a:p>
            <a:pPr marL="514350" lvl="0" indent="-514350" algn="l" rtl="0">
              <a:lnSpc>
                <a:spcPct val="100000"/>
              </a:lnSpc>
              <a:spcBef>
                <a:spcPts val="1000"/>
              </a:spcBef>
              <a:spcAft>
                <a:spcPts val="0"/>
              </a:spcAft>
              <a:buClr>
                <a:schemeClr val="dk1"/>
              </a:buClr>
              <a:buSzPts val="2800"/>
              <a:buFont typeface="Calibri"/>
              <a:buAutoNum type="arabicPeriod"/>
            </a:pPr>
            <a:r>
              <a:rPr lang="en-US">
                <a:latin typeface="Calibri"/>
                <a:ea typeface="Calibri"/>
                <a:cs typeface="Calibri"/>
                <a:sym typeface="Calibri"/>
              </a:rPr>
              <a:t>वाल्व हैंडल</a:t>
            </a:r>
            <a:endParaRPr/>
          </a:p>
          <a:p>
            <a:pPr marL="514350" lvl="0" indent="-514350" algn="l" rtl="0">
              <a:lnSpc>
                <a:spcPct val="100000"/>
              </a:lnSpc>
              <a:spcBef>
                <a:spcPts val="1000"/>
              </a:spcBef>
              <a:spcAft>
                <a:spcPts val="0"/>
              </a:spcAft>
              <a:buClr>
                <a:schemeClr val="dk1"/>
              </a:buClr>
              <a:buSzPts val="2800"/>
              <a:buFont typeface="Calibri"/>
              <a:buAutoNum type="arabicPeriod"/>
            </a:pPr>
            <a:r>
              <a:rPr lang="en-US">
                <a:latin typeface="Calibri"/>
                <a:ea typeface="Calibri"/>
                <a:cs typeface="Calibri"/>
                <a:sym typeface="Calibri"/>
              </a:rPr>
              <a:t>गैस कारतूस</a:t>
            </a:r>
            <a:endParaRPr/>
          </a:p>
          <a:p>
            <a:pPr marL="514350" lvl="0" indent="-514350" algn="l" rtl="0">
              <a:lnSpc>
                <a:spcPct val="100000"/>
              </a:lnSpc>
              <a:spcBef>
                <a:spcPts val="1000"/>
              </a:spcBef>
              <a:spcAft>
                <a:spcPts val="0"/>
              </a:spcAft>
              <a:buClr>
                <a:schemeClr val="dk1"/>
              </a:buClr>
              <a:buSzPts val="2800"/>
              <a:buFont typeface="Calibri"/>
              <a:buAutoNum type="arabicPeriod"/>
            </a:pPr>
            <a:r>
              <a:rPr lang="en-US">
                <a:latin typeface="Calibri"/>
                <a:ea typeface="Calibri"/>
                <a:cs typeface="Calibri"/>
                <a:sym typeface="Calibri"/>
              </a:rPr>
              <a:t>विमोचन नली</a:t>
            </a:r>
            <a:endParaRPr/>
          </a:p>
          <a:p>
            <a:pPr marL="514350" lvl="0" indent="-514350" algn="l" rtl="0">
              <a:lnSpc>
                <a:spcPct val="100000"/>
              </a:lnSpc>
              <a:spcBef>
                <a:spcPts val="1000"/>
              </a:spcBef>
              <a:spcAft>
                <a:spcPts val="0"/>
              </a:spcAft>
              <a:buClr>
                <a:schemeClr val="dk1"/>
              </a:buClr>
              <a:buSzPts val="2800"/>
              <a:buFont typeface="Calibri"/>
              <a:buAutoNum type="arabicPeriod"/>
            </a:pPr>
            <a:r>
              <a:rPr lang="en-US">
                <a:latin typeface="Calibri"/>
                <a:ea typeface="Calibri"/>
                <a:cs typeface="Calibri"/>
                <a:sym typeface="Calibri"/>
              </a:rPr>
              <a:t>साइफन ट्यूब</a:t>
            </a:r>
            <a:endParaRPr/>
          </a:p>
          <a:p>
            <a:pPr marL="514350" lvl="0" indent="-514350" algn="l" rtl="0">
              <a:lnSpc>
                <a:spcPct val="100000"/>
              </a:lnSpc>
              <a:spcBef>
                <a:spcPts val="1000"/>
              </a:spcBef>
              <a:spcAft>
                <a:spcPts val="0"/>
              </a:spcAft>
              <a:buClr>
                <a:schemeClr val="dk1"/>
              </a:buClr>
              <a:buSzPts val="2800"/>
              <a:buFont typeface="Calibri"/>
              <a:buAutoNum type="arabicPeriod"/>
            </a:pPr>
            <a:r>
              <a:rPr lang="en-US">
                <a:latin typeface="Calibri"/>
                <a:ea typeface="Calibri"/>
                <a:cs typeface="Calibri"/>
                <a:sym typeface="Calibri"/>
              </a:rPr>
              <a:t>नली धारक</a:t>
            </a:r>
            <a:endParaRPr/>
          </a:p>
          <a:p>
            <a:pPr marL="514350" lvl="0" indent="-514350" algn="l" rtl="0">
              <a:lnSpc>
                <a:spcPct val="100000"/>
              </a:lnSpc>
              <a:spcBef>
                <a:spcPts val="1000"/>
              </a:spcBef>
              <a:spcAft>
                <a:spcPts val="0"/>
              </a:spcAft>
              <a:buClr>
                <a:schemeClr val="dk1"/>
              </a:buClr>
              <a:buSzPts val="2800"/>
              <a:buFont typeface="Calibri"/>
              <a:buAutoNum type="arabicPeriod"/>
            </a:pPr>
            <a:r>
              <a:rPr lang="en-US">
                <a:latin typeface="Calibri"/>
                <a:ea typeface="Calibri"/>
                <a:cs typeface="Calibri"/>
                <a:sym typeface="Calibri"/>
              </a:rPr>
              <a:t>विमोचन नोजल/फोम ब्रांच पाइप</a:t>
            </a:r>
            <a:endParaRPr/>
          </a:p>
        </p:txBody>
      </p:sp>
      <p:pic>
        <p:nvPicPr>
          <p:cNvPr id="488" name="Google Shape;488;p49"/>
          <p:cNvPicPr preferRelativeResize="0"/>
          <p:nvPr/>
        </p:nvPicPr>
        <p:blipFill rotWithShape="1">
          <a:blip r:embed="rId3">
            <a:alphaModFix/>
          </a:blip>
          <a:srcRect l="5357" t="68857" r="69643" b="6487"/>
          <a:stretch/>
        </p:blipFill>
        <p:spPr>
          <a:xfrm>
            <a:off x="838200" y="3505200"/>
            <a:ext cx="4648200" cy="3124200"/>
          </a:xfrm>
          <a:prstGeom prst="rect">
            <a:avLst/>
          </a:prstGeom>
          <a:noFill/>
          <a:ln>
            <a:noFill/>
          </a:ln>
        </p:spPr>
      </p:pic>
      <p:pic>
        <p:nvPicPr>
          <p:cNvPr id="489" name="Google Shape;489;p49" descr="C:\Users\Acer\Downloads\WhatsApp Image 2025-09-04 at 17.24.38 (1).jpeg"/>
          <p:cNvPicPr preferRelativeResize="0"/>
          <p:nvPr/>
        </p:nvPicPr>
        <p:blipFill rotWithShape="1">
          <a:blip r:embed="rId4">
            <a:alphaModFix/>
          </a:blip>
          <a:srcRect/>
          <a:stretch/>
        </p:blipFill>
        <p:spPr>
          <a:xfrm>
            <a:off x="228600" y="152400"/>
            <a:ext cx="1066800" cy="914400"/>
          </a:xfrm>
          <a:prstGeom prst="rect">
            <a:avLst/>
          </a:prstGeom>
          <a:noFill/>
          <a:ln>
            <a:noFill/>
          </a:ln>
        </p:spPr>
      </p:pic>
      <p:pic>
        <p:nvPicPr>
          <p:cNvPr id="490" name="Google Shape;490;p49" descr="C:\Users\Acer\Downloads\WhatsApp Image 2025-09-04 at 17.24.38 (3).jpeg"/>
          <p:cNvPicPr preferRelativeResize="0"/>
          <p:nvPr/>
        </p:nvPicPr>
        <p:blipFill rotWithShape="1">
          <a:blip r:embed="rId5">
            <a:alphaModFix/>
          </a:blip>
          <a:srcRect/>
          <a:stretch/>
        </p:blipFill>
        <p:spPr>
          <a:xfrm>
            <a:off x="10896600" y="153988"/>
            <a:ext cx="1066800" cy="91281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0"/>
          <p:cNvSpPr txBox="1"/>
          <p:nvPr/>
        </p:nvSpPr>
        <p:spPr>
          <a:xfrm>
            <a:off x="5486400" y="0"/>
            <a:ext cx="67056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50"/>
          <p:cNvSpPr txBox="1">
            <a:spLocks noGrp="1"/>
          </p:cNvSpPr>
          <p:nvPr>
            <p:ph type="title"/>
          </p:nvPr>
        </p:nvSpPr>
        <p:spPr>
          <a:xfrm>
            <a:off x="457200" y="1447800"/>
            <a:ext cx="4191000" cy="27432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पानी/फोम (गैस कारतूस) अग्निशामक</a:t>
            </a:r>
            <a:endParaRPr/>
          </a:p>
        </p:txBody>
      </p:sp>
      <p:graphicFrame>
        <p:nvGraphicFramePr>
          <p:cNvPr id="498" name="Google Shape;498;p50"/>
          <p:cNvGraphicFramePr/>
          <p:nvPr/>
        </p:nvGraphicFramePr>
        <p:xfrm>
          <a:off x="5638800" y="1220788"/>
          <a:ext cx="3000000" cy="3000000"/>
        </p:xfrm>
        <a:graphic>
          <a:graphicData uri="http://schemas.openxmlformats.org/drawingml/2006/table">
            <a:tbl>
              <a:tblPr>
                <a:noFill/>
                <a:tableStyleId>{AE04D944-B65A-4CBB-99F7-555FEB72C3FD}</a:tableStyleId>
              </a:tblPr>
              <a:tblGrid>
                <a:gridCol w="3276600">
                  <a:extLst>
                    <a:ext uri="{9D8B030D-6E8A-4147-A177-3AD203B41FA5}">
                      <a16:colId xmlns:a16="http://schemas.microsoft.com/office/drawing/2014/main" val="20000"/>
                    </a:ext>
                  </a:extLst>
                </a:gridCol>
                <a:gridCol w="1716325">
                  <a:extLst>
                    <a:ext uri="{9D8B030D-6E8A-4147-A177-3AD203B41FA5}">
                      <a16:colId xmlns:a16="http://schemas.microsoft.com/office/drawing/2014/main" val="20001"/>
                    </a:ext>
                  </a:extLst>
                </a:gridCol>
                <a:gridCol w="1560275">
                  <a:extLst>
                    <a:ext uri="{9D8B030D-6E8A-4147-A177-3AD203B41FA5}">
                      <a16:colId xmlns:a16="http://schemas.microsoft.com/office/drawing/2014/main" val="20002"/>
                    </a:ext>
                  </a:extLst>
                </a:gridCol>
              </a:tblGrid>
              <a:tr h="643850">
                <a:tc>
                  <a:txBody>
                    <a:bodyPr/>
                    <a:lstStyle/>
                    <a:p>
                      <a:pPr marL="0" marR="0" lvl="0" indent="0" algn="ctr" rtl="0">
                        <a:lnSpc>
                          <a:spcPct val="100000"/>
                        </a:lnSpc>
                        <a:spcBef>
                          <a:spcPts val="0"/>
                        </a:spcBef>
                        <a:spcAft>
                          <a:spcPts val="0"/>
                        </a:spcAft>
                        <a:buClr>
                          <a:srgbClr val="595959"/>
                        </a:buClr>
                        <a:buSzPts val="2400"/>
                        <a:buFont typeface="Calibri"/>
                        <a:buNone/>
                      </a:pPr>
                      <a:r>
                        <a:rPr lang="en-US" sz="2400" b="0" i="1" u="none" strike="noStrike" cap="none">
                          <a:solidFill>
                            <a:srgbClr val="595959"/>
                          </a:solidFill>
                          <a:latin typeface="Calibri"/>
                          <a:ea typeface="Calibri"/>
                          <a:cs typeface="Calibri"/>
                          <a:sym typeface="Calibri"/>
                        </a:rPr>
                        <a:t>Data</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ctr" rtl="0">
                        <a:lnSpc>
                          <a:spcPct val="100000"/>
                        </a:lnSpc>
                        <a:spcBef>
                          <a:spcPts val="0"/>
                        </a:spcBef>
                        <a:spcAft>
                          <a:spcPts val="0"/>
                        </a:spcAft>
                        <a:buClr>
                          <a:srgbClr val="595959"/>
                        </a:buClr>
                        <a:buSzPts val="2400"/>
                        <a:buFont typeface="Calibri"/>
                        <a:buNone/>
                      </a:pPr>
                      <a:r>
                        <a:rPr lang="en-US" sz="2400" b="0" i="1" u="none" strike="noStrike" cap="none">
                          <a:solidFill>
                            <a:srgbClr val="595959"/>
                          </a:solidFill>
                          <a:latin typeface="Calibri"/>
                          <a:ea typeface="Calibri"/>
                          <a:cs typeface="Calibri"/>
                          <a:sym typeface="Calibri"/>
                        </a:rPr>
                        <a:t>Water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ctr" rtl="0">
                        <a:lnSpc>
                          <a:spcPct val="100000"/>
                        </a:lnSpc>
                        <a:spcBef>
                          <a:spcPts val="0"/>
                        </a:spcBef>
                        <a:spcAft>
                          <a:spcPts val="0"/>
                        </a:spcAft>
                        <a:buClr>
                          <a:srgbClr val="595959"/>
                        </a:buClr>
                        <a:buSzPts val="2400"/>
                        <a:buFont typeface="Calibri"/>
                        <a:buNone/>
                      </a:pPr>
                      <a:r>
                        <a:rPr lang="en-US" sz="2400" b="0" i="1" u="none" strike="noStrike" cap="none">
                          <a:solidFill>
                            <a:srgbClr val="595959"/>
                          </a:solidFill>
                          <a:latin typeface="Calibri"/>
                          <a:ea typeface="Calibri"/>
                          <a:cs typeface="Calibri"/>
                          <a:sym typeface="Calibri"/>
                        </a:rPr>
                        <a:t>Foam</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extLst>
                  <a:ext uri="{0D108BD9-81ED-4DB2-BD59-A6C34878D82A}">
                    <a16:rowId xmlns:a16="http://schemas.microsoft.com/office/drawing/2014/main" val="10000"/>
                  </a:ext>
                </a:extLst>
              </a:tr>
              <a:tr h="64385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Capacity </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9 litre</a:t>
                      </a:r>
                      <a:endParaRPr sz="2400" b="0" i="1" u="none" strike="noStrike" cap="none">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9 litre</a:t>
                      </a:r>
                      <a:endParaRPr sz="2400" b="0" i="1" u="none" strike="noStrike" cap="none">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84020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Average discharge time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42 seconds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40 seconds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2"/>
                  </a:ext>
                </a:extLst>
              </a:tr>
              <a:tr h="64385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Jet Length </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 6  meters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 6  meters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3"/>
                  </a:ext>
                </a:extLst>
              </a:tr>
              <a:tr h="64385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Working pressure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14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14 Bars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4"/>
                  </a:ext>
                </a:extLst>
              </a:tr>
              <a:tr h="64385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Empty weight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6.20 Kgs.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6.20 Kgs.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5"/>
                  </a:ext>
                </a:extLst>
              </a:tr>
              <a:tr h="84020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Filled weight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15.20 Kgs.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15.20 Kgs.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6"/>
                  </a:ext>
                </a:extLst>
              </a:tr>
              <a:tr h="64385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Test pressure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CC"/>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35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BDBDB"/>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1" u="none" strike="noStrike" cap="none">
                          <a:solidFill>
                            <a:schemeClr val="dk1"/>
                          </a:solidFill>
                          <a:latin typeface="Calibri"/>
                          <a:ea typeface="Calibri"/>
                          <a:cs typeface="Calibri"/>
                          <a:sym typeface="Calibri"/>
                        </a:rPr>
                        <a:t>35 Bars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7"/>
                  </a:ext>
                </a:extLst>
              </a:tr>
            </a:tbl>
          </a:graphicData>
        </a:graphic>
      </p:graphicFrame>
      <p:sp>
        <p:nvSpPr>
          <p:cNvPr id="499" name="Google Shape;499;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36</a:t>
            </a:fld>
            <a:endParaRPr sz="1400" b="0" i="0" u="none" strike="noStrike" cap="none">
              <a:solidFill>
                <a:schemeClr val="dk1"/>
              </a:solidFill>
              <a:latin typeface="Calibri"/>
              <a:ea typeface="Calibri"/>
              <a:cs typeface="Calibri"/>
              <a:sym typeface="Calibri"/>
            </a:endParaRPr>
          </a:p>
        </p:txBody>
      </p:sp>
      <p:sp>
        <p:nvSpPr>
          <p:cNvPr id="500" name="Google Shape;500;p50"/>
          <p:cNvSpPr txBox="1"/>
          <p:nvPr/>
        </p:nvSpPr>
        <p:spPr>
          <a:xfrm>
            <a:off x="6477000" y="5029200"/>
            <a:ext cx="20574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501" name="Google Shape;501;p50" descr="C:\Users\Acer\Downloads\WhatsApp Image 2025-09-04 at 17.24.38 (1).jpeg"/>
          <p:cNvPicPr preferRelativeResize="0"/>
          <p:nvPr/>
        </p:nvPicPr>
        <p:blipFill rotWithShape="1">
          <a:blip r:embed="rId3">
            <a:alphaModFix/>
          </a:blip>
          <a:srcRect/>
          <a:stretch/>
        </p:blipFill>
        <p:spPr>
          <a:xfrm>
            <a:off x="228600" y="152400"/>
            <a:ext cx="1143000" cy="990600"/>
          </a:xfrm>
          <a:prstGeom prst="rect">
            <a:avLst/>
          </a:prstGeom>
          <a:noFill/>
          <a:ln>
            <a:noFill/>
          </a:ln>
        </p:spPr>
      </p:pic>
      <p:pic>
        <p:nvPicPr>
          <p:cNvPr id="502" name="Google Shape;502;p50"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9" name="Google Shape;509;p51"/>
          <p:cNvSpPr txBox="1">
            <a:spLocks noGrp="1"/>
          </p:cNvSpPr>
          <p:nvPr>
            <p:ph type="sldNum" idx="12"/>
          </p:nvPr>
        </p:nvSpPr>
        <p:spPr>
          <a:xfrm>
            <a:off x="8077200" y="6229350"/>
            <a:ext cx="2133600" cy="4762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37</a:t>
            </a:fld>
            <a:endParaRPr sz="1400" b="0" i="0" u="none" strike="noStrike" cap="none">
              <a:solidFill>
                <a:schemeClr val="dk1"/>
              </a:solidFill>
              <a:latin typeface="Calibri"/>
              <a:ea typeface="Calibri"/>
              <a:cs typeface="Calibri"/>
              <a:sym typeface="Calibri"/>
            </a:endParaRPr>
          </a:p>
        </p:txBody>
      </p:sp>
      <p:pic>
        <p:nvPicPr>
          <p:cNvPr id="510" name="Google Shape;510;p51"/>
          <p:cNvPicPr preferRelativeResize="0"/>
          <p:nvPr/>
        </p:nvPicPr>
        <p:blipFill rotWithShape="1">
          <a:blip r:embed="rId3">
            <a:alphaModFix/>
          </a:blip>
          <a:srcRect l="5128" t="69511" r="68384" b="6095"/>
          <a:stretch/>
        </p:blipFill>
        <p:spPr>
          <a:xfrm>
            <a:off x="9658350" y="1676400"/>
            <a:ext cx="2228850" cy="4978400"/>
          </a:xfrm>
          <a:prstGeom prst="rect">
            <a:avLst/>
          </a:prstGeom>
          <a:noFill/>
          <a:ln>
            <a:noFill/>
          </a:ln>
        </p:spPr>
      </p:pic>
      <p:sp>
        <p:nvSpPr>
          <p:cNvPr id="511" name="Google Shape;511;p51"/>
          <p:cNvSpPr txBox="1"/>
          <p:nvPr/>
        </p:nvSpPr>
        <p:spPr>
          <a:xfrm>
            <a:off x="533400" y="1549400"/>
            <a:ext cx="5200650" cy="1349248"/>
          </a:xfrm>
          <a:prstGeom prst="rect">
            <a:avLst/>
          </a:prstGeom>
          <a:solidFill>
            <a:srgbClr val="00206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Calibri"/>
                <a:ea typeface="Calibri"/>
                <a:cs typeface="Calibri"/>
                <a:sym typeface="Calibri"/>
              </a:rPr>
              <a:t>पानी/फोम (स्टोर प्रेसर) अग्निशामक</a:t>
            </a:r>
            <a:endParaRPr sz="3600" b="1" i="1" u="none" strike="noStrike" cap="none">
              <a:solidFill>
                <a:srgbClr val="FFFF00"/>
              </a:solidFill>
              <a:latin typeface="Calibri"/>
              <a:ea typeface="Calibri"/>
              <a:cs typeface="Calibri"/>
              <a:sym typeface="Calibri"/>
            </a:endParaRPr>
          </a:p>
        </p:txBody>
      </p:sp>
      <p:sp>
        <p:nvSpPr>
          <p:cNvPr id="512" name="Google Shape;512;p51"/>
          <p:cNvSpPr txBox="1"/>
          <p:nvPr/>
        </p:nvSpPr>
        <p:spPr>
          <a:xfrm flipH="1">
            <a:off x="6553200" y="1600200"/>
            <a:ext cx="3124200" cy="51816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वाल्व/एक्सटेंशन लीवर</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लॉक्सिंग उपकरण के साथ सुरक्षा पिन</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वाल्व हैंडल</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प्रेशर गेज</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विमोचन नली</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साइफन ट्यूब</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नली धारक/बेल्ट</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फिल्टर</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विमोचन नोजल/फोम ब्रांच पाइप</a:t>
            </a:r>
            <a:endParaRPr sz="1400" b="0" i="0" u="none" strike="noStrike" cap="none">
              <a:solidFill>
                <a:srgbClr val="000000"/>
              </a:solidFill>
              <a:latin typeface="Arial"/>
              <a:ea typeface="Arial"/>
              <a:cs typeface="Arial"/>
              <a:sym typeface="Arial"/>
            </a:endParaRPr>
          </a:p>
        </p:txBody>
      </p:sp>
      <p:pic>
        <p:nvPicPr>
          <p:cNvPr id="513" name="Google Shape;513;p51" descr="C:\Users\Acer\Downloads\WhatsApp Image 2025-09-04 at 17.24.38 (1).jpeg"/>
          <p:cNvPicPr preferRelativeResize="0"/>
          <p:nvPr/>
        </p:nvPicPr>
        <p:blipFill rotWithShape="1">
          <a:blip r:embed="rId4">
            <a:alphaModFix/>
          </a:blip>
          <a:srcRect/>
          <a:stretch/>
        </p:blipFill>
        <p:spPr>
          <a:xfrm>
            <a:off x="228600" y="152400"/>
            <a:ext cx="1123950" cy="1066800"/>
          </a:xfrm>
          <a:prstGeom prst="rect">
            <a:avLst/>
          </a:prstGeom>
          <a:noFill/>
          <a:ln>
            <a:noFill/>
          </a:ln>
        </p:spPr>
      </p:pic>
      <p:pic>
        <p:nvPicPr>
          <p:cNvPr id="514" name="Google Shape;514;p51" descr="C:\Users\Acer\Downloads\WhatsApp Image 2025-09-04 at 17.24.38 (3).jpeg"/>
          <p:cNvPicPr preferRelativeResize="0"/>
          <p:nvPr/>
        </p:nvPicPr>
        <p:blipFill rotWithShape="1">
          <a:blip r:embed="rId5">
            <a:alphaModFix/>
          </a:blip>
          <a:srcRect/>
          <a:stretch/>
        </p:blipFill>
        <p:spPr>
          <a:xfrm>
            <a:off x="10896600" y="153988"/>
            <a:ext cx="1066800" cy="9128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2"/>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52"/>
          <p:cNvSpPr txBox="1">
            <a:spLocks noGrp="1"/>
          </p:cNvSpPr>
          <p:nvPr>
            <p:ph type="title"/>
          </p:nvPr>
        </p:nvSpPr>
        <p:spPr>
          <a:xfrm>
            <a:off x="533400" y="1477963"/>
            <a:ext cx="5105400" cy="2103437"/>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पानी/फोम (स्टोर प्रेसर) अग्निशामक</a:t>
            </a:r>
            <a:endParaRPr/>
          </a:p>
        </p:txBody>
      </p:sp>
      <p:graphicFrame>
        <p:nvGraphicFramePr>
          <p:cNvPr id="522" name="Google Shape;522;p52"/>
          <p:cNvGraphicFramePr/>
          <p:nvPr/>
        </p:nvGraphicFramePr>
        <p:xfrm>
          <a:off x="6096000" y="1295400"/>
          <a:ext cx="3000000" cy="3000000"/>
        </p:xfrm>
        <a:graphic>
          <a:graphicData uri="http://schemas.openxmlformats.org/drawingml/2006/table">
            <a:tbl>
              <a:tblPr>
                <a:noFill/>
                <a:tableStyleId>{AE04D944-B65A-4CBB-99F7-555FEB72C3FD}</a:tableStyleId>
              </a:tblPr>
              <a:tblGrid>
                <a:gridCol w="2855250">
                  <a:extLst>
                    <a:ext uri="{9D8B030D-6E8A-4147-A177-3AD203B41FA5}">
                      <a16:colId xmlns:a16="http://schemas.microsoft.com/office/drawing/2014/main" val="20000"/>
                    </a:ext>
                  </a:extLst>
                </a:gridCol>
                <a:gridCol w="1515025">
                  <a:extLst>
                    <a:ext uri="{9D8B030D-6E8A-4147-A177-3AD203B41FA5}">
                      <a16:colId xmlns:a16="http://schemas.microsoft.com/office/drawing/2014/main" val="20001"/>
                    </a:ext>
                  </a:extLst>
                </a:gridCol>
                <a:gridCol w="1573300">
                  <a:extLst>
                    <a:ext uri="{9D8B030D-6E8A-4147-A177-3AD203B41FA5}">
                      <a16:colId xmlns:a16="http://schemas.microsoft.com/office/drawing/2014/main" val="20002"/>
                    </a:ext>
                  </a:extLst>
                </a:gridCol>
              </a:tblGrid>
              <a:tr h="613700">
                <a:tc>
                  <a:txBody>
                    <a:bodyPr/>
                    <a:lstStyle/>
                    <a:p>
                      <a:pPr marL="0" marR="0" lvl="0" indent="0" algn="l" rtl="0">
                        <a:lnSpc>
                          <a:spcPct val="100000"/>
                        </a:lnSpc>
                        <a:spcBef>
                          <a:spcPts val="0"/>
                        </a:spcBef>
                        <a:spcAft>
                          <a:spcPts val="0"/>
                        </a:spcAft>
                        <a:buClr>
                          <a:srgbClr val="595959"/>
                        </a:buClr>
                        <a:buSzPts val="2800"/>
                        <a:buFont typeface="Calibri"/>
                        <a:buNone/>
                      </a:pPr>
                      <a:r>
                        <a:rPr lang="en-US" sz="2800" b="1" i="0" u="none" strike="noStrike" cap="none">
                          <a:solidFill>
                            <a:srgbClr val="595959"/>
                          </a:solidFill>
                          <a:latin typeface="Calibri"/>
                          <a:ea typeface="Calibri"/>
                          <a:cs typeface="Calibri"/>
                          <a:sym typeface="Calibri"/>
                        </a:rPr>
                        <a:t>Data</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rgbClr val="595959"/>
                        </a:buClr>
                        <a:buSzPts val="2800"/>
                        <a:buFont typeface="Calibri"/>
                        <a:buNone/>
                      </a:pPr>
                      <a:r>
                        <a:rPr lang="en-US" sz="2800" b="1" i="0" u="none" strike="noStrike" cap="none">
                          <a:solidFill>
                            <a:srgbClr val="595959"/>
                          </a:solidFill>
                          <a:latin typeface="Calibri"/>
                          <a:ea typeface="Calibri"/>
                          <a:cs typeface="Calibri"/>
                          <a:sym typeface="Calibri"/>
                        </a:rPr>
                        <a:t>Water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rgbClr val="595959"/>
                        </a:buClr>
                        <a:buSzPts val="2800"/>
                        <a:buFont typeface="Calibri"/>
                        <a:buNone/>
                      </a:pPr>
                      <a:r>
                        <a:rPr lang="en-US" sz="2800" b="1" i="0" u="none" strike="noStrike" cap="none">
                          <a:solidFill>
                            <a:srgbClr val="595959"/>
                          </a:solidFill>
                          <a:latin typeface="Calibri"/>
                          <a:ea typeface="Calibri"/>
                          <a:cs typeface="Calibri"/>
                          <a:sym typeface="Calibri"/>
                        </a:rPr>
                        <a:t>Foam</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extLst>
                  <a:ext uri="{0D108BD9-81ED-4DB2-BD59-A6C34878D82A}">
                    <a16:rowId xmlns:a16="http://schemas.microsoft.com/office/drawing/2014/main" val="10000"/>
                  </a:ext>
                </a:extLst>
              </a:tr>
              <a:tr h="54910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Capacity </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9 litre</a:t>
                      </a:r>
                      <a:endParaRPr sz="2400" b="0" i="0" u="none" strike="noStrike" cap="none">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9 litre</a:t>
                      </a:r>
                      <a:endParaRPr sz="2400" b="0" i="0" u="none" strike="noStrike" cap="none">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1"/>
                  </a:ext>
                </a:extLst>
              </a:tr>
              <a:tr h="871975">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Average discharge time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42 seconds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40 seconds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2"/>
                  </a:ext>
                </a:extLst>
              </a:tr>
              <a:tr h="871975">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Jet Length </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 6  meters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 6  meters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3"/>
                  </a:ext>
                </a:extLst>
              </a:tr>
              <a:tr h="54910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Working pressure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14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14 Bars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4"/>
                  </a:ext>
                </a:extLst>
              </a:tr>
              <a:tr h="54910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Empty  weight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4.18 Kgs.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4.18 Kgs.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5"/>
                  </a:ext>
                </a:extLst>
              </a:tr>
              <a:tr h="871975">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Filled weight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13.18 Kgs.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13.18 Kgs.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6"/>
                  </a:ext>
                </a:extLst>
              </a:tr>
              <a:tr h="549100">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Test pressure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35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Calibri"/>
                        <a:buNone/>
                      </a:pPr>
                      <a:r>
                        <a:rPr lang="en-US" sz="2400" b="0" i="0" u="none" strike="noStrike" cap="none">
                          <a:solidFill>
                            <a:schemeClr val="dk1"/>
                          </a:solidFill>
                          <a:latin typeface="Calibri"/>
                          <a:ea typeface="Calibri"/>
                          <a:cs typeface="Calibri"/>
                          <a:sym typeface="Calibri"/>
                        </a:rPr>
                        <a:t>35 Bars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FFCC"/>
                    </a:solidFill>
                  </a:tcPr>
                </a:tc>
                <a:extLst>
                  <a:ext uri="{0D108BD9-81ED-4DB2-BD59-A6C34878D82A}">
                    <a16:rowId xmlns:a16="http://schemas.microsoft.com/office/drawing/2014/main" val="10007"/>
                  </a:ext>
                </a:extLst>
              </a:tr>
            </a:tbl>
          </a:graphicData>
        </a:graphic>
      </p:graphicFrame>
      <p:sp>
        <p:nvSpPr>
          <p:cNvPr id="523" name="Google Shape;52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38</a:t>
            </a:fld>
            <a:endParaRPr sz="1400" b="0" i="0" u="none" strike="noStrike" cap="none">
              <a:solidFill>
                <a:schemeClr val="dk1"/>
              </a:solidFill>
              <a:latin typeface="Calibri"/>
              <a:ea typeface="Calibri"/>
              <a:cs typeface="Calibri"/>
              <a:sym typeface="Calibri"/>
            </a:endParaRPr>
          </a:p>
        </p:txBody>
      </p:sp>
      <p:sp>
        <p:nvSpPr>
          <p:cNvPr id="524" name="Google Shape;524;p52"/>
          <p:cNvSpPr txBox="1"/>
          <p:nvPr/>
        </p:nvSpPr>
        <p:spPr>
          <a:xfrm>
            <a:off x="6477000" y="5029200"/>
            <a:ext cx="2057400" cy="396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525" name="Google Shape;525;p52" descr="C:\Users\Acer\Downloads\WhatsApp Image 2025-09-04 at 17.24.38 (1).jpeg"/>
          <p:cNvPicPr preferRelativeResize="0"/>
          <p:nvPr/>
        </p:nvPicPr>
        <p:blipFill rotWithShape="1">
          <a:blip r:embed="rId3">
            <a:alphaModFix/>
          </a:blip>
          <a:srcRect/>
          <a:stretch/>
        </p:blipFill>
        <p:spPr>
          <a:xfrm>
            <a:off x="228600" y="152400"/>
            <a:ext cx="1219200" cy="1066800"/>
          </a:xfrm>
          <a:prstGeom prst="rect">
            <a:avLst/>
          </a:prstGeom>
          <a:noFill/>
          <a:ln>
            <a:noFill/>
          </a:ln>
        </p:spPr>
      </p:pic>
      <p:pic>
        <p:nvPicPr>
          <p:cNvPr id="526" name="Google Shape;526;p52"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53"/>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53"/>
          <p:cNvSpPr txBox="1">
            <a:spLocks noGrp="1"/>
          </p:cNvSpPr>
          <p:nvPr>
            <p:ph type="title"/>
          </p:nvPr>
        </p:nvSpPr>
        <p:spPr>
          <a:xfrm>
            <a:off x="685800" y="1371600"/>
            <a:ext cx="4953000" cy="1066800"/>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सूखी रासायनिक पाउडर</a:t>
            </a:r>
            <a:endParaRPr sz="3600" b="1">
              <a:solidFill>
                <a:srgbClr val="FFFF00"/>
              </a:solidFill>
            </a:endParaRPr>
          </a:p>
        </p:txBody>
      </p:sp>
      <p:sp>
        <p:nvSpPr>
          <p:cNvPr id="534" name="Google Shape;534;p53"/>
          <p:cNvSpPr txBox="1">
            <a:spLocks noGrp="1"/>
          </p:cNvSpPr>
          <p:nvPr>
            <p:ph type="body" idx="1"/>
          </p:nvPr>
        </p:nvSpPr>
        <p:spPr>
          <a:xfrm>
            <a:off x="6324600" y="1219200"/>
            <a:ext cx="5715000" cy="5502275"/>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400"/>
              <a:buChar char="•"/>
            </a:pPr>
            <a:r>
              <a:rPr lang="en-US" sz="2400">
                <a:latin typeface="Calibri"/>
                <a:ea typeface="Calibri"/>
                <a:cs typeface="Calibri"/>
                <a:sym typeface="Calibri"/>
              </a:rPr>
              <a:t>यह एक पाउडर आधारित एजेंट है जो आग के चार भागों को अलग करके बुझाता है टेट्राहेड्रन।</a:t>
            </a:r>
            <a:endParaRPr/>
          </a:p>
          <a:p>
            <a:pPr marL="228600" lvl="0" indent="-228600" algn="just" rtl="0">
              <a:lnSpc>
                <a:spcPct val="150000"/>
              </a:lnSpc>
              <a:spcBef>
                <a:spcPts val="1000"/>
              </a:spcBef>
              <a:spcAft>
                <a:spcPts val="0"/>
              </a:spcAft>
              <a:buClr>
                <a:schemeClr val="dk1"/>
              </a:buClr>
              <a:buSzPts val="2400"/>
              <a:buChar char="•"/>
            </a:pPr>
            <a:r>
              <a:rPr lang="en-US" sz="2400">
                <a:latin typeface="Calibri"/>
                <a:ea typeface="Calibri"/>
                <a:cs typeface="Calibri"/>
                <a:sym typeface="Calibri"/>
              </a:rPr>
              <a:t>यह गर्मी, ईंधन और ऑक्सीजन से संबंधित रासायनिक प्रतिक्रियाओं को रोकता है और आग को बनाए रखने वाले "फ्री-रेडिकल्स" के उत्पादन को रोकता है, इस प्रकार आग को बुझाता है।</a:t>
            </a:r>
            <a:endParaRPr/>
          </a:p>
          <a:p>
            <a:pPr marL="228600" lvl="0" indent="-228600" algn="just" rtl="0">
              <a:lnSpc>
                <a:spcPct val="150000"/>
              </a:lnSpc>
              <a:spcBef>
                <a:spcPts val="1000"/>
              </a:spcBef>
              <a:spcAft>
                <a:spcPts val="0"/>
              </a:spcAft>
              <a:buClr>
                <a:schemeClr val="dk1"/>
              </a:buClr>
              <a:buSzPts val="2400"/>
              <a:buChar char="•"/>
            </a:pPr>
            <a:r>
              <a:rPr lang="en-US" sz="2400">
                <a:latin typeface="Calibri"/>
                <a:ea typeface="Calibri"/>
                <a:cs typeface="Calibri"/>
                <a:sym typeface="Calibri"/>
              </a:rPr>
              <a:t>सूखे रासायनिक और सूखे पाउडर के विभिन्न प्रकार हैं।</a:t>
            </a:r>
            <a:endParaRPr/>
          </a:p>
          <a:p>
            <a:pPr marL="228600" lvl="0" indent="0" algn="just" rtl="0">
              <a:lnSpc>
                <a:spcPct val="90000"/>
              </a:lnSpc>
              <a:spcBef>
                <a:spcPts val="1000"/>
              </a:spcBef>
              <a:spcAft>
                <a:spcPts val="0"/>
              </a:spcAft>
              <a:buClr>
                <a:schemeClr val="dk1"/>
              </a:buClr>
              <a:buSzPts val="4400"/>
              <a:buNone/>
            </a:pPr>
            <a:endParaRPr sz="4400">
              <a:latin typeface="Calibri"/>
              <a:ea typeface="Calibri"/>
              <a:cs typeface="Calibri"/>
              <a:sym typeface="Calibri"/>
            </a:endParaRPr>
          </a:p>
        </p:txBody>
      </p:sp>
      <p:sp>
        <p:nvSpPr>
          <p:cNvPr id="535" name="Google Shape;53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39</a:t>
            </a:fld>
            <a:endParaRPr sz="1400" b="0" i="0" u="none" strike="noStrike" cap="none">
              <a:solidFill>
                <a:schemeClr val="dk1"/>
              </a:solidFill>
              <a:latin typeface="Calibri"/>
              <a:ea typeface="Calibri"/>
              <a:cs typeface="Calibri"/>
              <a:sym typeface="Calibri"/>
            </a:endParaRPr>
          </a:p>
        </p:txBody>
      </p:sp>
      <p:pic>
        <p:nvPicPr>
          <p:cNvPr id="536" name="Google Shape;536;p53"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537" name="Google Shape;537;p53" descr="C:\Users\Acer\Downloads\WhatsApp Image 2025-09-04 at 17.24.38 (1).jpeg"/>
          <p:cNvPicPr preferRelativeResize="0"/>
          <p:nvPr/>
        </p:nvPicPr>
        <p:blipFill rotWithShape="1">
          <a:blip r:embed="rId3">
            <a:alphaModFix/>
          </a:blip>
          <a:srcRect/>
          <a:stretch/>
        </p:blipFill>
        <p:spPr>
          <a:xfrm>
            <a:off x="228600" y="152400"/>
            <a:ext cx="1066800" cy="990600"/>
          </a:xfrm>
          <a:prstGeom prst="rect">
            <a:avLst/>
          </a:prstGeom>
          <a:noFill/>
          <a:ln>
            <a:noFill/>
          </a:ln>
        </p:spPr>
      </p:pic>
      <p:pic>
        <p:nvPicPr>
          <p:cNvPr id="538" name="Google Shape;538;p53"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18"/>
          <p:cNvSpPr txBox="1">
            <a:spLocks noGrp="1"/>
          </p:cNvSpPr>
          <p:nvPr>
            <p:ph type="title"/>
          </p:nvPr>
        </p:nvSpPr>
        <p:spPr>
          <a:xfrm>
            <a:off x="1295400" y="1660525"/>
            <a:ext cx="4419600" cy="1616075"/>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00"/>
              </a:buClr>
              <a:buSzPts val="4000"/>
              <a:buFont typeface="Calibri"/>
              <a:buNone/>
            </a:pPr>
            <a:r>
              <a:rPr lang="en-US" sz="4000" b="1">
                <a:solidFill>
                  <a:srgbClr val="FFFF00"/>
                </a:solidFill>
              </a:rPr>
              <a:t>आग और इसके तत्व: आग त्रिकोण</a:t>
            </a:r>
            <a:endParaRPr/>
          </a:p>
        </p:txBody>
      </p:sp>
      <p:sp>
        <p:nvSpPr>
          <p:cNvPr id="138" name="Google Shape;138;p18"/>
          <p:cNvSpPr txBox="1">
            <a:spLocks noGrp="1"/>
          </p:cNvSpPr>
          <p:nvPr>
            <p:ph type="body" idx="1"/>
          </p:nvPr>
        </p:nvSpPr>
        <p:spPr>
          <a:xfrm>
            <a:off x="6324600" y="1533525"/>
            <a:ext cx="5202382" cy="4924425"/>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chemeClr val="dk1"/>
              </a:buClr>
              <a:buSzPts val="2600"/>
              <a:buFont typeface="Calibri"/>
              <a:buNone/>
            </a:pPr>
            <a:r>
              <a:rPr lang="en-US" sz="2600" i="1">
                <a:latin typeface="Calibri"/>
                <a:ea typeface="Calibri"/>
                <a:cs typeface="Calibri"/>
                <a:sym typeface="Calibri"/>
              </a:rPr>
              <a:t>"आग पैदा करने के लिए तीन चीजें एक साथ होनी चाहिए"</a:t>
            </a:r>
            <a:endParaRPr/>
          </a:p>
          <a:p>
            <a:pPr marL="0" lvl="0" indent="0" algn="ctr" rtl="0">
              <a:lnSpc>
                <a:spcPct val="110000"/>
              </a:lnSpc>
              <a:spcBef>
                <a:spcPts val="1000"/>
              </a:spcBef>
              <a:spcAft>
                <a:spcPts val="0"/>
              </a:spcAft>
              <a:buClr>
                <a:schemeClr val="dk1"/>
              </a:buClr>
              <a:buSzPts val="2400"/>
              <a:buFont typeface="Calibri"/>
              <a:buNone/>
            </a:pPr>
            <a:endParaRPr sz="2400" i="1">
              <a:latin typeface="Calibri"/>
              <a:ea typeface="Calibri"/>
              <a:cs typeface="Calibri"/>
              <a:sym typeface="Calibri"/>
            </a:endParaRPr>
          </a:p>
          <a:p>
            <a:pPr marL="0" lvl="0" indent="0" algn="l" rtl="0">
              <a:lnSpc>
                <a:spcPct val="110000"/>
              </a:lnSpc>
              <a:spcBef>
                <a:spcPts val="1000"/>
              </a:spcBef>
              <a:spcAft>
                <a:spcPts val="0"/>
              </a:spcAft>
              <a:buClr>
                <a:schemeClr val="dk1"/>
              </a:buClr>
              <a:buSzPts val="2400"/>
              <a:buFont typeface="Calibri"/>
              <a:buAutoNum type="arabicParenR"/>
            </a:pPr>
            <a:r>
              <a:rPr lang="en-US" sz="2400">
                <a:latin typeface="Calibri"/>
                <a:ea typeface="Calibri"/>
                <a:cs typeface="Calibri"/>
                <a:sym typeface="Calibri"/>
              </a:rPr>
              <a:t>पर्याप्त ऑक्सीजन जो दहन को बनाए रख सके।</a:t>
            </a:r>
            <a:endParaRPr/>
          </a:p>
          <a:p>
            <a:pPr marL="0" lvl="0" indent="0" algn="l" rtl="0">
              <a:lnSpc>
                <a:spcPct val="110000"/>
              </a:lnSpc>
              <a:spcBef>
                <a:spcPts val="1000"/>
              </a:spcBef>
              <a:spcAft>
                <a:spcPts val="0"/>
              </a:spcAft>
              <a:buClr>
                <a:schemeClr val="dk1"/>
              </a:buClr>
              <a:buSzPts val="2400"/>
              <a:buFont typeface="Calibri"/>
              <a:buAutoNum type="arabicParenR"/>
            </a:pPr>
            <a:r>
              <a:rPr lang="en-US" sz="2400">
                <a:latin typeface="Calibri"/>
                <a:ea typeface="Calibri"/>
                <a:cs typeface="Calibri"/>
                <a:sym typeface="Calibri"/>
              </a:rPr>
              <a:t>पर्याप्त गर्मी जो प्रज्वलन तापमान तक पहुँच सके।</a:t>
            </a:r>
            <a:endParaRPr/>
          </a:p>
          <a:p>
            <a:pPr marL="0" lvl="0" indent="0" algn="l" rtl="0">
              <a:lnSpc>
                <a:spcPct val="110000"/>
              </a:lnSpc>
              <a:spcBef>
                <a:spcPts val="1000"/>
              </a:spcBef>
              <a:spcAft>
                <a:spcPts val="0"/>
              </a:spcAft>
              <a:buClr>
                <a:schemeClr val="dk1"/>
              </a:buClr>
              <a:buSzPts val="2400"/>
              <a:buFont typeface="Calibri"/>
              <a:buAutoNum type="arabicParenR"/>
            </a:pPr>
            <a:r>
              <a:rPr lang="en-US" sz="2400">
                <a:latin typeface="Calibri"/>
                <a:ea typeface="Calibri"/>
                <a:cs typeface="Calibri"/>
                <a:sym typeface="Calibri"/>
              </a:rPr>
              <a:t>कुछ ईंधन या दहनशील सामग्री।</a:t>
            </a:r>
            <a:endParaRPr/>
          </a:p>
          <a:p>
            <a:pPr marL="0" lvl="0" indent="0" algn="l" rtl="0">
              <a:lnSpc>
                <a:spcPct val="110000"/>
              </a:lnSpc>
              <a:spcBef>
                <a:spcPts val="1000"/>
              </a:spcBef>
              <a:spcAft>
                <a:spcPts val="0"/>
              </a:spcAft>
              <a:buClr>
                <a:schemeClr val="dk1"/>
              </a:buClr>
              <a:buSzPts val="2400"/>
              <a:buNone/>
            </a:pPr>
            <a:r>
              <a:rPr lang="en-US" sz="2400">
                <a:latin typeface="Calibri"/>
                <a:ea typeface="Calibri"/>
                <a:cs typeface="Calibri"/>
                <a:sym typeface="Calibri"/>
              </a:rPr>
              <a:t>ये तीनों मिलकर रासायनिक प्रक्रिया से आग पैदा करते हैं।</a:t>
            </a:r>
            <a:endParaRPr i="1">
              <a:latin typeface="Calibri"/>
              <a:ea typeface="Calibri"/>
              <a:cs typeface="Calibri"/>
              <a:sym typeface="Calibri"/>
            </a:endParaRPr>
          </a:p>
        </p:txBody>
      </p:sp>
      <p:pic>
        <p:nvPicPr>
          <p:cNvPr id="139" name="Google Shape;139;p18"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140" name="Google Shape;140;p18"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transition spd="slow">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54"/>
          <p:cNvSpPr txBox="1"/>
          <p:nvPr/>
        </p:nvSpPr>
        <p:spPr>
          <a:xfrm>
            <a:off x="5638800" y="0"/>
            <a:ext cx="65532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5" name="Google Shape;545;p54"/>
          <p:cNvSpPr txBox="1">
            <a:spLocks noGrp="1"/>
          </p:cNvSpPr>
          <p:nvPr>
            <p:ph type="title"/>
          </p:nvPr>
        </p:nvSpPr>
        <p:spPr>
          <a:xfrm>
            <a:off x="228600" y="1676400"/>
            <a:ext cx="4953000" cy="1447800"/>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सूखा रासायनिक पाउडर</a:t>
            </a:r>
            <a:endParaRPr sz="4000" b="1">
              <a:solidFill>
                <a:srgbClr val="FFFF00"/>
              </a:solidFill>
            </a:endParaRPr>
          </a:p>
        </p:txBody>
      </p:sp>
      <p:sp>
        <p:nvSpPr>
          <p:cNvPr id="546" name="Google Shape;546;p54"/>
          <p:cNvSpPr txBox="1">
            <a:spLocks noGrp="1"/>
          </p:cNvSpPr>
          <p:nvPr>
            <p:ph type="body" idx="1"/>
          </p:nvPr>
        </p:nvSpPr>
        <p:spPr>
          <a:xfrm>
            <a:off x="6324600" y="1447800"/>
            <a:ext cx="5410200" cy="5273675"/>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a:latin typeface="Calibri"/>
                <a:ea typeface="Calibri"/>
                <a:cs typeface="Calibri"/>
                <a:sym typeface="Calibri"/>
              </a:rPr>
              <a:t>अमोनियम फोस्फेट</a:t>
            </a:r>
            <a:endParaRPr/>
          </a:p>
          <a:p>
            <a:pPr marL="228600" lvl="0" indent="-228600" algn="l" rtl="0">
              <a:lnSpc>
                <a:spcPct val="150000"/>
              </a:lnSpc>
              <a:spcBef>
                <a:spcPts val="1000"/>
              </a:spcBef>
              <a:spcAft>
                <a:spcPts val="0"/>
              </a:spcAft>
              <a:buClr>
                <a:schemeClr val="dk1"/>
              </a:buClr>
              <a:buSzPts val="2800"/>
              <a:buChar char="•"/>
            </a:pPr>
            <a:r>
              <a:rPr lang="en-US">
                <a:latin typeface="Calibri"/>
                <a:ea typeface="Calibri"/>
                <a:cs typeface="Calibri"/>
                <a:sym typeface="Calibri"/>
              </a:rPr>
              <a:t>सोडियम बाइकार्बोनेट</a:t>
            </a:r>
            <a:endParaRPr/>
          </a:p>
          <a:p>
            <a:pPr marL="228600" lvl="0" indent="-228600" algn="l" rtl="0">
              <a:lnSpc>
                <a:spcPct val="150000"/>
              </a:lnSpc>
              <a:spcBef>
                <a:spcPts val="1000"/>
              </a:spcBef>
              <a:spcAft>
                <a:spcPts val="0"/>
              </a:spcAft>
              <a:buClr>
                <a:schemeClr val="dk1"/>
              </a:buClr>
              <a:buSzPts val="2800"/>
              <a:buChar char="•"/>
            </a:pPr>
            <a:r>
              <a:rPr lang="en-US">
                <a:latin typeface="Calibri"/>
                <a:ea typeface="Calibri"/>
                <a:cs typeface="Calibri"/>
                <a:sym typeface="Calibri"/>
              </a:rPr>
              <a:t>पोटेशियम बाइकार्बोनेट</a:t>
            </a:r>
            <a:endParaRPr/>
          </a:p>
          <a:p>
            <a:pPr marL="228600" lvl="0" indent="-228600" algn="l" rtl="0">
              <a:lnSpc>
                <a:spcPct val="150000"/>
              </a:lnSpc>
              <a:spcBef>
                <a:spcPts val="1000"/>
              </a:spcBef>
              <a:spcAft>
                <a:spcPts val="0"/>
              </a:spcAft>
              <a:buClr>
                <a:schemeClr val="dk1"/>
              </a:buClr>
              <a:buSzPts val="2800"/>
              <a:buChar char="•"/>
            </a:pPr>
            <a:r>
              <a:rPr lang="en-US">
                <a:latin typeface="Calibri"/>
                <a:ea typeface="Calibri"/>
                <a:cs typeface="Calibri"/>
                <a:sym typeface="Calibri"/>
              </a:rPr>
              <a:t>पोटेशियम बाइकार्बोनेट और यूरिया (मॉननेक्स/पॉवरेक्स)</a:t>
            </a:r>
            <a:endParaRPr/>
          </a:p>
          <a:p>
            <a:pPr marL="228600" lvl="0" indent="-228600" algn="l" rtl="0">
              <a:lnSpc>
                <a:spcPct val="150000"/>
              </a:lnSpc>
              <a:spcBef>
                <a:spcPts val="1000"/>
              </a:spcBef>
              <a:spcAft>
                <a:spcPts val="0"/>
              </a:spcAft>
              <a:buClr>
                <a:schemeClr val="dk1"/>
              </a:buClr>
              <a:buSzPts val="2800"/>
              <a:buChar char="•"/>
            </a:pPr>
            <a:r>
              <a:rPr lang="en-US">
                <a:latin typeface="Calibri"/>
                <a:ea typeface="Calibri"/>
                <a:cs typeface="Calibri"/>
                <a:sym typeface="Calibri"/>
              </a:rPr>
              <a:t>मेट-एल-कायल/पाइरोकिल</a:t>
            </a:r>
            <a:endParaRPr/>
          </a:p>
          <a:p>
            <a:pPr marL="228600" lvl="0" indent="-50800" algn="l" rtl="0">
              <a:lnSpc>
                <a:spcPct val="150000"/>
              </a:lnSpc>
              <a:spcBef>
                <a:spcPts val="1000"/>
              </a:spcBef>
              <a:spcAft>
                <a:spcPts val="0"/>
              </a:spcAft>
              <a:buClr>
                <a:schemeClr val="dk1"/>
              </a:buClr>
              <a:buSzPts val="2800"/>
              <a:buNone/>
            </a:pPr>
            <a:endParaRPr>
              <a:latin typeface="Calibri"/>
              <a:ea typeface="Calibri"/>
              <a:cs typeface="Calibri"/>
              <a:sym typeface="Calibri"/>
            </a:endParaRPr>
          </a:p>
          <a:p>
            <a:pPr marL="228600" lvl="0" indent="-76200" algn="l" rtl="0">
              <a:lnSpc>
                <a:spcPct val="90000"/>
              </a:lnSpc>
              <a:spcBef>
                <a:spcPts val="1000"/>
              </a:spcBef>
              <a:spcAft>
                <a:spcPts val="0"/>
              </a:spcAft>
              <a:buClr>
                <a:schemeClr val="dk1"/>
              </a:buClr>
              <a:buSzPts val="2400"/>
              <a:buNone/>
            </a:pPr>
            <a:endParaRPr sz="2400">
              <a:solidFill>
                <a:srgbClr val="FF0000"/>
              </a:solidFill>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
        <p:nvSpPr>
          <p:cNvPr id="547" name="Google Shape;54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40</a:t>
            </a:fld>
            <a:endParaRPr sz="1400" b="0" i="0" u="none" strike="noStrike" cap="none">
              <a:solidFill>
                <a:schemeClr val="dk1"/>
              </a:solidFill>
              <a:latin typeface="Calibri"/>
              <a:ea typeface="Calibri"/>
              <a:cs typeface="Calibri"/>
              <a:sym typeface="Calibri"/>
            </a:endParaRPr>
          </a:p>
        </p:txBody>
      </p:sp>
      <p:pic>
        <p:nvPicPr>
          <p:cNvPr id="548" name="Google Shape;548;p54"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549" name="Google Shape;549;p54"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5"/>
          <p:cNvSpPr txBox="1"/>
          <p:nvPr/>
        </p:nvSpPr>
        <p:spPr>
          <a:xfrm>
            <a:off x="5791200" y="0"/>
            <a:ext cx="64008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6" name="Google Shape;556;p55"/>
          <p:cNvSpPr txBox="1">
            <a:spLocks noGrp="1"/>
          </p:cNvSpPr>
          <p:nvPr>
            <p:ph type="title"/>
          </p:nvPr>
        </p:nvSpPr>
        <p:spPr>
          <a:xfrm>
            <a:off x="152400" y="1828800"/>
            <a:ext cx="5486400" cy="1219200"/>
          </a:xfrm>
          <a:prstGeom prst="rect">
            <a:avLst/>
          </a:prstGeom>
          <a:solidFill>
            <a:srgbClr val="97F3E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000"/>
              <a:buFont typeface="Calibri"/>
              <a:buNone/>
            </a:pPr>
            <a:r>
              <a:rPr lang="en-US" sz="4000" b="1">
                <a:solidFill>
                  <a:srgbClr val="002060"/>
                </a:solidFill>
              </a:rPr>
              <a:t>सूखा रासायनिक पाउडर</a:t>
            </a:r>
            <a:endParaRPr sz="4000" b="1">
              <a:solidFill>
                <a:srgbClr val="002060"/>
              </a:solidFill>
            </a:endParaRPr>
          </a:p>
        </p:txBody>
      </p:sp>
      <p:sp>
        <p:nvSpPr>
          <p:cNvPr id="557" name="Google Shape;557;p55"/>
          <p:cNvSpPr txBox="1">
            <a:spLocks noGrp="1"/>
          </p:cNvSpPr>
          <p:nvPr>
            <p:ph type="body" idx="1"/>
          </p:nvPr>
        </p:nvSpPr>
        <p:spPr>
          <a:xfrm>
            <a:off x="5943600" y="1447800"/>
            <a:ext cx="6019800" cy="5273675"/>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FF0000"/>
              </a:buClr>
              <a:buSzPts val="2800"/>
              <a:buFont typeface="Calibri"/>
              <a:buNone/>
            </a:pPr>
            <a:r>
              <a:rPr lang="en-US">
                <a:solidFill>
                  <a:srgbClr val="FF0000"/>
                </a:solidFill>
                <a:latin typeface="Calibri"/>
                <a:ea typeface="Calibri"/>
                <a:cs typeface="Calibri"/>
                <a:sym typeface="Calibri"/>
              </a:rPr>
              <a:t>क. मोनो-अमोनियम फोस्फेट, जिसे "त्रि-क्लास", "बहुउद्देशीय" या "एबीसी" सूखे रासायनिक के रूप में जाना जाता है,</a:t>
            </a:r>
            <a:endParaRPr/>
          </a:p>
          <a:p>
            <a:pPr marL="1143000" lvl="2" indent="-228600" algn="just" rtl="0">
              <a:lnSpc>
                <a:spcPct val="100000"/>
              </a:lnSpc>
              <a:spcBef>
                <a:spcPts val="500"/>
              </a:spcBef>
              <a:spcAft>
                <a:spcPts val="0"/>
              </a:spcAft>
              <a:buClr>
                <a:srgbClr val="7030A0"/>
              </a:buClr>
              <a:buSzPts val="2800"/>
              <a:buChar char="•"/>
            </a:pPr>
            <a:r>
              <a:rPr lang="en-US" sz="2800" i="1">
                <a:solidFill>
                  <a:srgbClr val="7030A0"/>
                </a:solidFill>
                <a:latin typeface="Calibri"/>
                <a:ea typeface="Calibri"/>
                <a:cs typeface="Calibri"/>
                <a:sym typeface="Calibri"/>
              </a:rPr>
              <a:t>क्लास ए, बी और सी की आग पर उपयोग किया जाता है।</a:t>
            </a:r>
            <a:endParaRPr/>
          </a:p>
          <a:p>
            <a:pPr marL="1143000" lvl="2" indent="-228600" algn="just" rtl="0">
              <a:lnSpc>
                <a:spcPct val="100000"/>
              </a:lnSpc>
              <a:spcBef>
                <a:spcPts val="500"/>
              </a:spcBef>
              <a:spcAft>
                <a:spcPts val="0"/>
              </a:spcAft>
              <a:buClr>
                <a:srgbClr val="C00000"/>
              </a:buClr>
              <a:buSzPts val="2800"/>
              <a:buChar char="•"/>
            </a:pPr>
            <a:r>
              <a:rPr lang="en-US" sz="2800" i="1">
                <a:solidFill>
                  <a:srgbClr val="C00000"/>
                </a:solidFill>
                <a:latin typeface="Calibri"/>
                <a:ea typeface="Calibri"/>
                <a:cs typeface="Calibri"/>
                <a:sym typeface="Calibri"/>
              </a:rPr>
              <a:t>अन्य सूखे रासायनिक एजेंटों की तुलना में अधिक संक्षारक।</a:t>
            </a:r>
            <a:endParaRPr/>
          </a:p>
          <a:p>
            <a:pPr marL="1143000" lvl="2" indent="-228600" algn="just" rtl="0">
              <a:lnSpc>
                <a:spcPct val="100000"/>
              </a:lnSpc>
              <a:spcBef>
                <a:spcPts val="500"/>
              </a:spcBef>
              <a:spcAft>
                <a:spcPts val="0"/>
              </a:spcAft>
              <a:buClr>
                <a:srgbClr val="002060"/>
              </a:buClr>
              <a:buSzPts val="2800"/>
              <a:buChar char="•"/>
            </a:pPr>
            <a:r>
              <a:rPr lang="en-US" sz="2800" i="1">
                <a:solidFill>
                  <a:srgbClr val="002060"/>
                </a:solidFill>
                <a:latin typeface="Calibri"/>
                <a:ea typeface="Calibri"/>
                <a:cs typeface="Calibri"/>
                <a:sym typeface="Calibri"/>
              </a:rPr>
              <a:t>पीले रंग का।</a:t>
            </a:r>
            <a:endParaRPr sz="2800" i="1">
              <a:solidFill>
                <a:srgbClr val="002060"/>
              </a:solidFill>
              <a:latin typeface="Calibri"/>
              <a:ea typeface="Calibri"/>
              <a:cs typeface="Calibri"/>
              <a:sym typeface="Calibri"/>
            </a:endParaRPr>
          </a:p>
        </p:txBody>
      </p:sp>
      <p:sp>
        <p:nvSpPr>
          <p:cNvPr id="558" name="Google Shape;55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41</a:t>
            </a:fld>
            <a:endParaRPr sz="1400" b="0" i="0" u="none" strike="noStrike" cap="none">
              <a:solidFill>
                <a:schemeClr val="dk1"/>
              </a:solidFill>
              <a:latin typeface="Calibri"/>
              <a:ea typeface="Calibri"/>
              <a:cs typeface="Calibri"/>
              <a:sym typeface="Calibri"/>
            </a:endParaRPr>
          </a:p>
        </p:txBody>
      </p:sp>
      <p:pic>
        <p:nvPicPr>
          <p:cNvPr id="559" name="Google Shape;559;p55" descr="C:\Users\Acer\Downloads\WhatsApp Image 2025-09-04 at 17.24.38 (1).jpeg"/>
          <p:cNvPicPr preferRelativeResize="0"/>
          <p:nvPr/>
        </p:nvPicPr>
        <p:blipFill rotWithShape="1">
          <a:blip r:embed="rId3">
            <a:alphaModFix/>
          </a:blip>
          <a:srcRect/>
          <a:stretch/>
        </p:blipFill>
        <p:spPr>
          <a:xfrm>
            <a:off x="228600" y="152400"/>
            <a:ext cx="1143000" cy="1035050"/>
          </a:xfrm>
          <a:prstGeom prst="rect">
            <a:avLst/>
          </a:prstGeom>
          <a:noFill/>
          <a:ln>
            <a:noFill/>
          </a:ln>
        </p:spPr>
      </p:pic>
      <p:pic>
        <p:nvPicPr>
          <p:cNvPr id="560" name="Google Shape;560;p55"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6"/>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p56"/>
          <p:cNvSpPr txBox="1">
            <a:spLocks noGrp="1"/>
          </p:cNvSpPr>
          <p:nvPr>
            <p:ph type="title"/>
          </p:nvPr>
        </p:nvSpPr>
        <p:spPr>
          <a:xfrm>
            <a:off x="685800" y="1433513"/>
            <a:ext cx="4876800" cy="1157287"/>
          </a:xfrm>
          <a:prstGeom prst="rect">
            <a:avLst/>
          </a:prstGeom>
          <a:solidFill>
            <a:srgbClr val="97F3E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000"/>
              <a:buFont typeface="Calibri"/>
              <a:buNone/>
            </a:pPr>
            <a:r>
              <a:rPr lang="en-US" sz="4000" b="1">
                <a:solidFill>
                  <a:srgbClr val="002060"/>
                </a:solidFill>
              </a:rPr>
              <a:t>सूखा रासायनिक पाउडर</a:t>
            </a:r>
            <a:endParaRPr sz="4000" b="1">
              <a:solidFill>
                <a:srgbClr val="002060"/>
              </a:solidFill>
            </a:endParaRPr>
          </a:p>
        </p:txBody>
      </p:sp>
      <p:sp>
        <p:nvSpPr>
          <p:cNvPr id="568" name="Google Shape;568;p56"/>
          <p:cNvSpPr txBox="1">
            <a:spLocks noGrp="1"/>
          </p:cNvSpPr>
          <p:nvPr>
            <p:ph type="body" idx="1"/>
          </p:nvPr>
        </p:nvSpPr>
        <p:spPr>
          <a:xfrm>
            <a:off x="6324600" y="1447800"/>
            <a:ext cx="5638800" cy="4967288"/>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rgbClr val="C00000"/>
              </a:buClr>
              <a:buSzPts val="2400"/>
              <a:buFont typeface="Calibri"/>
              <a:buNone/>
            </a:pPr>
            <a:r>
              <a:rPr lang="en-US" sz="2400" b="1">
                <a:solidFill>
                  <a:srgbClr val="C00000"/>
                </a:solidFill>
                <a:latin typeface="Calibri"/>
                <a:ea typeface="Calibri"/>
                <a:cs typeface="Calibri"/>
                <a:sym typeface="Calibri"/>
              </a:rPr>
              <a:t>ख. सोडियम बाइकार्बोनेट, "नियमित" या "साधारण" क्लास बी और सी की आग पर उपयोग किया जाता है।</a:t>
            </a:r>
            <a:endParaRPr/>
          </a:p>
          <a:p>
            <a:pPr marL="1143000" lvl="2" indent="-228600" algn="just" rtl="0">
              <a:lnSpc>
                <a:spcPct val="150000"/>
              </a:lnSpc>
              <a:spcBef>
                <a:spcPts val="500"/>
              </a:spcBef>
              <a:spcAft>
                <a:spcPts val="0"/>
              </a:spcAft>
              <a:buClr>
                <a:srgbClr val="002060"/>
              </a:buClr>
              <a:buSzPts val="2400"/>
              <a:buChar char="•"/>
            </a:pPr>
            <a:r>
              <a:rPr lang="en-US" sz="2400" i="1">
                <a:solidFill>
                  <a:srgbClr val="002060"/>
                </a:solidFill>
                <a:latin typeface="Calibri"/>
                <a:ea typeface="Calibri"/>
                <a:cs typeface="Calibri"/>
                <a:sym typeface="Calibri"/>
              </a:rPr>
              <a:t>आग की गर्मी में, यह एक कार्बन डाइऑक्साइड का बादल छोड़ता है जो आग को बुझा देता है।</a:t>
            </a:r>
            <a:endParaRPr/>
          </a:p>
          <a:p>
            <a:pPr marL="1143000" lvl="2" indent="-228600" algn="just" rtl="0">
              <a:lnSpc>
                <a:spcPct val="150000"/>
              </a:lnSpc>
              <a:spcBef>
                <a:spcPts val="500"/>
              </a:spcBef>
              <a:spcAft>
                <a:spcPts val="0"/>
              </a:spcAft>
              <a:buClr>
                <a:srgbClr val="002060"/>
              </a:buClr>
              <a:buSzPts val="2400"/>
              <a:buChar char="•"/>
            </a:pPr>
            <a:r>
              <a:rPr lang="en-US" sz="2400" i="1">
                <a:solidFill>
                  <a:srgbClr val="002060"/>
                </a:solidFill>
                <a:latin typeface="Calibri"/>
                <a:ea typeface="Calibri"/>
                <a:cs typeface="Calibri"/>
                <a:sym typeface="Calibri"/>
              </a:rPr>
              <a:t>सफेद या नीले रंग का।</a:t>
            </a:r>
            <a:endParaRPr/>
          </a:p>
          <a:p>
            <a:pPr marL="228600" lvl="0" indent="-228600" algn="just" rtl="0">
              <a:lnSpc>
                <a:spcPct val="90000"/>
              </a:lnSpc>
              <a:spcBef>
                <a:spcPts val="1000"/>
              </a:spcBef>
              <a:spcAft>
                <a:spcPts val="0"/>
              </a:spcAft>
              <a:buClr>
                <a:schemeClr val="dk1"/>
              </a:buClr>
              <a:buSzPts val="2800"/>
              <a:buFont typeface="Calibri"/>
              <a:buNone/>
            </a:pPr>
            <a:endParaRPr i="1">
              <a:solidFill>
                <a:srgbClr val="0000FF"/>
              </a:solidFill>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
        <p:nvSpPr>
          <p:cNvPr id="569" name="Google Shape;56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42</a:t>
            </a:fld>
            <a:endParaRPr sz="1400" b="0" i="0" u="none" strike="noStrike" cap="none">
              <a:solidFill>
                <a:schemeClr val="dk1"/>
              </a:solidFill>
              <a:latin typeface="Calibri"/>
              <a:ea typeface="Calibri"/>
              <a:cs typeface="Calibri"/>
              <a:sym typeface="Calibri"/>
            </a:endParaRPr>
          </a:p>
        </p:txBody>
      </p:sp>
      <p:pic>
        <p:nvPicPr>
          <p:cNvPr id="570" name="Google Shape;570;p56"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571" name="Google Shape;571;p56"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7"/>
          <p:cNvSpPr txBox="1"/>
          <p:nvPr/>
        </p:nvSpPr>
        <p:spPr>
          <a:xfrm>
            <a:off x="5334000" y="0"/>
            <a:ext cx="6858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57"/>
          <p:cNvSpPr txBox="1">
            <a:spLocks noGrp="1"/>
          </p:cNvSpPr>
          <p:nvPr>
            <p:ph type="title"/>
          </p:nvPr>
        </p:nvSpPr>
        <p:spPr>
          <a:xfrm>
            <a:off x="533400" y="1570038"/>
            <a:ext cx="4267200" cy="1173162"/>
          </a:xfrm>
          <a:prstGeom prst="rect">
            <a:avLst/>
          </a:prstGeom>
          <a:solidFill>
            <a:srgbClr val="97F3EA"/>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2060"/>
              </a:buClr>
              <a:buSzPts val="3733"/>
              <a:buFont typeface="Calibri"/>
              <a:buNone/>
            </a:pPr>
            <a:r>
              <a:rPr lang="en-US" sz="3733" b="1">
                <a:solidFill>
                  <a:srgbClr val="002060"/>
                </a:solidFill>
              </a:rPr>
              <a:t>सूखा रासायनिक पाउडर</a:t>
            </a:r>
            <a:endParaRPr sz="3733" b="1">
              <a:solidFill>
                <a:srgbClr val="002060"/>
              </a:solidFill>
            </a:endParaRPr>
          </a:p>
        </p:txBody>
      </p:sp>
      <p:sp>
        <p:nvSpPr>
          <p:cNvPr id="579" name="Google Shape;579;p57"/>
          <p:cNvSpPr txBox="1">
            <a:spLocks noGrp="1"/>
          </p:cNvSpPr>
          <p:nvPr>
            <p:ph type="body" idx="1"/>
          </p:nvPr>
        </p:nvSpPr>
        <p:spPr>
          <a:xfrm>
            <a:off x="6324600" y="1220788"/>
            <a:ext cx="5638800" cy="5332412"/>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50000"/>
              </a:lnSpc>
              <a:spcBef>
                <a:spcPts val="0"/>
              </a:spcBef>
              <a:spcAft>
                <a:spcPts val="0"/>
              </a:spcAft>
              <a:buClr>
                <a:srgbClr val="C00000"/>
              </a:buClr>
              <a:buSzPts val="2400"/>
              <a:buFont typeface="Calibri"/>
              <a:buNone/>
            </a:pPr>
            <a:r>
              <a:rPr lang="en-US" sz="2400" b="1">
                <a:solidFill>
                  <a:srgbClr val="C00000"/>
                </a:solidFill>
                <a:latin typeface="Calibri"/>
                <a:ea typeface="Calibri"/>
                <a:cs typeface="Calibri"/>
                <a:sym typeface="Calibri"/>
              </a:rPr>
              <a:t>ग. पोटेशियम बाइकार्बोनेट</a:t>
            </a:r>
            <a:endParaRPr/>
          </a:p>
          <a:p>
            <a:pPr marL="228600" lvl="0" indent="-228600" algn="just" rtl="0">
              <a:lnSpc>
                <a:spcPct val="150000"/>
              </a:lnSpc>
              <a:spcBef>
                <a:spcPts val="1000"/>
              </a:spcBef>
              <a:spcAft>
                <a:spcPts val="0"/>
              </a:spcAft>
              <a:buClr>
                <a:schemeClr val="dk1"/>
              </a:buClr>
              <a:buSzPts val="2400"/>
              <a:buFont typeface="Calibri"/>
              <a:buNone/>
            </a:pPr>
            <a:r>
              <a:rPr lang="en-US" sz="2400">
                <a:latin typeface="Calibri"/>
                <a:ea typeface="Calibri"/>
                <a:cs typeface="Calibri"/>
                <a:sym typeface="Calibri"/>
              </a:rPr>
              <a:t>(पर्पल-के), क्लास बी और सी की आग पर उपयोग किया जाता है।</a:t>
            </a:r>
            <a:endParaRPr/>
          </a:p>
          <a:p>
            <a:pPr marL="1143000" lvl="2" indent="-228600" algn="just" rtl="0">
              <a:lnSpc>
                <a:spcPct val="150000"/>
              </a:lnSpc>
              <a:spcBef>
                <a:spcPts val="500"/>
              </a:spcBef>
              <a:spcAft>
                <a:spcPts val="0"/>
              </a:spcAft>
              <a:buClr>
                <a:srgbClr val="002060"/>
              </a:buClr>
              <a:buSzPts val="2400"/>
              <a:buChar char="•"/>
            </a:pPr>
            <a:r>
              <a:rPr lang="en-US" sz="2400">
                <a:solidFill>
                  <a:srgbClr val="002060"/>
                </a:solidFill>
                <a:latin typeface="Calibri"/>
                <a:ea typeface="Calibri"/>
                <a:cs typeface="Calibri"/>
                <a:sym typeface="Calibri"/>
              </a:rPr>
              <a:t>सो्डियम बाइकार्बोनेट के मुकाबले क्लास बी की आग पर लगभग दो गुना अधिक प्रभावी।</a:t>
            </a:r>
            <a:endParaRPr/>
          </a:p>
          <a:p>
            <a:pPr marL="1143000" lvl="2" indent="-228600" algn="just" rtl="0">
              <a:lnSpc>
                <a:spcPct val="150000"/>
              </a:lnSpc>
              <a:spcBef>
                <a:spcPts val="500"/>
              </a:spcBef>
              <a:spcAft>
                <a:spcPts val="0"/>
              </a:spcAft>
              <a:buClr>
                <a:srgbClr val="002060"/>
              </a:buClr>
              <a:buSzPts val="2400"/>
              <a:buChar char="•"/>
            </a:pPr>
            <a:r>
              <a:rPr lang="en-US" sz="2400">
                <a:solidFill>
                  <a:srgbClr val="002060"/>
                </a:solidFill>
                <a:latin typeface="Calibri"/>
                <a:ea typeface="Calibri"/>
                <a:cs typeface="Calibri"/>
                <a:sym typeface="Calibri"/>
              </a:rPr>
              <a:t>तेल और गैस उद्योग का पसंदीदा सूखा रासायनिक एजेंट।</a:t>
            </a:r>
            <a:endParaRPr/>
          </a:p>
          <a:p>
            <a:pPr marL="1143000" lvl="2" indent="-228600" algn="just" rtl="0">
              <a:lnSpc>
                <a:spcPct val="150000"/>
              </a:lnSpc>
              <a:spcBef>
                <a:spcPts val="500"/>
              </a:spcBef>
              <a:spcAft>
                <a:spcPts val="0"/>
              </a:spcAft>
              <a:buClr>
                <a:srgbClr val="002060"/>
              </a:buClr>
              <a:buSzPts val="2400"/>
              <a:buChar char="•"/>
            </a:pPr>
            <a:r>
              <a:rPr lang="en-US" sz="2400">
                <a:solidFill>
                  <a:srgbClr val="002060"/>
                </a:solidFill>
                <a:latin typeface="Calibri"/>
                <a:ea typeface="Calibri"/>
                <a:cs typeface="Calibri"/>
                <a:sym typeface="Calibri"/>
              </a:rPr>
              <a:t>इसे पहचानने के लिए बैंगनी रंग का।</a:t>
            </a:r>
            <a:endParaRPr/>
          </a:p>
          <a:p>
            <a:pPr marL="228600" lvl="0" indent="-50800" algn="just" rtl="0">
              <a:lnSpc>
                <a:spcPct val="90000"/>
              </a:lnSpc>
              <a:spcBef>
                <a:spcPts val="1000"/>
              </a:spcBef>
              <a:spcAft>
                <a:spcPts val="0"/>
              </a:spcAft>
              <a:buClr>
                <a:schemeClr val="dk1"/>
              </a:buClr>
              <a:buSzPts val="2800"/>
              <a:buNone/>
            </a:pPr>
            <a:endParaRPr>
              <a:solidFill>
                <a:srgbClr val="002060"/>
              </a:solidFill>
              <a:latin typeface="Calibri"/>
              <a:ea typeface="Calibri"/>
              <a:cs typeface="Calibri"/>
              <a:sym typeface="Calibri"/>
            </a:endParaRPr>
          </a:p>
        </p:txBody>
      </p:sp>
      <p:sp>
        <p:nvSpPr>
          <p:cNvPr id="580" name="Google Shape;58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43</a:t>
            </a:fld>
            <a:endParaRPr sz="1400" b="0" i="0" u="none" strike="noStrike" cap="none">
              <a:solidFill>
                <a:schemeClr val="dk1"/>
              </a:solidFill>
              <a:latin typeface="Calibri"/>
              <a:ea typeface="Calibri"/>
              <a:cs typeface="Calibri"/>
              <a:sym typeface="Calibri"/>
            </a:endParaRPr>
          </a:p>
        </p:txBody>
      </p:sp>
      <p:pic>
        <p:nvPicPr>
          <p:cNvPr id="581" name="Google Shape;581;p57" descr="C:\Users\Acer\Downloads\WhatsApp Image 2025-09-04 at 17.24.38 (1).jpeg"/>
          <p:cNvPicPr preferRelativeResize="0"/>
          <p:nvPr/>
        </p:nvPicPr>
        <p:blipFill rotWithShape="1">
          <a:blip r:embed="rId3">
            <a:alphaModFix/>
          </a:blip>
          <a:srcRect/>
          <a:stretch/>
        </p:blipFill>
        <p:spPr>
          <a:xfrm>
            <a:off x="228600" y="152400"/>
            <a:ext cx="1143000" cy="1020763"/>
          </a:xfrm>
          <a:prstGeom prst="rect">
            <a:avLst/>
          </a:prstGeom>
          <a:noFill/>
          <a:ln>
            <a:noFill/>
          </a:ln>
        </p:spPr>
      </p:pic>
      <p:pic>
        <p:nvPicPr>
          <p:cNvPr id="582" name="Google Shape;582;p57"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8"/>
          <p:cNvSpPr txBox="1"/>
          <p:nvPr/>
        </p:nvSpPr>
        <p:spPr>
          <a:xfrm>
            <a:off x="5791200" y="0"/>
            <a:ext cx="64008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9" name="Google Shape;589;p58"/>
          <p:cNvSpPr txBox="1">
            <a:spLocks noGrp="1"/>
          </p:cNvSpPr>
          <p:nvPr>
            <p:ph type="title"/>
          </p:nvPr>
        </p:nvSpPr>
        <p:spPr>
          <a:xfrm>
            <a:off x="304800" y="1752600"/>
            <a:ext cx="4724400" cy="1447800"/>
          </a:xfrm>
          <a:prstGeom prst="rect">
            <a:avLst/>
          </a:prstGeom>
          <a:solidFill>
            <a:srgbClr val="97F3E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000"/>
              <a:buFont typeface="Calibri"/>
              <a:buNone/>
            </a:pPr>
            <a:r>
              <a:rPr lang="en-US" sz="4000" b="1">
                <a:solidFill>
                  <a:srgbClr val="002060"/>
                </a:solidFill>
              </a:rPr>
              <a:t>सूखा रासायनिक पाउडर</a:t>
            </a:r>
            <a:endParaRPr sz="4000" b="1">
              <a:solidFill>
                <a:srgbClr val="002060"/>
              </a:solidFill>
            </a:endParaRPr>
          </a:p>
        </p:txBody>
      </p:sp>
      <p:sp>
        <p:nvSpPr>
          <p:cNvPr id="590" name="Google Shape;590;p58"/>
          <p:cNvSpPr txBox="1">
            <a:spLocks noGrp="1"/>
          </p:cNvSpPr>
          <p:nvPr>
            <p:ph type="body" idx="1"/>
          </p:nvPr>
        </p:nvSpPr>
        <p:spPr>
          <a:xfrm>
            <a:off x="6019800" y="1371600"/>
            <a:ext cx="5943600" cy="52578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just" rtl="0">
              <a:lnSpc>
                <a:spcPct val="150000"/>
              </a:lnSpc>
              <a:spcBef>
                <a:spcPts val="0"/>
              </a:spcBef>
              <a:spcAft>
                <a:spcPts val="0"/>
              </a:spcAft>
              <a:buClr>
                <a:srgbClr val="C00000"/>
              </a:buClr>
              <a:buSzPct val="100000"/>
              <a:buFont typeface="Calibri"/>
              <a:buNone/>
            </a:pPr>
            <a:r>
              <a:rPr lang="en-US" sz="3600" b="1">
                <a:solidFill>
                  <a:srgbClr val="C00000"/>
                </a:solidFill>
                <a:latin typeface="Calibri"/>
                <a:ea typeface="Calibri"/>
                <a:cs typeface="Calibri"/>
                <a:sym typeface="Calibri"/>
              </a:rPr>
              <a:t>घ. पोटेशियम बाइकार्बोनेट और यूरिया</a:t>
            </a:r>
            <a:endParaRPr/>
          </a:p>
          <a:p>
            <a:pPr marL="228600" lvl="0" indent="-228600" algn="just" rtl="0">
              <a:lnSpc>
                <a:spcPct val="150000"/>
              </a:lnSpc>
              <a:spcBef>
                <a:spcPts val="1000"/>
              </a:spcBef>
              <a:spcAft>
                <a:spcPts val="0"/>
              </a:spcAft>
              <a:buClr>
                <a:schemeClr val="dk1"/>
              </a:buClr>
              <a:buSzPct val="100000"/>
              <a:buFont typeface="Calibri"/>
              <a:buNone/>
            </a:pPr>
            <a:r>
              <a:rPr lang="en-US" sz="2400">
                <a:latin typeface="Calibri"/>
                <a:ea typeface="Calibri"/>
                <a:cs typeface="Calibri"/>
                <a:sym typeface="Calibri"/>
              </a:rPr>
              <a:t>(मॉननेक्स/पॉवरेक्स)</a:t>
            </a:r>
            <a:endParaRPr/>
          </a:p>
          <a:p>
            <a:pPr marL="1143000" lvl="2" indent="-228600" algn="just" rtl="0">
              <a:lnSpc>
                <a:spcPct val="150000"/>
              </a:lnSpc>
              <a:spcBef>
                <a:spcPts val="500"/>
              </a:spcBef>
              <a:spcAft>
                <a:spcPts val="0"/>
              </a:spcAft>
              <a:buClr>
                <a:srgbClr val="002060"/>
              </a:buClr>
              <a:buSzPct val="100000"/>
              <a:buChar char="•"/>
            </a:pPr>
            <a:r>
              <a:rPr lang="en-US" sz="2400">
                <a:solidFill>
                  <a:srgbClr val="002060"/>
                </a:solidFill>
                <a:latin typeface="Calibri"/>
                <a:ea typeface="Calibri"/>
                <a:cs typeface="Calibri"/>
                <a:sym typeface="Calibri"/>
              </a:rPr>
              <a:t>क्लास बी और सी की आग पर उपयोग किया जाता है।</a:t>
            </a:r>
            <a:endParaRPr/>
          </a:p>
          <a:p>
            <a:pPr marL="1143000" lvl="2" indent="-228600" algn="just" rtl="0">
              <a:lnSpc>
                <a:spcPct val="150000"/>
              </a:lnSpc>
              <a:spcBef>
                <a:spcPts val="500"/>
              </a:spcBef>
              <a:spcAft>
                <a:spcPts val="0"/>
              </a:spcAft>
              <a:buClr>
                <a:srgbClr val="002060"/>
              </a:buClr>
              <a:buSzPct val="100000"/>
              <a:buChar char="•"/>
            </a:pPr>
            <a:r>
              <a:rPr lang="en-US" sz="2400">
                <a:solidFill>
                  <a:srgbClr val="002060"/>
                </a:solidFill>
                <a:latin typeface="Calibri"/>
                <a:ea typeface="Calibri"/>
                <a:cs typeface="Calibri"/>
                <a:sym typeface="Calibri"/>
              </a:rPr>
              <a:t>यह अपनी क्षमता के कारण सभी अन्य पाउडरों की तुलना में अधिक प्रभावी है, अग्नि क्षेत्र में फ्री रेडिकल अवरोध के लिए एक बड़ा सतह क्षेत्र बनाता है।</a:t>
            </a:r>
            <a:endParaRPr/>
          </a:p>
          <a:p>
            <a:pPr marL="1143000" lvl="2" indent="-228600" algn="just" rtl="0">
              <a:lnSpc>
                <a:spcPct val="150000"/>
              </a:lnSpc>
              <a:spcBef>
                <a:spcPts val="500"/>
              </a:spcBef>
              <a:spcAft>
                <a:spcPts val="0"/>
              </a:spcAft>
              <a:buClr>
                <a:srgbClr val="002060"/>
              </a:buClr>
              <a:buSzPct val="100000"/>
              <a:buChar char="•"/>
            </a:pPr>
            <a:r>
              <a:rPr lang="en-US" sz="2400">
                <a:solidFill>
                  <a:srgbClr val="002060"/>
                </a:solidFill>
                <a:latin typeface="Calibri"/>
                <a:ea typeface="Calibri"/>
                <a:cs typeface="Calibri"/>
                <a:sym typeface="Calibri"/>
              </a:rPr>
              <a:t>ग्रे रंग का।</a:t>
            </a:r>
            <a:endParaRPr sz="3600">
              <a:solidFill>
                <a:srgbClr val="002060"/>
              </a:solidFill>
              <a:latin typeface="Calibri"/>
              <a:ea typeface="Calibri"/>
              <a:cs typeface="Calibri"/>
              <a:sym typeface="Calibri"/>
            </a:endParaRPr>
          </a:p>
        </p:txBody>
      </p:sp>
      <p:sp>
        <p:nvSpPr>
          <p:cNvPr id="591" name="Google Shape;591;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44</a:t>
            </a:fld>
            <a:endParaRPr sz="1400" b="0" i="0" u="none" strike="noStrike" cap="none">
              <a:solidFill>
                <a:schemeClr val="dk1"/>
              </a:solidFill>
              <a:latin typeface="Calibri"/>
              <a:ea typeface="Calibri"/>
              <a:cs typeface="Calibri"/>
              <a:sym typeface="Calibri"/>
            </a:endParaRPr>
          </a:p>
        </p:txBody>
      </p:sp>
      <p:pic>
        <p:nvPicPr>
          <p:cNvPr id="592" name="Google Shape;592;p58" descr="C:\Users\Acer\Downloads\WhatsApp Image 2025-09-04 at 17.24.38 (1).jpeg"/>
          <p:cNvPicPr preferRelativeResize="0"/>
          <p:nvPr/>
        </p:nvPicPr>
        <p:blipFill rotWithShape="1">
          <a:blip r:embed="rId3">
            <a:alphaModFix/>
          </a:blip>
          <a:srcRect/>
          <a:stretch/>
        </p:blipFill>
        <p:spPr>
          <a:xfrm>
            <a:off x="228600" y="152400"/>
            <a:ext cx="1219200" cy="1111250"/>
          </a:xfrm>
          <a:prstGeom prst="rect">
            <a:avLst/>
          </a:prstGeom>
          <a:noFill/>
          <a:ln>
            <a:noFill/>
          </a:ln>
        </p:spPr>
      </p:pic>
      <p:pic>
        <p:nvPicPr>
          <p:cNvPr id="593" name="Google Shape;593;p58"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9"/>
          <p:cNvSpPr txBox="1"/>
          <p:nvPr/>
        </p:nvSpPr>
        <p:spPr>
          <a:xfrm>
            <a:off x="5562600" y="0"/>
            <a:ext cx="6629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0" name="Google Shape;600;p59"/>
          <p:cNvSpPr txBox="1">
            <a:spLocks noGrp="1"/>
          </p:cNvSpPr>
          <p:nvPr>
            <p:ph type="title"/>
          </p:nvPr>
        </p:nvSpPr>
        <p:spPr>
          <a:xfrm>
            <a:off x="304800" y="1600200"/>
            <a:ext cx="4876800" cy="1295400"/>
          </a:xfrm>
          <a:prstGeom prst="rect">
            <a:avLst/>
          </a:prstGeom>
          <a:solidFill>
            <a:srgbClr val="97F3EA"/>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000"/>
              <a:buFont typeface="Calibri"/>
              <a:buNone/>
            </a:pPr>
            <a:r>
              <a:rPr lang="en-US" sz="4000" b="1">
                <a:solidFill>
                  <a:srgbClr val="002060"/>
                </a:solidFill>
              </a:rPr>
              <a:t>सूखा रासायनिक पाउडर</a:t>
            </a:r>
            <a:endParaRPr sz="4000" b="1">
              <a:solidFill>
                <a:srgbClr val="002060"/>
              </a:solidFill>
            </a:endParaRPr>
          </a:p>
        </p:txBody>
      </p:sp>
      <p:sp>
        <p:nvSpPr>
          <p:cNvPr id="601" name="Google Shape;601;p59"/>
          <p:cNvSpPr txBox="1">
            <a:spLocks noGrp="1"/>
          </p:cNvSpPr>
          <p:nvPr>
            <p:ph type="body" idx="1"/>
          </p:nvPr>
        </p:nvSpPr>
        <p:spPr>
          <a:xfrm>
            <a:off x="5791200" y="1066800"/>
            <a:ext cx="6400800" cy="541020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50000"/>
              </a:lnSpc>
              <a:spcBef>
                <a:spcPts val="0"/>
              </a:spcBef>
              <a:spcAft>
                <a:spcPts val="0"/>
              </a:spcAft>
              <a:buClr>
                <a:srgbClr val="C00000"/>
              </a:buClr>
              <a:buSzPct val="100000"/>
              <a:buFont typeface="Calibri"/>
              <a:buNone/>
            </a:pPr>
            <a:r>
              <a:rPr lang="en-US" sz="2400" b="1">
                <a:solidFill>
                  <a:srgbClr val="C00000"/>
                </a:solidFill>
                <a:latin typeface="Calibri"/>
                <a:ea typeface="Calibri"/>
                <a:cs typeface="Calibri"/>
                <a:sym typeface="Calibri"/>
              </a:rPr>
              <a:t>ङ. मेट-एल-कायल/पाइरोकिल: यह सोडियम बाइकार्बोनेट का एक विशेषता संस्करण है।</a:t>
            </a:r>
            <a:endParaRPr/>
          </a:p>
          <a:p>
            <a:pPr marL="1143000" lvl="2" indent="-228600" algn="l" rtl="0">
              <a:lnSpc>
                <a:spcPct val="150000"/>
              </a:lnSpc>
              <a:spcBef>
                <a:spcPts val="500"/>
              </a:spcBef>
              <a:spcAft>
                <a:spcPts val="0"/>
              </a:spcAft>
              <a:buClr>
                <a:srgbClr val="002060"/>
              </a:buClr>
              <a:buSzPct val="100000"/>
              <a:buChar char="•"/>
            </a:pPr>
            <a:r>
              <a:rPr lang="en-US" sz="2400">
                <a:solidFill>
                  <a:srgbClr val="002060"/>
                </a:solidFill>
                <a:latin typeface="Calibri"/>
                <a:ea typeface="Calibri"/>
                <a:cs typeface="Calibri"/>
                <a:sym typeface="Calibri"/>
              </a:rPr>
              <a:t>यह आग लगाने वाले तरल आग को लड़ने के लिए उपयोग किया जाता है (वायु के संपर्क में आकर जल जाते हैं)।</a:t>
            </a:r>
            <a:endParaRPr/>
          </a:p>
          <a:p>
            <a:pPr marL="1143000" lvl="2" indent="-228600" algn="l" rtl="0">
              <a:lnSpc>
                <a:spcPct val="150000"/>
              </a:lnSpc>
              <a:spcBef>
                <a:spcPts val="500"/>
              </a:spcBef>
              <a:spcAft>
                <a:spcPts val="0"/>
              </a:spcAft>
              <a:buClr>
                <a:srgbClr val="002060"/>
              </a:buClr>
              <a:buSzPct val="100000"/>
              <a:buChar char="•"/>
            </a:pPr>
            <a:r>
              <a:rPr lang="en-US" sz="2400">
                <a:solidFill>
                  <a:srgbClr val="002060"/>
                </a:solidFill>
                <a:latin typeface="Calibri"/>
                <a:ea typeface="Calibri"/>
                <a:cs typeface="Calibri"/>
                <a:sym typeface="Calibri"/>
              </a:rPr>
              <a:t>इसमें सिलिका जेल के कण भी होते हैं।</a:t>
            </a:r>
            <a:endParaRPr/>
          </a:p>
          <a:p>
            <a:pPr marL="1143000" lvl="2" indent="-228600" algn="l" rtl="0">
              <a:lnSpc>
                <a:spcPct val="150000"/>
              </a:lnSpc>
              <a:spcBef>
                <a:spcPts val="500"/>
              </a:spcBef>
              <a:spcAft>
                <a:spcPts val="0"/>
              </a:spcAft>
              <a:buClr>
                <a:srgbClr val="002060"/>
              </a:buClr>
              <a:buSzPct val="100000"/>
              <a:buChar char="•"/>
            </a:pPr>
            <a:r>
              <a:rPr lang="en-US" sz="2400">
                <a:solidFill>
                  <a:srgbClr val="002060"/>
                </a:solidFill>
                <a:latin typeface="Calibri"/>
                <a:ea typeface="Calibri"/>
                <a:cs typeface="Calibri"/>
                <a:sym typeface="Calibri"/>
              </a:rPr>
              <a:t>सोडियम बाइकार्बोनेट ईंधन की श्रृंखला प्रतिक्रिया को बाधित करता है और सिलिका किसी भी अवशिष्ट ईंधन को सोख लेता है, जो हवा के संपर्क को रोकता है।</a:t>
            </a:r>
            <a:endParaRPr/>
          </a:p>
          <a:p>
            <a:pPr marL="1143000" lvl="2" indent="-228600" algn="l" rtl="0">
              <a:lnSpc>
                <a:spcPct val="150000"/>
              </a:lnSpc>
              <a:spcBef>
                <a:spcPts val="500"/>
              </a:spcBef>
              <a:spcAft>
                <a:spcPts val="0"/>
              </a:spcAft>
              <a:buClr>
                <a:srgbClr val="002060"/>
              </a:buClr>
              <a:buSzPct val="100000"/>
              <a:buChar char="•"/>
            </a:pPr>
            <a:r>
              <a:rPr lang="en-US" sz="2400">
                <a:solidFill>
                  <a:srgbClr val="002060"/>
                </a:solidFill>
                <a:latin typeface="Calibri"/>
                <a:ea typeface="Calibri"/>
                <a:cs typeface="Calibri"/>
                <a:sym typeface="Calibri"/>
              </a:rPr>
              <a:t>यह अन्य क्लास बी ईंधनों पर भी प्रभावी है।</a:t>
            </a:r>
            <a:endParaRPr/>
          </a:p>
          <a:p>
            <a:pPr marL="1143000" lvl="2" indent="-228600" algn="l" rtl="0">
              <a:lnSpc>
                <a:spcPct val="150000"/>
              </a:lnSpc>
              <a:spcBef>
                <a:spcPts val="500"/>
              </a:spcBef>
              <a:spcAft>
                <a:spcPts val="0"/>
              </a:spcAft>
              <a:buClr>
                <a:srgbClr val="002060"/>
              </a:buClr>
              <a:buSzPct val="100000"/>
              <a:buChar char="•"/>
            </a:pPr>
            <a:r>
              <a:rPr lang="en-US" sz="2400" b="1">
                <a:solidFill>
                  <a:srgbClr val="002060"/>
                </a:solidFill>
                <a:latin typeface="Calibri"/>
                <a:ea typeface="Calibri"/>
                <a:cs typeface="Calibri"/>
                <a:sym typeface="Calibri"/>
              </a:rPr>
              <a:t>नीला/लाल रंग का।</a:t>
            </a:r>
            <a:endParaRPr sz="2400">
              <a:solidFill>
                <a:srgbClr val="002060"/>
              </a:solidFill>
              <a:latin typeface="Calibri"/>
              <a:ea typeface="Calibri"/>
              <a:cs typeface="Calibri"/>
              <a:sym typeface="Calibri"/>
            </a:endParaRPr>
          </a:p>
        </p:txBody>
      </p:sp>
      <p:sp>
        <p:nvSpPr>
          <p:cNvPr id="602" name="Google Shape;60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45</a:t>
            </a:fld>
            <a:endParaRPr sz="1400" b="0" i="0" u="none" strike="noStrike" cap="none">
              <a:solidFill>
                <a:schemeClr val="dk1"/>
              </a:solidFill>
              <a:latin typeface="Calibri"/>
              <a:ea typeface="Calibri"/>
              <a:cs typeface="Calibri"/>
              <a:sym typeface="Calibri"/>
            </a:endParaRPr>
          </a:p>
        </p:txBody>
      </p:sp>
      <p:pic>
        <p:nvPicPr>
          <p:cNvPr id="603" name="Google Shape;603;p59" descr="C:\Users\Acer\Downloads\WhatsApp Image 2025-09-04 at 17.24.38 (1).jpeg"/>
          <p:cNvPicPr preferRelativeResize="0"/>
          <p:nvPr/>
        </p:nvPicPr>
        <p:blipFill rotWithShape="1">
          <a:blip r:embed="rId3">
            <a:alphaModFix/>
          </a:blip>
          <a:srcRect/>
          <a:stretch/>
        </p:blipFill>
        <p:spPr>
          <a:xfrm>
            <a:off x="228600" y="153988"/>
            <a:ext cx="1143000" cy="1066800"/>
          </a:xfrm>
          <a:prstGeom prst="rect">
            <a:avLst/>
          </a:prstGeom>
          <a:noFill/>
          <a:ln>
            <a:noFill/>
          </a:ln>
        </p:spPr>
      </p:pic>
      <p:pic>
        <p:nvPicPr>
          <p:cNvPr id="604" name="Google Shape;604;p59"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60"/>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60"/>
          <p:cNvSpPr txBox="1">
            <a:spLocks noGrp="1"/>
          </p:cNvSpPr>
          <p:nvPr>
            <p:ph type="title"/>
          </p:nvPr>
        </p:nvSpPr>
        <p:spPr>
          <a:xfrm>
            <a:off x="381000" y="1600200"/>
            <a:ext cx="5334000" cy="1219200"/>
          </a:xfrm>
          <a:prstGeom prst="rect">
            <a:avLst/>
          </a:prstGeom>
          <a:solidFill>
            <a:srgbClr val="97F3EA"/>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000"/>
              <a:buFont typeface="Calibri"/>
              <a:buNone/>
            </a:pPr>
            <a:r>
              <a:rPr lang="en-US" sz="4000" b="1">
                <a:solidFill>
                  <a:srgbClr val="002060"/>
                </a:solidFill>
              </a:rPr>
              <a:t>धातु की आग के लिए सूखा पाउडर</a:t>
            </a:r>
            <a:endParaRPr sz="4000" b="1">
              <a:solidFill>
                <a:srgbClr val="002060"/>
              </a:solidFill>
            </a:endParaRPr>
          </a:p>
        </p:txBody>
      </p:sp>
      <p:sp>
        <p:nvSpPr>
          <p:cNvPr id="612" name="Google Shape;612;p60"/>
          <p:cNvSpPr txBox="1">
            <a:spLocks noGrp="1"/>
          </p:cNvSpPr>
          <p:nvPr>
            <p:ph type="body" idx="1"/>
          </p:nvPr>
        </p:nvSpPr>
        <p:spPr>
          <a:xfrm>
            <a:off x="6324600" y="1296988"/>
            <a:ext cx="5334000" cy="542448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Font typeface="Calibri"/>
              <a:buAutoNum type="alphaLcPeriod"/>
            </a:pPr>
            <a:r>
              <a:rPr lang="en-US" sz="2400">
                <a:latin typeface="Calibri"/>
                <a:ea typeface="Calibri"/>
                <a:cs typeface="Calibri"/>
                <a:sym typeface="Calibri"/>
              </a:rPr>
              <a:t>सोडियम क्लोराइड (सुपर-डी, मेट-एल-एक्स) में सोडियम क्लोराइड नमक होता है, जो धातु के ऊपर ऑक्सीजन-बहिष्कृत आवरण बनाने के लिए पिघलता है।</a:t>
            </a:r>
            <a:endParaRPr/>
          </a:p>
          <a:p>
            <a:pPr marL="1257238" lvl="2" indent="-457178" algn="just" rtl="0">
              <a:lnSpc>
                <a:spcPct val="90000"/>
              </a:lnSpc>
              <a:spcBef>
                <a:spcPts val="500"/>
              </a:spcBef>
              <a:spcAft>
                <a:spcPts val="0"/>
              </a:spcAft>
              <a:buClr>
                <a:schemeClr val="dk1"/>
              </a:buClr>
              <a:buSzPts val="2400"/>
              <a:buChar char="•"/>
            </a:pPr>
            <a:r>
              <a:rPr lang="en-US" sz="2400">
                <a:latin typeface="Calibri"/>
                <a:ea typeface="Calibri"/>
                <a:cs typeface="Calibri"/>
                <a:sym typeface="Calibri"/>
              </a:rPr>
              <a:t>यह सोडियम और पोटेशियम सहित अधिकांश क्षारीय धातुओं और मैग्नीशियम, टाइटेनियम, एल्यूमीनियम और जिरकोनियम जैसी अन्य धातुओं पर उपयोगी है।</a:t>
            </a:r>
            <a:endParaRPr/>
          </a:p>
          <a:p>
            <a:pPr marL="228600" lvl="0" indent="-228600" algn="just" rtl="0">
              <a:lnSpc>
                <a:spcPct val="90000"/>
              </a:lnSpc>
              <a:spcBef>
                <a:spcPts val="1000"/>
              </a:spcBef>
              <a:spcAft>
                <a:spcPts val="0"/>
              </a:spcAft>
              <a:buClr>
                <a:schemeClr val="dk1"/>
              </a:buClr>
              <a:buSzPts val="2400"/>
              <a:buFont typeface="Calibri"/>
              <a:buAutoNum type="alphaLcPeriod"/>
            </a:pPr>
            <a:r>
              <a:rPr lang="en-US" sz="2400">
                <a:latin typeface="Calibri"/>
                <a:ea typeface="Calibri"/>
                <a:cs typeface="Calibri"/>
                <a:sym typeface="Calibri"/>
              </a:rPr>
              <a:t>तीन-घातीय युतेक्टिक क्लोराइड (TEC) में बैरियम, सोडियम और पोटेशियम के क्लोराइड होते हैं, जो आग में जलते हुए धातु पर पिघलकर एक फ्यूज्ड त्वचा बना देते हैं और गर्मी को अवशोषित करते हैं और आग के लिए ऑक्सीजन को काट देते हैं।</a:t>
            </a:r>
            <a:endParaRPr/>
          </a:p>
          <a:p>
            <a:pPr marL="228600" lvl="0" indent="-228600" algn="just" rtl="0">
              <a:lnSpc>
                <a:spcPct val="90000"/>
              </a:lnSpc>
              <a:spcBef>
                <a:spcPts val="1000"/>
              </a:spcBef>
              <a:spcAft>
                <a:spcPts val="0"/>
              </a:spcAft>
              <a:buClr>
                <a:schemeClr val="dk1"/>
              </a:buClr>
              <a:buSzPts val="2400"/>
              <a:buFont typeface="Calibri"/>
              <a:buNone/>
            </a:pPr>
            <a:endParaRPr sz="2400">
              <a:solidFill>
                <a:srgbClr val="002060"/>
              </a:solidFill>
              <a:latin typeface="Calibri"/>
              <a:ea typeface="Calibri"/>
              <a:cs typeface="Calibri"/>
              <a:sym typeface="Calibri"/>
            </a:endParaRPr>
          </a:p>
        </p:txBody>
      </p:sp>
      <p:sp>
        <p:nvSpPr>
          <p:cNvPr id="613" name="Google Shape;61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46</a:t>
            </a:fld>
            <a:endParaRPr sz="1400" b="0" i="0" u="none" strike="noStrike" cap="none">
              <a:solidFill>
                <a:schemeClr val="dk1"/>
              </a:solidFill>
              <a:latin typeface="Calibri"/>
              <a:ea typeface="Calibri"/>
              <a:cs typeface="Calibri"/>
              <a:sym typeface="Calibri"/>
            </a:endParaRPr>
          </a:p>
        </p:txBody>
      </p:sp>
      <p:pic>
        <p:nvPicPr>
          <p:cNvPr id="614" name="Google Shape;614;p60"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615" name="Google Shape;615;p60"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616" name="Google Shape;616;p60"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617" name="Google Shape;617;p60"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618" name="Google Shape;618;p60"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619" name="Google Shape;619;p60"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620" name="Google Shape;620;p60" descr="C:\Users\Acer\Downloads\WhatsApp Image 2025-09-04 at 17.24.38 (1).jpeg"/>
          <p:cNvPicPr preferRelativeResize="0"/>
          <p:nvPr/>
        </p:nvPicPr>
        <p:blipFill rotWithShape="1">
          <a:blip r:embed="rId3">
            <a:alphaModFix/>
          </a:blip>
          <a:srcRect/>
          <a:stretch/>
        </p:blipFill>
        <p:spPr>
          <a:xfrm>
            <a:off x="228600" y="152400"/>
            <a:ext cx="1066800" cy="1066800"/>
          </a:xfrm>
          <a:prstGeom prst="rect">
            <a:avLst/>
          </a:prstGeom>
          <a:noFill/>
          <a:ln>
            <a:noFill/>
          </a:ln>
        </p:spPr>
      </p:pic>
      <p:pic>
        <p:nvPicPr>
          <p:cNvPr id="621" name="Google Shape;621;p60" descr="C:\Users\Acer\Downloads\WhatsApp Image 2025-09-04 at 17.24.38 (3).jpeg"/>
          <p:cNvPicPr preferRelativeResize="0"/>
          <p:nvPr/>
        </p:nvPicPr>
        <p:blipFill rotWithShape="1">
          <a:blip r:embed="rId4">
            <a:alphaModFix/>
          </a:blip>
          <a:srcRect/>
          <a:stretch/>
        </p:blipFill>
        <p:spPr>
          <a:xfrm>
            <a:off x="11049000" y="306388"/>
            <a:ext cx="1066800" cy="9128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61"/>
          <p:cNvSpPr txBox="1"/>
          <p:nvPr/>
        </p:nvSpPr>
        <p:spPr>
          <a:xfrm>
            <a:off x="6019800" y="0"/>
            <a:ext cx="61722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8" name="Google Shape;628;p61"/>
          <p:cNvSpPr txBox="1">
            <a:spLocks noGrp="1"/>
          </p:cNvSpPr>
          <p:nvPr>
            <p:ph type="title"/>
          </p:nvPr>
        </p:nvSpPr>
        <p:spPr>
          <a:xfrm>
            <a:off x="457200" y="1616075"/>
            <a:ext cx="4953000" cy="1279525"/>
          </a:xfrm>
          <a:prstGeom prst="rect">
            <a:avLst/>
          </a:prstGeom>
          <a:solidFill>
            <a:srgbClr val="97F3EA"/>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000"/>
              <a:buFont typeface="Calibri"/>
              <a:buNone/>
            </a:pPr>
            <a:r>
              <a:rPr lang="en-US" sz="4000" b="1">
                <a:solidFill>
                  <a:srgbClr val="002060"/>
                </a:solidFill>
              </a:rPr>
              <a:t>धातु की आग के लिए सूखी पाउडर</a:t>
            </a:r>
            <a:endParaRPr sz="4000" b="1">
              <a:solidFill>
                <a:srgbClr val="002060"/>
              </a:solidFill>
            </a:endParaRPr>
          </a:p>
        </p:txBody>
      </p:sp>
      <p:sp>
        <p:nvSpPr>
          <p:cNvPr id="629" name="Google Shape;629;p61"/>
          <p:cNvSpPr txBox="1">
            <a:spLocks noGrp="1"/>
          </p:cNvSpPr>
          <p:nvPr>
            <p:ph type="body" idx="1"/>
          </p:nvPr>
        </p:nvSpPr>
        <p:spPr>
          <a:xfrm>
            <a:off x="6400800" y="1295400"/>
            <a:ext cx="5562600" cy="51816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rgbClr val="002060"/>
              </a:buClr>
              <a:buSzPts val="2400"/>
              <a:buFont typeface="Calibri"/>
              <a:buNone/>
            </a:pPr>
            <a:r>
              <a:rPr lang="en-US" sz="2400" b="1">
                <a:solidFill>
                  <a:srgbClr val="002060"/>
                </a:solidFill>
                <a:latin typeface="Calibri"/>
                <a:ea typeface="Calibri"/>
                <a:cs typeface="Calibri"/>
                <a:sym typeface="Calibri"/>
              </a:rPr>
              <a:t>C. ग्रेफाइट-आधारित-</a:t>
            </a:r>
            <a:endParaRPr/>
          </a:p>
          <a:p>
            <a:pPr marL="228600" lvl="0" indent="-228600" algn="just" rtl="0">
              <a:lnSpc>
                <a:spcPct val="90000"/>
              </a:lnSpc>
              <a:spcBef>
                <a:spcPts val="1000"/>
              </a:spcBef>
              <a:spcAft>
                <a:spcPts val="0"/>
              </a:spcAft>
              <a:buClr>
                <a:srgbClr val="003300"/>
              </a:buClr>
              <a:buSzPts val="2400"/>
              <a:buFont typeface="Calibri"/>
              <a:buNone/>
            </a:pPr>
            <a:r>
              <a:rPr lang="en-US" sz="2400" b="1">
                <a:solidFill>
                  <a:srgbClr val="003300"/>
                </a:solidFill>
                <a:latin typeface="Calibri"/>
                <a:ea typeface="Calibri"/>
                <a:cs typeface="Calibri"/>
                <a:sym typeface="Calibri"/>
              </a:rPr>
              <a:t>जलती हुई धातुओं को दबाने के लिए सूखा ग्रेफाइट शामिल है</a:t>
            </a:r>
            <a:endParaRPr/>
          </a:p>
          <a:p>
            <a:pPr marL="1143000" lvl="2" indent="-228600" algn="just" rtl="0">
              <a:lnSpc>
                <a:spcPct val="90000"/>
              </a:lnSpc>
              <a:spcBef>
                <a:spcPts val="500"/>
              </a:spcBef>
              <a:spcAft>
                <a:spcPts val="0"/>
              </a:spcAft>
              <a:buClr>
                <a:srgbClr val="002060"/>
              </a:buClr>
              <a:buSzPts val="2400"/>
              <a:buChar char="•"/>
            </a:pPr>
            <a:r>
              <a:rPr lang="en-US" sz="2400">
                <a:solidFill>
                  <a:srgbClr val="002060"/>
                </a:solidFill>
                <a:latin typeface="Calibri"/>
                <a:ea typeface="Calibri"/>
                <a:cs typeface="Calibri"/>
                <a:sym typeface="Calibri"/>
              </a:rPr>
              <a:t>मैग्नीशियम के लिए विकसित, डिज़ाइन किया गया, अन्य धातुओं पर भी कार्य करता है</a:t>
            </a:r>
            <a:endParaRPr/>
          </a:p>
          <a:p>
            <a:pPr marL="1143000" lvl="2" indent="-228600" algn="just" rtl="0">
              <a:lnSpc>
                <a:spcPct val="90000"/>
              </a:lnSpc>
              <a:spcBef>
                <a:spcPts val="500"/>
              </a:spcBef>
              <a:spcAft>
                <a:spcPts val="0"/>
              </a:spcAft>
              <a:buClr>
                <a:srgbClr val="002060"/>
              </a:buClr>
              <a:buSzPts val="2400"/>
              <a:buChar char="•"/>
            </a:pPr>
            <a:r>
              <a:rPr lang="en-US" sz="2400">
                <a:solidFill>
                  <a:srgbClr val="002060"/>
                </a:solidFill>
                <a:latin typeface="Calibri"/>
                <a:ea typeface="Calibri"/>
                <a:cs typeface="Calibri"/>
                <a:sym typeface="Calibri"/>
              </a:rPr>
              <a:t>बहुत गर्म जलती धातु की आग जैसे कि लिथियम पर उपयोग किया जा सकता है</a:t>
            </a:r>
            <a:endParaRPr/>
          </a:p>
          <a:p>
            <a:pPr marL="1143000" lvl="2" indent="-228600" algn="just" rtl="0">
              <a:lnSpc>
                <a:spcPct val="90000"/>
              </a:lnSpc>
              <a:spcBef>
                <a:spcPts val="500"/>
              </a:spcBef>
              <a:spcAft>
                <a:spcPts val="0"/>
              </a:spcAft>
              <a:buClr>
                <a:srgbClr val="002060"/>
              </a:buClr>
              <a:buSzPts val="2400"/>
              <a:buChar char="•"/>
            </a:pPr>
            <a:r>
              <a:rPr lang="en-US" sz="2400">
                <a:solidFill>
                  <a:srgbClr val="002060"/>
                </a:solidFill>
                <a:latin typeface="Calibri"/>
                <a:ea typeface="Calibri"/>
                <a:cs typeface="Calibri"/>
                <a:sym typeface="Calibri"/>
              </a:rPr>
              <a:t>धातु की आग को बुझाने के साथ-साथ गर्मी को दूर करने के लिए गर्मी कुंडल की तरह कार्य करता है।</a:t>
            </a:r>
            <a:endParaRPr sz="2400">
              <a:solidFill>
                <a:srgbClr val="002060"/>
              </a:solidFill>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
        <p:nvSpPr>
          <p:cNvPr id="630" name="Google Shape;630;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47</a:t>
            </a:fld>
            <a:endParaRPr sz="1400" b="0" i="0" u="none" strike="noStrike" cap="none">
              <a:solidFill>
                <a:schemeClr val="dk1"/>
              </a:solidFill>
              <a:latin typeface="Calibri"/>
              <a:ea typeface="Calibri"/>
              <a:cs typeface="Calibri"/>
              <a:sym typeface="Calibri"/>
            </a:endParaRPr>
          </a:p>
        </p:txBody>
      </p:sp>
      <p:pic>
        <p:nvPicPr>
          <p:cNvPr id="631" name="Google Shape;631;p61"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632" name="Google Shape;632;p61" descr="C:\Users\Acer\Downloads\WhatsApp Image 2025-09-04 at 17.24.38 (1).jpeg"/>
          <p:cNvPicPr preferRelativeResize="0"/>
          <p:nvPr/>
        </p:nvPicPr>
        <p:blipFill rotWithShape="1">
          <a:blip r:embed="rId3">
            <a:alphaModFix/>
          </a:blip>
          <a:srcRect/>
          <a:stretch/>
        </p:blipFill>
        <p:spPr>
          <a:xfrm>
            <a:off x="228600" y="152400"/>
            <a:ext cx="1066800" cy="990600"/>
          </a:xfrm>
          <a:prstGeom prst="rect">
            <a:avLst/>
          </a:prstGeom>
          <a:noFill/>
          <a:ln>
            <a:noFill/>
          </a:ln>
        </p:spPr>
      </p:pic>
      <p:pic>
        <p:nvPicPr>
          <p:cNvPr id="633" name="Google Shape;633;p61"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2"/>
          <p:cNvSpPr txBox="1"/>
          <p:nvPr/>
        </p:nvSpPr>
        <p:spPr>
          <a:xfrm>
            <a:off x="6019800" y="0"/>
            <a:ext cx="61722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0" name="Google Shape;640;p62"/>
          <p:cNvSpPr txBox="1">
            <a:spLocks noGrp="1"/>
          </p:cNvSpPr>
          <p:nvPr>
            <p:ph type="title"/>
          </p:nvPr>
        </p:nvSpPr>
        <p:spPr>
          <a:xfrm>
            <a:off x="1066800" y="1447800"/>
            <a:ext cx="3886200" cy="1931988"/>
          </a:xfrm>
          <a:prstGeom prst="rect">
            <a:avLst/>
          </a:prstGeom>
          <a:solidFill>
            <a:srgbClr val="97F3EA"/>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000"/>
              <a:buFont typeface="Calibri"/>
              <a:buNone/>
            </a:pPr>
            <a:r>
              <a:rPr lang="en-US" sz="4000" b="1">
                <a:solidFill>
                  <a:srgbClr val="002060"/>
                </a:solidFill>
              </a:rPr>
              <a:t>धातु की आग के लिए सूखी पाउडर</a:t>
            </a:r>
            <a:endParaRPr sz="4000" b="1">
              <a:solidFill>
                <a:srgbClr val="002060"/>
              </a:solidFill>
            </a:endParaRPr>
          </a:p>
        </p:txBody>
      </p:sp>
      <p:sp>
        <p:nvSpPr>
          <p:cNvPr id="641" name="Google Shape;641;p62"/>
          <p:cNvSpPr txBox="1">
            <a:spLocks noGrp="1"/>
          </p:cNvSpPr>
          <p:nvPr>
            <p:ph type="body" idx="1"/>
          </p:nvPr>
        </p:nvSpPr>
        <p:spPr>
          <a:xfrm>
            <a:off x="6400800" y="1268413"/>
            <a:ext cx="5181600" cy="508793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Font typeface="Calibri"/>
              <a:buNone/>
            </a:pPr>
            <a:r>
              <a:rPr lang="en-US" sz="2400" b="1">
                <a:latin typeface="Calibri"/>
                <a:ea typeface="Calibri"/>
                <a:cs typeface="Calibri"/>
                <a:sym typeface="Calibri"/>
              </a:rPr>
              <a:t>d. सोडियम कार्बोनेट-आधारित (Na-X)</a:t>
            </a:r>
            <a:endParaRPr/>
          </a:p>
          <a:p>
            <a:pPr marL="228600" lvl="0" indent="-228600" algn="just" rtl="0">
              <a:lnSpc>
                <a:spcPct val="150000"/>
              </a:lnSpc>
              <a:spcBef>
                <a:spcPts val="1000"/>
              </a:spcBef>
              <a:spcAft>
                <a:spcPts val="0"/>
              </a:spcAft>
              <a:buClr>
                <a:srgbClr val="002060"/>
              </a:buClr>
              <a:buSzPts val="2400"/>
              <a:buFont typeface="Noto Sans Symbols"/>
              <a:buChar char="⮚"/>
            </a:pPr>
            <a:r>
              <a:rPr lang="en-US" sz="2400">
                <a:solidFill>
                  <a:srgbClr val="002060"/>
                </a:solidFill>
                <a:latin typeface="Calibri"/>
                <a:ea typeface="Calibri"/>
                <a:cs typeface="Calibri"/>
                <a:sym typeface="Calibri"/>
              </a:rPr>
              <a:t>जहां स्टेनलेस स्टील की पाइपलाइन और उपकरणों को सोडियम क्लोराइड आधारित एजेंटों द्वारा नुकसान हो सकता है, वहां उपयोग किया जाता है ताकि सोडियम, पोटेशियम और सोडियम-पोटेशियम मिश्र धातु की आग को नियंत्रित किया जा सके।</a:t>
            </a:r>
            <a:endParaRPr/>
          </a:p>
          <a:p>
            <a:pPr marL="228600" lvl="0" indent="-228600" algn="just" rtl="0">
              <a:lnSpc>
                <a:spcPct val="150000"/>
              </a:lnSpc>
              <a:spcBef>
                <a:spcPts val="1000"/>
              </a:spcBef>
              <a:spcAft>
                <a:spcPts val="0"/>
              </a:spcAft>
              <a:buClr>
                <a:srgbClr val="002060"/>
              </a:buClr>
              <a:buSzPts val="2400"/>
              <a:buFont typeface="Noto Sans Symbols"/>
              <a:buChar char="⮚"/>
            </a:pPr>
            <a:r>
              <a:rPr lang="en-US" sz="2400">
                <a:solidFill>
                  <a:srgbClr val="002060"/>
                </a:solidFill>
                <a:latin typeface="Calibri"/>
                <a:ea typeface="Calibri"/>
                <a:cs typeface="Calibri"/>
                <a:sym typeface="Calibri"/>
              </a:rPr>
              <a:t>अन्य धातुओं पर सीमित उपयोग। यह जलाता है और एक चमड़ी बनाता है।</a:t>
            </a:r>
            <a:endParaRPr sz="2400">
              <a:solidFill>
                <a:srgbClr val="002060"/>
              </a:solidFill>
              <a:latin typeface="Calibri"/>
              <a:ea typeface="Calibri"/>
              <a:cs typeface="Calibri"/>
              <a:sym typeface="Calibri"/>
            </a:endParaRPr>
          </a:p>
        </p:txBody>
      </p:sp>
      <p:sp>
        <p:nvSpPr>
          <p:cNvPr id="642" name="Google Shape;64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48</a:t>
            </a:fld>
            <a:endParaRPr sz="1400" b="0" i="0" u="none" strike="noStrike" cap="none">
              <a:solidFill>
                <a:schemeClr val="dk1"/>
              </a:solidFill>
              <a:latin typeface="Calibri"/>
              <a:ea typeface="Calibri"/>
              <a:cs typeface="Calibri"/>
              <a:sym typeface="Calibri"/>
            </a:endParaRPr>
          </a:p>
        </p:txBody>
      </p:sp>
      <p:pic>
        <p:nvPicPr>
          <p:cNvPr id="643" name="Google Shape;643;p62" descr="C:\Users\Acer\Downloads\WhatsApp Image 2025-09-04 at 17.24.38 (1).jpeg"/>
          <p:cNvPicPr preferRelativeResize="0"/>
          <p:nvPr/>
        </p:nvPicPr>
        <p:blipFill rotWithShape="1">
          <a:blip r:embed="rId3">
            <a:alphaModFix/>
          </a:blip>
          <a:srcRect/>
          <a:stretch/>
        </p:blipFill>
        <p:spPr>
          <a:xfrm>
            <a:off x="228600" y="76200"/>
            <a:ext cx="1066800" cy="990600"/>
          </a:xfrm>
          <a:prstGeom prst="rect">
            <a:avLst/>
          </a:prstGeom>
          <a:noFill/>
          <a:ln>
            <a:noFill/>
          </a:ln>
        </p:spPr>
      </p:pic>
      <p:pic>
        <p:nvPicPr>
          <p:cNvPr id="644" name="Google Shape;644;p62"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63"/>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1" name="Google Shape;651;p63"/>
          <p:cNvSpPr txBox="1">
            <a:spLocks noGrp="1"/>
          </p:cNvSpPr>
          <p:nvPr>
            <p:ph type="title"/>
          </p:nvPr>
        </p:nvSpPr>
        <p:spPr>
          <a:xfrm>
            <a:off x="1066800" y="1800225"/>
            <a:ext cx="4038600" cy="1704975"/>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600"/>
              <a:buFont typeface="Calibri"/>
              <a:buNone/>
            </a:pPr>
            <a:r>
              <a:rPr lang="en-US" sz="3600" b="1">
                <a:solidFill>
                  <a:srgbClr val="FFFF00"/>
                </a:solidFill>
              </a:rPr>
              <a:t>सूखी रासायनिक (गैस कारतूस) अग्निशामक</a:t>
            </a:r>
            <a:endParaRPr sz="3600" b="1">
              <a:solidFill>
                <a:srgbClr val="FFFF00"/>
              </a:solidFill>
            </a:endParaRPr>
          </a:p>
        </p:txBody>
      </p:sp>
      <p:sp>
        <p:nvSpPr>
          <p:cNvPr id="652" name="Google Shape;652;p63"/>
          <p:cNvSpPr txBox="1">
            <a:spLocks noGrp="1"/>
          </p:cNvSpPr>
          <p:nvPr>
            <p:ph type="body" idx="1"/>
          </p:nvPr>
        </p:nvSpPr>
        <p:spPr>
          <a:xfrm>
            <a:off x="6400800" y="914400"/>
            <a:ext cx="5181600" cy="55197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rgbClr val="262626"/>
              </a:buClr>
              <a:buSzPct val="100000"/>
              <a:buChar char="•"/>
            </a:pPr>
            <a:r>
              <a:rPr lang="en-US" sz="2400">
                <a:solidFill>
                  <a:srgbClr val="262626"/>
                </a:solidFill>
                <a:latin typeface="Calibri"/>
                <a:ea typeface="Calibri"/>
                <a:cs typeface="Calibri"/>
                <a:sym typeface="Calibri"/>
              </a:rPr>
              <a:t>पॉलीस्टर पाउडर कोटिंग</a:t>
            </a:r>
            <a:endParaRPr/>
          </a:p>
          <a:p>
            <a:pPr marL="228600" lvl="0" indent="-228600" algn="l" rtl="0">
              <a:lnSpc>
                <a:spcPct val="150000"/>
              </a:lnSpc>
              <a:spcBef>
                <a:spcPts val="1000"/>
              </a:spcBef>
              <a:spcAft>
                <a:spcPts val="0"/>
              </a:spcAft>
              <a:buClr>
                <a:srgbClr val="262626"/>
              </a:buClr>
              <a:buSzPct val="100000"/>
              <a:buChar char="•"/>
            </a:pPr>
            <a:r>
              <a:rPr lang="en-US" sz="2400">
                <a:solidFill>
                  <a:srgbClr val="262626"/>
                </a:solidFill>
                <a:latin typeface="Calibri"/>
                <a:ea typeface="Calibri"/>
                <a:cs typeface="Calibri"/>
                <a:sym typeface="Calibri"/>
              </a:rPr>
              <a:t>नियंत्रित निर्वहन</a:t>
            </a:r>
            <a:endParaRPr/>
          </a:p>
          <a:p>
            <a:pPr marL="228600" lvl="0" indent="-228600" algn="l" rtl="0">
              <a:lnSpc>
                <a:spcPct val="150000"/>
              </a:lnSpc>
              <a:spcBef>
                <a:spcPts val="1000"/>
              </a:spcBef>
              <a:spcAft>
                <a:spcPts val="0"/>
              </a:spcAft>
              <a:buClr>
                <a:srgbClr val="262626"/>
              </a:buClr>
              <a:buSzPct val="100000"/>
              <a:buChar char="•"/>
            </a:pPr>
            <a:r>
              <a:rPr lang="en-US" sz="2400">
                <a:solidFill>
                  <a:srgbClr val="262626"/>
                </a:solidFill>
                <a:latin typeface="Calibri"/>
                <a:ea typeface="Calibri"/>
                <a:cs typeface="Calibri"/>
                <a:sym typeface="Calibri"/>
              </a:rPr>
              <a:t>सरल निचोड़ संचालन के साथ पीतल निकेल प्लेटेड हेड वाल्व</a:t>
            </a:r>
            <a:endParaRPr/>
          </a:p>
          <a:p>
            <a:pPr marL="228600" lvl="0" indent="-228600" algn="l" rtl="0">
              <a:lnSpc>
                <a:spcPct val="150000"/>
              </a:lnSpc>
              <a:spcBef>
                <a:spcPts val="1000"/>
              </a:spcBef>
              <a:spcAft>
                <a:spcPts val="0"/>
              </a:spcAft>
              <a:buClr>
                <a:srgbClr val="262626"/>
              </a:buClr>
              <a:buSzPct val="100000"/>
              <a:buChar char="•"/>
            </a:pPr>
            <a:r>
              <a:rPr lang="en-US" sz="2400">
                <a:solidFill>
                  <a:srgbClr val="262626"/>
                </a:solidFill>
                <a:latin typeface="Calibri"/>
                <a:ea typeface="Calibri"/>
                <a:cs typeface="Calibri"/>
                <a:sym typeface="Calibri"/>
              </a:rPr>
              <a:t>पुनः चार्ज करने योग्य और आसान रखरखाव</a:t>
            </a:r>
            <a:endParaRPr/>
          </a:p>
          <a:p>
            <a:pPr marL="228600" lvl="0" indent="-228600" algn="l" rtl="0">
              <a:lnSpc>
                <a:spcPct val="150000"/>
              </a:lnSpc>
              <a:spcBef>
                <a:spcPts val="1000"/>
              </a:spcBef>
              <a:spcAft>
                <a:spcPts val="0"/>
              </a:spcAft>
              <a:buClr>
                <a:srgbClr val="262626"/>
              </a:buClr>
              <a:buSzPct val="100000"/>
              <a:buChar char="•"/>
            </a:pPr>
            <a:r>
              <a:rPr lang="en-US" sz="2400">
                <a:solidFill>
                  <a:srgbClr val="262626"/>
                </a:solidFill>
                <a:latin typeface="Calibri"/>
                <a:ea typeface="Calibri"/>
                <a:cs typeface="Calibri"/>
                <a:sym typeface="Calibri"/>
              </a:rPr>
              <a:t>1 से 9 किलोग्राम की क्षमता, बेलनाकार आकार</a:t>
            </a:r>
            <a:endParaRPr/>
          </a:p>
          <a:p>
            <a:pPr marL="228600" lvl="0" indent="-228600" algn="l" rtl="0">
              <a:lnSpc>
                <a:spcPct val="150000"/>
              </a:lnSpc>
              <a:spcBef>
                <a:spcPts val="1000"/>
              </a:spcBef>
              <a:spcAft>
                <a:spcPts val="0"/>
              </a:spcAft>
              <a:buClr>
                <a:srgbClr val="262626"/>
              </a:buClr>
              <a:buSzPct val="100000"/>
              <a:buChar char="•"/>
            </a:pPr>
            <a:r>
              <a:rPr lang="en-US" sz="2400">
                <a:solidFill>
                  <a:srgbClr val="262626"/>
                </a:solidFill>
                <a:latin typeface="Calibri"/>
                <a:ea typeface="Calibri"/>
                <a:cs typeface="Calibri"/>
                <a:sym typeface="Calibri"/>
              </a:rPr>
              <a:t>रबर की ब्रेडेड होज़</a:t>
            </a:r>
            <a:endParaRPr/>
          </a:p>
          <a:p>
            <a:pPr marL="228600" lvl="0" indent="-228600" algn="l" rtl="0">
              <a:lnSpc>
                <a:spcPct val="150000"/>
              </a:lnSpc>
              <a:spcBef>
                <a:spcPts val="1000"/>
              </a:spcBef>
              <a:spcAft>
                <a:spcPts val="0"/>
              </a:spcAft>
              <a:buClr>
                <a:srgbClr val="262626"/>
              </a:buClr>
              <a:buSzPct val="100000"/>
              <a:buChar char="•"/>
            </a:pPr>
            <a:r>
              <a:rPr lang="en-US" sz="2400">
                <a:solidFill>
                  <a:srgbClr val="262626"/>
                </a:solidFill>
                <a:latin typeface="Calibri"/>
                <a:ea typeface="Calibri"/>
                <a:cs typeface="Calibri"/>
                <a:sym typeface="Calibri"/>
              </a:rPr>
              <a:t>सीधी प्रचालन</a:t>
            </a:r>
            <a:endParaRPr/>
          </a:p>
          <a:p>
            <a:pPr marL="228600" lvl="0" indent="-228600" algn="l" rtl="0">
              <a:lnSpc>
                <a:spcPct val="90000"/>
              </a:lnSpc>
              <a:spcBef>
                <a:spcPts val="1000"/>
              </a:spcBef>
              <a:spcAft>
                <a:spcPts val="0"/>
              </a:spcAft>
              <a:buClr>
                <a:schemeClr val="dk1"/>
              </a:buClr>
              <a:buSzPct val="100000"/>
              <a:buFont typeface="Calibri"/>
              <a:buNone/>
            </a:pPr>
            <a:endParaRPr>
              <a:solidFill>
                <a:srgbClr val="FF0066"/>
              </a:solidFill>
              <a:latin typeface="Calibri"/>
              <a:ea typeface="Calibri"/>
              <a:cs typeface="Calibri"/>
              <a:sym typeface="Calibri"/>
            </a:endParaRPr>
          </a:p>
        </p:txBody>
      </p:sp>
      <p:sp>
        <p:nvSpPr>
          <p:cNvPr id="653" name="Google Shape;65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49</a:t>
            </a:fld>
            <a:endParaRPr sz="1400" b="0" i="0" u="none" strike="noStrike" cap="none">
              <a:solidFill>
                <a:schemeClr val="dk1"/>
              </a:solidFill>
              <a:latin typeface="Calibri"/>
              <a:ea typeface="Calibri"/>
              <a:cs typeface="Calibri"/>
              <a:sym typeface="Calibri"/>
            </a:endParaRPr>
          </a:p>
        </p:txBody>
      </p:sp>
      <p:pic>
        <p:nvPicPr>
          <p:cNvPr id="654" name="Google Shape;654;p63"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655" name="Google Shape;655;p63"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19"/>
          <p:cNvSpPr txBox="1">
            <a:spLocks noGrp="1"/>
          </p:cNvSpPr>
          <p:nvPr>
            <p:ph type="body" idx="1"/>
          </p:nvPr>
        </p:nvSpPr>
        <p:spPr>
          <a:xfrm>
            <a:off x="6324600" y="1825625"/>
            <a:ext cx="52578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दहन (Combustion) के लिए 4 तत्व ज़रूरी हैं:</a:t>
            </a:r>
            <a:endParaRPr/>
          </a:p>
          <a:p>
            <a:pPr marL="228600" lvl="0" indent="-228600" algn="l" rtl="0">
              <a:lnSpc>
                <a:spcPct val="90000"/>
              </a:lnSpc>
              <a:spcBef>
                <a:spcPts val="1000"/>
              </a:spcBef>
              <a:spcAft>
                <a:spcPts val="0"/>
              </a:spcAft>
              <a:buClr>
                <a:schemeClr val="dk1"/>
              </a:buClr>
              <a:buSzPts val="2800"/>
              <a:buChar char="•"/>
            </a:pPr>
            <a:r>
              <a:rPr lang="en-US">
                <a:latin typeface="Arial"/>
                <a:ea typeface="Arial"/>
                <a:cs typeface="Arial"/>
                <a:sym typeface="Arial"/>
              </a:rPr>
              <a:t>गर्मी</a:t>
            </a:r>
            <a:endParaRPr/>
          </a:p>
          <a:p>
            <a:pPr marL="228600" lvl="0" indent="-228600" algn="l" rtl="0">
              <a:lnSpc>
                <a:spcPct val="90000"/>
              </a:lnSpc>
              <a:spcBef>
                <a:spcPts val="1000"/>
              </a:spcBef>
              <a:spcAft>
                <a:spcPts val="0"/>
              </a:spcAft>
              <a:buClr>
                <a:schemeClr val="dk1"/>
              </a:buClr>
              <a:buSzPts val="2800"/>
              <a:buChar char="•"/>
            </a:pPr>
            <a:r>
              <a:rPr lang="en-US">
                <a:latin typeface="Arial"/>
                <a:ea typeface="Arial"/>
                <a:cs typeface="Arial"/>
                <a:sym typeface="Arial"/>
              </a:rPr>
              <a:t>ईंधन</a:t>
            </a:r>
            <a:endParaRPr/>
          </a:p>
          <a:p>
            <a:pPr marL="228600" lvl="0" indent="-228600" algn="l" rtl="0">
              <a:lnSpc>
                <a:spcPct val="90000"/>
              </a:lnSpc>
              <a:spcBef>
                <a:spcPts val="1000"/>
              </a:spcBef>
              <a:spcAft>
                <a:spcPts val="0"/>
              </a:spcAft>
              <a:buClr>
                <a:schemeClr val="dk1"/>
              </a:buClr>
              <a:buSzPts val="2800"/>
              <a:buChar char="•"/>
            </a:pPr>
            <a:r>
              <a:rPr lang="en-US">
                <a:latin typeface="Arial"/>
                <a:ea typeface="Arial"/>
                <a:cs typeface="Arial"/>
                <a:sym typeface="Arial"/>
              </a:rPr>
              <a:t>ऑक्सीजन</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आपस में चलती रासायनिक प्रक्रिया</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48" name="Google Shape;1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49" name="Google Shape;149;p19"/>
          <p:cNvSpPr txBox="1">
            <a:spLocks noGrp="1"/>
          </p:cNvSpPr>
          <p:nvPr>
            <p:ph type="title"/>
          </p:nvPr>
        </p:nvSpPr>
        <p:spPr>
          <a:xfrm>
            <a:off x="838200" y="1646237"/>
            <a:ext cx="5029200" cy="1521835"/>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अग्नि </a:t>
            </a:r>
            <a:r>
              <a:rPr lang="en-US" sz="4000" b="1">
                <a:solidFill>
                  <a:srgbClr val="FFFF00"/>
                </a:solidFill>
                <a:latin typeface="Arial"/>
                <a:ea typeface="Arial"/>
                <a:cs typeface="Arial"/>
                <a:sym typeface="Arial"/>
              </a:rPr>
              <a:t>चतुष्फलक</a:t>
            </a:r>
            <a:endParaRPr sz="4000" b="1">
              <a:solidFill>
                <a:srgbClr val="FFFF00"/>
              </a:solidFill>
            </a:endParaRPr>
          </a:p>
        </p:txBody>
      </p:sp>
      <p:pic>
        <p:nvPicPr>
          <p:cNvPr id="150" name="Google Shape;150;p19"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151" name="Google Shape;151;p19" descr="C:\Users\Acer\Downloads\WhatsApp Image 2025-09-04 at 17.24.38 (3).jpeg"/>
          <p:cNvPicPr preferRelativeResize="0"/>
          <p:nvPr/>
        </p:nvPicPr>
        <p:blipFill rotWithShape="1">
          <a:blip r:embed="rId4">
            <a:alphaModFix/>
          </a:blip>
          <a:srcRect/>
          <a:stretch/>
        </p:blipFill>
        <p:spPr>
          <a:xfrm>
            <a:off x="10928350" y="169863"/>
            <a:ext cx="1066800" cy="9128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64"/>
          <p:cNvSpPr txBox="1"/>
          <p:nvPr/>
        </p:nvSpPr>
        <p:spPr>
          <a:xfrm>
            <a:off x="6096000" y="-17463"/>
            <a:ext cx="6096000" cy="6875463"/>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2" name="Google Shape;662;p64"/>
          <p:cNvSpPr txBox="1">
            <a:spLocks noGrp="1"/>
          </p:cNvSpPr>
          <p:nvPr>
            <p:ph type="title"/>
          </p:nvPr>
        </p:nvSpPr>
        <p:spPr>
          <a:xfrm>
            <a:off x="1371600" y="1752600"/>
            <a:ext cx="4267200" cy="18288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सूखी रासायनिक (गैस कारतूस) अग्निशामक</a:t>
            </a:r>
            <a:endParaRPr sz="4000">
              <a:solidFill>
                <a:srgbClr val="FFFF00"/>
              </a:solidFill>
            </a:endParaRPr>
          </a:p>
        </p:txBody>
      </p:sp>
      <p:sp>
        <p:nvSpPr>
          <p:cNvPr id="663" name="Google Shape;66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50</a:t>
            </a:fld>
            <a:endParaRPr sz="1400" b="0" i="0" u="none" strike="noStrike" cap="none">
              <a:solidFill>
                <a:schemeClr val="dk1"/>
              </a:solidFill>
              <a:latin typeface="Calibri"/>
              <a:ea typeface="Calibri"/>
              <a:cs typeface="Calibri"/>
              <a:sym typeface="Calibri"/>
            </a:endParaRPr>
          </a:p>
        </p:txBody>
      </p:sp>
      <p:pic>
        <p:nvPicPr>
          <p:cNvPr id="664" name="Google Shape;664;p64"/>
          <p:cNvPicPr preferRelativeResize="0"/>
          <p:nvPr/>
        </p:nvPicPr>
        <p:blipFill rotWithShape="1">
          <a:blip r:embed="rId3">
            <a:alphaModFix/>
          </a:blip>
          <a:srcRect l="5455" t="68889" r="69684" b="5556"/>
          <a:stretch/>
        </p:blipFill>
        <p:spPr>
          <a:xfrm>
            <a:off x="9982200" y="1447800"/>
            <a:ext cx="1976438" cy="4608513"/>
          </a:xfrm>
          <a:prstGeom prst="rect">
            <a:avLst/>
          </a:prstGeom>
          <a:noFill/>
          <a:ln>
            <a:noFill/>
          </a:ln>
        </p:spPr>
      </p:pic>
      <p:sp>
        <p:nvSpPr>
          <p:cNvPr id="665" name="Google Shape;665;p64"/>
          <p:cNvSpPr txBox="1"/>
          <p:nvPr/>
        </p:nvSpPr>
        <p:spPr>
          <a:xfrm>
            <a:off x="6400800" y="1447800"/>
            <a:ext cx="3200400" cy="48006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rgbClr val="262626"/>
              </a:buClr>
              <a:buSzPts val="2400"/>
              <a:buFont typeface="Calibri"/>
              <a:buAutoNum type="arabicPeriod"/>
            </a:pPr>
            <a:r>
              <a:rPr lang="en-US" sz="2400" b="0" i="0" u="none" strike="noStrike" cap="none">
                <a:solidFill>
                  <a:srgbClr val="262626"/>
                </a:solidFill>
                <a:latin typeface="Calibri"/>
                <a:ea typeface="Calibri"/>
                <a:cs typeface="Calibri"/>
                <a:sym typeface="Calibri"/>
              </a:rPr>
              <a:t>वाल्व/एक्सटेंशन लीवर</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rgbClr val="262626"/>
              </a:buClr>
              <a:buSzPts val="2400"/>
              <a:buFont typeface="Calibri"/>
              <a:buAutoNum type="arabicPeriod"/>
            </a:pPr>
            <a:r>
              <a:rPr lang="en-US" sz="2400" b="0" i="0" u="none" strike="noStrike" cap="none">
                <a:solidFill>
                  <a:srgbClr val="262626"/>
                </a:solidFill>
                <a:latin typeface="Calibri"/>
                <a:ea typeface="Calibri"/>
                <a:cs typeface="Calibri"/>
                <a:sym typeface="Calibri"/>
              </a:rPr>
              <a:t>लॉकिंग डिवाइस के साथ सुरक्षा पिन</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rgbClr val="262626"/>
              </a:buClr>
              <a:buSzPts val="2400"/>
              <a:buFont typeface="Calibri"/>
              <a:buAutoNum type="arabicPeriod"/>
            </a:pPr>
            <a:r>
              <a:rPr lang="en-US" sz="2400" b="0" i="0" u="none" strike="noStrike" cap="none">
                <a:solidFill>
                  <a:srgbClr val="262626"/>
                </a:solidFill>
                <a:latin typeface="Calibri"/>
                <a:ea typeface="Calibri"/>
                <a:cs typeface="Calibri"/>
                <a:sym typeface="Calibri"/>
              </a:rPr>
              <a:t>वाल्व हैंडल</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rgbClr val="262626"/>
              </a:buClr>
              <a:buSzPts val="2400"/>
              <a:buFont typeface="Calibri"/>
              <a:buAutoNum type="arabicPeriod"/>
            </a:pPr>
            <a:r>
              <a:rPr lang="en-US" sz="2400" b="0" i="0" u="none" strike="noStrike" cap="none">
                <a:solidFill>
                  <a:srgbClr val="262626"/>
                </a:solidFill>
                <a:latin typeface="Calibri"/>
                <a:ea typeface="Calibri"/>
                <a:cs typeface="Calibri"/>
                <a:sym typeface="Calibri"/>
              </a:rPr>
              <a:t>गैस कारतूस</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rgbClr val="262626"/>
              </a:buClr>
              <a:buSzPts val="2400"/>
              <a:buFont typeface="Calibri"/>
              <a:buAutoNum type="arabicPeriod"/>
            </a:pPr>
            <a:r>
              <a:rPr lang="en-US" sz="2400" b="0" i="0" u="none" strike="noStrike" cap="none">
                <a:solidFill>
                  <a:srgbClr val="262626"/>
                </a:solidFill>
                <a:latin typeface="Calibri"/>
                <a:ea typeface="Calibri"/>
                <a:cs typeface="Calibri"/>
                <a:sym typeface="Calibri"/>
              </a:rPr>
              <a:t>निर्वहन नली</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rgbClr val="262626"/>
              </a:buClr>
              <a:buSzPts val="2400"/>
              <a:buFont typeface="Calibri"/>
              <a:buAutoNum type="arabicPeriod"/>
            </a:pPr>
            <a:r>
              <a:rPr lang="en-US" sz="2400" b="0" i="0" u="none" strike="noStrike" cap="none">
                <a:solidFill>
                  <a:srgbClr val="262626"/>
                </a:solidFill>
                <a:latin typeface="Calibri"/>
                <a:ea typeface="Calibri"/>
                <a:cs typeface="Calibri"/>
                <a:sym typeface="Calibri"/>
              </a:rPr>
              <a:t>साइफन ट्यूब इनलेट</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rgbClr val="262626"/>
              </a:buClr>
              <a:buSzPts val="2400"/>
              <a:buFont typeface="Calibri"/>
              <a:buAutoNum type="arabicPeriod"/>
            </a:pPr>
            <a:r>
              <a:rPr lang="en-US" sz="2400" b="0" i="0" u="none" strike="noStrike" cap="none">
                <a:solidFill>
                  <a:srgbClr val="262626"/>
                </a:solidFill>
                <a:latin typeface="Calibri"/>
                <a:ea typeface="Calibri"/>
                <a:cs typeface="Calibri"/>
                <a:sym typeface="Calibri"/>
              </a:rPr>
              <a:t>साइफन ट्यूब आउटलेट</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rgbClr val="262626"/>
              </a:buClr>
              <a:buSzPts val="2400"/>
              <a:buFont typeface="Calibri"/>
              <a:buAutoNum type="arabicPeriod"/>
            </a:pPr>
            <a:r>
              <a:rPr lang="en-US" sz="2400" b="0" i="0" u="none" strike="noStrike" cap="none">
                <a:solidFill>
                  <a:srgbClr val="262626"/>
                </a:solidFill>
                <a:latin typeface="Calibri"/>
                <a:ea typeface="Calibri"/>
                <a:cs typeface="Calibri"/>
                <a:sym typeface="Calibri"/>
              </a:rPr>
              <a:t>नली धारक/पट्टा</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480"/>
              </a:spcBef>
              <a:spcAft>
                <a:spcPts val="0"/>
              </a:spcAft>
              <a:buClr>
                <a:srgbClr val="262626"/>
              </a:buClr>
              <a:buSzPts val="2400"/>
              <a:buFont typeface="Calibri"/>
              <a:buAutoNum type="arabicPeriod"/>
            </a:pPr>
            <a:r>
              <a:rPr lang="en-US" sz="2400" b="0" i="0" u="none" strike="noStrike" cap="none">
                <a:solidFill>
                  <a:srgbClr val="262626"/>
                </a:solidFill>
                <a:latin typeface="Calibri"/>
                <a:ea typeface="Calibri"/>
                <a:cs typeface="Calibri"/>
                <a:sym typeface="Calibri"/>
              </a:rPr>
              <a:t>निर्वहन नोज़ल</a:t>
            </a:r>
            <a:endParaRPr sz="1400" b="0" i="0" u="none" strike="noStrike" cap="none">
              <a:solidFill>
                <a:srgbClr val="000000"/>
              </a:solidFill>
              <a:latin typeface="Arial"/>
              <a:ea typeface="Arial"/>
              <a:cs typeface="Arial"/>
              <a:sym typeface="Arial"/>
            </a:endParaRPr>
          </a:p>
        </p:txBody>
      </p:sp>
      <p:pic>
        <p:nvPicPr>
          <p:cNvPr id="666" name="Google Shape;666;p64" descr="C:\Users\Acer\Downloads\WhatsApp Image 2025-09-04 at 17.24.38 (1).jpeg"/>
          <p:cNvPicPr preferRelativeResize="0"/>
          <p:nvPr/>
        </p:nvPicPr>
        <p:blipFill rotWithShape="1">
          <a:blip r:embed="rId4">
            <a:alphaModFix/>
          </a:blip>
          <a:srcRect/>
          <a:stretch/>
        </p:blipFill>
        <p:spPr>
          <a:xfrm>
            <a:off x="228600" y="152400"/>
            <a:ext cx="1066800" cy="914400"/>
          </a:xfrm>
          <a:prstGeom prst="rect">
            <a:avLst/>
          </a:prstGeom>
          <a:noFill/>
          <a:ln>
            <a:noFill/>
          </a:ln>
        </p:spPr>
      </p:pic>
      <p:pic>
        <p:nvPicPr>
          <p:cNvPr id="667" name="Google Shape;667;p64" descr="C:\Users\Acer\Downloads\WhatsApp Image 2025-09-04 at 17.24.38 (3).jpeg"/>
          <p:cNvPicPr preferRelativeResize="0"/>
          <p:nvPr/>
        </p:nvPicPr>
        <p:blipFill rotWithShape="1">
          <a:blip r:embed="rId5">
            <a:alphaModFix/>
          </a:blip>
          <a:srcRect/>
          <a:stretch/>
        </p:blipFill>
        <p:spPr>
          <a:xfrm>
            <a:off x="10896600" y="153988"/>
            <a:ext cx="1066800" cy="91281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5"/>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4" name="Google Shape;674;p65"/>
          <p:cNvSpPr txBox="1">
            <a:spLocks noGrp="1"/>
          </p:cNvSpPr>
          <p:nvPr>
            <p:ph type="title"/>
          </p:nvPr>
        </p:nvSpPr>
        <p:spPr>
          <a:xfrm>
            <a:off x="457200" y="1371600"/>
            <a:ext cx="4724400" cy="1752600"/>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सूखी रासायनिक (गैस कारतूस) अग्निशामक</a:t>
            </a:r>
            <a:endParaRPr sz="4000">
              <a:solidFill>
                <a:srgbClr val="FFFF00"/>
              </a:solidFill>
            </a:endParaRPr>
          </a:p>
        </p:txBody>
      </p:sp>
      <p:sp>
        <p:nvSpPr>
          <p:cNvPr id="675" name="Google Shape;675;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51</a:t>
            </a:fld>
            <a:endParaRPr sz="1400" b="0" i="0" u="none" strike="noStrike" cap="none">
              <a:solidFill>
                <a:schemeClr val="dk1"/>
              </a:solidFill>
              <a:latin typeface="Calibri"/>
              <a:ea typeface="Calibri"/>
              <a:cs typeface="Calibri"/>
              <a:sym typeface="Calibri"/>
            </a:endParaRPr>
          </a:p>
        </p:txBody>
      </p:sp>
      <p:graphicFrame>
        <p:nvGraphicFramePr>
          <p:cNvPr id="676" name="Google Shape;676;p65"/>
          <p:cNvGraphicFramePr/>
          <p:nvPr/>
        </p:nvGraphicFramePr>
        <p:xfrm>
          <a:off x="6172200" y="1371600"/>
          <a:ext cx="3000000" cy="3000000"/>
        </p:xfrm>
        <a:graphic>
          <a:graphicData uri="http://schemas.openxmlformats.org/drawingml/2006/table">
            <a:tbl>
              <a:tblPr>
                <a:noFill/>
                <a:tableStyleId>{AE04D944-B65A-4CBB-99F7-555FEB72C3FD}</a:tableStyleId>
              </a:tblPr>
              <a:tblGrid>
                <a:gridCol w="2389550">
                  <a:extLst>
                    <a:ext uri="{9D8B030D-6E8A-4147-A177-3AD203B41FA5}">
                      <a16:colId xmlns:a16="http://schemas.microsoft.com/office/drawing/2014/main" val="20000"/>
                    </a:ext>
                  </a:extLst>
                </a:gridCol>
                <a:gridCol w="1234075">
                  <a:extLst>
                    <a:ext uri="{9D8B030D-6E8A-4147-A177-3AD203B41FA5}">
                      <a16:colId xmlns:a16="http://schemas.microsoft.com/office/drawing/2014/main" val="20001"/>
                    </a:ext>
                  </a:extLst>
                </a:gridCol>
                <a:gridCol w="1009700">
                  <a:extLst>
                    <a:ext uri="{9D8B030D-6E8A-4147-A177-3AD203B41FA5}">
                      <a16:colId xmlns:a16="http://schemas.microsoft.com/office/drawing/2014/main" val="20002"/>
                    </a:ext>
                  </a:extLst>
                </a:gridCol>
                <a:gridCol w="1234075">
                  <a:extLst>
                    <a:ext uri="{9D8B030D-6E8A-4147-A177-3AD203B41FA5}">
                      <a16:colId xmlns:a16="http://schemas.microsoft.com/office/drawing/2014/main" val="20003"/>
                    </a:ext>
                  </a:extLst>
                </a:gridCol>
              </a:tblGrid>
              <a:tr h="473050">
                <a:tc gridSpan="4">
                  <a:txBody>
                    <a:bodyPr/>
                    <a:lstStyle/>
                    <a:p>
                      <a:pPr marL="0" marR="0" lvl="0" indent="0" algn="ctr" rtl="0">
                        <a:lnSpc>
                          <a:spcPct val="100000"/>
                        </a:lnSpc>
                        <a:spcBef>
                          <a:spcPts val="0"/>
                        </a:spcBef>
                        <a:spcAft>
                          <a:spcPts val="0"/>
                        </a:spcAft>
                        <a:buClr>
                          <a:schemeClr val="dk1"/>
                        </a:buClr>
                        <a:buSzPts val="2000"/>
                        <a:buFont typeface="Twentieth Century"/>
                        <a:buNone/>
                      </a:pPr>
                      <a:r>
                        <a:rPr lang="en-US" sz="2000" b="1" i="0" u="none" strike="noStrike" cap="none">
                          <a:solidFill>
                            <a:schemeClr val="dk1"/>
                          </a:solidFill>
                          <a:latin typeface="Twentieth Century"/>
                          <a:ea typeface="Twentieth Century"/>
                          <a:cs typeface="Twentieth Century"/>
                          <a:sym typeface="Twentieth Century"/>
                        </a:rPr>
                        <a:t>Dry Chemical (GC) Extinguisher Data </a:t>
                      </a:r>
                      <a:endParaRPr sz="1400" u="none" strike="noStrike" cap="none"/>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330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Capacity </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4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E"/>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6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9 Kg</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1"/>
                  </a:ext>
                </a:extLst>
              </a:tr>
              <a:tr h="71025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Ave. discharge time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18 sec</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E"/>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21 sec</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23 sec</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2"/>
                  </a:ext>
                </a:extLst>
              </a:tr>
              <a:tr h="71025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Jet Length </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 2  meters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E"/>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4 metres</a:t>
                      </a:r>
                      <a:endParaRPr sz="2000" b="0" i="0" u="none" strike="noStrike" cap="none">
                        <a:solidFill>
                          <a:schemeClr val="dk1"/>
                        </a:solidFill>
                        <a:latin typeface="Twentieth Century"/>
                        <a:ea typeface="Twentieth Century"/>
                        <a:cs typeface="Twentieth Century"/>
                        <a:sym typeface="Twentieth Century"/>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 6  meters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3"/>
                  </a:ext>
                </a:extLst>
              </a:tr>
              <a:tr h="71025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Working pressure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15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E"/>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15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15 Bars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4"/>
                  </a:ext>
                </a:extLst>
              </a:tr>
              <a:tr h="71025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Empty  weight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4.6 Kgs.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E"/>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4.8</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6.20 Kgs.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5"/>
                  </a:ext>
                </a:extLst>
              </a:tr>
              <a:tr h="71025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Filled weight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8.6 Kgs.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E"/>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10.8</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15.20 Kgs.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6"/>
                  </a:ext>
                </a:extLst>
              </a:tr>
              <a:tr h="71025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Test pressure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35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E8E8E"/>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35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6C6C6"/>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0" u="none" strike="noStrike" cap="none">
                          <a:solidFill>
                            <a:schemeClr val="dk1"/>
                          </a:solidFill>
                          <a:latin typeface="Twentieth Century"/>
                          <a:ea typeface="Twentieth Century"/>
                          <a:cs typeface="Twentieth Century"/>
                          <a:sym typeface="Twentieth Century"/>
                        </a:rPr>
                        <a:t>35 Bars</a:t>
                      </a:r>
                      <a:endParaRPr sz="1400" u="none" strike="noStrike" cap="none"/>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7"/>
                  </a:ext>
                </a:extLst>
              </a:tr>
            </a:tbl>
          </a:graphicData>
        </a:graphic>
      </p:graphicFrame>
      <p:sp>
        <p:nvSpPr>
          <p:cNvPr id="677" name="Google Shape;677;p65"/>
          <p:cNvSpPr txBox="1"/>
          <p:nvPr/>
        </p:nvSpPr>
        <p:spPr>
          <a:xfrm>
            <a:off x="6705600" y="838200"/>
            <a:ext cx="4114800" cy="39687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विशिष्टताएँ</a:t>
            </a:r>
            <a:endParaRPr sz="1400" b="0" i="0" u="none" strike="noStrike" cap="none">
              <a:solidFill>
                <a:srgbClr val="000000"/>
              </a:solidFill>
              <a:latin typeface="Arial"/>
              <a:ea typeface="Arial"/>
              <a:cs typeface="Arial"/>
              <a:sym typeface="Arial"/>
            </a:endParaRPr>
          </a:p>
          <a:p>
            <a:pPr marL="342900" marR="0" lvl="0" indent="-114300" algn="ctr" rtl="0">
              <a:lnSpc>
                <a:spcPct val="100000"/>
              </a:lnSpc>
              <a:spcBef>
                <a:spcPts val="720"/>
              </a:spcBef>
              <a:spcAft>
                <a:spcPts val="0"/>
              </a:spcAft>
              <a:buClr>
                <a:schemeClr val="dk1"/>
              </a:buClr>
              <a:buSzPts val="3600"/>
              <a:buFont typeface="Calibri"/>
              <a:buNone/>
            </a:pPr>
            <a:endParaRPr sz="3600" b="1" i="0" u="none" strike="noStrike" cap="none">
              <a:solidFill>
                <a:srgbClr val="336600"/>
              </a:solidFill>
              <a:latin typeface="Calibri"/>
              <a:ea typeface="Calibri"/>
              <a:cs typeface="Calibri"/>
              <a:sym typeface="Calibri"/>
            </a:endParaRPr>
          </a:p>
        </p:txBody>
      </p:sp>
      <p:pic>
        <p:nvPicPr>
          <p:cNvPr id="678" name="Google Shape;678;p65"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679" name="Google Shape;679;p65"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66"/>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6" name="Google Shape;686;p66"/>
          <p:cNvSpPr txBox="1">
            <a:spLocks noGrp="1"/>
          </p:cNvSpPr>
          <p:nvPr>
            <p:ph type="title"/>
          </p:nvPr>
        </p:nvSpPr>
        <p:spPr>
          <a:xfrm>
            <a:off x="1371600" y="1319213"/>
            <a:ext cx="4267200" cy="2185987"/>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सूखी रासायनिक (भंडारित दबाव) अग्निशामक</a:t>
            </a:r>
            <a:endParaRPr sz="4000" b="1">
              <a:solidFill>
                <a:srgbClr val="FFFF00"/>
              </a:solidFill>
            </a:endParaRPr>
          </a:p>
        </p:txBody>
      </p:sp>
      <p:sp>
        <p:nvSpPr>
          <p:cNvPr id="687" name="Google Shape;687;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52</a:t>
            </a:fld>
            <a:endParaRPr sz="1400" b="0" i="0" u="none" strike="noStrike" cap="none">
              <a:solidFill>
                <a:schemeClr val="dk1"/>
              </a:solidFill>
              <a:latin typeface="Calibri"/>
              <a:ea typeface="Calibri"/>
              <a:cs typeface="Calibri"/>
              <a:sym typeface="Calibri"/>
            </a:endParaRPr>
          </a:p>
        </p:txBody>
      </p:sp>
      <p:pic>
        <p:nvPicPr>
          <p:cNvPr id="688" name="Google Shape;688;p66"/>
          <p:cNvPicPr preferRelativeResize="0"/>
          <p:nvPr/>
        </p:nvPicPr>
        <p:blipFill rotWithShape="1">
          <a:blip r:embed="rId3">
            <a:alphaModFix/>
          </a:blip>
          <a:srcRect l="5350" t="70232" r="69269" b="6712"/>
          <a:stretch/>
        </p:blipFill>
        <p:spPr>
          <a:xfrm>
            <a:off x="9753600" y="1319213"/>
            <a:ext cx="2209800" cy="4927600"/>
          </a:xfrm>
          <a:prstGeom prst="rect">
            <a:avLst/>
          </a:prstGeom>
          <a:noFill/>
          <a:ln>
            <a:noFill/>
          </a:ln>
        </p:spPr>
      </p:pic>
      <p:sp>
        <p:nvSpPr>
          <p:cNvPr id="689" name="Google Shape;689;p66"/>
          <p:cNvSpPr txBox="1"/>
          <p:nvPr/>
        </p:nvSpPr>
        <p:spPr>
          <a:xfrm>
            <a:off x="6477000" y="1292225"/>
            <a:ext cx="3200400" cy="49276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800"/>
              <a:buFont typeface="Calibri"/>
              <a:buAutoNum type="arabicPeriod"/>
            </a:pPr>
            <a:r>
              <a:rPr lang="en-US" sz="2800" b="0" i="0" u="none" strike="noStrike" cap="none">
                <a:solidFill>
                  <a:schemeClr val="dk1"/>
                </a:solidFill>
                <a:latin typeface="Calibri"/>
                <a:ea typeface="Calibri"/>
                <a:cs typeface="Calibri"/>
                <a:sym typeface="Calibri"/>
              </a:rPr>
              <a:t>वाल्व/एक्सटेंशन लीवर</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chemeClr val="dk1"/>
              </a:buClr>
              <a:buSzPts val="2800"/>
              <a:buFont typeface="Calibri"/>
              <a:buAutoNum type="arabicPeriod"/>
            </a:pPr>
            <a:r>
              <a:rPr lang="en-US" sz="2800" b="0" i="0" u="none" strike="noStrike" cap="none">
                <a:solidFill>
                  <a:schemeClr val="dk1"/>
                </a:solidFill>
                <a:latin typeface="Calibri"/>
                <a:ea typeface="Calibri"/>
                <a:cs typeface="Calibri"/>
                <a:sym typeface="Calibri"/>
              </a:rPr>
              <a:t>लॉकिंग डिवाइस के साथ सुरक्षा पिन</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chemeClr val="dk1"/>
              </a:buClr>
              <a:buSzPts val="2800"/>
              <a:buFont typeface="Calibri"/>
              <a:buAutoNum type="arabicPeriod"/>
            </a:pPr>
            <a:r>
              <a:rPr lang="en-US" sz="2800" b="0" i="0" u="none" strike="noStrike" cap="none">
                <a:solidFill>
                  <a:schemeClr val="dk1"/>
                </a:solidFill>
                <a:latin typeface="Calibri"/>
                <a:ea typeface="Calibri"/>
                <a:cs typeface="Calibri"/>
                <a:sym typeface="Calibri"/>
              </a:rPr>
              <a:t>वाल्व हैंडल</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chemeClr val="dk1"/>
              </a:buClr>
              <a:buSzPts val="2800"/>
              <a:buFont typeface="Calibri"/>
              <a:buAutoNum type="arabicPeriod"/>
            </a:pPr>
            <a:r>
              <a:rPr lang="en-US" sz="2800" b="0" i="0" u="none" strike="noStrike" cap="none">
                <a:solidFill>
                  <a:schemeClr val="dk1"/>
                </a:solidFill>
                <a:latin typeface="Calibri"/>
                <a:ea typeface="Calibri"/>
                <a:cs typeface="Calibri"/>
                <a:sym typeface="Calibri"/>
              </a:rPr>
              <a:t>दबाव मापने वाला यंत्र</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chemeClr val="dk1"/>
              </a:buClr>
              <a:buSzPts val="2800"/>
              <a:buFont typeface="Calibri"/>
              <a:buAutoNum type="arabicPeriod"/>
            </a:pPr>
            <a:r>
              <a:rPr lang="en-US" sz="2800" b="0" i="0" u="none" strike="noStrike" cap="none">
                <a:solidFill>
                  <a:schemeClr val="dk1"/>
                </a:solidFill>
                <a:latin typeface="Calibri"/>
                <a:ea typeface="Calibri"/>
                <a:cs typeface="Calibri"/>
                <a:sym typeface="Calibri"/>
              </a:rPr>
              <a:t>निर्वहन नली</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chemeClr val="dk1"/>
              </a:buClr>
              <a:buSzPts val="2800"/>
              <a:buFont typeface="Calibri"/>
              <a:buAutoNum type="arabicPeriod"/>
            </a:pPr>
            <a:r>
              <a:rPr lang="en-US" sz="2800" b="0" i="0" u="none" strike="noStrike" cap="none">
                <a:solidFill>
                  <a:schemeClr val="dk1"/>
                </a:solidFill>
                <a:latin typeface="Calibri"/>
                <a:ea typeface="Calibri"/>
                <a:cs typeface="Calibri"/>
                <a:sym typeface="Calibri"/>
              </a:rPr>
              <a:t>साइफन ट्यूब</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chemeClr val="dk1"/>
              </a:buClr>
              <a:buSzPts val="2800"/>
              <a:buFont typeface="Calibri"/>
              <a:buAutoNum type="arabicPeriod"/>
            </a:pPr>
            <a:r>
              <a:rPr lang="en-US" sz="2800" b="0" i="0" u="none" strike="noStrike" cap="none">
                <a:solidFill>
                  <a:schemeClr val="dk1"/>
                </a:solidFill>
                <a:latin typeface="Calibri"/>
                <a:ea typeface="Calibri"/>
                <a:cs typeface="Calibri"/>
                <a:sym typeface="Calibri"/>
              </a:rPr>
              <a:t>नली धारक/पट्टा</a:t>
            </a:r>
            <a:endParaRPr sz="1400" b="0" i="0" u="none" strike="noStrike" cap="none">
              <a:solidFill>
                <a:srgbClr val="000000"/>
              </a:solidFill>
              <a:latin typeface="Arial"/>
              <a:ea typeface="Arial"/>
              <a:cs typeface="Arial"/>
              <a:sym typeface="Arial"/>
            </a:endParaRPr>
          </a:p>
          <a:p>
            <a:pPr marL="514350" marR="0" lvl="0" indent="-514350" algn="l" rtl="0">
              <a:lnSpc>
                <a:spcPct val="100000"/>
              </a:lnSpc>
              <a:spcBef>
                <a:spcPts val="560"/>
              </a:spcBef>
              <a:spcAft>
                <a:spcPts val="0"/>
              </a:spcAft>
              <a:buClr>
                <a:schemeClr val="dk1"/>
              </a:buClr>
              <a:buSzPts val="2800"/>
              <a:buFont typeface="Calibri"/>
              <a:buAutoNum type="arabicPeriod"/>
            </a:pPr>
            <a:r>
              <a:rPr lang="en-US" sz="2800" b="0" i="0" u="none" strike="noStrike" cap="none">
                <a:solidFill>
                  <a:schemeClr val="dk1"/>
                </a:solidFill>
                <a:latin typeface="Calibri"/>
                <a:ea typeface="Calibri"/>
                <a:cs typeface="Calibri"/>
                <a:sym typeface="Calibri"/>
              </a:rPr>
              <a:t>निर्वहन नोज़ल</a:t>
            </a:r>
            <a:endParaRPr sz="1400" b="0" i="0" u="none" strike="noStrike" cap="none">
              <a:solidFill>
                <a:srgbClr val="000000"/>
              </a:solidFill>
              <a:latin typeface="Arial"/>
              <a:ea typeface="Arial"/>
              <a:cs typeface="Arial"/>
              <a:sym typeface="Arial"/>
            </a:endParaRPr>
          </a:p>
        </p:txBody>
      </p:sp>
      <p:pic>
        <p:nvPicPr>
          <p:cNvPr id="690" name="Google Shape;690;p66" descr="C:\Users\Acer\Downloads\WhatsApp Image 2025-09-04 at 17.24.38 (1).jpeg"/>
          <p:cNvPicPr preferRelativeResize="0"/>
          <p:nvPr/>
        </p:nvPicPr>
        <p:blipFill rotWithShape="1">
          <a:blip r:embed="rId4">
            <a:alphaModFix/>
          </a:blip>
          <a:srcRect/>
          <a:stretch/>
        </p:blipFill>
        <p:spPr>
          <a:xfrm>
            <a:off x="228600" y="228600"/>
            <a:ext cx="1066800" cy="914400"/>
          </a:xfrm>
          <a:prstGeom prst="rect">
            <a:avLst/>
          </a:prstGeom>
          <a:noFill/>
          <a:ln>
            <a:noFill/>
          </a:ln>
        </p:spPr>
      </p:pic>
      <p:pic>
        <p:nvPicPr>
          <p:cNvPr id="691" name="Google Shape;691;p66" descr="C:\Users\Acer\Downloads\WhatsApp Image 2025-09-04 at 17.24.38 (1).jpeg"/>
          <p:cNvPicPr preferRelativeResize="0"/>
          <p:nvPr/>
        </p:nvPicPr>
        <p:blipFill rotWithShape="1">
          <a:blip r:embed="rId4">
            <a:alphaModFix/>
          </a:blip>
          <a:srcRect/>
          <a:stretch/>
        </p:blipFill>
        <p:spPr>
          <a:xfrm>
            <a:off x="228600" y="228600"/>
            <a:ext cx="1066800" cy="914400"/>
          </a:xfrm>
          <a:prstGeom prst="rect">
            <a:avLst/>
          </a:prstGeom>
          <a:noFill/>
          <a:ln>
            <a:noFill/>
          </a:ln>
        </p:spPr>
      </p:pic>
      <p:pic>
        <p:nvPicPr>
          <p:cNvPr id="692" name="Google Shape;692;p66" descr="C:\Users\Acer\Downloads\WhatsApp Image 2025-09-04 at 17.24.38 (1).jpeg"/>
          <p:cNvPicPr preferRelativeResize="0"/>
          <p:nvPr/>
        </p:nvPicPr>
        <p:blipFill rotWithShape="1">
          <a:blip r:embed="rId4">
            <a:alphaModFix/>
          </a:blip>
          <a:srcRect/>
          <a:stretch/>
        </p:blipFill>
        <p:spPr>
          <a:xfrm>
            <a:off x="228600" y="228600"/>
            <a:ext cx="1066800" cy="914400"/>
          </a:xfrm>
          <a:prstGeom prst="rect">
            <a:avLst/>
          </a:prstGeom>
          <a:noFill/>
          <a:ln>
            <a:noFill/>
          </a:ln>
        </p:spPr>
      </p:pic>
      <p:pic>
        <p:nvPicPr>
          <p:cNvPr id="693" name="Google Shape;693;p66" descr="C:\Users\Acer\Downloads\WhatsApp Image 2025-09-04 at 17.24.38 (1).jpeg"/>
          <p:cNvPicPr preferRelativeResize="0"/>
          <p:nvPr/>
        </p:nvPicPr>
        <p:blipFill rotWithShape="1">
          <a:blip r:embed="rId4">
            <a:alphaModFix/>
          </a:blip>
          <a:srcRect/>
          <a:stretch/>
        </p:blipFill>
        <p:spPr>
          <a:xfrm>
            <a:off x="228600" y="304800"/>
            <a:ext cx="1066800" cy="1014413"/>
          </a:xfrm>
          <a:prstGeom prst="rect">
            <a:avLst/>
          </a:prstGeom>
          <a:noFill/>
          <a:ln>
            <a:noFill/>
          </a:ln>
        </p:spPr>
      </p:pic>
      <p:pic>
        <p:nvPicPr>
          <p:cNvPr id="694" name="Google Shape;694;p66" descr="C:\Users\Acer\Downloads\WhatsApp Image 2025-09-04 at 17.24.38 (3).jpeg"/>
          <p:cNvPicPr preferRelativeResize="0"/>
          <p:nvPr/>
        </p:nvPicPr>
        <p:blipFill rotWithShape="1">
          <a:blip r:embed="rId5">
            <a:alphaModFix/>
          </a:blip>
          <a:srcRect/>
          <a:stretch/>
        </p:blipFill>
        <p:spPr>
          <a:xfrm>
            <a:off x="10896600" y="153988"/>
            <a:ext cx="1066800" cy="91281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7"/>
          <p:cNvSpPr txBox="1"/>
          <p:nvPr/>
        </p:nvSpPr>
        <p:spPr>
          <a:xfrm>
            <a:off x="5867400" y="0"/>
            <a:ext cx="6324600" cy="6834188"/>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67"/>
          <p:cNvSpPr txBox="1">
            <a:spLocks noGrp="1"/>
          </p:cNvSpPr>
          <p:nvPr>
            <p:ph type="title"/>
          </p:nvPr>
        </p:nvSpPr>
        <p:spPr>
          <a:xfrm>
            <a:off x="1066800" y="1447800"/>
            <a:ext cx="3962400" cy="21336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सूखी रासायनिक (भंडारित दबाव) अग्निशामक</a:t>
            </a:r>
            <a:endParaRPr sz="3200" b="1">
              <a:solidFill>
                <a:srgbClr val="FFFF00"/>
              </a:solidFill>
            </a:endParaRPr>
          </a:p>
        </p:txBody>
      </p:sp>
      <p:sp>
        <p:nvSpPr>
          <p:cNvPr id="702" name="Google Shape;70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53</a:t>
            </a:fld>
            <a:endParaRPr sz="1400" b="0" i="0" u="none" strike="noStrike" cap="none">
              <a:solidFill>
                <a:schemeClr val="dk1"/>
              </a:solidFill>
              <a:latin typeface="Calibri"/>
              <a:ea typeface="Calibri"/>
              <a:cs typeface="Calibri"/>
              <a:sym typeface="Calibri"/>
            </a:endParaRPr>
          </a:p>
        </p:txBody>
      </p:sp>
      <p:graphicFrame>
        <p:nvGraphicFramePr>
          <p:cNvPr id="703" name="Google Shape;703;p67"/>
          <p:cNvGraphicFramePr/>
          <p:nvPr/>
        </p:nvGraphicFramePr>
        <p:xfrm>
          <a:off x="6096000" y="1219200"/>
          <a:ext cx="3000000" cy="3000000"/>
        </p:xfrm>
        <a:graphic>
          <a:graphicData uri="http://schemas.openxmlformats.org/drawingml/2006/table">
            <a:tbl>
              <a:tblPr>
                <a:noFill/>
                <a:tableStyleId>{AE04D944-B65A-4CBB-99F7-555FEB72C3FD}</a:tableStyleId>
              </a:tblPr>
              <a:tblGrid>
                <a:gridCol w="1553125">
                  <a:extLst>
                    <a:ext uri="{9D8B030D-6E8A-4147-A177-3AD203B41FA5}">
                      <a16:colId xmlns:a16="http://schemas.microsoft.com/office/drawing/2014/main" val="20000"/>
                    </a:ext>
                  </a:extLst>
                </a:gridCol>
                <a:gridCol w="805325">
                  <a:extLst>
                    <a:ext uri="{9D8B030D-6E8A-4147-A177-3AD203B41FA5}">
                      <a16:colId xmlns:a16="http://schemas.microsoft.com/office/drawing/2014/main" val="20001"/>
                    </a:ext>
                  </a:extLst>
                </a:gridCol>
                <a:gridCol w="805325">
                  <a:extLst>
                    <a:ext uri="{9D8B030D-6E8A-4147-A177-3AD203B41FA5}">
                      <a16:colId xmlns:a16="http://schemas.microsoft.com/office/drawing/2014/main" val="20002"/>
                    </a:ext>
                  </a:extLst>
                </a:gridCol>
                <a:gridCol w="805325">
                  <a:extLst>
                    <a:ext uri="{9D8B030D-6E8A-4147-A177-3AD203B41FA5}">
                      <a16:colId xmlns:a16="http://schemas.microsoft.com/office/drawing/2014/main" val="20003"/>
                    </a:ext>
                  </a:extLst>
                </a:gridCol>
                <a:gridCol w="862850">
                  <a:extLst>
                    <a:ext uri="{9D8B030D-6E8A-4147-A177-3AD203B41FA5}">
                      <a16:colId xmlns:a16="http://schemas.microsoft.com/office/drawing/2014/main" val="20004"/>
                    </a:ext>
                  </a:extLst>
                </a:gridCol>
                <a:gridCol w="1035425">
                  <a:extLst>
                    <a:ext uri="{9D8B030D-6E8A-4147-A177-3AD203B41FA5}">
                      <a16:colId xmlns:a16="http://schemas.microsoft.com/office/drawing/2014/main" val="20005"/>
                    </a:ext>
                  </a:extLst>
                </a:gridCol>
              </a:tblGrid>
              <a:tr h="510175">
                <a:tc gridSpan="6">
                  <a:txBody>
                    <a:bodyPr/>
                    <a:lstStyle/>
                    <a:p>
                      <a:pPr marL="0" marR="0" lvl="0" indent="0" algn="ctr" rtl="0">
                        <a:lnSpc>
                          <a:spcPct val="100000"/>
                        </a:lnSpc>
                        <a:spcBef>
                          <a:spcPts val="0"/>
                        </a:spcBef>
                        <a:spcAft>
                          <a:spcPts val="0"/>
                        </a:spcAft>
                        <a:buClr>
                          <a:schemeClr val="lt1"/>
                        </a:buClr>
                        <a:buSzPts val="2400"/>
                        <a:buFont typeface="Twentieth Century"/>
                        <a:buNone/>
                      </a:pPr>
                      <a:r>
                        <a:rPr lang="en-US" sz="2400" b="1" i="1" u="none" strike="noStrike" cap="none">
                          <a:solidFill>
                            <a:schemeClr val="lt1"/>
                          </a:solidFill>
                          <a:latin typeface="Twentieth Century"/>
                          <a:ea typeface="Twentieth Century"/>
                          <a:cs typeface="Twentieth Century"/>
                          <a:sym typeface="Twentieth Century"/>
                        </a:rPr>
                        <a:t>Dry Chemical (SP) Extinguisher Data </a:t>
                      </a:r>
                      <a:endParaRPr sz="1400" u="none" strike="noStrike" cap="none"/>
                    </a:p>
                  </a:txBody>
                  <a:tcPr marL="91450" marR="91450" marT="45700" marB="457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645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Capacity </a:t>
                      </a:r>
                      <a:endParaRPr sz="1400" u="none" strike="noStrike" cap="none"/>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i="1" u="none" strike="noStrike" cap="none">
                          <a:solidFill>
                            <a:schemeClr val="dk1"/>
                          </a:solidFill>
                          <a:latin typeface="Twentieth Century"/>
                          <a:ea typeface="Twentieth Century"/>
                          <a:cs typeface="Twentieth Century"/>
                          <a:sym typeface="Twentieth Century"/>
                        </a:rPr>
                        <a:t>1 Kg</a:t>
                      </a:r>
                      <a:endParaRPr sz="2000" b="1" i="1" u="none" strike="noStrike" cap="none">
                        <a:solidFill>
                          <a:schemeClr val="dk1"/>
                        </a:solidFill>
                        <a:latin typeface="Twentieth Century"/>
                        <a:ea typeface="Twentieth Century"/>
                        <a:cs typeface="Twentieth Century"/>
                        <a:sym typeface="Twentieth Century"/>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1" i="1" u="none" strike="noStrike" cap="none">
                          <a:solidFill>
                            <a:schemeClr val="dk1"/>
                          </a:solidFill>
                          <a:latin typeface="Twentieth Century"/>
                          <a:ea typeface="Twentieth Century"/>
                          <a:cs typeface="Twentieth Century"/>
                          <a:sym typeface="Twentieth Century"/>
                        </a:rPr>
                        <a:t>2 kg</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1" i="1" u="none" strike="noStrike" cap="none">
                          <a:solidFill>
                            <a:schemeClr val="dk1"/>
                          </a:solidFill>
                          <a:latin typeface="Twentieth Century"/>
                          <a:ea typeface="Twentieth Century"/>
                          <a:cs typeface="Twentieth Century"/>
                          <a:sym typeface="Twentieth Century"/>
                        </a:rPr>
                        <a:t>4 Kg</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1" i="1" u="none" strike="noStrike" cap="none">
                          <a:solidFill>
                            <a:schemeClr val="dk1"/>
                          </a:solidFill>
                          <a:latin typeface="Twentieth Century"/>
                          <a:ea typeface="Twentieth Century"/>
                          <a:cs typeface="Twentieth Century"/>
                          <a:sym typeface="Twentieth Century"/>
                        </a:rPr>
                        <a:t>6 kg</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1" i="1" u="none" strike="noStrike" cap="none">
                          <a:solidFill>
                            <a:schemeClr val="dk1"/>
                          </a:solidFill>
                          <a:latin typeface="Twentieth Century"/>
                          <a:ea typeface="Twentieth Century"/>
                          <a:cs typeface="Twentieth Century"/>
                          <a:sym typeface="Twentieth Century"/>
                        </a:rPr>
                        <a:t>9 Kg</a:t>
                      </a:r>
                      <a:endParaRPr sz="1400" u="none" strike="noStrike" cap="none"/>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1"/>
                  </a:ext>
                </a:extLst>
              </a:tr>
              <a:tr h="104480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Ave. discharge time</a:t>
                      </a:r>
                      <a:endParaRPr sz="1400" u="none" strike="noStrike" cap="none"/>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Twentieth Century"/>
                          <a:ea typeface="Twentieth Century"/>
                          <a:cs typeface="Twentieth Century"/>
                          <a:sym typeface="Twentieth Century"/>
                        </a:rPr>
                        <a:t>9 s</a:t>
                      </a:r>
                      <a:endParaRPr sz="2000" u="none" strike="noStrike" cap="none">
                        <a:solidFill>
                          <a:schemeClr val="dk1"/>
                        </a:solidFill>
                        <a:latin typeface="Twentieth Century"/>
                        <a:ea typeface="Twentieth Century"/>
                        <a:cs typeface="Twentieth Century"/>
                        <a:sym typeface="Twentieth Century"/>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14 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18 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21 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23 s</a:t>
                      </a:r>
                      <a:endParaRPr sz="1400" u="none" strike="noStrike" cap="none"/>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2"/>
                  </a:ext>
                </a:extLst>
              </a:tr>
              <a:tr h="45645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Jet Length </a:t>
                      </a:r>
                      <a:endParaRPr sz="1400" u="none" strike="noStrike" cap="none"/>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Twentieth Century"/>
                          <a:ea typeface="Twentieth Century"/>
                          <a:cs typeface="Twentieth Century"/>
                          <a:sym typeface="Twentieth Century"/>
                        </a:rPr>
                        <a:t>1 m</a:t>
                      </a:r>
                      <a:endParaRPr sz="2000" u="none" strike="noStrike" cap="none">
                        <a:solidFill>
                          <a:schemeClr val="dk1"/>
                        </a:solidFill>
                        <a:latin typeface="Twentieth Century"/>
                        <a:ea typeface="Twentieth Century"/>
                        <a:cs typeface="Twentieth Century"/>
                        <a:sym typeface="Twentieth Century"/>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 m</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 2  m</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4 m</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 6  m</a:t>
                      </a:r>
                      <a:endParaRPr sz="1400" u="none" strike="noStrike" cap="none"/>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3"/>
                  </a:ext>
                </a:extLst>
              </a:tr>
              <a:tr h="832400">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Working pressure</a:t>
                      </a:r>
                      <a:endParaRPr sz="1400" u="none" strike="noStrike" cap="none"/>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15 Bars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15 Bars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15 Bars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15 Bars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15 Bars</a:t>
                      </a:r>
                      <a:endParaRPr sz="1400" u="none" strike="noStrike" cap="none"/>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4"/>
                  </a:ext>
                </a:extLst>
              </a:tr>
              <a:tr h="728175">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Empty  weight</a:t>
                      </a:r>
                      <a:endParaRPr sz="1400" u="none" strike="noStrike" cap="none"/>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Twentieth Century"/>
                          <a:ea typeface="Twentieth Century"/>
                          <a:cs typeface="Twentieth Century"/>
                          <a:sym typeface="Twentieth Century"/>
                        </a:rPr>
                        <a:t>1.1 kg</a:t>
                      </a:r>
                      <a:endParaRPr sz="2000" u="none" strike="noStrike" cap="none">
                        <a:solidFill>
                          <a:schemeClr val="dk1"/>
                        </a:solidFill>
                        <a:latin typeface="Twentieth Century"/>
                        <a:ea typeface="Twentieth Century"/>
                        <a:cs typeface="Twentieth Century"/>
                        <a:sym typeface="Twentieth Century"/>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1.4</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2.7 Kg.</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3 kg</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4.18 Kg.</a:t>
                      </a:r>
                      <a:endParaRPr sz="1400" u="none" strike="noStrike" cap="none"/>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5"/>
                  </a:ext>
                </a:extLst>
              </a:tr>
              <a:tr h="728175">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Filled weight</a:t>
                      </a:r>
                      <a:endParaRPr sz="1400" u="none" strike="noStrike" cap="none"/>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latin typeface="Twentieth Century"/>
                          <a:ea typeface="Twentieth Century"/>
                          <a:cs typeface="Twentieth Century"/>
                          <a:sym typeface="Twentieth Century"/>
                        </a:rPr>
                        <a:t>2.1 kg</a:t>
                      </a:r>
                      <a:endParaRPr sz="2000" u="none" strike="noStrike" cap="none">
                        <a:solidFill>
                          <a:schemeClr val="dk1"/>
                        </a:solidFill>
                        <a:latin typeface="Twentieth Century"/>
                        <a:ea typeface="Twentieth Century"/>
                        <a:cs typeface="Twentieth Century"/>
                        <a:sym typeface="Twentieth Century"/>
                      </a:endParaRPr>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3.4 kg</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6.7 Kg.</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9 kg</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13.18 Kg.</a:t>
                      </a:r>
                      <a:endParaRPr sz="1400" u="none" strike="noStrike" cap="none"/>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6"/>
                  </a:ext>
                </a:extLst>
              </a:tr>
              <a:tr h="728175">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Test pressure</a:t>
                      </a:r>
                      <a:endParaRPr sz="1400" u="none" strike="noStrike" cap="none"/>
                    </a:p>
                  </a:txBody>
                  <a:tcPr marL="91450" marR="91450" marT="45700" marB="457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35 Bars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35 Bars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35 Bars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35 Bars</a:t>
                      </a:r>
                      <a:endParaRPr sz="1400" u="none" strike="noStrike" cap="none"/>
                    </a:p>
                  </a:txBody>
                  <a:tcPr marL="91450" marR="91450" marT="45700" marB="457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Twentieth Century"/>
                        <a:buNone/>
                      </a:pPr>
                      <a:r>
                        <a:rPr lang="en-US" sz="2000" b="0" i="1" u="none" strike="noStrike" cap="none">
                          <a:solidFill>
                            <a:schemeClr val="dk1"/>
                          </a:solidFill>
                          <a:latin typeface="Twentieth Century"/>
                          <a:ea typeface="Twentieth Century"/>
                          <a:cs typeface="Twentieth Century"/>
                          <a:sym typeface="Twentieth Century"/>
                        </a:rPr>
                        <a:t>35 Bars</a:t>
                      </a:r>
                      <a:endParaRPr sz="1400" u="none" strike="noStrike" cap="none"/>
                    </a:p>
                  </a:txBody>
                  <a:tcPr marL="91450" marR="91450" marT="45700" marB="4570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7"/>
                  </a:ext>
                </a:extLst>
              </a:tr>
            </a:tbl>
          </a:graphicData>
        </a:graphic>
      </p:graphicFrame>
      <p:sp>
        <p:nvSpPr>
          <p:cNvPr id="704" name="Google Shape;704;p67"/>
          <p:cNvSpPr txBox="1"/>
          <p:nvPr/>
        </p:nvSpPr>
        <p:spPr>
          <a:xfrm>
            <a:off x="6629400" y="609600"/>
            <a:ext cx="4495800" cy="4572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Calibri"/>
                <a:ea typeface="Calibri"/>
                <a:cs typeface="Calibri"/>
                <a:sym typeface="Calibri"/>
              </a:rPr>
              <a:t>विशिष्टताएँ</a:t>
            </a:r>
            <a:endParaRPr sz="1400" b="0" i="0" u="none" strike="noStrike" cap="none">
              <a:solidFill>
                <a:srgbClr val="000000"/>
              </a:solidFill>
              <a:latin typeface="Arial"/>
              <a:ea typeface="Arial"/>
              <a:cs typeface="Arial"/>
              <a:sym typeface="Arial"/>
            </a:endParaRPr>
          </a:p>
        </p:txBody>
      </p:sp>
      <p:pic>
        <p:nvPicPr>
          <p:cNvPr id="705" name="Google Shape;705;p67"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706" name="Google Shape;706;p67" descr="C:\Users\Acer\Downloads\WhatsApp Image 2025-09-04 at 17.24.38 (1).jpeg"/>
          <p:cNvPicPr preferRelativeResize="0"/>
          <p:nvPr/>
        </p:nvPicPr>
        <p:blipFill rotWithShape="1">
          <a:blip r:embed="rId3">
            <a:alphaModFix/>
          </a:blip>
          <a:srcRect/>
          <a:stretch/>
        </p:blipFill>
        <p:spPr>
          <a:xfrm>
            <a:off x="228600" y="228600"/>
            <a:ext cx="1066800" cy="914400"/>
          </a:xfrm>
          <a:prstGeom prst="rect">
            <a:avLst/>
          </a:prstGeom>
          <a:noFill/>
          <a:ln>
            <a:noFill/>
          </a:ln>
        </p:spPr>
      </p:pic>
      <p:pic>
        <p:nvPicPr>
          <p:cNvPr id="707" name="Google Shape;707;p67"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708" name="Google Shape;708;p67"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68"/>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68"/>
          <p:cNvSpPr txBox="1">
            <a:spLocks noGrp="1"/>
          </p:cNvSpPr>
          <p:nvPr>
            <p:ph type="title"/>
          </p:nvPr>
        </p:nvSpPr>
        <p:spPr>
          <a:xfrm>
            <a:off x="1447800" y="1341438"/>
            <a:ext cx="3962400" cy="1706562"/>
          </a:xfrm>
          <a:prstGeom prst="rect">
            <a:avLst/>
          </a:prstGeom>
          <a:solidFill>
            <a:srgbClr val="002060"/>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FF00"/>
              </a:buClr>
              <a:buSzPct val="100000"/>
              <a:buFont typeface="Calibri"/>
              <a:buNone/>
            </a:pPr>
            <a:r>
              <a:rPr lang="en-US" sz="4000" b="1">
                <a:solidFill>
                  <a:srgbClr val="FFFF00"/>
                </a:solidFill>
              </a:rPr>
              <a:t>कार्बन डाइऑक्साइड अग्निशामक</a:t>
            </a:r>
            <a:endParaRPr sz="4000" b="1">
              <a:solidFill>
                <a:srgbClr val="FFFF00"/>
              </a:solidFill>
            </a:endParaRPr>
          </a:p>
        </p:txBody>
      </p:sp>
      <p:sp>
        <p:nvSpPr>
          <p:cNvPr id="716" name="Google Shape;716;p68"/>
          <p:cNvSpPr txBox="1">
            <a:spLocks noGrp="1"/>
          </p:cNvSpPr>
          <p:nvPr>
            <p:ph type="body" idx="1"/>
          </p:nvPr>
        </p:nvSpPr>
        <p:spPr>
          <a:xfrm>
            <a:off x="6553200" y="1828800"/>
            <a:ext cx="5105400" cy="4648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latin typeface="Calibri"/>
                <a:ea typeface="Calibri"/>
                <a:cs typeface="Calibri"/>
                <a:sym typeface="Calibri"/>
              </a:rPr>
              <a:t>यह मानक तापमान और दबाव पर एक गैस है</a:t>
            </a:r>
            <a:endParaRPr sz="240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कार्बन डाइऑक्साइड रंगहीन, गैर-हानिकारक और गंधहीन है,</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हवा से भारी, ऑक्सीजन को विस्थापित करता है (दबाने वाला)</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बिजली का गैर-परवाहक,</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गैर-स्थायी गैस - (स्वच्छ एजेंट) क्योंकि यह निर्वहन के बाद कोई अवशेष नहीं छोड़ता</a:t>
            </a:r>
            <a:endParaRPr/>
          </a:p>
          <a:p>
            <a:pPr marL="228600" lvl="0" indent="-228600" algn="just" rtl="0">
              <a:lnSpc>
                <a:spcPct val="90000"/>
              </a:lnSpc>
              <a:spcBef>
                <a:spcPts val="1000"/>
              </a:spcBef>
              <a:spcAft>
                <a:spcPts val="0"/>
              </a:spcAft>
              <a:buClr>
                <a:schemeClr val="dk1"/>
              </a:buClr>
              <a:buSzPts val="2800"/>
              <a:buFont typeface="Calibri"/>
              <a:buNone/>
            </a:pPr>
            <a:endParaRPr>
              <a:latin typeface="Calibri"/>
              <a:ea typeface="Calibri"/>
              <a:cs typeface="Calibri"/>
              <a:sym typeface="Calibri"/>
            </a:endParaRPr>
          </a:p>
        </p:txBody>
      </p:sp>
      <p:sp>
        <p:nvSpPr>
          <p:cNvPr id="717" name="Google Shape;717;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54</a:t>
            </a:fld>
            <a:endParaRPr sz="1400" b="0" i="0" u="none" strike="noStrike" cap="none">
              <a:solidFill>
                <a:schemeClr val="dk1"/>
              </a:solidFill>
              <a:latin typeface="Calibri"/>
              <a:ea typeface="Calibri"/>
              <a:cs typeface="Calibri"/>
              <a:sym typeface="Calibri"/>
            </a:endParaRPr>
          </a:p>
        </p:txBody>
      </p:sp>
      <p:sp>
        <p:nvSpPr>
          <p:cNvPr id="718" name="Google Shape;718;p68"/>
          <p:cNvSpPr txBox="1"/>
          <p:nvPr/>
        </p:nvSpPr>
        <p:spPr>
          <a:xfrm>
            <a:off x="6553200" y="1143000"/>
            <a:ext cx="35814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Calibri"/>
              <a:buNone/>
            </a:pPr>
            <a:r>
              <a:rPr lang="en-US" sz="2800" b="1" i="0" u="none" strike="noStrike" cap="none">
                <a:solidFill>
                  <a:srgbClr val="FF0000"/>
                </a:solidFill>
                <a:latin typeface="Calibri"/>
                <a:ea typeface="Calibri"/>
                <a:cs typeface="Calibri"/>
                <a:sym typeface="Calibri"/>
              </a:rPr>
              <a:t>विशेषताएँ:</a:t>
            </a:r>
            <a:endParaRPr sz="1400" b="0" i="0" u="none" strike="noStrike" cap="none">
              <a:solidFill>
                <a:srgbClr val="000000"/>
              </a:solidFill>
              <a:latin typeface="Arial"/>
              <a:ea typeface="Arial"/>
              <a:cs typeface="Arial"/>
              <a:sym typeface="Arial"/>
            </a:endParaRPr>
          </a:p>
        </p:txBody>
      </p:sp>
      <p:pic>
        <p:nvPicPr>
          <p:cNvPr id="719" name="Google Shape;719;p68" descr="C:\Users\Acer\Downloads\WhatsApp Image 2025-09-04 at 17.24.38 (1).jpeg"/>
          <p:cNvPicPr preferRelativeResize="0"/>
          <p:nvPr/>
        </p:nvPicPr>
        <p:blipFill rotWithShape="1">
          <a:blip r:embed="rId3">
            <a:alphaModFix/>
          </a:blip>
          <a:srcRect/>
          <a:stretch/>
        </p:blipFill>
        <p:spPr>
          <a:xfrm>
            <a:off x="228600" y="152400"/>
            <a:ext cx="1066800" cy="990600"/>
          </a:xfrm>
          <a:prstGeom prst="rect">
            <a:avLst/>
          </a:prstGeom>
          <a:noFill/>
          <a:ln>
            <a:noFill/>
          </a:ln>
        </p:spPr>
      </p:pic>
      <p:pic>
        <p:nvPicPr>
          <p:cNvPr id="720" name="Google Shape;720;p68"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69"/>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7" name="Google Shape;727;p69"/>
          <p:cNvSpPr txBox="1">
            <a:spLocks noGrp="1"/>
          </p:cNvSpPr>
          <p:nvPr>
            <p:ph type="title"/>
          </p:nvPr>
        </p:nvSpPr>
        <p:spPr>
          <a:xfrm>
            <a:off x="381000" y="1570038"/>
            <a:ext cx="4953000" cy="1477962"/>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कार्बन डाइऑक्साइड अग्निशामक</a:t>
            </a:r>
            <a:endParaRPr sz="4000" b="1">
              <a:solidFill>
                <a:srgbClr val="FFFF00"/>
              </a:solidFill>
            </a:endParaRPr>
          </a:p>
        </p:txBody>
      </p:sp>
      <p:sp>
        <p:nvSpPr>
          <p:cNvPr id="728" name="Google Shape;728;p69"/>
          <p:cNvSpPr txBox="1">
            <a:spLocks noGrp="1"/>
          </p:cNvSpPr>
          <p:nvPr>
            <p:ph type="body" idx="1"/>
          </p:nvPr>
        </p:nvSpPr>
        <p:spPr>
          <a:xfrm>
            <a:off x="6096000" y="1752600"/>
            <a:ext cx="5486400" cy="4648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chemeClr val="dk1"/>
              </a:buClr>
              <a:buSzPts val="2400"/>
              <a:buChar char="•"/>
            </a:pPr>
            <a:r>
              <a:rPr lang="en-US" sz="2400">
                <a:latin typeface="Calibri"/>
                <a:ea typeface="Calibri"/>
                <a:cs typeface="Calibri"/>
                <a:sym typeface="Calibri"/>
              </a:rPr>
              <a:t>यह संवेदनशील इलेक्ट्रॉनिक्स और दस्तावेजों के लिए आदर्श है।</a:t>
            </a:r>
            <a:endParaRPr/>
          </a:p>
          <a:p>
            <a:pPr marL="228600" lvl="0" indent="-228600" algn="just" rtl="0">
              <a:lnSpc>
                <a:spcPct val="100000"/>
              </a:lnSpc>
              <a:spcBef>
                <a:spcPts val="1000"/>
              </a:spcBef>
              <a:spcAft>
                <a:spcPts val="0"/>
              </a:spcAft>
              <a:buClr>
                <a:schemeClr val="dk1"/>
              </a:buClr>
              <a:buSzPts val="2400"/>
              <a:buChar char="•"/>
            </a:pPr>
            <a:r>
              <a:rPr lang="en-US" sz="2400">
                <a:latin typeface="Calibri"/>
                <a:ea typeface="Calibri"/>
                <a:cs typeface="Calibri"/>
                <a:sym typeface="Calibri"/>
              </a:rPr>
              <a:t>यह कक्षा ए की आग के लिए नहीं है, क्योंकि गैस का उच्च दबाव वाला बादल जलती हुई सामग्रियों को बिखेर सकता है।</a:t>
            </a:r>
            <a:endParaRPr/>
          </a:p>
          <a:p>
            <a:pPr marL="228600" lvl="0" indent="-228600" algn="just" rtl="0">
              <a:lnSpc>
                <a:spcPct val="100000"/>
              </a:lnSpc>
              <a:spcBef>
                <a:spcPts val="1000"/>
              </a:spcBef>
              <a:spcAft>
                <a:spcPts val="0"/>
              </a:spcAft>
              <a:buClr>
                <a:schemeClr val="dk1"/>
              </a:buClr>
              <a:buSzPts val="2400"/>
              <a:buChar char="•"/>
            </a:pPr>
            <a:r>
              <a:rPr lang="en-US" sz="2400">
                <a:latin typeface="Calibri"/>
                <a:ea typeface="Calibri"/>
                <a:cs typeface="Calibri"/>
                <a:sym typeface="Calibri"/>
              </a:rPr>
              <a:t>CO2 आग में अपने ऑक्सीजन स्रोत, धातुओं या खाना पकाने के माध्यमों के साथ उपयोग के लिए उपयुक्त नहीं है</a:t>
            </a:r>
            <a:endParaRPr/>
          </a:p>
          <a:p>
            <a:pPr marL="228600" lvl="0" indent="-228600" algn="just" rtl="0">
              <a:lnSpc>
                <a:spcPct val="100000"/>
              </a:lnSpc>
              <a:spcBef>
                <a:spcPts val="1000"/>
              </a:spcBef>
              <a:spcAft>
                <a:spcPts val="0"/>
              </a:spcAft>
              <a:buClr>
                <a:schemeClr val="dk1"/>
              </a:buClr>
              <a:buSzPts val="2400"/>
              <a:buChar char="•"/>
            </a:pPr>
            <a:r>
              <a:rPr lang="en-US" sz="2400">
                <a:latin typeface="Calibri"/>
                <a:ea typeface="Calibri"/>
                <a:cs typeface="Calibri"/>
                <a:sym typeface="Calibri"/>
              </a:rPr>
              <a:t>हालांकि यह जलती हुई व्यक्ति पर काफी सफल हो सकता है</a:t>
            </a:r>
            <a:endParaRPr/>
          </a:p>
        </p:txBody>
      </p:sp>
      <p:sp>
        <p:nvSpPr>
          <p:cNvPr id="729" name="Google Shape;729;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55</a:t>
            </a:fld>
            <a:endParaRPr sz="1400" b="0" i="0" u="none" strike="noStrike" cap="none">
              <a:solidFill>
                <a:schemeClr val="dk1"/>
              </a:solidFill>
              <a:latin typeface="Calibri"/>
              <a:ea typeface="Calibri"/>
              <a:cs typeface="Calibri"/>
              <a:sym typeface="Calibri"/>
            </a:endParaRPr>
          </a:p>
        </p:txBody>
      </p:sp>
      <p:sp>
        <p:nvSpPr>
          <p:cNvPr id="730" name="Google Shape;730;p69"/>
          <p:cNvSpPr txBox="1"/>
          <p:nvPr/>
        </p:nvSpPr>
        <p:spPr>
          <a:xfrm>
            <a:off x="6553200" y="1143000"/>
            <a:ext cx="350520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Calibri"/>
              <a:buNone/>
            </a:pPr>
            <a:r>
              <a:rPr lang="en-US" sz="2800" b="1" i="0" u="none" strike="noStrike" cap="none">
                <a:solidFill>
                  <a:srgbClr val="FF0000"/>
                </a:solidFill>
                <a:latin typeface="Calibri"/>
                <a:ea typeface="Calibri"/>
                <a:cs typeface="Calibri"/>
                <a:sym typeface="Calibri"/>
              </a:rPr>
              <a:t>विशेषताएँ:</a:t>
            </a:r>
            <a:endParaRPr sz="1400" b="0" i="0" u="none" strike="noStrike" cap="none">
              <a:solidFill>
                <a:srgbClr val="000000"/>
              </a:solidFill>
              <a:latin typeface="Arial"/>
              <a:ea typeface="Arial"/>
              <a:cs typeface="Arial"/>
              <a:sym typeface="Arial"/>
            </a:endParaRPr>
          </a:p>
        </p:txBody>
      </p:sp>
      <p:pic>
        <p:nvPicPr>
          <p:cNvPr id="731" name="Google Shape;731;p69"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732" name="Google Shape;732;p69" descr="C:\Users\Acer\Downloads\WhatsApp Image 2025-09-04 at 17.24.38 (3).jpeg"/>
          <p:cNvPicPr preferRelativeResize="0"/>
          <p:nvPr/>
        </p:nvPicPr>
        <p:blipFill rotWithShape="1">
          <a:blip r:embed="rId4">
            <a:alphaModFix/>
          </a:blip>
          <a:srcRect/>
          <a:stretch/>
        </p:blipFill>
        <p:spPr>
          <a:xfrm>
            <a:off x="10896600" y="152400"/>
            <a:ext cx="1066800" cy="91281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70"/>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70"/>
          <p:cNvSpPr txBox="1">
            <a:spLocks noGrp="1"/>
          </p:cNvSpPr>
          <p:nvPr>
            <p:ph type="title"/>
          </p:nvPr>
        </p:nvSpPr>
        <p:spPr>
          <a:xfrm>
            <a:off x="1447800" y="1570038"/>
            <a:ext cx="4038600" cy="1782762"/>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कार्बन डाइऑक्साइड अग्निशामक</a:t>
            </a:r>
            <a:endParaRPr sz="4000" b="1">
              <a:solidFill>
                <a:srgbClr val="FFFF00"/>
              </a:solidFill>
            </a:endParaRPr>
          </a:p>
        </p:txBody>
      </p:sp>
      <p:sp>
        <p:nvSpPr>
          <p:cNvPr id="740" name="Google Shape;740;p70"/>
          <p:cNvSpPr txBox="1">
            <a:spLocks noGrp="1"/>
          </p:cNvSpPr>
          <p:nvPr>
            <p:ph type="body" idx="1"/>
          </p:nvPr>
        </p:nvSpPr>
        <p:spPr>
          <a:xfrm>
            <a:off x="6477000" y="1524000"/>
            <a:ext cx="5105400" cy="48006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262626"/>
              </a:buClr>
              <a:buSzPts val="2400"/>
              <a:buChar char="•"/>
            </a:pPr>
            <a:r>
              <a:rPr lang="en-US" sz="2400">
                <a:solidFill>
                  <a:srgbClr val="262626"/>
                </a:solidFill>
                <a:latin typeface="Calibri"/>
                <a:ea typeface="Calibri"/>
                <a:cs typeface="Calibri"/>
                <a:sym typeface="Calibri"/>
              </a:rPr>
              <a:t>मैंगनीज स्टील से बना</a:t>
            </a:r>
            <a:endParaRPr/>
          </a:p>
          <a:p>
            <a:pPr marL="228600" lvl="0" indent="-228600" algn="l" rtl="0">
              <a:lnSpc>
                <a:spcPct val="100000"/>
              </a:lnSpc>
              <a:spcBef>
                <a:spcPts val="1000"/>
              </a:spcBef>
              <a:spcAft>
                <a:spcPts val="0"/>
              </a:spcAft>
              <a:buClr>
                <a:srgbClr val="262626"/>
              </a:buClr>
              <a:buSzPts val="2400"/>
              <a:buChar char="•"/>
            </a:pPr>
            <a:r>
              <a:rPr lang="en-US" sz="2400">
                <a:solidFill>
                  <a:srgbClr val="262626"/>
                </a:solidFill>
                <a:latin typeface="Calibri"/>
                <a:ea typeface="Calibri"/>
                <a:cs typeface="Calibri"/>
                <a:sym typeface="Calibri"/>
              </a:rPr>
              <a:t>नियंत्रित डिस्चार्ज</a:t>
            </a:r>
            <a:endParaRPr/>
          </a:p>
          <a:p>
            <a:pPr marL="228600" lvl="0" indent="-228600" algn="l" rtl="0">
              <a:lnSpc>
                <a:spcPct val="100000"/>
              </a:lnSpc>
              <a:spcBef>
                <a:spcPts val="1000"/>
              </a:spcBef>
              <a:spcAft>
                <a:spcPts val="0"/>
              </a:spcAft>
              <a:buClr>
                <a:srgbClr val="262626"/>
              </a:buClr>
              <a:buSzPts val="2400"/>
              <a:buChar char="•"/>
            </a:pPr>
            <a:r>
              <a:rPr lang="en-US" sz="2400">
                <a:solidFill>
                  <a:srgbClr val="262626"/>
                </a:solidFill>
                <a:latin typeface="Calibri"/>
                <a:ea typeface="Calibri"/>
                <a:cs typeface="Calibri"/>
                <a:sym typeface="Calibri"/>
              </a:rPr>
              <a:t>साधारण निचोड़ संचालन के साथ पीतल की निकेल कोटेड सिर वाल्व</a:t>
            </a:r>
            <a:endParaRPr/>
          </a:p>
          <a:p>
            <a:pPr marL="228600" lvl="0" indent="-228600" algn="l" rtl="0">
              <a:lnSpc>
                <a:spcPct val="100000"/>
              </a:lnSpc>
              <a:spcBef>
                <a:spcPts val="1000"/>
              </a:spcBef>
              <a:spcAft>
                <a:spcPts val="0"/>
              </a:spcAft>
              <a:buClr>
                <a:srgbClr val="262626"/>
              </a:buClr>
              <a:buSzPts val="2400"/>
              <a:buChar char="•"/>
            </a:pPr>
            <a:r>
              <a:rPr lang="en-US" sz="2400">
                <a:solidFill>
                  <a:srgbClr val="262626"/>
                </a:solidFill>
                <a:latin typeface="Calibri"/>
                <a:ea typeface="Calibri"/>
                <a:cs typeface="Calibri"/>
                <a:sym typeface="Calibri"/>
              </a:rPr>
              <a:t>रीचार्ज करने योग्य और आसान रखरखाव</a:t>
            </a:r>
            <a:endParaRPr/>
          </a:p>
          <a:p>
            <a:pPr marL="228600" lvl="0" indent="-228600" algn="l" rtl="0">
              <a:lnSpc>
                <a:spcPct val="100000"/>
              </a:lnSpc>
              <a:spcBef>
                <a:spcPts val="1000"/>
              </a:spcBef>
              <a:spcAft>
                <a:spcPts val="0"/>
              </a:spcAft>
              <a:buClr>
                <a:srgbClr val="262626"/>
              </a:buClr>
              <a:buSzPts val="2400"/>
              <a:buChar char="•"/>
            </a:pPr>
            <a:r>
              <a:rPr lang="en-US" sz="2400">
                <a:solidFill>
                  <a:srgbClr val="262626"/>
                </a:solidFill>
                <a:latin typeface="Calibri"/>
                <a:ea typeface="Calibri"/>
                <a:cs typeface="Calibri"/>
                <a:sym typeface="Calibri"/>
              </a:rPr>
              <a:t>क्षमता 2 से 4.5 किलोग्राम, बेलनाकार आकार</a:t>
            </a:r>
            <a:endParaRPr/>
          </a:p>
          <a:p>
            <a:pPr marL="228600" lvl="0" indent="-228600" algn="l" rtl="0">
              <a:lnSpc>
                <a:spcPct val="100000"/>
              </a:lnSpc>
              <a:spcBef>
                <a:spcPts val="1000"/>
              </a:spcBef>
              <a:spcAft>
                <a:spcPts val="0"/>
              </a:spcAft>
              <a:buClr>
                <a:srgbClr val="262626"/>
              </a:buClr>
              <a:buSzPts val="2400"/>
              <a:buChar char="•"/>
            </a:pPr>
            <a:r>
              <a:rPr lang="en-US" sz="2400">
                <a:solidFill>
                  <a:srgbClr val="262626"/>
                </a:solidFill>
                <a:latin typeface="Calibri"/>
                <a:ea typeface="Calibri"/>
                <a:cs typeface="Calibri"/>
                <a:sym typeface="Calibri"/>
              </a:rPr>
              <a:t>खड़े संचालन</a:t>
            </a:r>
            <a:endParaRPr/>
          </a:p>
          <a:p>
            <a:pPr marL="228600" lvl="0" indent="-228600" algn="l" rtl="0">
              <a:lnSpc>
                <a:spcPct val="100000"/>
              </a:lnSpc>
              <a:spcBef>
                <a:spcPts val="1000"/>
              </a:spcBef>
              <a:spcAft>
                <a:spcPts val="0"/>
              </a:spcAft>
              <a:buClr>
                <a:srgbClr val="262626"/>
              </a:buClr>
              <a:buSzPts val="2400"/>
              <a:buChar char="•"/>
            </a:pPr>
            <a:r>
              <a:rPr lang="en-US" sz="2400">
                <a:solidFill>
                  <a:srgbClr val="262626"/>
                </a:solidFill>
                <a:latin typeface="Calibri"/>
                <a:ea typeface="Calibri"/>
                <a:cs typeface="Calibri"/>
                <a:sym typeface="Calibri"/>
              </a:rPr>
              <a:t>स्विवेल हॉर्न जिसमें ठंडी जलन नहीं होती</a:t>
            </a:r>
            <a:endParaRPr sz="2400">
              <a:solidFill>
                <a:srgbClr val="262626"/>
              </a:solidFill>
              <a:latin typeface="Calibri"/>
              <a:ea typeface="Calibri"/>
              <a:cs typeface="Calibri"/>
              <a:sym typeface="Calibri"/>
            </a:endParaRPr>
          </a:p>
        </p:txBody>
      </p:sp>
      <p:sp>
        <p:nvSpPr>
          <p:cNvPr id="741" name="Google Shape;741;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56</a:t>
            </a:fld>
            <a:endParaRPr sz="1400" b="0" i="0" u="none" strike="noStrike" cap="none">
              <a:solidFill>
                <a:schemeClr val="dk1"/>
              </a:solidFill>
              <a:latin typeface="Calibri"/>
              <a:ea typeface="Calibri"/>
              <a:cs typeface="Calibri"/>
              <a:sym typeface="Calibri"/>
            </a:endParaRPr>
          </a:p>
        </p:txBody>
      </p:sp>
      <p:pic>
        <p:nvPicPr>
          <p:cNvPr id="742" name="Google Shape;742;p70"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743" name="Google Shape;743;p70"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71"/>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0" name="Google Shape;750;p71"/>
          <p:cNvSpPr txBox="1">
            <a:spLocks noGrp="1"/>
          </p:cNvSpPr>
          <p:nvPr>
            <p:ph type="title"/>
          </p:nvPr>
        </p:nvSpPr>
        <p:spPr>
          <a:xfrm>
            <a:off x="1524000" y="1570038"/>
            <a:ext cx="3962400" cy="2239962"/>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कार्बन डाइऑक्साइड अग्निशामक</a:t>
            </a:r>
            <a:endParaRPr sz="4000" b="1">
              <a:solidFill>
                <a:srgbClr val="FFFF00"/>
              </a:solidFill>
            </a:endParaRPr>
          </a:p>
        </p:txBody>
      </p:sp>
      <p:sp>
        <p:nvSpPr>
          <p:cNvPr id="751" name="Google Shape;751;p71"/>
          <p:cNvSpPr txBox="1">
            <a:spLocks noGrp="1"/>
          </p:cNvSpPr>
          <p:nvPr>
            <p:ph type="sldNum" idx="12"/>
          </p:nvPr>
        </p:nvSpPr>
        <p:spPr>
          <a:xfrm>
            <a:off x="8077200" y="6172200"/>
            <a:ext cx="2133600" cy="47625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57</a:t>
            </a:fld>
            <a:endParaRPr sz="1400" b="0" i="0" u="none" strike="noStrike" cap="none">
              <a:solidFill>
                <a:schemeClr val="dk1"/>
              </a:solidFill>
              <a:latin typeface="Calibri"/>
              <a:ea typeface="Calibri"/>
              <a:cs typeface="Calibri"/>
              <a:sym typeface="Calibri"/>
            </a:endParaRPr>
          </a:p>
        </p:txBody>
      </p:sp>
      <p:pic>
        <p:nvPicPr>
          <p:cNvPr id="752" name="Google Shape;752;p71"/>
          <p:cNvPicPr preferRelativeResize="0"/>
          <p:nvPr/>
        </p:nvPicPr>
        <p:blipFill rotWithShape="1">
          <a:blip r:embed="rId3">
            <a:alphaModFix/>
          </a:blip>
          <a:srcRect l="6087" t="68965" r="67599" b="3812"/>
          <a:stretch/>
        </p:blipFill>
        <p:spPr>
          <a:xfrm>
            <a:off x="10210800" y="1320800"/>
            <a:ext cx="1752600" cy="5089525"/>
          </a:xfrm>
          <a:prstGeom prst="rect">
            <a:avLst/>
          </a:prstGeom>
          <a:noFill/>
          <a:ln>
            <a:noFill/>
          </a:ln>
        </p:spPr>
      </p:pic>
      <p:sp>
        <p:nvSpPr>
          <p:cNvPr id="753" name="Google Shape;753;p71"/>
          <p:cNvSpPr txBox="1"/>
          <p:nvPr/>
        </p:nvSpPr>
        <p:spPr>
          <a:xfrm>
            <a:off x="6096000" y="1320800"/>
            <a:ext cx="3779520" cy="55372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200000"/>
              </a:lnSpc>
              <a:spcBef>
                <a:spcPts val="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वाल्व/एक्सटेंशन लीवर</a:t>
            </a:r>
            <a:endParaRPr sz="1400" b="0" i="0" u="none" strike="noStrike" cap="none">
              <a:solidFill>
                <a:srgbClr val="000000"/>
              </a:solidFill>
              <a:latin typeface="Arial"/>
              <a:ea typeface="Arial"/>
              <a:cs typeface="Arial"/>
              <a:sym typeface="Arial"/>
            </a:endParaRPr>
          </a:p>
          <a:p>
            <a:pPr marL="514350" marR="0" lvl="0" indent="-514350" algn="l" rtl="0">
              <a:lnSpc>
                <a:spcPct val="2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लॉकिंग डिवाइस के साथ सुरक्षा पिन</a:t>
            </a:r>
            <a:endParaRPr sz="1400" b="0" i="0" u="none" strike="noStrike" cap="none">
              <a:solidFill>
                <a:srgbClr val="000000"/>
              </a:solidFill>
              <a:latin typeface="Arial"/>
              <a:ea typeface="Arial"/>
              <a:cs typeface="Arial"/>
              <a:sym typeface="Arial"/>
            </a:endParaRPr>
          </a:p>
          <a:p>
            <a:pPr marL="514350" marR="0" lvl="0" indent="-514350" algn="l" rtl="0">
              <a:lnSpc>
                <a:spcPct val="2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वाल्व हैंडल</a:t>
            </a:r>
            <a:endParaRPr sz="1400" b="0" i="0" u="none" strike="noStrike" cap="none">
              <a:solidFill>
                <a:srgbClr val="000000"/>
              </a:solidFill>
              <a:latin typeface="Arial"/>
              <a:ea typeface="Arial"/>
              <a:cs typeface="Arial"/>
              <a:sym typeface="Arial"/>
            </a:endParaRPr>
          </a:p>
          <a:p>
            <a:pPr marL="514350" marR="0" lvl="0" indent="-514350" algn="l" rtl="0">
              <a:lnSpc>
                <a:spcPct val="2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डिस्चार्ज होज़ और हॉर्न</a:t>
            </a:r>
            <a:endParaRPr sz="1400" b="0" i="0" u="none" strike="noStrike" cap="none">
              <a:solidFill>
                <a:srgbClr val="000000"/>
              </a:solidFill>
              <a:latin typeface="Arial"/>
              <a:ea typeface="Arial"/>
              <a:cs typeface="Arial"/>
              <a:sym typeface="Arial"/>
            </a:endParaRPr>
          </a:p>
          <a:p>
            <a:pPr marL="514350" marR="0" lvl="0" indent="-514350" algn="l" rtl="0">
              <a:lnSpc>
                <a:spcPct val="200000"/>
              </a:lnSpc>
              <a:spcBef>
                <a:spcPts val="480"/>
              </a:spcBef>
              <a:spcAft>
                <a:spcPts val="0"/>
              </a:spcAft>
              <a:buClr>
                <a:schemeClr val="dk1"/>
              </a:buClr>
              <a:buSzPts val="2400"/>
              <a:buFont typeface="Calibri"/>
              <a:buAutoNum type="arabicPeriod"/>
            </a:pPr>
            <a:r>
              <a:rPr lang="en-US" sz="2400" b="0" i="0" u="none" strike="noStrike" cap="none">
                <a:solidFill>
                  <a:schemeClr val="dk1"/>
                </a:solidFill>
                <a:latin typeface="Calibri"/>
                <a:ea typeface="Calibri"/>
                <a:cs typeface="Calibri"/>
                <a:sym typeface="Calibri"/>
              </a:rPr>
              <a:t>साइफन ट्यूब</a:t>
            </a:r>
            <a:endParaRPr sz="1400" b="0" i="0" u="none" strike="noStrike" cap="none">
              <a:solidFill>
                <a:srgbClr val="000000"/>
              </a:solidFill>
              <a:latin typeface="Arial"/>
              <a:ea typeface="Arial"/>
              <a:cs typeface="Arial"/>
              <a:sym typeface="Arial"/>
            </a:endParaRPr>
          </a:p>
        </p:txBody>
      </p:sp>
      <p:pic>
        <p:nvPicPr>
          <p:cNvPr id="754" name="Google Shape;754;p71" descr="C:\Users\Acer\Downloads\WhatsApp Image 2025-09-04 at 17.24.38 (1).jpeg"/>
          <p:cNvPicPr preferRelativeResize="0"/>
          <p:nvPr/>
        </p:nvPicPr>
        <p:blipFill rotWithShape="1">
          <a:blip r:embed="rId4">
            <a:alphaModFix/>
          </a:blip>
          <a:srcRect/>
          <a:stretch/>
        </p:blipFill>
        <p:spPr>
          <a:xfrm>
            <a:off x="228600" y="228600"/>
            <a:ext cx="1143000" cy="1066800"/>
          </a:xfrm>
          <a:prstGeom prst="rect">
            <a:avLst/>
          </a:prstGeom>
          <a:noFill/>
          <a:ln>
            <a:noFill/>
          </a:ln>
        </p:spPr>
      </p:pic>
      <p:pic>
        <p:nvPicPr>
          <p:cNvPr id="755" name="Google Shape;755;p71" descr="C:\Users\Acer\Downloads\WhatsApp Image 2025-09-04 at 17.24.38 (3).jpeg"/>
          <p:cNvPicPr preferRelativeResize="0"/>
          <p:nvPr/>
        </p:nvPicPr>
        <p:blipFill rotWithShape="1">
          <a:blip r:embed="rId5">
            <a:alphaModFix/>
          </a:blip>
          <a:srcRect/>
          <a:stretch/>
        </p:blipFill>
        <p:spPr>
          <a:xfrm>
            <a:off x="10896600" y="153988"/>
            <a:ext cx="1066800" cy="91281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72"/>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2" name="Google Shape;762;p72"/>
          <p:cNvSpPr txBox="1">
            <a:spLocks noGrp="1"/>
          </p:cNvSpPr>
          <p:nvPr>
            <p:ph type="title"/>
          </p:nvPr>
        </p:nvSpPr>
        <p:spPr>
          <a:xfrm>
            <a:off x="990600" y="1570038"/>
            <a:ext cx="4191000" cy="17827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66"/>
              </a:buClr>
              <a:buSzPts val="4000"/>
              <a:buFont typeface="Calibri"/>
              <a:buNone/>
            </a:pPr>
            <a:r>
              <a:rPr lang="en-US" sz="4000" b="1">
                <a:solidFill>
                  <a:srgbClr val="FF0066"/>
                </a:solidFill>
              </a:rPr>
              <a:t>कार्बन डाइऑक्साइड अग्निशामक</a:t>
            </a:r>
            <a:endParaRPr sz="4000" b="1">
              <a:solidFill>
                <a:srgbClr val="FF0066"/>
              </a:solidFill>
            </a:endParaRPr>
          </a:p>
        </p:txBody>
      </p:sp>
      <p:sp>
        <p:nvSpPr>
          <p:cNvPr id="763" name="Google Shape;763;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58</a:t>
            </a:fld>
            <a:endParaRPr sz="1400" b="0" i="0" u="none" strike="noStrike" cap="none">
              <a:solidFill>
                <a:schemeClr val="dk1"/>
              </a:solidFill>
              <a:latin typeface="Calibri"/>
              <a:ea typeface="Calibri"/>
              <a:cs typeface="Calibri"/>
              <a:sym typeface="Calibri"/>
            </a:endParaRPr>
          </a:p>
        </p:txBody>
      </p:sp>
      <p:graphicFrame>
        <p:nvGraphicFramePr>
          <p:cNvPr id="764" name="Google Shape;764;p72"/>
          <p:cNvGraphicFramePr/>
          <p:nvPr/>
        </p:nvGraphicFramePr>
        <p:xfrm>
          <a:off x="6248400" y="1692275"/>
          <a:ext cx="3000000" cy="3000000"/>
        </p:xfrm>
        <a:graphic>
          <a:graphicData uri="http://schemas.openxmlformats.org/drawingml/2006/table">
            <a:tbl>
              <a:tblPr>
                <a:noFill/>
                <a:tableStyleId>{AE04D944-B65A-4CBB-99F7-555FEB72C3FD}</a:tableStyleId>
              </a:tblPr>
              <a:tblGrid>
                <a:gridCol w="1680850">
                  <a:extLst>
                    <a:ext uri="{9D8B030D-6E8A-4147-A177-3AD203B41FA5}">
                      <a16:colId xmlns:a16="http://schemas.microsoft.com/office/drawing/2014/main" val="20000"/>
                    </a:ext>
                  </a:extLst>
                </a:gridCol>
                <a:gridCol w="1103050">
                  <a:extLst>
                    <a:ext uri="{9D8B030D-6E8A-4147-A177-3AD203B41FA5}">
                      <a16:colId xmlns:a16="http://schemas.microsoft.com/office/drawing/2014/main" val="20001"/>
                    </a:ext>
                  </a:extLst>
                </a:gridCol>
                <a:gridCol w="1313150">
                  <a:extLst>
                    <a:ext uri="{9D8B030D-6E8A-4147-A177-3AD203B41FA5}">
                      <a16:colId xmlns:a16="http://schemas.microsoft.com/office/drawing/2014/main" val="20002"/>
                    </a:ext>
                  </a:extLst>
                </a:gridCol>
                <a:gridCol w="1313150">
                  <a:extLst>
                    <a:ext uri="{9D8B030D-6E8A-4147-A177-3AD203B41FA5}">
                      <a16:colId xmlns:a16="http://schemas.microsoft.com/office/drawing/2014/main" val="20003"/>
                    </a:ext>
                  </a:extLst>
                </a:gridCol>
              </a:tblGrid>
              <a:tr h="601500">
                <a:tc gridSpan="4">
                  <a:txBody>
                    <a:bodyPr/>
                    <a:lstStyle/>
                    <a:p>
                      <a:pPr marL="0" marR="0" lvl="0" indent="0" algn="ctr"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Carbon Dioxide Fire Extinguisher Data</a:t>
                      </a:r>
                      <a:endParaRPr sz="1400" u="none" strike="noStrike" cap="none"/>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977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Capacity </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FF0000"/>
                        </a:buClr>
                        <a:buSzPts val="2000"/>
                        <a:buFont typeface="Arial"/>
                        <a:buNone/>
                      </a:pPr>
                      <a:r>
                        <a:rPr lang="en-US" sz="2000" b="0" i="0" u="none" strike="noStrike" cap="none">
                          <a:solidFill>
                            <a:srgbClr val="FF0000"/>
                          </a:solidFill>
                          <a:latin typeface="Arial"/>
                          <a:ea typeface="Arial"/>
                          <a:cs typeface="Arial"/>
                          <a:sym typeface="Arial"/>
                        </a:rPr>
                        <a:t>2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FF0000"/>
                        </a:buClr>
                        <a:buSzPts val="2000"/>
                        <a:buFont typeface="Arial"/>
                        <a:buNone/>
                      </a:pPr>
                      <a:r>
                        <a:rPr lang="en-US" sz="2000" b="0" i="0" u="none" strike="noStrike" cap="none">
                          <a:solidFill>
                            <a:srgbClr val="FF0000"/>
                          </a:solidFill>
                          <a:latin typeface="Arial"/>
                          <a:ea typeface="Arial"/>
                          <a:cs typeface="Arial"/>
                          <a:sym typeface="Arial"/>
                        </a:rPr>
                        <a:t>3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tc>
                  <a:txBody>
                    <a:bodyPr/>
                    <a:lstStyle/>
                    <a:p>
                      <a:pPr marL="0" marR="0" lvl="0" indent="0" algn="l" rtl="0">
                        <a:lnSpc>
                          <a:spcPct val="100000"/>
                        </a:lnSpc>
                        <a:spcBef>
                          <a:spcPts val="0"/>
                        </a:spcBef>
                        <a:spcAft>
                          <a:spcPts val="0"/>
                        </a:spcAft>
                        <a:buClr>
                          <a:srgbClr val="FF0000"/>
                        </a:buClr>
                        <a:buSzPts val="2000"/>
                        <a:buFont typeface="Arial"/>
                        <a:buNone/>
                      </a:pPr>
                      <a:r>
                        <a:rPr lang="en-US" sz="2000" b="0" i="0" u="none" strike="noStrike" cap="none">
                          <a:solidFill>
                            <a:srgbClr val="FF0000"/>
                          </a:solidFill>
                          <a:latin typeface="Arial"/>
                          <a:ea typeface="Arial"/>
                          <a:cs typeface="Arial"/>
                          <a:sym typeface="Arial"/>
                        </a:rPr>
                        <a:t>4.5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1005750">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Ave. discharge time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9.5 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10.5 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12 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2"/>
                  </a:ext>
                </a:extLst>
              </a:tr>
              <a:tr h="45977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Jet Length </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 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 2  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3 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3"/>
                  </a:ext>
                </a:extLst>
              </a:tr>
              <a:tr h="70097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Working pressure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60-70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60-70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60-70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4"/>
                  </a:ext>
                </a:extLst>
              </a:tr>
              <a:tr h="70097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Empty  weight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6.5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8.7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12.1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5"/>
                  </a:ext>
                </a:extLst>
              </a:tr>
              <a:tr h="45977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Filled weight</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8.5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11.7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16.6 kg</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6"/>
                  </a:ext>
                </a:extLst>
              </a:tr>
              <a:tr h="700975">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Test pressure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250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250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250 Bars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extLst>
                  <a:ext uri="{0D108BD9-81ED-4DB2-BD59-A6C34878D82A}">
                    <a16:rowId xmlns:a16="http://schemas.microsoft.com/office/drawing/2014/main" val="10007"/>
                  </a:ext>
                </a:extLst>
              </a:tr>
            </a:tbl>
          </a:graphicData>
        </a:graphic>
      </p:graphicFrame>
      <p:sp>
        <p:nvSpPr>
          <p:cNvPr id="765" name="Google Shape;765;p72"/>
          <p:cNvSpPr txBox="1"/>
          <p:nvPr/>
        </p:nvSpPr>
        <p:spPr>
          <a:xfrm>
            <a:off x="6400800" y="990600"/>
            <a:ext cx="4495800" cy="609600"/>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Calibri"/>
                <a:ea typeface="Calibri"/>
                <a:cs typeface="Calibri"/>
                <a:sym typeface="Calibri"/>
              </a:rPr>
              <a:t>विशेष विवरण</a:t>
            </a:r>
            <a:endParaRPr sz="1400" b="0" i="0" u="none" strike="noStrike" cap="none">
              <a:solidFill>
                <a:srgbClr val="000000"/>
              </a:solidFill>
              <a:latin typeface="Arial"/>
              <a:ea typeface="Arial"/>
              <a:cs typeface="Arial"/>
              <a:sym typeface="Arial"/>
            </a:endParaRPr>
          </a:p>
        </p:txBody>
      </p:sp>
      <p:pic>
        <p:nvPicPr>
          <p:cNvPr id="766" name="Google Shape;766;p72"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767" name="Google Shape;767;p72"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73"/>
          <p:cNvSpPr txBox="1"/>
          <p:nvPr/>
        </p:nvSpPr>
        <p:spPr>
          <a:xfrm>
            <a:off x="5867400" y="0"/>
            <a:ext cx="63246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4" name="Google Shape;774;p73"/>
          <p:cNvSpPr txBox="1">
            <a:spLocks noGrp="1"/>
          </p:cNvSpPr>
          <p:nvPr>
            <p:ph type="title"/>
          </p:nvPr>
        </p:nvSpPr>
        <p:spPr>
          <a:xfrm>
            <a:off x="1143000" y="1722438"/>
            <a:ext cx="4114800" cy="2087562"/>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साफ एजेंट अग्निशामक</a:t>
            </a:r>
            <a:endParaRPr sz="4000">
              <a:solidFill>
                <a:srgbClr val="FFFF00"/>
              </a:solidFill>
            </a:endParaRPr>
          </a:p>
        </p:txBody>
      </p:sp>
      <p:sp>
        <p:nvSpPr>
          <p:cNvPr id="775" name="Google Shape;775;p73"/>
          <p:cNvSpPr txBox="1">
            <a:spLocks noGrp="1"/>
          </p:cNvSpPr>
          <p:nvPr>
            <p:ph type="body" idx="1"/>
          </p:nvPr>
        </p:nvSpPr>
        <p:spPr>
          <a:xfrm>
            <a:off x="6400800" y="1219200"/>
            <a:ext cx="5257800" cy="5029200"/>
          </a:xfrm>
          <a:prstGeom prst="rect">
            <a:avLst/>
          </a:prstGeom>
          <a:noFill/>
          <a:ln>
            <a:noFill/>
          </a:ln>
        </p:spPr>
        <p:txBody>
          <a:bodyPr spcFirstLastPara="1" wrap="square" lIns="91425" tIns="45700" rIns="91425" bIns="45700" anchor="t" anchorCtr="0">
            <a:normAutofit/>
          </a:bodyPr>
          <a:lstStyle/>
          <a:p>
            <a:pPr marL="228600" lvl="0" indent="-228600" algn="just" rtl="0">
              <a:lnSpc>
                <a:spcPct val="150000"/>
              </a:lnSpc>
              <a:spcBef>
                <a:spcPts val="0"/>
              </a:spcBef>
              <a:spcAft>
                <a:spcPts val="0"/>
              </a:spcAft>
              <a:buClr>
                <a:schemeClr val="dk1"/>
              </a:buClr>
              <a:buSzPts val="2400"/>
              <a:buChar char="•"/>
            </a:pPr>
            <a:r>
              <a:rPr lang="en-US" sz="2400">
                <a:latin typeface="Calibri"/>
                <a:ea typeface="Calibri"/>
                <a:cs typeface="Calibri"/>
                <a:sym typeface="Calibri"/>
              </a:rPr>
              <a:t>उन्हें साफ एजेंट कहा जाता है क्योंकि वे डिस्चार्ज के बाद कोई अवशेष नहीं छोड़ते, जो संवेदनशील इलेक्ट्रॉनिक्स और दस्तावेजों के लिए आदर्श है।</a:t>
            </a:r>
            <a:endParaRPr/>
          </a:p>
          <a:p>
            <a:pPr marL="228600" lvl="0" indent="-228600" algn="just" rtl="0">
              <a:lnSpc>
                <a:spcPct val="150000"/>
              </a:lnSpc>
              <a:spcBef>
                <a:spcPts val="1000"/>
              </a:spcBef>
              <a:spcAft>
                <a:spcPts val="0"/>
              </a:spcAft>
              <a:buClr>
                <a:schemeClr val="dk1"/>
              </a:buClr>
              <a:buSzPts val="2400"/>
              <a:buChar char="•"/>
            </a:pPr>
            <a:r>
              <a:rPr lang="en-US" sz="2400">
                <a:latin typeface="Calibri"/>
                <a:ea typeface="Calibri"/>
                <a:cs typeface="Calibri"/>
                <a:sym typeface="Calibri"/>
              </a:rPr>
              <a:t> combustion क्षेत्र से गर्मी को हटा देता है (हैलोत्रोन, FE-36)</a:t>
            </a:r>
            <a:endParaRPr/>
          </a:p>
          <a:p>
            <a:pPr marL="228600" lvl="0" indent="-228600" algn="just" rtl="0">
              <a:lnSpc>
                <a:spcPct val="150000"/>
              </a:lnSpc>
              <a:spcBef>
                <a:spcPts val="1000"/>
              </a:spcBef>
              <a:spcAft>
                <a:spcPts val="0"/>
              </a:spcAft>
              <a:buClr>
                <a:schemeClr val="dk1"/>
              </a:buClr>
              <a:buSzPts val="2400"/>
              <a:buChar char="•"/>
            </a:pPr>
            <a:r>
              <a:rPr lang="en-US" sz="2400">
                <a:latin typeface="Calibri"/>
                <a:ea typeface="Calibri"/>
                <a:cs typeface="Calibri"/>
                <a:sym typeface="Calibri"/>
              </a:rPr>
              <a:t>रासायनिक श्रृंखला प्रतिक्रिया को अवरुद्ध करता है (हालन्स)</a:t>
            </a:r>
            <a:endParaRPr sz="2400" b="1">
              <a:solidFill>
                <a:srgbClr val="C00000"/>
              </a:solidFill>
              <a:latin typeface="Calibri"/>
              <a:ea typeface="Calibri"/>
              <a:cs typeface="Calibri"/>
              <a:sym typeface="Calibri"/>
            </a:endParaRPr>
          </a:p>
          <a:p>
            <a:pPr marL="228600" lvl="0" indent="-50800" algn="just"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
        <p:nvSpPr>
          <p:cNvPr id="776" name="Google Shape;776;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59</a:t>
            </a:fld>
            <a:endParaRPr sz="1400" b="0" i="0" u="none" strike="noStrike" cap="none">
              <a:solidFill>
                <a:schemeClr val="dk1"/>
              </a:solidFill>
              <a:latin typeface="Calibri"/>
              <a:ea typeface="Calibri"/>
              <a:cs typeface="Calibri"/>
              <a:sym typeface="Calibri"/>
            </a:endParaRPr>
          </a:p>
        </p:txBody>
      </p:sp>
      <p:pic>
        <p:nvPicPr>
          <p:cNvPr id="777" name="Google Shape;777;p73"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778" name="Google Shape;778;p73"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20"/>
          <p:cNvSpPr txBox="1">
            <a:spLocks noGrp="1"/>
          </p:cNvSpPr>
          <p:nvPr>
            <p:ph type="body" idx="1"/>
          </p:nvPr>
        </p:nvSpPr>
        <p:spPr>
          <a:xfrm>
            <a:off x="6324600" y="1524000"/>
            <a:ext cx="5410200" cy="4876800"/>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90000"/>
              </a:lnSpc>
              <a:spcBef>
                <a:spcPts val="0"/>
              </a:spcBef>
              <a:spcAft>
                <a:spcPts val="0"/>
              </a:spcAft>
              <a:buClr>
                <a:schemeClr val="dk1"/>
              </a:buClr>
              <a:buSzPct val="100000"/>
              <a:buFont typeface="Calibri"/>
              <a:buNone/>
            </a:pPr>
            <a:r>
              <a:rPr lang="en-US" b="1">
                <a:latin typeface="Calibri"/>
                <a:ea typeface="Calibri"/>
                <a:cs typeface="Calibri"/>
                <a:sym typeface="Calibri"/>
              </a:rPr>
              <a:t>क्लास ए :</a:t>
            </a:r>
            <a:endParaRPr/>
          </a:p>
          <a:p>
            <a:pPr marL="1847850" lvl="4" indent="-228598" algn="just" rtl="0">
              <a:lnSpc>
                <a:spcPct val="110000"/>
              </a:lnSpc>
              <a:spcBef>
                <a:spcPts val="500"/>
              </a:spcBef>
              <a:spcAft>
                <a:spcPts val="0"/>
              </a:spcAft>
              <a:buClr>
                <a:schemeClr val="dk1"/>
              </a:buClr>
              <a:buSzPct val="100000"/>
              <a:buChar char="•"/>
            </a:pPr>
            <a:r>
              <a:rPr lang="en-US" sz="2400">
                <a:latin typeface="Calibri"/>
                <a:ea typeface="Calibri"/>
                <a:cs typeface="Calibri"/>
                <a:sym typeface="Calibri"/>
              </a:rPr>
              <a:t>संगठित प्राकृतिक ईंधन सामग्री जैसे लकड़ी, कागज, रबर, प्लास्टिक, कपड़ा जो शीतलन प्रभाव की आवश्यकता होती है, शामिल आग।</a:t>
            </a:r>
            <a:endParaRPr/>
          </a:p>
          <a:p>
            <a:pPr marL="228600" lvl="0" indent="-228600" algn="just" rtl="0">
              <a:lnSpc>
                <a:spcPct val="90000"/>
              </a:lnSpc>
              <a:spcBef>
                <a:spcPts val="1000"/>
              </a:spcBef>
              <a:spcAft>
                <a:spcPts val="0"/>
              </a:spcAft>
              <a:buClr>
                <a:schemeClr val="dk1"/>
              </a:buClr>
              <a:buSzPct val="100000"/>
              <a:buFont typeface="Calibri"/>
              <a:buNone/>
            </a:pPr>
            <a:endParaRPr sz="3600" b="1">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ct val="100000"/>
              <a:buFont typeface="Calibri"/>
              <a:buNone/>
            </a:pPr>
            <a:r>
              <a:rPr lang="en-US" b="1">
                <a:latin typeface="Calibri"/>
                <a:ea typeface="Calibri"/>
                <a:cs typeface="Calibri"/>
                <a:sym typeface="Calibri"/>
              </a:rPr>
              <a:t>क्लास बी :</a:t>
            </a:r>
            <a:endParaRPr/>
          </a:p>
          <a:p>
            <a:pPr marL="1847850" lvl="4" indent="-228598" algn="just" rtl="0">
              <a:lnSpc>
                <a:spcPct val="100000"/>
              </a:lnSpc>
              <a:spcBef>
                <a:spcPts val="500"/>
              </a:spcBef>
              <a:spcAft>
                <a:spcPts val="0"/>
              </a:spcAft>
              <a:buClr>
                <a:schemeClr val="dk1"/>
              </a:buClr>
              <a:buSzPct val="100000"/>
              <a:buChar char="•"/>
            </a:pPr>
            <a:r>
              <a:rPr lang="en-US" sz="2400">
                <a:latin typeface="Calibri"/>
                <a:ea typeface="Calibri"/>
                <a:cs typeface="Calibri"/>
                <a:sym typeface="Calibri"/>
              </a:rPr>
              <a:t>ज्वलनशील तरल पदार्थ या द्रवीकरणीय ठोस जैसे पेट्रोल, केरोसीन, अम्ल, सॉल्वेंट आदि वाली आग।</a:t>
            </a:r>
            <a:endParaRPr/>
          </a:p>
          <a:p>
            <a:pPr marL="228600" lvl="0" indent="-228600" algn="just" rtl="0">
              <a:lnSpc>
                <a:spcPct val="90000"/>
              </a:lnSpc>
              <a:spcBef>
                <a:spcPts val="1000"/>
              </a:spcBef>
              <a:spcAft>
                <a:spcPts val="0"/>
              </a:spcAft>
              <a:buClr>
                <a:schemeClr val="dk1"/>
              </a:buClr>
              <a:buSzPct val="100000"/>
              <a:buFont typeface="Calibri"/>
              <a:buNone/>
            </a:pPr>
            <a:endParaRPr>
              <a:latin typeface="Calibri"/>
              <a:ea typeface="Calibri"/>
              <a:cs typeface="Calibri"/>
              <a:sym typeface="Calibri"/>
            </a:endParaRPr>
          </a:p>
        </p:txBody>
      </p:sp>
      <p:sp>
        <p:nvSpPr>
          <p:cNvPr id="159" name="Google Shape;15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a:t>
            </a:fld>
            <a:endParaRPr sz="1400" b="0" i="0" u="none" strike="noStrike" cap="none">
              <a:solidFill>
                <a:schemeClr val="dk1"/>
              </a:solidFill>
              <a:latin typeface="Calibri"/>
              <a:ea typeface="Calibri"/>
              <a:cs typeface="Calibri"/>
              <a:sym typeface="Calibri"/>
            </a:endParaRPr>
          </a:p>
        </p:txBody>
      </p:sp>
      <p:sp>
        <p:nvSpPr>
          <p:cNvPr id="160" name="Google Shape;160;p20"/>
          <p:cNvSpPr txBox="1"/>
          <p:nvPr/>
        </p:nvSpPr>
        <p:spPr>
          <a:xfrm>
            <a:off x="228600" y="2028825"/>
            <a:ext cx="5078413" cy="1323975"/>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00"/>
              </a:buClr>
              <a:buSzPts val="4000"/>
              <a:buFont typeface="Calibri"/>
              <a:buNone/>
            </a:pPr>
            <a:r>
              <a:rPr lang="en-US" sz="4000" b="1" i="0" u="none" strike="noStrike" cap="none">
                <a:solidFill>
                  <a:srgbClr val="FFFF00"/>
                </a:solidFill>
                <a:latin typeface="Calibri"/>
                <a:ea typeface="Calibri"/>
                <a:cs typeface="Calibri"/>
                <a:sym typeface="Calibri"/>
              </a:rPr>
              <a:t>आग का वर्गीकरण</a:t>
            </a:r>
            <a:endParaRPr sz="4400" b="1" i="0" u="none" strike="noStrike" cap="none">
              <a:solidFill>
                <a:srgbClr val="FFFF00"/>
              </a:solidFill>
              <a:latin typeface="Calibri"/>
              <a:ea typeface="Calibri"/>
              <a:cs typeface="Calibri"/>
              <a:sym typeface="Calibri"/>
            </a:endParaRPr>
          </a:p>
        </p:txBody>
      </p:sp>
      <p:pic>
        <p:nvPicPr>
          <p:cNvPr id="161" name="Google Shape;161;p20"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162" name="Google Shape;162;p20"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74"/>
          <p:cNvSpPr txBox="1"/>
          <p:nvPr/>
        </p:nvSpPr>
        <p:spPr>
          <a:xfrm>
            <a:off x="5638800" y="-58738"/>
            <a:ext cx="6553200" cy="6934201"/>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5" name="Google Shape;785;p74"/>
          <p:cNvSpPr txBox="1">
            <a:spLocks noGrp="1"/>
          </p:cNvSpPr>
          <p:nvPr>
            <p:ph type="title"/>
          </p:nvPr>
        </p:nvSpPr>
        <p:spPr>
          <a:xfrm>
            <a:off x="1066800" y="1341438"/>
            <a:ext cx="3657600" cy="1858962"/>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साफ एजेंट अग्निशामक</a:t>
            </a:r>
            <a:endParaRPr sz="4000" b="1">
              <a:solidFill>
                <a:srgbClr val="FFFF00"/>
              </a:solidFill>
            </a:endParaRPr>
          </a:p>
        </p:txBody>
      </p:sp>
      <p:sp>
        <p:nvSpPr>
          <p:cNvPr id="786" name="Google Shape;78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60</a:t>
            </a:fld>
            <a:endParaRPr sz="1400" b="0" i="0" u="none" strike="noStrike" cap="none">
              <a:solidFill>
                <a:schemeClr val="dk1"/>
              </a:solidFill>
              <a:latin typeface="Calibri"/>
              <a:ea typeface="Calibri"/>
              <a:cs typeface="Calibri"/>
              <a:sym typeface="Calibri"/>
            </a:endParaRPr>
          </a:p>
        </p:txBody>
      </p:sp>
      <p:graphicFrame>
        <p:nvGraphicFramePr>
          <p:cNvPr id="787" name="Google Shape;787;p74"/>
          <p:cNvGraphicFramePr/>
          <p:nvPr/>
        </p:nvGraphicFramePr>
        <p:xfrm>
          <a:off x="6096000" y="1676400"/>
          <a:ext cx="3000000" cy="3000000"/>
        </p:xfrm>
        <a:graphic>
          <a:graphicData uri="http://schemas.openxmlformats.org/drawingml/2006/table">
            <a:tbl>
              <a:tblPr>
                <a:noFill/>
                <a:tableStyleId>{AE04D944-B65A-4CBB-99F7-555FEB72C3FD}</a:tableStyleId>
              </a:tblPr>
              <a:tblGrid>
                <a:gridCol w="176347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79725">
                  <a:extLst>
                    <a:ext uri="{9D8B030D-6E8A-4147-A177-3AD203B41FA5}">
                      <a16:colId xmlns:a16="http://schemas.microsoft.com/office/drawing/2014/main" val="20004"/>
                    </a:ext>
                  </a:extLst>
                </a:gridCol>
              </a:tblGrid>
              <a:tr h="591300">
                <a:tc gridSpan="5">
                  <a:txBody>
                    <a:bodyPr/>
                    <a:lstStyle/>
                    <a:p>
                      <a:pPr marL="0" marR="0" lvl="0" indent="0" algn="ctr"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Clean Agent (SP) Extinguisher Data </a:t>
                      </a:r>
                      <a:endParaRPr sz="1400" u="none" strike="noStrike" cap="none"/>
                    </a:p>
                  </a:txBody>
                  <a:tcPr marL="91450" marR="91450" marT="44800" marB="4480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9050">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Capacity </a:t>
                      </a:r>
                      <a:endParaRPr sz="1400" u="none" strike="noStrike" cap="none"/>
                    </a:p>
                  </a:txBody>
                  <a:tcPr marL="91450" marR="91450" marT="44800" marB="448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1 Kg</a:t>
                      </a:r>
                      <a:endParaRPr sz="1800" b="1" i="0" u="none" strike="noStrike" cap="none">
                        <a:solidFill>
                          <a:schemeClr val="dk1"/>
                        </a:solidFill>
                        <a:latin typeface="Calibri"/>
                        <a:ea typeface="Calibri"/>
                        <a:cs typeface="Calibri"/>
                        <a:sym typeface="Calibri"/>
                      </a:endParaRPr>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2 kg</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4 Kg</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6 kg</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extLst>
                  <a:ext uri="{0D108BD9-81ED-4DB2-BD59-A6C34878D82A}">
                    <a16:rowId xmlns:a16="http://schemas.microsoft.com/office/drawing/2014/main" val="10001"/>
                  </a:ext>
                </a:extLst>
              </a:tr>
              <a:tr h="918650">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Ave. discharge time</a:t>
                      </a:r>
                      <a:endParaRPr sz="1400" u="none" strike="noStrike" cap="none"/>
                    </a:p>
                  </a:txBody>
                  <a:tcPr marL="91450" marR="91450" marT="44800" marB="448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11 s</a:t>
                      </a:r>
                      <a:endParaRPr sz="1800" i="0" u="none" strike="noStrike" cap="none">
                        <a:solidFill>
                          <a:schemeClr val="dk1"/>
                        </a:solidFill>
                        <a:latin typeface="Calibri"/>
                        <a:ea typeface="Calibri"/>
                        <a:cs typeface="Calibri"/>
                        <a:sym typeface="Calibri"/>
                      </a:endParaRPr>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12 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14 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22 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extLst>
                  <a:ext uri="{0D108BD9-81ED-4DB2-BD59-A6C34878D82A}">
                    <a16:rowId xmlns:a16="http://schemas.microsoft.com/office/drawing/2014/main" val="10002"/>
                  </a:ext>
                </a:extLst>
              </a:tr>
              <a:tr h="529050">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Jet Length </a:t>
                      </a:r>
                      <a:endParaRPr sz="1400" u="none" strike="noStrike" cap="none"/>
                    </a:p>
                  </a:txBody>
                  <a:tcPr marL="91450" marR="91450" marT="44800" marB="448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1 m</a:t>
                      </a:r>
                      <a:endParaRPr sz="1800" i="0" u="none" strike="noStrike" cap="none">
                        <a:solidFill>
                          <a:schemeClr val="dk1"/>
                        </a:solidFill>
                        <a:latin typeface="Calibri"/>
                        <a:ea typeface="Calibri"/>
                        <a:cs typeface="Calibri"/>
                        <a:sym typeface="Calibri"/>
                      </a:endParaRPr>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1 m</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 2  m</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4 m</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extLst>
                  <a:ext uri="{0D108BD9-81ED-4DB2-BD59-A6C34878D82A}">
                    <a16:rowId xmlns:a16="http://schemas.microsoft.com/office/drawing/2014/main" val="10003"/>
                  </a:ext>
                </a:extLst>
              </a:tr>
              <a:tr h="653525">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Working pressure</a:t>
                      </a:r>
                      <a:endParaRPr sz="1400" u="none" strike="noStrike" cap="none"/>
                    </a:p>
                  </a:txBody>
                  <a:tcPr marL="91450" marR="91450" marT="44800" marB="448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9 Bars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9 Bars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9 Bars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9 Bars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extLst>
                  <a:ext uri="{0D108BD9-81ED-4DB2-BD59-A6C34878D82A}">
                    <a16:rowId xmlns:a16="http://schemas.microsoft.com/office/drawing/2014/main" val="10004"/>
                  </a:ext>
                </a:extLst>
              </a:tr>
              <a:tr h="529050">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Empty  weight</a:t>
                      </a:r>
                      <a:endParaRPr sz="1400" u="none" strike="noStrike" cap="none"/>
                    </a:p>
                  </a:txBody>
                  <a:tcPr marL="91450" marR="91450" marT="44800" marB="448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1.1 kg</a:t>
                      </a:r>
                      <a:endParaRPr sz="1800" i="0" u="none" strike="noStrike" cap="none">
                        <a:solidFill>
                          <a:schemeClr val="dk1"/>
                        </a:solidFill>
                        <a:latin typeface="Calibri"/>
                        <a:ea typeface="Calibri"/>
                        <a:cs typeface="Calibri"/>
                        <a:sym typeface="Calibri"/>
                      </a:endParaRPr>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1.4</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2.7 Kg.</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3 kg</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extLst>
                  <a:ext uri="{0D108BD9-81ED-4DB2-BD59-A6C34878D82A}">
                    <a16:rowId xmlns:a16="http://schemas.microsoft.com/office/drawing/2014/main" val="10005"/>
                  </a:ext>
                </a:extLst>
              </a:tr>
              <a:tr h="529050">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Filled weight</a:t>
                      </a:r>
                      <a:endParaRPr sz="1400" u="none" strike="noStrike" cap="none"/>
                    </a:p>
                  </a:txBody>
                  <a:tcPr marL="91450" marR="91450" marT="44800" marB="448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chemeClr val="dk1"/>
                          </a:solidFill>
                          <a:latin typeface="Calibri"/>
                          <a:ea typeface="Calibri"/>
                          <a:cs typeface="Calibri"/>
                          <a:sym typeface="Calibri"/>
                        </a:rPr>
                        <a:t>2.1 kg</a:t>
                      </a:r>
                      <a:endParaRPr sz="1800" i="0" u="none" strike="noStrike" cap="none">
                        <a:solidFill>
                          <a:schemeClr val="dk1"/>
                        </a:solidFill>
                        <a:latin typeface="Calibri"/>
                        <a:ea typeface="Calibri"/>
                        <a:cs typeface="Calibri"/>
                        <a:sym typeface="Calibri"/>
                      </a:endParaRPr>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3.4 kg</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6.7 Kg.</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9 kg</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extLst>
                  <a:ext uri="{0D108BD9-81ED-4DB2-BD59-A6C34878D82A}">
                    <a16:rowId xmlns:a16="http://schemas.microsoft.com/office/drawing/2014/main" val="10006"/>
                  </a:ext>
                </a:extLst>
              </a:tr>
              <a:tr h="627275">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Test pressure</a:t>
                      </a:r>
                      <a:endParaRPr sz="1400" u="none" strike="noStrike" cap="none"/>
                    </a:p>
                  </a:txBody>
                  <a:tcPr marL="91450" marR="91450" marT="44800" marB="4480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35 Bars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35 Bars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35 Bars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35 Bars</a:t>
                      </a:r>
                      <a:endParaRPr sz="1400" u="none" strike="noStrike" cap="none"/>
                    </a:p>
                  </a:txBody>
                  <a:tcPr marL="91450" marR="91450" marT="44800" marB="448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99CC"/>
                    </a:solidFill>
                  </a:tcPr>
                </a:tc>
                <a:extLst>
                  <a:ext uri="{0D108BD9-81ED-4DB2-BD59-A6C34878D82A}">
                    <a16:rowId xmlns:a16="http://schemas.microsoft.com/office/drawing/2014/main" val="10007"/>
                  </a:ext>
                </a:extLst>
              </a:tr>
            </a:tbl>
          </a:graphicData>
        </a:graphic>
      </p:graphicFrame>
      <p:sp>
        <p:nvSpPr>
          <p:cNvPr id="788" name="Google Shape;788;p74"/>
          <p:cNvSpPr txBox="1"/>
          <p:nvPr/>
        </p:nvSpPr>
        <p:spPr>
          <a:xfrm>
            <a:off x="6172200" y="1066800"/>
            <a:ext cx="4495800" cy="473075"/>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Calibri"/>
                <a:ea typeface="Calibri"/>
                <a:cs typeface="Calibri"/>
                <a:sym typeface="Calibri"/>
              </a:rPr>
              <a:t>विशेष विवरण</a:t>
            </a:r>
            <a:endParaRPr sz="1400" b="0" i="0" u="none" strike="noStrike" cap="none">
              <a:solidFill>
                <a:srgbClr val="000000"/>
              </a:solidFill>
              <a:latin typeface="Arial"/>
              <a:ea typeface="Arial"/>
              <a:cs typeface="Arial"/>
              <a:sym typeface="Arial"/>
            </a:endParaRPr>
          </a:p>
        </p:txBody>
      </p:sp>
      <p:pic>
        <p:nvPicPr>
          <p:cNvPr id="789" name="Google Shape;789;p74"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790" name="Google Shape;790;p74"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75"/>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7" name="Google Shape;797;p75"/>
          <p:cNvSpPr txBox="1">
            <a:spLocks noGrp="1"/>
          </p:cNvSpPr>
          <p:nvPr>
            <p:ph type="title"/>
          </p:nvPr>
        </p:nvSpPr>
        <p:spPr>
          <a:xfrm>
            <a:off x="914400" y="1874838"/>
            <a:ext cx="4724400" cy="563562"/>
          </a:xfrm>
          <a:prstGeom prst="rect">
            <a:avLst/>
          </a:prstGeom>
          <a:solidFill>
            <a:srgbClr val="002060"/>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00"/>
              </a:buClr>
              <a:buSzPct val="100000"/>
              <a:buFont typeface="Calibri"/>
              <a:buNone/>
            </a:pPr>
            <a:r>
              <a:rPr lang="en-US" sz="4000" b="1">
                <a:solidFill>
                  <a:srgbClr val="FFFF00"/>
                </a:solidFill>
              </a:rPr>
              <a:t>वाटर मिस्ट + CAFS</a:t>
            </a:r>
            <a:endParaRPr sz="4000" b="1">
              <a:solidFill>
                <a:srgbClr val="FFFF00"/>
              </a:solidFill>
            </a:endParaRPr>
          </a:p>
        </p:txBody>
      </p:sp>
      <p:sp>
        <p:nvSpPr>
          <p:cNvPr id="798" name="Google Shape;798;p75"/>
          <p:cNvSpPr txBox="1">
            <a:spLocks noGrp="1"/>
          </p:cNvSpPr>
          <p:nvPr>
            <p:ph type="body" idx="1"/>
          </p:nvPr>
        </p:nvSpPr>
        <p:spPr>
          <a:xfrm>
            <a:off x="6400800" y="1524000"/>
            <a:ext cx="5486400" cy="510540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latin typeface="Calibri"/>
                <a:ea typeface="Calibri"/>
                <a:cs typeface="Calibri"/>
                <a:sym typeface="Calibri"/>
              </a:rPr>
              <a:t>शब्द "जल मिस्ट" उन बारीक पानी के छिड़काव को संदर्भित करता है जिसमें स्प्रे की 99% मात्रा 1000 माइक्रोन से कम व्यास की बूंदों में होती है</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तरल और ठोस ईंधन की आग पर नियंत्रण में बहुत प्रभावी है, और हाइड्रोकार्बन मिस्ट विस्फोटों और 1000 वोल्ट तक के लाइव इलेक्ट्रिकल फायर को दबाने में</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कोई विषाक्तता, दम घुटने और पर्यावरणीय समस्याएँ नहीं;</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निम्न प्रणाली लागत; सीमित या कोई पानी का क्षति नहीं</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कुछ आग को दबाने में उच्च दक्षता।</a:t>
            </a:r>
            <a:endParaRPr/>
          </a:p>
        </p:txBody>
      </p:sp>
      <p:sp>
        <p:nvSpPr>
          <p:cNvPr id="799" name="Google Shape;799;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61</a:t>
            </a:fld>
            <a:endParaRPr sz="1400" b="0" i="0" u="none" strike="noStrike" cap="none">
              <a:solidFill>
                <a:schemeClr val="dk1"/>
              </a:solidFill>
              <a:latin typeface="Calibri"/>
              <a:ea typeface="Calibri"/>
              <a:cs typeface="Calibri"/>
              <a:sym typeface="Calibri"/>
            </a:endParaRPr>
          </a:p>
        </p:txBody>
      </p:sp>
      <p:sp>
        <p:nvSpPr>
          <p:cNvPr id="800" name="Google Shape;800;p75"/>
          <p:cNvSpPr/>
          <p:nvPr/>
        </p:nvSpPr>
        <p:spPr>
          <a:xfrm>
            <a:off x="6400800" y="990600"/>
            <a:ext cx="4343400" cy="381000"/>
          </a:xfrm>
          <a:prstGeom prst="rect">
            <a:avLst/>
          </a:prstGeom>
          <a:solidFill>
            <a:schemeClr val="accent1"/>
          </a:solidFill>
          <a:ln w="12700" cap="flat" cmpd="sng">
            <a:solidFill>
              <a:srgbClr val="A1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2060"/>
                </a:solidFill>
                <a:latin typeface="Calibri"/>
                <a:ea typeface="Calibri"/>
                <a:cs typeface="Calibri"/>
                <a:sym typeface="Calibri"/>
              </a:rPr>
              <a:t>CAFS—संवृद्धित वायु फोम प्रणाली</a:t>
            </a:r>
            <a:endParaRPr sz="1400" b="0" i="0" u="none" strike="noStrike" cap="none">
              <a:solidFill>
                <a:srgbClr val="000000"/>
              </a:solidFill>
              <a:latin typeface="Arial"/>
              <a:ea typeface="Arial"/>
              <a:cs typeface="Arial"/>
              <a:sym typeface="Arial"/>
            </a:endParaRPr>
          </a:p>
        </p:txBody>
      </p:sp>
      <p:pic>
        <p:nvPicPr>
          <p:cNvPr id="801" name="Google Shape;801;p75"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802" name="Google Shape;802;p75"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76"/>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9" name="Google Shape;809;p76"/>
          <p:cNvSpPr txBox="1">
            <a:spLocks noGrp="1"/>
          </p:cNvSpPr>
          <p:nvPr>
            <p:ph type="title"/>
          </p:nvPr>
        </p:nvSpPr>
        <p:spPr>
          <a:xfrm>
            <a:off x="609600" y="1752600"/>
            <a:ext cx="5029200" cy="1295400"/>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वाटर मिस्ट + CAFS…</a:t>
            </a:r>
            <a:endParaRPr sz="4000" b="1">
              <a:solidFill>
                <a:srgbClr val="FFFF00"/>
              </a:solidFill>
            </a:endParaRPr>
          </a:p>
        </p:txBody>
      </p:sp>
      <p:sp>
        <p:nvSpPr>
          <p:cNvPr id="810" name="Google Shape;810;p76"/>
          <p:cNvSpPr txBox="1">
            <a:spLocks noGrp="1"/>
          </p:cNvSpPr>
          <p:nvPr>
            <p:ph type="body" idx="1"/>
          </p:nvPr>
        </p:nvSpPr>
        <p:spPr>
          <a:xfrm>
            <a:off x="6400800" y="1524000"/>
            <a:ext cx="5105400" cy="469582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a:latin typeface="Calibri"/>
                <a:ea typeface="Calibri"/>
                <a:cs typeface="Calibri"/>
                <a:sym typeface="Calibri"/>
              </a:rPr>
              <a:t>प्राथमिक अग्निशामक तंत्र</a:t>
            </a:r>
            <a:endParaRPr sz="2400">
              <a:latin typeface="Calibri"/>
              <a:ea typeface="Calibri"/>
              <a:cs typeface="Calibri"/>
              <a:sym typeface="Calibri"/>
            </a:endParaRPr>
          </a:p>
          <a:p>
            <a:pPr marL="1143000" lvl="2" indent="-76200" algn="l" rtl="0">
              <a:lnSpc>
                <a:spcPct val="90000"/>
              </a:lnSpc>
              <a:spcBef>
                <a:spcPts val="500"/>
              </a:spcBef>
              <a:spcAft>
                <a:spcPts val="0"/>
              </a:spcAft>
              <a:buClr>
                <a:schemeClr val="dk1"/>
              </a:buClr>
              <a:buSzPts val="2400"/>
              <a:buNone/>
            </a:pPr>
            <a:endParaRPr sz="2400" i="1">
              <a:solidFill>
                <a:srgbClr val="393939"/>
              </a:solidFill>
              <a:latin typeface="Calibri"/>
              <a:ea typeface="Calibri"/>
              <a:cs typeface="Calibri"/>
              <a:sym typeface="Calibri"/>
            </a:endParaRPr>
          </a:p>
          <a:p>
            <a:pPr marL="1143000" lvl="2" indent="-228600" algn="l" rtl="0">
              <a:lnSpc>
                <a:spcPct val="90000"/>
              </a:lnSpc>
              <a:spcBef>
                <a:spcPts val="500"/>
              </a:spcBef>
              <a:spcAft>
                <a:spcPts val="0"/>
              </a:spcAft>
              <a:buClr>
                <a:srgbClr val="393939"/>
              </a:buClr>
              <a:buSzPts val="2400"/>
              <a:buChar char="•"/>
            </a:pPr>
            <a:r>
              <a:rPr lang="en-US" sz="2400" i="1">
                <a:solidFill>
                  <a:srgbClr val="393939"/>
                </a:solidFill>
                <a:latin typeface="Calibri"/>
                <a:ea typeface="Calibri"/>
                <a:cs typeface="Calibri"/>
                <a:sym typeface="Calibri"/>
              </a:rPr>
              <a:t>गर्मी निकालना</a:t>
            </a:r>
            <a:endParaRPr/>
          </a:p>
          <a:p>
            <a:pPr marL="2057400" lvl="4" indent="-228600" algn="l" rtl="0">
              <a:lnSpc>
                <a:spcPct val="90000"/>
              </a:lnSpc>
              <a:spcBef>
                <a:spcPts val="500"/>
              </a:spcBef>
              <a:spcAft>
                <a:spcPts val="0"/>
              </a:spcAft>
              <a:buClr>
                <a:schemeClr val="dk1"/>
              </a:buClr>
              <a:buSzPts val="2400"/>
              <a:buChar char="•"/>
            </a:pPr>
            <a:r>
              <a:rPr lang="en-US" sz="2400">
                <a:latin typeface="Calibri"/>
                <a:ea typeface="Calibri"/>
                <a:cs typeface="Calibri"/>
                <a:sym typeface="Calibri"/>
              </a:rPr>
              <a:t>आग के धुएँ को ठंडा करना</a:t>
            </a:r>
            <a:endParaRPr/>
          </a:p>
          <a:p>
            <a:pPr marL="2057400" lvl="4" indent="-228600" algn="l" rtl="0">
              <a:lnSpc>
                <a:spcPct val="90000"/>
              </a:lnSpc>
              <a:spcBef>
                <a:spcPts val="500"/>
              </a:spcBef>
              <a:spcAft>
                <a:spcPts val="0"/>
              </a:spcAft>
              <a:buClr>
                <a:schemeClr val="dk1"/>
              </a:buClr>
              <a:buSzPts val="2400"/>
              <a:buChar char="•"/>
            </a:pPr>
            <a:r>
              <a:rPr lang="en-US" sz="2400">
                <a:latin typeface="Calibri"/>
                <a:ea typeface="Calibri"/>
                <a:cs typeface="Calibri"/>
                <a:sym typeface="Calibri"/>
              </a:rPr>
              <a:t>ईंधन की सतह को गीला करना/ठंडा करना</a:t>
            </a:r>
            <a:endParaRPr/>
          </a:p>
          <a:p>
            <a:pPr marL="1143000" lvl="2" indent="-76200" algn="l" rtl="0">
              <a:lnSpc>
                <a:spcPct val="90000"/>
              </a:lnSpc>
              <a:spcBef>
                <a:spcPts val="500"/>
              </a:spcBef>
              <a:spcAft>
                <a:spcPts val="0"/>
              </a:spcAft>
              <a:buClr>
                <a:schemeClr val="dk1"/>
              </a:buClr>
              <a:buSzPts val="2400"/>
              <a:buNone/>
            </a:pPr>
            <a:endParaRPr sz="2400" i="1">
              <a:solidFill>
                <a:srgbClr val="FF0000"/>
              </a:solidFill>
              <a:latin typeface="Calibri"/>
              <a:ea typeface="Calibri"/>
              <a:cs typeface="Calibri"/>
              <a:sym typeface="Calibri"/>
            </a:endParaRPr>
          </a:p>
          <a:p>
            <a:pPr marL="1143000" lvl="2" indent="-76200" algn="l" rtl="0">
              <a:lnSpc>
                <a:spcPct val="90000"/>
              </a:lnSpc>
              <a:spcBef>
                <a:spcPts val="500"/>
              </a:spcBef>
              <a:spcAft>
                <a:spcPts val="0"/>
              </a:spcAft>
              <a:buClr>
                <a:schemeClr val="dk1"/>
              </a:buClr>
              <a:buSzPts val="2400"/>
              <a:buNone/>
            </a:pPr>
            <a:endParaRPr sz="2400" i="1">
              <a:solidFill>
                <a:srgbClr val="FF0000"/>
              </a:solidFill>
              <a:latin typeface="Calibri"/>
              <a:ea typeface="Calibri"/>
              <a:cs typeface="Calibri"/>
              <a:sym typeface="Calibri"/>
            </a:endParaRPr>
          </a:p>
          <a:p>
            <a:pPr marL="1143000" lvl="2" indent="-228600" algn="l" rtl="0">
              <a:lnSpc>
                <a:spcPct val="90000"/>
              </a:lnSpc>
              <a:spcBef>
                <a:spcPts val="500"/>
              </a:spcBef>
              <a:spcAft>
                <a:spcPts val="0"/>
              </a:spcAft>
              <a:buClr>
                <a:srgbClr val="FF0000"/>
              </a:buClr>
              <a:buSzPts val="2400"/>
              <a:buChar char="•"/>
            </a:pPr>
            <a:r>
              <a:rPr lang="en-US" sz="2400" i="1">
                <a:solidFill>
                  <a:srgbClr val="FF0000"/>
                </a:solidFill>
                <a:latin typeface="Calibri"/>
                <a:ea typeface="Calibri"/>
                <a:cs typeface="Calibri"/>
                <a:sym typeface="Calibri"/>
              </a:rPr>
              <a:t>स्थानांतरण</a:t>
            </a:r>
            <a:endParaRPr/>
          </a:p>
          <a:p>
            <a:pPr marL="2057400" lvl="4" indent="-228600" algn="l" rtl="0">
              <a:lnSpc>
                <a:spcPct val="90000"/>
              </a:lnSpc>
              <a:spcBef>
                <a:spcPts val="500"/>
              </a:spcBef>
              <a:spcAft>
                <a:spcPts val="0"/>
              </a:spcAft>
              <a:buClr>
                <a:schemeClr val="dk1"/>
              </a:buClr>
              <a:buSzPts val="2400"/>
              <a:buChar char="•"/>
            </a:pPr>
            <a:r>
              <a:rPr lang="en-US" sz="2400">
                <a:latin typeface="Calibri"/>
                <a:ea typeface="Calibri"/>
                <a:cs typeface="Calibri"/>
                <a:sym typeface="Calibri"/>
              </a:rPr>
              <a:t>ऑक्सीजन का विस्थापन</a:t>
            </a:r>
            <a:endParaRPr/>
          </a:p>
          <a:p>
            <a:pPr marL="2057400" lvl="4" indent="-228600" algn="l" rtl="0">
              <a:lnSpc>
                <a:spcPct val="90000"/>
              </a:lnSpc>
              <a:spcBef>
                <a:spcPts val="500"/>
              </a:spcBef>
              <a:spcAft>
                <a:spcPts val="0"/>
              </a:spcAft>
              <a:buClr>
                <a:schemeClr val="dk1"/>
              </a:buClr>
              <a:buSzPts val="2400"/>
              <a:buChar char="•"/>
            </a:pPr>
            <a:r>
              <a:rPr lang="en-US" sz="2400">
                <a:latin typeface="Calibri"/>
                <a:ea typeface="Calibri"/>
                <a:cs typeface="Calibri"/>
                <a:sym typeface="Calibri"/>
              </a:rPr>
              <a:t>ईंधन के वाष्प का पतला होना</a:t>
            </a:r>
            <a:endParaRPr/>
          </a:p>
          <a:p>
            <a:pPr marL="228600" lvl="0" indent="-50800" algn="l" rtl="0">
              <a:lnSpc>
                <a:spcPct val="90000"/>
              </a:lnSpc>
              <a:spcBef>
                <a:spcPts val="1000"/>
              </a:spcBef>
              <a:spcAft>
                <a:spcPts val="0"/>
              </a:spcAft>
              <a:buClr>
                <a:schemeClr val="dk1"/>
              </a:buClr>
              <a:buSzPts val="2800"/>
              <a:buNone/>
            </a:pPr>
            <a:endParaRPr b="1">
              <a:latin typeface="Calibri"/>
              <a:ea typeface="Calibri"/>
              <a:cs typeface="Calibri"/>
              <a:sym typeface="Calibri"/>
            </a:endParaRPr>
          </a:p>
        </p:txBody>
      </p:sp>
      <p:sp>
        <p:nvSpPr>
          <p:cNvPr id="811" name="Google Shape;81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62</a:t>
            </a:fld>
            <a:endParaRPr sz="1400" b="0" i="0" u="none" strike="noStrike" cap="none">
              <a:solidFill>
                <a:schemeClr val="dk1"/>
              </a:solidFill>
              <a:latin typeface="Calibri"/>
              <a:ea typeface="Calibri"/>
              <a:cs typeface="Calibri"/>
              <a:sym typeface="Calibri"/>
            </a:endParaRPr>
          </a:p>
        </p:txBody>
      </p:sp>
      <p:pic>
        <p:nvPicPr>
          <p:cNvPr id="812" name="Google Shape;812;p76"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813" name="Google Shape;813;p76"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77"/>
          <p:cNvSpPr txBox="1"/>
          <p:nvPr/>
        </p:nvSpPr>
        <p:spPr>
          <a:xfrm>
            <a:off x="6019800" y="0"/>
            <a:ext cx="61722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0" name="Google Shape;820;p77"/>
          <p:cNvSpPr txBox="1">
            <a:spLocks noGrp="1"/>
          </p:cNvSpPr>
          <p:nvPr>
            <p:ph type="title"/>
          </p:nvPr>
        </p:nvSpPr>
        <p:spPr>
          <a:xfrm>
            <a:off x="457200" y="1524000"/>
            <a:ext cx="5562600" cy="1447800"/>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मॉड्यूलर अग्निशामक</a:t>
            </a:r>
            <a:endParaRPr sz="4000">
              <a:solidFill>
                <a:srgbClr val="FFFF00"/>
              </a:solidFill>
            </a:endParaRPr>
          </a:p>
        </p:txBody>
      </p:sp>
      <p:sp>
        <p:nvSpPr>
          <p:cNvPr id="821" name="Google Shape;821;p77"/>
          <p:cNvSpPr txBox="1">
            <a:spLocks noGrp="1"/>
          </p:cNvSpPr>
          <p:nvPr>
            <p:ph type="body" idx="1"/>
          </p:nvPr>
        </p:nvSpPr>
        <p:spPr>
          <a:xfrm>
            <a:off x="6400800" y="1493838"/>
            <a:ext cx="4991100" cy="4906962"/>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400"/>
              <a:buChar char="•"/>
            </a:pPr>
            <a:r>
              <a:rPr lang="en-US" sz="2400">
                <a:latin typeface="Calibri"/>
                <a:ea typeface="Calibri"/>
                <a:cs typeface="Calibri"/>
                <a:sym typeface="Calibri"/>
              </a:rPr>
              <a:t>महत्वपूर्ण उपकरण के लिए केंद्रित अग्नि सुरक्षा प्रदान करता है</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स्थायी अग्नि सुरक्षा प्रणाली की तुलना में अत्यधिक cost प्रभावी</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पोर्टेबल यूनिट</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दिन-रात स्वचालित और विश्वसनीय सुरक्षा प्रदान करता है</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बिजली नहीं होने पर आग और शक्ति विफलता के मामले में सुरक्षा प्रदान करता है</a:t>
            </a:r>
            <a:endParaRPr/>
          </a:p>
          <a:p>
            <a:pPr marL="228600" lvl="0" indent="-228600" algn="just"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रीचार्ज करने योग्य और सेवा में आसान</a:t>
            </a:r>
            <a:endParaRPr/>
          </a:p>
          <a:p>
            <a:pPr marL="228600" lvl="0" indent="-50800" algn="just"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sp>
        <p:nvSpPr>
          <p:cNvPr id="822" name="Google Shape;822;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63</a:t>
            </a:fld>
            <a:endParaRPr sz="1400" b="0" i="0" u="none" strike="noStrike" cap="none">
              <a:solidFill>
                <a:schemeClr val="dk1"/>
              </a:solidFill>
              <a:latin typeface="Calibri"/>
              <a:ea typeface="Calibri"/>
              <a:cs typeface="Calibri"/>
              <a:sym typeface="Calibri"/>
            </a:endParaRPr>
          </a:p>
        </p:txBody>
      </p:sp>
      <p:pic>
        <p:nvPicPr>
          <p:cNvPr id="823" name="Google Shape;823;p77" descr="C:\Users\Acer\Downloads\WhatsApp Image 2025-09-04 at 17.24.38 (1).jpeg"/>
          <p:cNvPicPr preferRelativeResize="0"/>
          <p:nvPr/>
        </p:nvPicPr>
        <p:blipFill rotWithShape="1">
          <a:blip r:embed="rId3">
            <a:alphaModFix/>
          </a:blip>
          <a:srcRect/>
          <a:stretch/>
        </p:blipFill>
        <p:spPr>
          <a:xfrm>
            <a:off x="190500" y="153988"/>
            <a:ext cx="1104900" cy="911225"/>
          </a:xfrm>
          <a:prstGeom prst="rect">
            <a:avLst/>
          </a:prstGeom>
          <a:noFill/>
          <a:ln>
            <a:noFill/>
          </a:ln>
        </p:spPr>
      </p:pic>
      <p:pic>
        <p:nvPicPr>
          <p:cNvPr id="824" name="Google Shape;824;p77"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78"/>
          <p:cNvSpPr txBox="1"/>
          <p:nvPr/>
        </p:nvSpPr>
        <p:spPr>
          <a:xfrm>
            <a:off x="6019800" y="0"/>
            <a:ext cx="61722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1" name="Google Shape;831;p78"/>
          <p:cNvSpPr txBox="1">
            <a:spLocks noGrp="1"/>
          </p:cNvSpPr>
          <p:nvPr>
            <p:ph type="title"/>
          </p:nvPr>
        </p:nvSpPr>
        <p:spPr>
          <a:xfrm>
            <a:off x="1143000" y="1570038"/>
            <a:ext cx="3581400" cy="1706562"/>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400"/>
              <a:buFont typeface="Calibri"/>
              <a:buNone/>
            </a:pPr>
            <a:r>
              <a:rPr lang="en-US" b="1">
                <a:solidFill>
                  <a:srgbClr val="FFFF00"/>
                </a:solidFill>
              </a:rPr>
              <a:t>अग्निशामक बॉल</a:t>
            </a:r>
            <a:endParaRPr>
              <a:solidFill>
                <a:srgbClr val="FFFF00"/>
              </a:solidFill>
            </a:endParaRPr>
          </a:p>
        </p:txBody>
      </p:sp>
      <p:sp>
        <p:nvSpPr>
          <p:cNvPr id="832" name="Google Shape;832;p78"/>
          <p:cNvSpPr txBox="1">
            <a:spLocks noGrp="1"/>
          </p:cNvSpPr>
          <p:nvPr>
            <p:ph type="body" idx="1"/>
          </p:nvPr>
        </p:nvSpPr>
        <p:spPr>
          <a:xfrm>
            <a:off x="6248400" y="1371600"/>
            <a:ext cx="5334000" cy="5211763"/>
          </a:xfrm>
          <a:prstGeom prst="rect">
            <a:avLst/>
          </a:prstGeom>
          <a:noFill/>
          <a:ln>
            <a:noFill/>
          </a:ln>
        </p:spPr>
        <p:txBody>
          <a:bodyPr spcFirstLastPara="1" wrap="square" lIns="91425" tIns="45700" rIns="91425" bIns="45700" anchor="t" anchorCtr="0">
            <a:normAutofit lnSpcReduction="10000"/>
          </a:bodyPr>
          <a:lstStyle/>
          <a:p>
            <a:pPr marL="228600" lvl="0" indent="-228600" algn="just" rtl="0">
              <a:lnSpc>
                <a:spcPct val="150000"/>
              </a:lnSpc>
              <a:spcBef>
                <a:spcPts val="0"/>
              </a:spcBef>
              <a:spcAft>
                <a:spcPts val="0"/>
              </a:spcAft>
              <a:buClr>
                <a:srgbClr val="003300"/>
              </a:buClr>
              <a:buSzPts val="2400"/>
              <a:buChar char="•"/>
            </a:pPr>
            <a:r>
              <a:rPr lang="en-US" sz="2400">
                <a:solidFill>
                  <a:srgbClr val="003300"/>
                </a:solidFill>
                <a:latin typeface="Calibri"/>
                <a:ea typeface="Calibri"/>
                <a:cs typeface="Calibri"/>
                <a:sym typeface="Calibri"/>
              </a:rPr>
              <a:t>बाजार में कई आधुनिक बॉल या "हाथग्रेनेड" शैली के अग्निशामक उपलब्ध हैं।</a:t>
            </a:r>
            <a:endParaRPr/>
          </a:p>
          <a:p>
            <a:pPr marL="228600" lvl="0" indent="-228600" algn="just" rtl="0">
              <a:lnSpc>
                <a:spcPct val="150000"/>
              </a:lnSpc>
              <a:spcBef>
                <a:spcPts val="1000"/>
              </a:spcBef>
              <a:spcAft>
                <a:spcPts val="0"/>
              </a:spcAft>
              <a:buClr>
                <a:srgbClr val="003300"/>
              </a:buClr>
              <a:buSzPts val="2400"/>
              <a:buChar char="•"/>
            </a:pPr>
            <a:r>
              <a:rPr lang="en-US" sz="2400">
                <a:solidFill>
                  <a:srgbClr val="003300"/>
                </a:solidFill>
                <a:latin typeface="Calibri"/>
                <a:ea typeface="Calibri"/>
                <a:cs typeface="Calibri"/>
                <a:sym typeface="Calibri"/>
              </a:rPr>
              <a:t>वे मैन्युअल रूप से आग में रोल करने या फेंकने द्वारा संचालित होते हैं।</a:t>
            </a:r>
            <a:endParaRPr/>
          </a:p>
          <a:p>
            <a:pPr marL="228600" lvl="0" indent="-228600" algn="just" rtl="0">
              <a:lnSpc>
                <a:spcPct val="150000"/>
              </a:lnSpc>
              <a:spcBef>
                <a:spcPts val="1000"/>
              </a:spcBef>
              <a:spcAft>
                <a:spcPts val="0"/>
              </a:spcAft>
              <a:buClr>
                <a:srgbClr val="003300"/>
              </a:buClr>
              <a:buSzPts val="2400"/>
              <a:buChar char="•"/>
            </a:pPr>
            <a:r>
              <a:rPr lang="en-US" sz="2400">
                <a:solidFill>
                  <a:srgbClr val="003300"/>
                </a:solidFill>
                <a:latin typeface="Calibri"/>
                <a:ea typeface="Calibri"/>
                <a:cs typeface="Calibri"/>
                <a:sym typeface="Calibri"/>
              </a:rPr>
              <a:t>गेंद का आधुनिक संस्करण एक बार आग की लपटों के संपर्क में आने पर आत्म-विनाश कर जाएगा, जिससे आग पर ABC सूखे रासायनिक पाउडर का बादल फैलता है जो लपट को बुझा देता है।</a:t>
            </a:r>
            <a:endParaRPr sz="1800">
              <a:solidFill>
                <a:srgbClr val="003300"/>
              </a:solidFill>
              <a:latin typeface="Calibri"/>
              <a:ea typeface="Calibri"/>
              <a:cs typeface="Calibri"/>
              <a:sym typeface="Calibri"/>
            </a:endParaRPr>
          </a:p>
        </p:txBody>
      </p:sp>
      <p:sp>
        <p:nvSpPr>
          <p:cNvPr id="833" name="Google Shape;833;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64</a:t>
            </a:fld>
            <a:endParaRPr sz="1400" b="0" i="0" u="none" strike="noStrike" cap="none">
              <a:solidFill>
                <a:schemeClr val="dk1"/>
              </a:solidFill>
              <a:latin typeface="Calibri"/>
              <a:ea typeface="Calibri"/>
              <a:cs typeface="Calibri"/>
              <a:sym typeface="Calibri"/>
            </a:endParaRPr>
          </a:p>
        </p:txBody>
      </p:sp>
      <p:pic>
        <p:nvPicPr>
          <p:cNvPr id="834" name="Google Shape;834;p78"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835" name="Google Shape;835;p78"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79"/>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2" name="Google Shape;842;p79"/>
          <p:cNvSpPr txBox="1">
            <a:spLocks noGrp="1"/>
          </p:cNvSpPr>
          <p:nvPr>
            <p:ph type="title"/>
          </p:nvPr>
        </p:nvSpPr>
        <p:spPr>
          <a:xfrm>
            <a:off x="1447800" y="1752600"/>
            <a:ext cx="2971800" cy="14478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आग बुझाने वाली गेंद…</a:t>
            </a:r>
            <a:endParaRPr sz="4000">
              <a:solidFill>
                <a:srgbClr val="FFFF00"/>
              </a:solidFill>
            </a:endParaRPr>
          </a:p>
        </p:txBody>
      </p:sp>
      <p:sp>
        <p:nvSpPr>
          <p:cNvPr id="843" name="Google Shape;843;p79"/>
          <p:cNvSpPr txBox="1">
            <a:spLocks noGrp="1"/>
          </p:cNvSpPr>
          <p:nvPr>
            <p:ph type="body" idx="1"/>
          </p:nvPr>
        </p:nvSpPr>
        <p:spPr>
          <a:xfrm>
            <a:off x="6172200" y="1219200"/>
            <a:ext cx="5715000" cy="5137150"/>
          </a:xfrm>
          <a:prstGeom prst="rect">
            <a:avLst/>
          </a:prstGeom>
          <a:noFill/>
          <a:ln>
            <a:noFill/>
          </a:ln>
        </p:spPr>
        <p:txBody>
          <a:bodyPr spcFirstLastPara="1" wrap="square" lIns="91425" tIns="45700" rIns="91425" bIns="45700" anchor="t" anchorCtr="0">
            <a:normAutofit/>
          </a:bodyPr>
          <a:lstStyle/>
          <a:p>
            <a:pPr marL="228600" lvl="0" indent="-228600" algn="just" rtl="0">
              <a:lnSpc>
                <a:spcPct val="100000"/>
              </a:lnSpc>
              <a:spcBef>
                <a:spcPts val="0"/>
              </a:spcBef>
              <a:spcAft>
                <a:spcPts val="0"/>
              </a:spcAft>
              <a:buClr>
                <a:srgbClr val="003300"/>
              </a:buClr>
              <a:buSzPts val="2400"/>
              <a:buChar char="•"/>
            </a:pPr>
            <a:r>
              <a:rPr lang="en-US" sz="2400">
                <a:solidFill>
                  <a:srgbClr val="003300"/>
                </a:solidFill>
                <a:latin typeface="Calibri"/>
                <a:ea typeface="Calibri"/>
                <a:cs typeface="Calibri"/>
                <a:sym typeface="Calibri"/>
              </a:rPr>
              <a:t>कवरेज क्षेत्र लगभग 5 वर्ग मीटर है।</a:t>
            </a:r>
            <a:endParaRPr/>
          </a:p>
          <a:p>
            <a:pPr marL="228600" lvl="0" indent="-228600" algn="just" rtl="0">
              <a:lnSpc>
                <a:spcPct val="100000"/>
              </a:lnSpc>
              <a:spcBef>
                <a:spcPts val="1000"/>
              </a:spcBef>
              <a:spcAft>
                <a:spcPts val="0"/>
              </a:spcAft>
              <a:buClr>
                <a:srgbClr val="003300"/>
              </a:buClr>
              <a:buSzPts val="2400"/>
              <a:buChar char="•"/>
            </a:pPr>
            <a:r>
              <a:rPr lang="en-US" sz="2400">
                <a:solidFill>
                  <a:srgbClr val="003300"/>
                </a:solidFill>
                <a:latin typeface="Calibri"/>
                <a:ea typeface="Calibri"/>
                <a:cs typeface="Calibri"/>
                <a:sym typeface="Calibri"/>
              </a:rPr>
              <a:t>इस प्रकार का एक लाभ यह है कि इसे निष्क्रिय दमन के लिए उपयोग किया जा सकता है। गेंद को आग के प्रति संवेदनशील क्षेत्र में रखा जा सकता है और यदि आग विकसित होती है, तो यह गर्मी द्वारा सक्रिय हो जाती है।</a:t>
            </a:r>
            <a:endParaRPr/>
          </a:p>
          <a:p>
            <a:pPr marL="228600" lvl="0" indent="-228600" algn="just" rtl="0">
              <a:lnSpc>
                <a:spcPct val="100000"/>
              </a:lnSpc>
              <a:spcBef>
                <a:spcPts val="1000"/>
              </a:spcBef>
              <a:spcAft>
                <a:spcPts val="0"/>
              </a:spcAft>
              <a:buClr>
                <a:srgbClr val="003300"/>
              </a:buClr>
              <a:buSzPts val="2400"/>
              <a:buChar char="•"/>
            </a:pPr>
            <a:r>
              <a:rPr lang="en-US" sz="2400">
                <a:solidFill>
                  <a:srgbClr val="003300"/>
                </a:solidFill>
                <a:latin typeface="Calibri"/>
                <a:ea typeface="Calibri"/>
                <a:cs typeface="Calibri"/>
                <a:sym typeface="Calibri"/>
              </a:rPr>
              <a:t>इस प्रकार के अधिकांश आधुनिक अग्निशामक तैनाती पर तेज शोर करने के लिए डिजाइन किए जाते हैं।</a:t>
            </a:r>
            <a:endParaRPr sz="2400">
              <a:solidFill>
                <a:srgbClr val="003300"/>
              </a:solidFill>
              <a:latin typeface="Calibri"/>
              <a:ea typeface="Calibri"/>
              <a:cs typeface="Calibri"/>
              <a:sym typeface="Calibri"/>
            </a:endParaRPr>
          </a:p>
        </p:txBody>
      </p:sp>
      <p:sp>
        <p:nvSpPr>
          <p:cNvPr id="844" name="Google Shape;844;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65</a:t>
            </a:fld>
            <a:endParaRPr sz="1400" b="0" i="0" u="none" strike="noStrike" cap="none">
              <a:solidFill>
                <a:schemeClr val="dk1"/>
              </a:solidFill>
              <a:latin typeface="Calibri"/>
              <a:ea typeface="Calibri"/>
              <a:cs typeface="Calibri"/>
              <a:sym typeface="Calibri"/>
            </a:endParaRPr>
          </a:p>
        </p:txBody>
      </p:sp>
      <p:pic>
        <p:nvPicPr>
          <p:cNvPr id="845" name="Google Shape;845;p79"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846" name="Google Shape;846;p79"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80"/>
          <p:cNvSpPr txBox="1"/>
          <p:nvPr/>
        </p:nvSpPr>
        <p:spPr>
          <a:xfrm>
            <a:off x="5943600" y="0"/>
            <a:ext cx="62484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3" name="Google Shape;853;p80"/>
          <p:cNvSpPr txBox="1">
            <a:spLocks noGrp="1"/>
          </p:cNvSpPr>
          <p:nvPr>
            <p:ph type="title"/>
          </p:nvPr>
        </p:nvSpPr>
        <p:spPr>
          <a:xfrm>
            <a:off x="685800" y="1524000"/>
            <a:ext cx="4572000" cy="1600200"/>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अग्निशामकों के लाभ</a:t>
            </a:r>
            <a:endParaRPr sz="4000">
              <a:solidFill>
                <a:srgbClr val="FFFF00"/>
              </a:solidFill>
            </a:endParaRPr>
          </a:p>
        </p:txBody>
      </p:sp>
      <p:graphicFrame>
        <p:nvGraphicFramePr>
          <p:cNvPr id="854" name="Google Shape;854;p80"/>
          <p:cNvGraphicFramePr/>
          <p:nvPr/>
        </p:nvGraphicFramePr>
        <p:xfrm>
          <a:off x="6096000" y="1371600"/>
          <a:ext cx="3000000" cy="3000000"/>
        </p:xfrm>
        <a:graphic>
          <a:graphicData uri="http://schemas.openxmlformats.org/drawingml/2006/table">
            <a:tbl>
              <a:tblPr firstRow="1" bandRow="1">
                <a:noFill/>
                <a:tableStyleId>{668847C1-99D4-4200-BE31-F8C6C3C5D2D8}</a:tableStyleId>
              </a:tblPr>
              <a:tblGrid>
                <a:gridCol w="637850">
                  <a:extLst>
                    <a:ext uri="{9D8B030D-6E8A-4147-A177-3AD203B41FA5}">
                      <a16:colId xmlns:a16="http://schemas.microsoft.com/office/drawing/2014/main" val="20000"/>
                    </a:ext>
                  </a:extLst>
                </a:gridCol>
                <a:gridCol w="4121025">
                  <a:extLst>
                    <a:ext uri="{9D8B030D-6E8A-4147-A177-3AD203B41FA5}">
                      <a16:colId xmlns:a16="http://schemas.microsoft.com/office/drawing/2014/main" val="20001"/>
                    </a:ext>
                  </a:extLst>
                </a:gridCol>
                <a:gridCol w="1260900">
                  <a:extLst>
                    <a:ext uri="{9D8B030D-6E8A-4147-A177-3AD203B41FA5}">
                      <a16:colId xmlns:a16="http://schemas.microsoft.com/office/drawing/2014/main" val="20002"/>
                    </a:ext>
                  </a:extLst>
                </a:gridCol>
              </a:tblGrid>
              <a:tr h="8968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Sl No</a:t>
                      </a:r>
                      <a:endParaRPr sz="2400" u="none" strike="noStrike" cap="none">
                        <a:solidFill>
                          <a:schemeClr val="dk1"/>
                        </a:solidFill>
                      </a:endParaRPr>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Advantages</a:t>
                      </a:r>
                      <a:endParaRPr sz="1400" u="none" strike="noStrike" cap="none"/>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Remarks</a:t>
                      </a:r>
                      <a:endParaRPr sz="1400" u="none" strike="noStrike" cap="none"/>
                    </a:p>
                  </a:txBody>
                  <a:tcPr marL="91450" marR="91450" marT="45725" marB="45725">
                    <a:solidFill>
                      <a:srgbClr val="FF99CC"/>
                    </a:solidFill>
                  </a:tcPr>
                </a:tc>
                <a:extLst>
                  <a:ext uri="{0D108BD9-81ED-4DB2-BD59-A6C34878D82A}">
                    <a16:rowId xmlns:a16="http://schemas.microsoft.com/office/drawing/2014/main" val="10000"/>
                  </a:ext>
                </a:extLst>
              </a:tr>
              <a:tr h="56465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Portable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extLst>
                  <a:ext uri="{0D108BD9-81ED-4DB2-BD59-A6C34878D82A}">
                    <a16:rowId xmlns:a16="http://schemas.microsoft.com/office/drawing/2014/main" val="10001"/>
                  </a:ext>
                </a:extLst>
              </a:tr>
              <a:tr h="56465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Easy to use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extLst>
                  <a:ext uri="{0D108BD9-81ED-4DB2-BD59-A6C34878D82A}">
                    <a16:rowId xmlns:a16="http://schemas.microsoft.com/office/drawing/2014/main" val="10002"/>
                  </a:ext>
                </a:extLst>
              </a:tr>
              <a:tr h="8968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They’re better for the environment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extLst>
                  <a:ext uri="{0D108BD9-81ED-4DB2-BD59-A6C34878D82A}">
                    <a16:rowId xmlns:a16="http://schemas.microsoft.com/office/drawing/2014/main" val="10003"/>
                  </a:ext>
                </a:extLst>
              </a:tr>
              <a:tr h="56465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Life-saving</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extLst>
                  <a:ext uri="{0D108BD9-81ED-4DB2-BD59-A6C34878D82A}">
                    <a16:rowId xmlns:a16="http://schemas.microsoft.com/office/drawing/2014/main" val="10004"/>
                  </a:ext>
                </a:extLst>
              </a:tr>
              <a:tr h="56465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Quick response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extLst>
                  <a:ext uri="{0D108BD9-81ED-4DB2-BD59-A6C34878D82A}">
                    <a16:rowId xmlns:a16="http://schemas.microsoft.com/office/drawing/2014/main" val="10005"/>
                  </a:ext>
                </a:extLst>
              </a:tr>
              <a:tr h="56465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6.</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Versatile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extLst>
                  <a:ext uri="{0D108BD9-81ED-4DB2-BD59-A6C34878D82A}">
                    <a16:rowId xmlns:a16="http://schemas.microsoft.com/office/drawing/2014/main" val="10006"/>
                  </a:ext>
                </a:extLst>
              </a:tr>
              <a:tr h="564650">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7.</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Cost-effective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800"/>
                        <a:buFont typeface="Arial"/>
                        <a:buNone/>
                      </a:pPr>
                      <a:endParaRPr sz="2800" u="none" strike="noStrike" cap="none"/>
                    </a:p>
                  </a:txBody>
                  <a:tcPr marL="91450" marR="91450" marT="45725" marB="45725"/>
                </a:tc>
                <a:extLst>
                  <a:ext uri="{0D108BD9-81ED-4DB2-BD59-A6C34878D82A}">
                    <a16:rowId xmlns:a16="http://schemas.microsoft.com/office/drawing/2014/main" val="10007"/>
                  </a:ext>
                </a:extLst>
              </a:tr>
            </a:tbl>
          </a:graphicData>
        </a:graphic>
      </p:graphicFrame>
      <p:sp>
        <p:nvSpPr>
          <p:cNvPr id="855" name="Google Shape;855;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66</a:t>
            </a:fld>
            <a:endParaRPr sz="1400" b="0" i="0" u="none" strike="noStrike" cap="none">
              <a:solidFill>
                <a:schemeClr val="dk1"/>
              </a:solidFill>
              <a:latin typeface="Calibri"/>
              <a:ea typeface="Calibri"/>
              <a:cs typeface="Calibri"/>
              <a:sym typeface="Calibri"/>
            </a:endParaRPr>
          </a:p>
        </p:txBody>
      </p:sp>
      <p:pic>
        <p:nvPicPr>
          <p:cNvPr id="856" name="Google Shape;856;p80"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857" name="Google Shape;857;p80"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81"/>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4" name="Google Shape;864;p81"/>
          <p:cNvSpPr txBox="1">
            <a:spLocks noGrp="1"/>
          </p:cNvSpPr>
          <p:nvPr>
            <p:ph type="title"/>
          </p:nvPr>
        </p:nvSpPr>
        <p:spPr>
          <a:xfrm>
            <a:off x="990600" y="1676400"/>
            <a:ext cx="4495800" cy="17526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अग्निशामकों के हानियाँ</a:t>
            </a:r>
            <a:endParaRPr sz="4000">
              <a:solidFill>
                <a:srgbClr val="FFFF00"/>
              </a:solidFill>
            </a:endParaRPr>
          </a:p>
        </p:txBody>
      </p:sp>
      <p:graphicFrame>
        <p:nvGraphicFramePr>
          <p:cNvPr id="865" name="Google Shape;865;p81"/>
          <p:cNvGraphicFramePr/>
          <p:nvPr/>
        </p:nvGraphicFramePr>
        <p:xfrm>
          <a:off x="6324600" y="1220788"/>
          <a:ext cx="3000000" cy="3000000"/>
        </p:xfrm>
        <a:graphic>
          <a:graphicData uri="http://schemas.openxmlformats.org/drawingml/2006/table">
            <a:tbl>
              <a:tblPr firstRow="1" bandRow="1">
                <a:noFill/>
                <a:tableStyleId>{668847C1-99D4-4200-BE31-F8C6C3C5D2D8}</a:tableStyleId>
              </a:tblPr>
              <a:tblGrid>
                <a:gridCol w="747225">
                  <a:extLst>
                    <a:ext uri="{9D8B030D-6E8A-4147-A177-3AD203B41FA5}">
                      <a16:colId xmlns:a16="http://schemas.microsoft.com/office/drawing/2014/main" val="20000"/>
                    </a:ext>
                  </a:extLst>
                </a:gridCol>
                <a:gridCol w="2961175">
                  <a:extLst>
                    <a:ext uri="{9D8B030D-6E8A-4147-A177-3AD203B41FA5}">
                      <a16:colId xmlns:a16="http://schemas.microsoft.com/office/drawing/2014/main" val="20001"/>
                    </a:ext>
                  </a:extLst>
                </a:gridCol>
                <a:gridCol w="1854200">
                  <a:extLst>
                    <a:ext uri="{9D8B030D-6E8A-4147-A177-3AD203B41FA5}">
                      <a16:colId xmlns:a16="http://schemas.microsoft.com/office/drawing/2014/main" val="20002"/>
                    </a:ext>
                  </a:extLst>
                </a:gridCol>
              </a:tblGrid>
              <a:tr h="10339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Sl No</a:t>
                      </a:r>
                      <a:endParaRPr sz="2400" u="none" strike="noStrike" cap="none">
                        <a:solidFill>
                          <a:schemeClr val="dk1"/>
                        </a:solidFill>
                      </a:endParaRPr>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Advantages</a:t>
                      </a:r>
                      <a:endParaRPr sz="1400" u="none" strike="noStrike" cap="none"/>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Remarks</a:t>
                      </a:r>
                      <a:endParaRPr sz="1400" u="none" strike="noStrike" cap="none"/>
                    </a:p>
                  </a:txBody>
                  <a:tcPr marL="91450" marR="91450" marT="45725" marB="45725">
                    <a:solidFill>
                      <a:srgbClr val="FF99CC"/>
                    </a:solidFill>
                  </a:tcPr>
                </a:tc>
                <a:extLst>
                  <a:ext uri="{0D108BD9-81ED-4DB2-BD59-A6C34878D82A}">
                    <a16:rowId xmlns:a16="http://schemas.microsoft.com/office/drawing/2014/main" val="10000"/>
                  </a:ext>
                </a:extLst>
              </a:tr>
              <a:tr h="74787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Limited coverage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extLst>
                  <a:ext uri="{0D108BD9-81ED-4DB2-BD59-A6C34878D82A}">
                    <a16:rowId xmlns:a16="http://schemas.microsoft.com/office/drawing/2014/main" val="10001"/>
                  </a:ext>
                </a:extLst>
              </a:tr>
              <a:tr h="74787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Limited use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extLst>
                  <a:ext uri="{0D108BD9-81ED-4DB2-BD59-A6C34878D82A}">
                    <a16:rowId xmlns:a16="http://schemas.microsoft.com/office/drawing/2014/main" val="10002"/>
                  </a:ext>
                </a:extLst>
              </a:tr>
              <a:tr h="74787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Limited capacity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extLst>
                  <a:ext uri="{0D108BD9-81ED-4DB2-BD59-A6C34878D82A}">
                    <a16:rowId xmlns:a16="http://schemas.microsoft.com/office/drawing/2014/main" val="10003"/>
                  </a:ext>
                </a:extLst>
              </a:tr>
              <a:tr h="103392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Requires maintenance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extLst>
                  <a:ext uri="{0D108BD9-81ED-4DB2-BD59-A6C34878D82A}">
                    <a16:rowId xmlns:a16="http://schemas.microsoft.com/office/drawing/2014/main" val="10004"/>
                  </a:ext>
                </a:extLst>
              </a:tr>
              <a:tr h="747875">
                <a:tc>
                  <a:txBody>
                    <a:bodyPr/>
                    <a:lstStyle/>
                    <a:p>
                      <a:pPr marL="0" marR="0" lvl="0" indent="0" algn="ctr" rtl="0">
                        <a:lnSpc>
                          <a:spcPct val="100000"/>
                        </a:lnSpc>
                        <a:spcBef>
                          <a:spcPts val="0"/>
                        </a:spcBef>
                        <a:spcAft>
                          <a:spcPts val="0"/>
                        </a:spcAft>
                        <a:buClr>
                          <a:srgbClr val="000000"/>
                        </a:buClr>
                        <a:buSzPts val="2400"/>
                        <a:buFont typeface="Arial"/>
                        <a:buNone/>
                      </a:pPr>
                      <a:r>
                        <a:rPr lang="en-US" sz="2400" u="none" strike="noStrike" cap="none"/>
                        <a:t>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t>Limited protection</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tc>
                <a:extLst>
                  <a:ext uri="{0D108BD9-81ED-4DB2-BD59-A6C34878D82A}">
                    <a16:rowId xmlns:a16="http://schemas.microsoft.com/office/drawing/2014/main" val="10005"/>
                  </a:ext>
                </a:extLst>
              </a:tr>
            </a:tbl>
          </a:graphicData>
        </a:graphic>
      </p:graphicFrame>
      <p:sp>
        <p:nvSpPr>
          <p:cNvPr id="866" name="Google Shape;866;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67</a:t>
            </a:fld>
            <a:endParaRPr sz="1400" b="0" i="0" u="none" strike="noStrike" cap="none">
              <a:solidFill>
                <a:schemeClr val="dk1"/>
              </a:solidFill>
              <a:latin typeface="Calibri"/>
              <a:ea typeface="Calibri"/>
              <a:cs typeface="Calibri"/>
              <a:sym typeface="Calibri"/>
            </a:endParaRPr>
          </a:p>
        </p:txBody>
      </p:sp>
      <p:pic>
        <p:nvPicPr>
          <p:cNvPr id="867" name="Google Shape;867;p81" descr="C:\Users\Acer\Downloads\WhatsApp Image 2025-09-04 at 17.24.38 (1).jpeg"/>
          <p:cNvPicPr preferRelativeResize="0"/>
          <p:nvPr/>
        </p:nvPicPr>
        <p:blipFill rotWithShape="1">
          <a:blip r:embed="rId3">
            <a:alphaModFix/>
          </a:blip>
          <a:srcRect/>
          <a:stretch/>
        </p:blipFill>
        <p:spPr>
          <a:xfrm>
            <a:off x="228600" y="152400"/>
            <a:ext cx="1066800" cy="990600"/>
          </a:xfrm>
          <a:prstGeom prst="rect">
            <a:avLst/>
          </a:prstGeom>
          <a:noFill/>
          <a:ln>
            <a:noFill/>
          </a:ln>
        </p:spPr>
      </p:pic>
      <p:pic>
        <p:nvPicPr>
          <p:cNvPr id="868" name="Google Shape;868;p81"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82"/>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5" name="Google Shape;875;p82"/>
          <p:cNvSpPr txBox="1">
            <a:spLocks noGrp="1"/>
          </p:cNvSpPr>
          <p:nvPr>
            <p:ph type="title"/>
          </p:nvPr>
        </p:nvSpPr>
        <p:spPr>
          <a:xfrm>
            <a:off x="1143000" y="1752600"/>
            <a:ext cx="3886200" cy="16002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अग्निशामकों की रीफिलिंग कार्यक्रम</a:t>
            </a:r>
            <a:endParaRPr sz="4000" b="1">
              <a:solidFill>
                <a:srgbClr val="FFFF00"/>
              </a:solidFill>
            </a:endParaRPr>
          </a:p>
        </p:txBody>
      </p:sp>
      <p:sp>
        <p:nvSpPr>
          <p:cNvPr id="876" name="Google Shape;876;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68</a:t>
            </a:fld>
            <a:endParaRPr sz="1400" b="0" i="0" u="none" strike="noStrike" cap="none">
              <a:solidFill>
                <a:schemeClr val="dk1"/>
              </a:solidFill>
              <a:latin typeface="Calibri"/>
              <a:ea typeface="Calibri"/>
              <a:cs typeface="Calibri"/>
              <a:sym typeface="Calibri"/>
            </a:endParaRPr>
          </a:p>
        </p:txBody>
      </p:sp>
      <p:graphicFrame>
        <p:nvGraphicFramePr>
          <p:cNvPr id="877" name="Google Shape;877;p82"/>
          <p:cNvGraphicFramePr/>
          <p:nvPr/>
        </p:nvGraphicFramePr>
        <p:xfrm>
          <a:off x="6248400" y="1219200"/>
          <a:ext cx="3000000" cy="3000000"/>
        </p:xfrm>
        <a:graphic>
          <a:graphicData uri="http://schemas.openxmlformats.org/drawingml/2006/table">
            <a:tbl>
              <a:tblPr firstRow="1" bandRow="1">
                <a:noFill/>
                <a:tableStyleId>{668847C1-99D4-4200-BE31-F8C6C3C5D2D8}</a:tableStyleId>
              </a:tblPr>
              <a:tblGrid>
                <a:gridCol w="605125">
                  <a:extLst>
                    <a:ext uri="{9D8B030D-6E8A-4147-A177-3AD203B41FA5}">
                      <a16:colId xmlns:a16="http://schemas.microsoft.com/office/drawing/2014/main" val="20000"/>
                    </a:ext>
                  </a:extLst>
                </a:gridCol>
                <a:gridCol w="3865025">
                  <a:extLst>
                    <a:ext uri="{9D8B030D-6E8A-4147-A177-3AD203B41FA5}">
                      <a16:colId xmlns:a16="http://schemas.microsoft.com/office/drawing/2014/main" val="20001"/>
                    </a:ext>
                  </a:extLst>
                </a:gridCol>
                <a:gridCol w="1244850">
                  <a:extLst>
                    <a:ext uri="{9D8B030D-6E8A-4147-A177-3AD203B41FA5}">
                      <a16:colId xmlns:a16="http://schemas.microsoft.com/office/drawing/2014/main" val="20002"/>
                    </a:ext>
                  </a:extLst>
                </a:gridCol>
              </a:tblGrid>
              <a:tr h="86002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Sl. No</a:t>
                      </a:r>
                      <a:endParaRPr sz="2400" b="1" u="none" strike="noStrike" cap="none">
                        <a:solidFill>
                          <a:schemeClr val="dk1"/>
                        </a:solidFill>
                        <a:latin typeface="Calibri"/>
                        <a:ea typeface="Calibri"/>
                        <a:cs typeface="Calibri"/>
                        <a:sym typeface="Calibri"/>
                      </a:endParaRPr>
                    </a:p>
                  </a:txBody>
                  <a:tcPr marL="91450" marR="91450" marT="45725" marB="45725">
                    <a:solidFill>
                      <a:srgbClr val="FF99CC"/>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Types of Extinguishers</a:t>
                      </a:r>
                      <a:endParaRPr sz="2000" b="1" u="none" strike="noStrike" cap="none">
                        <a:solidFill>
                          <a:schemeClr val="dk1"/>
                        </a:solidFill>
                        <a:latin typeface="Calibri"/>
                        <a:ea typeface="Calibri"/>
                        <a:cs typeface="Calibri"/>
                        <a:sym typeface="Calibri"/>
                      </a:endParaRPr>
                    </a:p>
                  </a:txBody>
                  <a:tcPr marL="91450" marR="91450" marT="45725" marB="45725">
                    <a:solidFill>
                      <a:srgbClr val="FF99CC"/>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Time </a:t>
                      </a:r>
                      <a:endParaRPr sz="2000" b="1" u="none" strike="noStrike" cap="none">
                        <a:solidFill>
                          <a:schemeClr val="dk1"/>
                        </a:solidFill>
                        <a:latin typeface="Calibri"/>
                        <a:ea typeface="Calibri"/>
                        <a:cs typeface="Calibri"/>
                        <a:sym typeface="Calibri"/>
                      </a:endParaRPr>
                    </a:p>
                  </a:txBody>
                  <a:tcPr marL="91450" marR="91450" marT="45725" marB="45725">
                    <a:solidFill>
                      <a:srgbClr val="FF99CC"/>
                    </a:solidFill>
                  </a:tcPr>
                </a:tc>
                <a:extLst>
                  <a:ext uri="{0D108BD9-81ED-4DB2-BD59-A6C34878D82A}">
                    <a16:rowId xmlns:a16="http://schemas.microsoft.com/office/drawing/2014/main" val="10000"/>
                  </a:ext>
                </a:extLst>
              </a:tr>
              <a:tr h="55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1</a:t>
                      </a:r>
                      <a:endParaRPr sz="2400" b="1" u="none" strike="noStrike" cap="none">
                        <a:solidFill>
                          <a:schemeClr val="dk1"/>
                        </a:solidFill>
                        <a:latin typeface="Calibri"/>
                        <a:ea typeface="Calibri"/>
                        <a:cs typeface="Calibri"/>
                        <a:sym typeface="Calibri"/>
                      </a:endParaRPr>
                    </a:p>
                  </a:txBody>
                  <a:tcPr marL="91450" marR="91450" marT="45725" marB="45725">
                    <a:solidFill>
                      <a:srgbClr val="97F3EA"/>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Water  (gas cartridge) type</a:t>
                      </a:r>
                      <a:endParaRPr sz="2000" b="1" u="none" strike="noStrike" cap="none">
                        <a:solidFill>
                          <a:schemeClr val="dk1"/>
                        </a:solidFill>
                        <a:latin typeface="Calibri"/>
                        <a:ea typeface="Calibri"/>
                        <a:cs typeface="Calibri"/>
                        <a:sym typeface="Calibri"/>
                      </a:endParaRPr>
                    </a:p>
                  </a:txBody>
                  <a:tcPr marL="91450" marR="91450" marT="45725" marB="45725">
                    <a:solidFill>
                      <a:srgbClr val="97F3EA"/>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5 years</a:t>
                      </a:r>
                      <a:endParaRPr sz="2000" b="1" u="none" strike="noStrike" cap="none">
                        <a:solidFill>
                          <a:schemeClr val="dk1"/>
                        </a:solidFill>
                        <a:latin typeface="Calibri"/>
                        <a:ea typeface="Calibri"/>
                        <a:cs typeface="Calibri"/>
                        <a:sym typeface="Calibri"/>
                      </a:endParaRPr>
                    </a:p>
                  </a:txBody>
                  <a:tcPr marL="91450" marR="91450" marT="45725" marB="45725">
                    <a:solidFill>
                      <a:srgbClr val="CCFFCC"/>
                    </a:solidFill>
                  </a:tcPr>
                </a:tc>
                <a:extLst>
                  <a:ext uri="{0D108BD9-81ED-4DB2-BD59-A6C34878D82A}">
                    <a16:rowId xmlns:a16="http://schemas.microsoft.com/office/drawing/2014/main" val="10001"/>
                  </a:ext>
                </a:extLst>
              </a:tr>
              <a:tr h="55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2</a:t>
                      </a:r>
                      <a:endParaRPr sz="24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Water  (stored pressure) type</a:t>
                      </a:r>
                      <a:endParaRPr sz="20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2 years</a:t>
                      </a:r>
                      <a:endParaRPr sz="20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extLst>
                  <a:ext uri="{0D108BD9-81ED-4DB2-BD59-A6C34878D82A}">
                    <a16:rowId xmlns:a16="http://schemas.microsoft.com/office/drawing/2014/main" val="10002"/>
                  </a:ext>
                </a:extLst>
              </a:tr>
              <a:tr h="55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3</a:t>
                      </a:r>
                      <a:endParaRPr sz="2400" b="1" u="none" strike="noStrike" cap="none">
                        <a:solidFill>
                          <a:schemeClr val="dk1"/>
                        </a:solidFill>
                        <a:latin typeface="Calibri"/>
                        <a:ea typeface="Calibri"/>
                        <a:cs typeface="Calibri"/>
                        <a:sym typeface="Calibri"/>
                      </a:endParaRPr>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Foam  (gas cartridge) type</a:t>
                      </a:r>
                      <a:endParaRPr sz="2000" b="1" u="none" strike="noStrike" cap="none">
                        <a:solidFill>
                          <a:schemeClr val="dk1"/>
                        </a:solidFill>
                        <a:latin typeface="Calibri"/>
                        <a:ea typeface="Calibri"/>
                        <a:cs typeface="Calibri"/>
                        <a:sym typeface="Calibri"/>
                      </a:endParaRPr>
                    </a:p>
                  </a:txBody>
                  <a:tcPr marL="91450" marR="91450" marT="45725" marB="45725">
                    <a:solidFill>
                      <a:srgbClr val="FF99CC"/>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5 years</a:t>
                      </a:r>
                      <a:endParaRPr sz="2000" b="1" u="none" strike="noStrike" cap="none">
                        <a:solidFill>
                          <a:schemeClr val="dk1"/>
                        </a:solidFill>
                        <a:latin typeface="Calibri"/>
                        <a:ea typeface="Calibri"/>
                        <a:cs typeface="Calibri"/>
                        <a:sym typeface="Calibri"/>
                      </a:endParaRPr>
                    </a:p>
                  </a:txBody>
                  <a:tcPr marL="91450" marR="91450" marT="45725" marB="45725">
                    <a:solidFill>
                      <a:srgbClr val="FF99CC"/>
                    </a:solidFill>
                  </a:tcPr>
                </a:tc>
                <a:extLst>
                  <a:ext uri="{0D108BD9-81ED-4DB2-BD59-A6C34878D82A}">
                    <a16:rowId xmlns:a16="http://schemas.microsoft.com/office/drawing/2014/main" val="10003"/>
                  </a:ext>
                </a:extLst>
              </a:tr>
              <a:tr h="55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4</a:t>
                      </a:r>
                      <a:endParaRPr sz="24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Foam (stored pressure) type</a:t>
                      </a:r>
                      <a:endParaRPr sz="20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2 years</a:t>
                      </a:r>
                      <a:endParaRPr sz="20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extLst>
                  <a:ext uri="{0D108BD9-81ED-4DB2-BD59-A6C34878D82A}">
                    <a16:rowId xmlns:a16="http://schemas.microsoft.com/office/drawing/2014/main" val="10004"/>
                  </a:ext>
                </a:extLst>
              </a:tr>
              <a:tr h="55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5</a:t>
                      </a:r>
                      <a:endParaRPr sz="2400" b="1" u="none" strike="noStrike" cap="none">
                        <a:solidFill>
                          <a:schemeClr val="dk1"/>
                        </a:solidFill>
                        <a:latin typeface="Calibri"/>
                        <a:ea typeface="Calibri"/>
                        <a:cs typeface="Calibri"/>
                        <a:sym typeface="Calibri"/>
                      </a:endParaRPr>
                    </a:p>
                  </a:txBody>
                  <a:tcPr marL="91450" marR="91450" marT="45725" marB="45725">
                    <a:solidFill>
                      <a:srgbClr val="97F3EA"/>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Powder  (gas cartridge) type</a:t>
                      </a:r>
                      <a:endParaRPr sz="2000" b="1" u="none" strike="noStrike" cap="none">
                        <a:solidFill>
                          <a:schemeClr val="dk1"/>
                        </a:solidFill>
                        <a:latin typeface="Calibri"/>
                        <a:ea typeface="Calibri"/>
                        <a:cs typeface="Calibri"/>
                        <a:sym typeface="Calibri"/>
                      </a:endParaRPr>
                    </a:p>
                  </a:txBody>
                  <a:tcPr marL="91450" marR="91450" marT="45725" marB="45725">
                    <a:solidFill>
                      <a:srgbClr val="97F3EA"/>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u="none" strike="noStrike" cap="none">
                          <a:solidFill>
                            <a:schemeClr val="dk1"/>
                          </a:solidFill>
                          <a:latin typeface="Calibri"/>
                          <a:ea typeface="Calibri"/>
                          <a:cs typeface="Calibri"/>
                          <a:sym typeface="Calibri"/>
                        </a:rPr>
                        <a:t>3 years</a:t>
                      </a:r>
                      <a:endParaRPr sz="2000" b="1" u="none" strike="noStrike" cap="none">
                        <a:solidFill>
                          <a:schemeClr val="dk1"/>
                        </a:solidFill>
                        <a:latin typeface="Calibri"/>
                        <a:ea typeface="Calibri"/>
                        <a:cs typeface="Calibri"/>
                        <a:sym typeface="Calibri"/>
                      </a:endParaRPr>
                    </a:p>
                  </a:txBody>
                  <a:tcPr marL="91450" marR="91450" marT="45725" marB="45725">
                    <a:solidFill>
                      <a:srgbClr val="97F3EA"/>
                    </a:solidFill>
                  </a:tcPr>
                </a:tc>
                <a:extLst>
                  <a:ext uri="{0D108BD9-81ED-4DB2-BD59-A6C34878D82A}">
                    <a16:rowId xmlns:a16="http://schemas.microsoft.com/office/drawing/2014/main" val="10005"/>
                  </a:ext>
                </a:extLst>
              </a:tr>
              <a:tr h="55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6</a:t>
                      </a:r>
                      <a:endParaRPr sz="24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Powder (stored pressure) type</a:t>
                      </a:r>
                      <a:endParaRPr sz="20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u="none" strike="noStrike" cap="none">
                          <a:solidFill>
                            <a:schemeClr val="dk1"/>
                          </a:solidFill>
                          <a:latin typeface="Calibri"/>
                          <a:ea typeface="Calibri"/>
                          <a:cs typeface="Calibri"/>
                          <a:sym typeface="Calibri"/>
                        </a:rPr>
                        <a:t>3 years</a:t>
                      </a:r>
                      <a:endParaRPr sz="20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extLst>
                  <a:ext uri="{0D108BD9-81ED-4DB2-BD59-A6C34878D82A}">
                    <a16:rowId xmlns:a16="http://schemas.microsoft.com/office/drawing/2014/main" val="10006"/>
                  </a:ext>
                </a:extLst>
              </a:tr>
              <a:tr h="55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7</a:t>
                      </a:r>
                      <a:endParaRPr sz="2400" b="1" u="none" strike="noStrike" cap="none">
                        <a:solidFill>
                          <a:schemeClr val="dk1"/>
                        </a:solidFill>
                        <a:latin typeface="Calibri"/>
                        <a:ea typeface="Calibri"/>
                        <a:cs typeface="Calibri"/>
                        <a:sym typeface="Calibri"/>
                      </a:endParaRPr>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Carbon dioxide type</a:t>
                      </a:r>
                      <a:endParaRPr sz="2000" b="1" u="none" strike="noStrike" cap="none">
                        <a:solidFill>
                          <a:schemeClr val="dk1"/>
                        </a:solidFill>
                        <a:latin typeface="Calibri"/>
                        <a:ea typeface="Calibri"/>
                        <a:cs typeface="Calibri"/>
                        <a:sym typeface="Calibri"/>
                      </a:endParaRPr>
                    </a:p>
                  </a:txBody>
                  <a:tcPr marL="91450" marR="91450" marT="45725" marB="45725">
                    <a:solidFill>
                      <a:srgbClr val="FF99CC"/>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u="none" strike="noStrike" cap="none">
                          <a:solidFill>
                            <a:schemeClr val="dk1"/>
                          </a:solidFill>
                          <a:latin typeface="Calibri"/>
                          <a:ea typeface="Calibri"/>
                          <a:cs typeface="Calibri"/>
                          <a:sym typeface="Calibri"/>
                        </a:rPr>
                        <a:t>5 years</a:t>
                      </a:r>
                      <a:endParaRPr sz="2000" b="1" u="none" strike="noStrike" cap="none">
                        <a:solidFill>
                          <a:schemeClr val="dk1"/>
                        </a:solidFill>
                        <a:latin typeface="Calibri"/>
                        <a:ea typeface="Calibri"/>
                        <a:cs typeface="Calibri"/>
                        <a:sym typeface="Calibri"/>
                      </a:endParaRPr>
                    </a:p>
                  </a:txBody>
                  <a:tcPr marL="91450" marR="91450" marT="45725" marB="45725">
                    <a:solidFill>
                      <a:srgbClr val="FF99CC"/>
                    </a:solidFill>
                  </a:tcPr>
                </a:tc>
                <a:extLst>
                  <a:ext uri="{0D108BD9-81ED-4DB2-BD59-A6C34878D82A}">
                    <a16:rowId xmlns:a16="http://schemas.microsoft.com/office/drawing/2014/main" val="10007"/>
                  </a:ext>
                </a:extLst>
              </a:tr>
              <a:tr h="5570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Calibri"/>
                          <a:ea typeface="Calibri"/>
                          <a:cs typeface="Calibri"/>
                          <a:sym typeface="Calibri"/>
                        </a:rPr>
                        <a:t>8</a:t>
                      </a:r>
                      <a:endParaRPr sz="24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Clean agent type</a:t>
                      </a:r>
                      <a:endParaRPr sz="20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b="1" u="none" strike="noStrike" cap="none">
                          <a:solidFill>
                            <a:schemeClr val="dk1"/>
                          </a:solidFill>
                          <a:latin typeface="Calibri"/>
                          <a:ea typeface="Calibri"/>
                          <a:cs typeface="Calibri"/>
                          <a:sym typeface="Calibri"/>
                        </a:rPr>
                        <a:t>5 years</a:t>
                      </a:r>
                      <a:endParaRPr sz="2000" b="1" u="none" strike="noStrike" cap="none">
                        <a:solidFill>
                          <a:schemeClr val="dk1"/>
                        </a:solidFill>
                        <a:latin typeface="Calibri"/>
                        <a:ea typeface="Calibri"/>
                        <a:cs typeface="Calibri"/>
                        <a:sym typeface="Calibri"/>
                      </a:endParaRPr>
                    </a:p>
                  </a:txBody>
                  <a:tcPr marL="91450" marR="91450" marT="45725" marB="45725">
                    <a:solidFill>
                      <a:srgbClr val="FFFF99"/>
                    </a:solidFill>
                  </a:tcPr>
                </a:tc>
                <a:extLst>
                  <a:ext uri="{0D108BD9-81ED-4DB2-BD59-A6C34878D82A}">
                    <a16:rowId xmlns:a16="http://schemas.microsoft.com/office/drawing/2014/main" val="10008"/>
                  </a:ext>
                </a:extLst>
              </a:tr>
            </a:tbl>
          </a:graphicData>
        </a:graphic>
      </p:graphicFrame>
      <p:pic>
        <p:nvPicPr>
          <p:cNvPr id="878" name="Google Shape;878;p82" descr="C:\Users\Acer\Downloads\WhatsApp Image 2025-09-04 at 17.24.38 (1).jpeg"/>
          <p:cNvPicPr preferRelativeResize="0"/>
          <p:nvPr/>
        </p:nvPicPr>
        <p:blipFill rotWithShape="1">
          <a:blip r:embed="rId3">
            <a:alphaModFix/>
          </a:blip>
          <a:srcRect/>
          <a:stretch/>
        </p:blipFill>
        <p:spPr>
          <a:xfrm>
            <a:off x="228600" y="152400"/>
            <a:ext cx="1143000" cy="1066800"/>
          </a:xfrm>
          <a:prstGeom prst="rect">
            <a:avLst/>
          </a:prstGeom>
          <a:noFill/>
          <a:ln>
            <a:noFill/>
          </a:ln>
        </p:spPr>
      </p:pic>
      <p:pic>
        <p:nvPicPr>
          <p:cNvPr id="879" name="Google Shape;879;p82"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83"/>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6" name="Google Shape;886;p83"/>
          <p:cNvSpPr txBox="1">
            <a:spLocks noGrp="1"/>
          </p:cNvSpPr>
          <p:nvPr>
            <p:ph type="title"/>
          </p:nvPr>
        </p:nvSpPr>
        <p:spPr>
          <a:xfrm>
            <a:off x="1371600" y="1600200"/>
            <a:ext cx="3581400" cy="1706563"/>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अग्निशामकों का जीवनकाल</a:t>
            </a:r>
            <a:endParaRPr sz="4000" b="1">
              <a:solidFill>
                <a:srgbClr val="FFFF00"/>
              </a:solidFill>
            </a:endParaRPr>
          </a:p>
        </p:txBody>
      </p:sp>
      <p:sp>
        <p:nvSpPr>
          <p:cNvPr id="887" name="Google Shape;88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69</a:t>
            </a:fld>
            <a:endParaRPr sz="1400" b="0" i="0" u="none" strike="noStrike" cap="none">
              <a:solidFill>
                <a:schemeClr val="dk1"/>
              </a:solidFill>
              <a:latin typeface="Calibri"/>
              <a:ea typeface="Calibri"/>
              <a:cs typeface="Calibri"/>
              <a:sym typeface="Calibri"/>
            </a:endParaRPr>
          </a:p>
        </p:txBody>
      </p:sp>
      <p:graphicFrame>
        <p:nvGraphicFramePr>
          <p:cNvPr id="888" name="Google Shape;888;p83"/>
          <p:cNvGraphicFramePr/>
          <p:nvPr/>
        </p:nvGraphicFramePr>
        <p:xfrm>
          <a:off x="6248400" y="1220788"/>
          <a:ext cx="3000000" cy="3000000"/>
        </p:xfrm>
        <a:graphic>
          <a:graphicData uri="http://schemas.openxmlformats.org/drawingml/2006/table">
            <a:tbl>
              <a:tblPr firstRow="1" bandRow="1">
                <a:noFill/>
                <a:tableStyleId>{668847C1-99D4-4200-BE31-F8C6C3C5D2D8}</a:tableStyleId>
              </a:tblPr>
              <a:tblGrid>
                <a:gridCol w="7858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1500175">
                  <a:extLst>
                    <a:ext uri="{9D8B030D-6E8A-4147-A177-3AD203B41FA5}">
                      <a16:colId xmlns:a16="http://schemas.microsoft.com/office/drawing/2014/main" val="20002"/>
                    </a:ext>
                  </a:extLst>
                </a:gridCol>
              </a:tblGrid>
              <a:tr h="154540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Sl. No</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97F3EA"/>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Types of Extinguishers</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97F3EA"/>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Life time</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97F3EA"/>
                    </a:solidFill>
                  </a:tcPr>
                </a:tc>
                <a:extLst>
                  <a:ext uri="{0D108BD9-81ED-4DB2-BD59-A6C34878D82A}">
                    <a16:rowId xmlns:a16="http://schemas.microsoft.com/office/drawing/2014/main" val="10000"/>
                  </a:ext>
                </a:extLst>
              </a:tr>
              <a:tr h="7875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1</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Water type</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10 years</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99CC"/>
                    </a:solidFill>
                  </a:tcPr>
                </a:tc>
                <a:extLst>
                  <a:ext uri="{0D108BD9-81ED-4DB2-BD59-A6C34878D82A}">
                    <a16:rowId xmlns:a16="http://schemas.microsoft.com/office/drawing/2014/main" val="10001"/>
                  </a:ext>
                </a:extLst>
              </a:tr>
              <a:tr h="7875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2</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FF99"/>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Foam type</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FF99"/>
                    </a:solidFill>
                  </a:tcPr>
                </a:tc>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u="none" strike="noStrike" cap="none">
                          <a:solidFill>
                            <a:schemeClr val="dk1"/>
                          </a:solidFill>
                          <a:latin typeface="Twentieth Century"/>
                          <a:ea typeface="Twentieth Century"/>
                          <a:cs typeface="Twentieth Century"/>
                          <a:sym typeface="Twentieth Century"/>
                        </a:rPr>
                        <a:t>10 years</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FF99"/>
                    </a:solidFill>
                  </a:tcPr>
                </a:tc>
                <a:extLst>
                  <a:ext uri="{0D108BD9-81ED-4DB2-BD59-A6C34878D82A}">
                    <a16:rowId xmlns:a16="http://schemas.microsoft.com/office/drawing/2014/main" val="10002"/>
                  </a:ext>
                </a:extLst>
              </a:tr>
              <a:tr h="7875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3</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Powder type</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99CC"/>
                    </a:solidFill>
                  </a:tcPr>
                </a:tc>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u="none" strike="noStrike" cap="none">
                          <a:solidFill>
                            <a:schemeClr val="dk1"/>
                          </a:solidFill>
                          <a:latin typeface="Twentieth Century"/>
                          <a:ea typeface="Twentieth Century"/>
                          <a:cs typeface="Twentieth Century"/>
                          <a:sym typeface="Twentieth Century"/>
                        </a:rPr>
                        <a:t>10 years</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99CC"/>
                    </a:solidFill>
                  </a:tcPr>
                </a:tc>
                <a:extLst>
                  <a:ext uri="{0D108BD9-81ED-4DB2-BD59-A6C34878D82A}">
                    <a16:rowId xmlns:a16="http://schemas.microsoft.com/office/drawing/2014/main" val="10003"/>
                  </a:ext>
                </a:extLst>
              </a:tr>
              <a:tr h="7875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4</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FF99"/>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Carbon dioxide type</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FF99"/>
                    </a:solidFill>
                  </a:tcPr>
                </a:tc>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u="none" strike="noStrike" cap="none">
                          <a:solidFill>
                            <a:schemeClr val="dk1"/>
                          </a:solidFill>
                          <a:latin typeface="Twentieth Century"/>
                          <a:ea typeface="Twentieth Century"/>
                          <a:cs typeface="Twentieth Century"/>
                          <a:sym typeface="Twentieth Century"/>
                        </a:rPr>
                        <a:t>15 years</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FFFF99"/>
                    </a:solidFill>
                  </a:tcPr>
                </a:tc>
                <a:extLst>
                  <a:ext uri="{0D108BD9-81ED-4DB2-BD59-A6C34878D82A}">
                    <a16:rowId xmlns:a16="http://schemas.microsoft.com/office/drawing/2014/main" val="10004"/>
                  </a:ext>
                </a:extLst>
              </a:tr>
              <a:tr h="787575">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5</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14AC9E"/>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a:solidFill>
                            <a:schemeClr val="dk1"/>
                          </a:solidFill>
                          <a:latin typeface="Twentieth Century"/>
                          <a:ea typeface="Twentieth Century"/>
                          <a:cs typeface="Twentieth Century"/>
                          <a:sym typeface="Twentieth Century"/>
                        </a:rPr>
                        <a:t>Clean agent type</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14AC9E"/>
                    </a:solidFill>
                  </a:tcPr>
                </a:tc>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u="none" strike="noStrike" cap="none">
                          <a:solidFill>
                            <a:schemeClr val="dk1"/>
                          </a:solidFill>
                          <a:latin typeface="Twentieth Century"/>
                          <a:ea typeface="Twentieth Century"/>
                          <a:cs typeface="Twentieth Century"/>
                          <a:sym typeface="Twentieth Century"/>
                        </a:rPr>
                        <a:t>10 years</a:t>
                      </a:r>
                      <a:endParaRPr sz="2400" b="1" u="none" strike="noStrike" cap="none">
                        <a:solidFill>
                          <a:schemeClr val="dk1"/>
                        </a:solidFill>
                        <a:latin typeface="Twentieth Century"/>
                        <a:ea typeface="Twentieth Century"/>
                        <a:cs typeface="Twentieth Century"/>
                        <a:sym typeface="Twentieth Century"/>
                      </a:endParaRPr>
                    </a:p>
                  </a:txBody>
                  <a:tcPr marL="91450" marR="91450" marT="45725" marB="45725">
                    <a:solidFill>
                      <a:srgbClr val="14AC9E"/>
                    </a:solidFill>
                  </a:tcPr>
                </a:tc>
                <a:extLst>
                  <a:ext uri="{0D108BD9-81ED-4DB2-BD59-A6C34878D82A}">
                    <a16:rowId xmlns:a16="http://schemas.microsoft.com/office/drawing/2014/main" val="10005"/>
                  </a:ext>
                </a:extLst>
              </a:tr>
            </a:tbl>
          </a:graphicData>
        </a:graphic>
      </p:graphicFrame>
      <p:pic>
        <p:nvPicPr>
          <p:cNvPr id="889" name="Google Shape;889;p83" descr="C:\Users\Acer\Downloads\WhatsApp Image 2025-09-04 at 17.24.38 (1).jpeg"/>
          <p:cNvPicPr preferRelativeResize="0"/>
          <p:nvPr/>
        </p:nvPicPr>
        <p:blipFill rotWithShape="1">
          <a:blip r:embed="rId3">
            <a:alphaModFix/>
          </a:blip>
          <a:srcRect/>
          <a:stretch/>
        </p:blipFill>
        <p:spPr>
          <a:xfrm>
            <a:off x="228600" y="152400"/>
            <a:ext cx="1066800" cy="752475"/>
          </a:xfrm>
          <a:prstGeom prst="rect">
            <a:avLst/>
          </a:prstGeom>
          <a:noFill/>
          <a:ln>
            <a:noFill/>
          </a:ln>
        </p:spPr>
      </p:pic>
      <p:pic>
        <p:nvPicPr>
          <p:cNvPr id="890" name="Google Shape;890;p83"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21"/>
          <p:cNvSpPr txBox="1">
            <a:spLocks noGrp="1"/>
          </p:cNvSpPr>
          <p:nvPr>
            <p:ph type="body" idx="1"/>
          </p:nvPr>
        </p:nvSpPr>
        <p:spPr>
          <a:xfrm>
            <a:off x="6477000" y="1295400"/>
            <a:ext cx="5410200" cy="5410200"/>
          </a:xfrm>
          <a:prstGeom prst="rect">
            <a:avLst/>
          </a:prstGeom>
          <a:noFill/>
          <a:ln>
            <a:noFill/>
          </a:ln>
        </p:spPr>
        <p:txBody>
          <a:bodyPr spcFirstLastPara="1" wrap="square" lIns="91425" tIns="45700" rIns="91425" bIns="45700" anchor="t" anchorCtr="0">
            <a:normAutofit fontScale="92500"/>
          </a:bodyPr>
          <a:lstStyle/>
          <a:p>
            <a:pPr marL="228600" lvl="0" indent="-228600" algn="just" rtl="0">
              <a:lnSpc>
                <a:spcPct val="90000"/>
              </a:lnSpc>
              <a:spcBef>
                <a:spcPts val="0"/>
              </a:spcBef>
              <a:spcAft>
                <a:spcPts val="0"/>
              </a:spcAft>
              <a:buClr>
                <a:schemeClr val="dk1"/>
              </a:buClr>
              <a:buSzPct val="100000"/>
              <a:buFont typeface="Calibri"/>
              <a:buNone/>
            </a:pPr>
            <a:r>
              <a:rPr lang="en-US" sz="2400" b="1">
                <a:latin typeface="Calibri"/>
                <a:ea typeface="Calibri"/>
                <a:cs typeface="Calibri"/>
                <a:sym typeface="Calibri"/>
              </a:rPr>
              <a:t>क्लास सी :</a:t>
            </a:r>
            <a:endParaRPr/>
          </a:p>
          <a:p>
            <a:pPr marL="1771650" lvl="4" indent="-228598" algn="just" rtl="0">
              <a:lnSpc>
                <a:spcPct val="100000"/>
              </a:lnSpc>
              <a:spcBef>
                <a:spcPts val="500"/>
              </a:spcBef>
              <a:spcAft>
                <a:spcPts val="0"/>
              </a:spcAft>
              <a:buClr>
                <a:schemeClr val="dk1"/>
              </a:buClr>
              <a:buSzPct val="100000"/>
              <a:buChar char="•"/>
            </a:pPr>
            <a:r>
              <a:rPr lang="en-US" sz="2400">
                <a:latin typeface="Calibri"/>
                <a:ea typeface="Calibri"/>
                <a:cs typeface="Calibri"/>
                <a:sym typeface="Calibri"/>
              </a:rPr>
              <a:t>दबाव में ज्वलनशील गैसें शामिल आग, जिसमें द्रवीकरण गैसों जैसे मीथेन, हाइड्रोजन, ऐसीटिलीन, एलपीजी आदि शामिल हैं।</a:t>
            </a:r>
            <a:endParaRPr/>
          </a:p>
          <a:p>
            <a:pPr marL="228600" lvl="0" indent="-228600" algn="just" rtl="0">
              <a:lnSpc>
                <a:spcPct val="90000"/>
              </a:lnSpc>
              <a:spcBef>
                <a:spcPts val="1000"/>
              </a:spcBef>
              <a:spcAft>
                <a:spcPts val="0"/>
              </a:spcAft>
              <a:buClr>
                <a:schemeClr val="dk1"/>
              </a:buClr>
              <a:buSzPct val="100000"/>
              <a:buFont typeface="Calibri"/>
              <a:buNone/>
            </a:pPr>
            <a:endParaRPr sz="2400" b="1">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ct val="100000"/>
              <a:buFont typeface="Calibri"/>
              <a:buNone/>
            </a:pPr>
            <a:r>
              <a:rPr lang="en-US" sz="2400" b="1">
                <a:latin typeface="Calibri"/>
                <a:ea typeface="Calibri"/>
                <a:cs typeface="Calibri"/>
                <a:sym typeface="Calibri"/>
              </a:rPr>
              <a:t>क्लास डी :</a:t>
            </a:r>
            <a:endParaRPr/>
          </a:p>
          <a:p>
            <a:pPr marL="1771650" lvl="4" indent="-228598" algn="just" rtl="0">
              <a:lnSpc>
                <a:spcPct val="110000"/>
              </a:lnSpc>
              <a:spcBef>
                <a:spcPts val="500"/>
              </a:spcBef>
              <a:spcAft>
                <a:spcPts val="0"/>
              </a:spcAft>
              <a:buClr>
                <a:schemeClr val="dk1"/>
              </a:buClr>
              <a:buSzPct val="100000"/>
              <a:buChar char="•"/>
            </a:pPr>
            <a:r>
              <a:rPr lang="en-US" sz="2400">
                <a:latin typeface="Calibri"/>
                <a:ea typeface="Calibri"/>
                <a:cs typeface="Calibri"/>
                <a:sym typeface="Calibri"/>
              </a:rPr>
              <a:t>दहनशील धातुओं जैसे मैग्नीशियम, जस्ता, सोडियम, एल्यूमीनियम, पोटेशियम, रेडियोधर्मी सामग्री आदि वाली आग। जब जलती हुई धातुओं पर जल के प्रति प्रतिक्रियाशील हों।</a:t>
            </a:r>
            <a:endParaRPr/>
          </a:p>
        </p:txBody>
      </p:sp>
      <p:sp>
        <p:nvSpPr>
          <p:cNvPr id="170" name="Google Shape;17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7</a:t>
            </a:fld>
            <a:endParaRPr sz="1400" b="0" i="0" u="none" strike="noStrike" cap="none">
              <a:solidFill>
                <a:schemeClr val="dk1"/>
              </a:solidFill>
              <a:latin typeface="Calibri"/>
              <a:ea typeface="Calibri"/>
              <a:cs typeface="Calibri"/>
              <a:sym typeface="Calibri"/>
            </a:endParaRPr>
          </a:p>
        </p:txBody>
      </p:sp>
      <p:sp>
        <p:nvSpPr>
          <p:cNvPr id="171" name="Google Shape;171;p21"/>
          <p:cNvSpPr txBox="1"/>
          <p:nvPr/>
        </p:nvSpPr>
        <p:spPr>
          <a:xfrm>
            <a:off x="3124200" y="381000"/>
            <a:ext cx="6705600" cy="3667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21"/>
          <p:cNvSpPr txBox="1"/>
          <p:nvPr/>
        </p:nvSpPr>
        <p:spPr>
          <a:xfrm>
            <a:off x="685800" y="1847850"/>
            <a:ext cx="5181600" cy="1200150"/>
          </a:xfrm>
          <a:prstGeom prst="rect">
            <a:avLst/>
          </a:prstGeom>
          <a:solidFill>
            <a:srgbClr val="002060"/>
          </a:solid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FFFF00"/>
              </a:buClr>
              <a:buSzPts val="4000"/>
              <a:buFont typeface="Calibri"/>
              <a:buNone/>
            </a:pPr>
            <a:r>
              <a:rPr lang="en-US" sz="4000" b="1" i="0" u="none" strike="noStrike" cap="none">
                <a:solidFill>
                  <a:srgbClr val="FFFF00"/>
                </a:solidFill>
                <a:latin typeface="Calibri"/>
                <a:ea typeface="Calibri"/>
                <a:cs typeface="Calibri"/>
                <a:sym typeface="Calibri"/>
              </a:rPr>
              <a:t>आग का वर्गीकरण</a:t>
            </a:r>
            <a:endParaRPr sz="1400" b="0" i="0" u="none" strike="noStrike" cap="none">
              <a:solidFill>
                <a:srgbClr val="000000"/>
              </a:solidFill>
              <a:latin typeface="Arial"/>
              <a:ea typeface="Arial"/>
              <a:cs typeface="Arial"/>
              <a:sym typeface="Arial"/>
            </a:endParaRPr>
          </a:p>
        </p:txBody>
      </p:sp>
      <p:pic>
        <p:nvPicPr>
          <p:cNvPr id="173" name="Google Shape;173;p21"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174" name="Google Shape;174;p21"/>
          <p:cNvPicPr preferRelativeResize="0"/>
          <p:nvPr/>
        </p:nvPicPr>
        <p:blipFill rotWithShape="1">
          <a:blip r:embed="rId4">
            <a:alphaModFix/>
          </a:blip>
          <a:srcRect/>
          <a:stretch/>
        </p:blipFill>
        <p:spPr>
          <a:xfrm>
            <a:off x="10820400" y="200025"/>
            <a:ext cx="1066800" cy="9144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84"/>
          <p:cNvSpPr txBox="1"/>
          <p:nvPr/>
        </p:nvSpPr>
        <p:spPr>
          <a:xfrm>
            <a:off x="5867400" y="0"/>
            <a:ext cx="63246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7" name="Google Shape;897;p84"/>
          <p:cNvSpPr txBox="1">
            <a:spLocks noGrp="1"/>
          </p:cNvSpPr>
          <p:nvPr>
            <p:ph type="title"/>
          </p:nvPr>
        </p:nvSpPr>
        <p:spPr>
          <a:xfrm>
            <a:off x="457200" y="1524000"/>
            <a:ext cx="5257800" cy="1295400"/>
          </a:xfrm>
          <a:prstGeom prst="rect">
            <a:avLst/>
          </a:prstGeom>
          <a:solidFill>
            <a:srgbClr val="002060"/>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00"/>
              </a:buClr>
              <a:buSzPts val="4000"/>
              <a:buFont typeface="Calibri"/>
              <a:buNone/>
            </a:pPr>
            <a:r>
              <a:rPr lang="en-US" sz="4000" b="1">
                <a:solidFill>
                  <a:srgbClr val="FFFF00"/>
                </a:solidFill>
              </a:rPr>
              <a:t>हाइड्रो प्रेशर परीक्षण</a:t>
            </a:r>
            <a:endParaRPr/>
          </a:p>
        </p:txBody>
      </p:sp>
      <p:graphicFrame>
        <p:nvGraphicFramePr>
          <p:cNvPr id="898" name="Google Shape;898;p84"/>
          <p:cNvGraphicFramePr/>
          <p:nvPr/>
        </p:nvGraphicFramePr>
        <p:xfrm>
          <a:off x="6096000" y="1220788"/>
          <a:ext cx="3000000" cy="3000000"/>
        </p:xfrm>
        <a:graphic>
          <a:graphicData uri="http://schemas.openxmlformats.org/drawingml/2006/table">
            <a:tbl>
              <a:tblPr>
                <a:noFill/>
                <a:tableStyleId>{AE04D944-B65A-4CBB-99F7-555FEB72C3FD}</a:tableStyleId>
              </a:tblPr>
              <a:tblGrid>
                <a:gridCol w="2077450">
                  <a:extLst>
                    <a:ext uri="{9D8B030D-6E8A-4147-A177-3AD203B41FA5}">
                      <a16:colId xmlns:a16="http://schemas.microsoft.com/office/drawing/2014/main" val="20000"/>
                    </a:ext>
                  </a:extLst>
                </a:gridCol>
                <a:gridCol w="964525">
                  <a:extLst>
                    <a:ext uri="{9D8B030D-6E8A-4147-A177-3AD203B41FA5}">
                      <a16:colId xmlns:a16="http://schemas.microsoft.com/office/drawing/2014/main" val="20001"/>
                    </a:ext>
                  </a:extLst>
                </a:gridCol>
                <a:gridCol w="1187125">
                  <a:extLst>
                    <a:ext uri="{9D8B030D-6E8A-4147-A177-3AD203B41FA5}">
                      <a16:colId xmlns:a16="http://schemas.microsoft.com/office/drawing/2014/main" val="20002"/>
                    </a:ext>
                  </a:extLst>
                </a:gridCol>
                <a:gridCol w="1409700">
                  <a:extLst>
                    <a:ext uri="{9D8B030D-6E8A-4147-A177-3AD203B41FA5}">
                      <a16:colId xmlns:a16="http://schemas.microsoft.com/office/drawing/2014/main" val="20003"/>
                    </a:ext>
                  </a:extLst>
                </a:gridCol>
              </a:tblGrid>
              <a:tr h="911500">
                <a:tc>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Extinguisher</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tc gridSpan="3">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Hydraulic pressure test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9775">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i="1" u="none" strike="noStrike" cap="none">
                          <a:solidFill>
                            <a:schemeClr val="dk1"/>
                          </a:solidFill>
                          <a:latin typeface="Twentieth Century"/>
                          <a:ea typeface="Twentieth Century"/>
                          <a:cs typeface="Twentieth Century"/>
                          <a:sym typeface="Twentieth Century"/>
                        </a:rPr>
                        <a:t>Type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l" rtl="0">
                        <a:lnSpc>
                          <a:spcPct val="100000"/>
                        </a:lnSpc>
                        <a:spcBef>
                          <a:spcPts val="0"/>
                        </a:spcBef>
                        <a:spcAft>
                          <a:spcPts val="0"/>
                        </a:spcAft>
                        <a:buClr>
                          <a:srgbClr val="CC0000"/>
                        </a:buClr>
                        <a:buSzPts val="2400"/>
                        <a:buFont typeface="Twentieth Century"/>
                        <a:buNone/>
                      </a:pPr>
                      <a:r>
                        <a:rPr lang="en-US" sz="2400" b="1" i="1" u="none" strike="noStrike" cap="none">
                          <a:solidFill>
                            <a:srgbClr val="CC0000"/>
                          </a:solidFill>
                          <a:latin typeface="Twentieth Century"/>
                          <a:ea typeface="Twentieth Century"/>
                          <a:cs typeface="Twentieth Century"/>
                          <a:sym typeface="Twentieth Century"/>
                        </a:rPr>
                        <a:t>Years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tc>
                  <a:txBody>
                    <a:bodyPr/>
                    <a:lstStyle/>
                    <a:p>
                      <a:pPr marL="0" marR="0" lvl="0" indent="0" algn="ctr" rtl="0">
                        <a:lnSpc>
                          <a:spcPct val="100000"/>
                        </a:lnSpc>
                        <a:spcBef>
                          <a:spcPts val="0"/>
                        </a:spcBef>
                        <a:spcAft>
                          <a:spcPts val="0"/>
                        </a:spcAft>
                        <a:buClr>
                          <a:srgbClr val="CC0000"/>
                        </a:buClr>
                        <a:buSzPts val="2400"/>
                        <a:buFont typeface="Twentieth Century"/>
                        <a:buNone/>
                      </a:pPr>
                      <a:r>
                        <a:rPr lang="en-US" sz="2400" b="1" i="1" u="none" strike="noStrike" cap="none">
                          <a:solidFill>
                            <a:srgbClr val="CC0000"/>
                          </a:solidFill>
                          <a:latin typeface="Twentieth Century"/>
                          <a:ea typeface="Twentieth Century"/>
                          <a:cs typeface="Twentieth Century"/>
                          <a:sym typeface="Twentieth Century"/>
                        </a:rPr>
                        <a:t>Kg/cm</a:t>
                      </a:r>
                      <a:r>
                        <a:rPr lang="en-US" sz="2400" b="1" i="1" u="none" strike="noStrike" cap="none" baseline="30000">
                          <a:solidFill>
                            <a:srgbClr val="CC0000"/>
                          </a:solidFill>
                          <a:latin typeface="Twentieth Century"/>
                          <a:ea typeface="Twentieth Century"/>
                          <a:cs typeface="Twentieth Century"/>
                          <a:sym typeface="Twentieth Century"/>
                        </a:rPr>
                        <a:t>2</a:t>
                      </a:r>
                      <a:endParaRPr sz="2400" b="1" i="1" u="none" strike="noStrike" cap="none">
                        <a:solidFill>
                          <a:srgbClr val="CC0000"/>
                        </a:solidFill>
                        <a:latin typeface="Twentieth Century"/>
                        <a:ea typeface="Twentieth Century"/>
                        <a:cs typeface="Twentieth Century"/>
                        <a:sym typeface="Twentieth Century"/>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rgbClr val="CC0000"/>
                        </a:buClr>
                        <a:buSzPts val="2400"/>
                        <a:buFont typeface="Twentieth Century"/>
                        <a:buNone/>
                      </a:pPr>
                      <a:r>
                        <a:rPr lang="en-US" sz="2400" b="1" i="1" u="none" strike="noStrike" cap="none">
                          <a:solidFill>
                            <a:srgbClr val="CC0000"/>
                          </a:solidFill>
                          <a:latin typeface="Twentieth Century"/>
                          <a:ea typeface="Twentieth Century"/>
                          <a:cs typeface="Twentieth Century"/>
                          <a:sym typeface="Twentieth Century"/>
                        </a:rPr>
                        <a:t>Duration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extLst>
                  <a:ext uri="{0D108BD9-81ED-4DB2-BD59-A6C34878D82A}">
                    <a16:rowId xmlns:a16="http://schemas.microsoft.com/office/drawing/2014/main" val="10001"/>
                  </a:ext>
                </a:extLst>
              </a:tr>
              <a:tr h="769775">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Water</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     3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tc>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35</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2 min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extLst>
                  <a:ext uri="{0D108BD9-81ED-4DB2-BD59-A6C34878D82A}">
                    <a16:rowId xmlns:a16="http://schemas.microsoft.com/office/drawing/2014/main" val="10002"/>
                  </a:ext>
                </a:extLst>
              </a:tr>
              <a:tr h="1093875">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Mechanical foam</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     3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tc>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35</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2 min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extLst>
                  <a:ext uri="{0D108BD9-81ED-4DB2-BD59-A6C34878D82A}">
                    <a16:rowId xmlns:a16="http://schemas.microsoft.com/office/drawing/2014/main" val="10003"/>
                  </a:ext>
                </a:extLst>
              </a:tr>
              <a:tr h="769775">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Dry chemical</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     3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tc>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35</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2 min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extLst>
                  <a:ext uri="{0D108BD9-81ED-4DB2-BD59-A6C34878D82A}">
                    <a16:rowId xmlns:a16="http://schemas.microsoft.com/office/drawing/2014/main" val="10004"/>
                  </a:ext>
                </a:extLst>
              </a:tr>
              <a:tr h="1093875">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Carbon Dioxide</a:t>
                      </a:r>
                      <a:endParaRPr sz="1400" u="none" strike="noStrike" cap="none"/>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CC"/>
                    </a:solidFill>
                  </a:tcPr>
                </a:tc>
                <a:tc>
                  <a:txBody>
                    <a:bodyPr/>
                    <a:lstStyle/>
                    <a:p>
                      <a:pPr marL="0" marR="0" lvl="0" indent="0" algn="l"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   5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tc>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250</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99"/>
                    </a:solidFill>
                  </a:tcPr>
                </a:tc>
                <a:tc>
                  <a:txBody>
                    <a:bodyPr/>
                    <a:lstStyle/>
                    <a:p>
                      <a:pPr marL="0" marR="0" lvl="0" indent="0" algn="ctr" rtl="0">
                        <a:lnSpc>
                          <a:spcPct val="100000"/>
                        </a:lnSpc>
                        <a:spcBef>
                          <a:spcPts val="0"/>
                        </a:spcBef>
                        <a:spcAft>
                          <a:spcPts val="0"/>
                        </a:spcAft>
                        <a:buClr>
                          <a:schemeClr val="dk1"/>
                        </a:buClr>
                        <a:buSzPts val="2400"/>
                        <a:buFont typeface="Twentieth Century"/>
                        <a:buNone/>
                      </a:pPr>
                      <a:r>
                        <a:rPr lang="en-US" sz="2400" b="1" i="0" u="none" strike="noStrike" cap="none">
                          <a:solidFill>
                            <a:schemeClr val="dk1"/>
                          </a:solidFill>
                          <a:latin typeface="Twentieth Century"/>
                          <a:ea typeface="Twentieth Century"/>
                          <a:cs typeface="Twentieth Century"/>
                          <a:sym typeface="Twentieth Century"/>
                        </a:rPr>
                        <a:t>2 min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7F3EA"/>
                    </a:solidFill>
                  </a:tcPr>
                </a:tc>
                <a:extLst>
                  <a:ext uri="{0D108BD9-81ED-4DB2-BD59-A6C34878D82A}">
                    <a16:rowId xmlns:a16="http://schemas.microsoft.com/office/drawing/2014/main" val="10005"/>
                  </a:ext>
                </a:extLst>
              </a:tr>
            </a:tbl>
          </a:graphicData>
        </a:graphic>
      </p:graphicFrame>
      <p:sp>
        <p:nvSpPr>
          <p:cNvPr id="899" name="Google Shape;899;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70</a:t>
            </a:fld>
            <a:endParaRPr sz="1400" b="0" i="0" u="none" strike="noStrike" cap="none">
              <a:solidFill>
                <a:schemeClr val="dk1"/>
              </a:solidFill>
              <a:latin typeface="Calibri"/>
              <a:ea typeface="Calibri"/>
              <a:cs typeface="Calibri"/>
              <a:sym typeface="Calibri"/>
            </a:endParaRPr>
          </a:p>
        </p:txBody>
      </p:sp>
      <p:pic>
        <p:nvPicPr>
          <p:cNvPr id="900" name="Google Shape;900;p84" descr="C:\Users\Acer\Downloads\WhatsApp Image 2025-09-04 at 17.24.38 (1).jpeg"/>
          <p:cNvPicPr preferRelativeResize="0"/>
          <p:nvPr/>
        </p:nvPicPr>
        <p:blipFill rotWithShape="1">
          <a:blip r:embed="rId3">
            <a:alphaModFix/>
          </a:blip>
          <a:srcRect/>
          <a:stretch/>
        </p:blipFill>
        <p:spPr>
          <a:xfrm>
            <a:off x="228600" y="152400"/>
            <a:ext cx="1143000" cy="990600"/>
          </a:xfrm>
          <a:prstGeom prst="rect">
            <a:avLst/>
          </a:prstGeom>
          <a:noFill/>
          <a:ln>
            <a:noFill/>
          </a:ln>
        </p:spPr>
      </p:pic>
      <p:pic>
        <p:nvPicPr>
          <p:cNvPr id="901" name="Google Shape;901;p84"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85"/>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8" name="Google Shape;908;p85"/>
          <p:cNvSpPr txBox="1">
            <a:spLocks noGrp="1"/>
          </p:cNvSpPr>
          <p:nvPr>
            <p:ph type="title"/>
          </p:nvPr>
        </p:nvSpPr>
        <p:spPr>
          <a:xfrm>
            <a:off x="1905000" y="1371600"/>
            <a:ext cx="2438400" cy="715963"/>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समीक्षा</a:t>
            </a:r>
            <a:endParaRPr/>
          </a:p>
        </p:txBody>
      </p:sp>
      <p:sp>
        <p:nvSpPr>
          <p:cNvPr id="909" name="Google Shape;909;p85"/>
          <p:cNvSpPr txBox="1">
            <a:spLocks noGrp="1"/>
          </p:cNvSpPr>
          <p:nvPr>
            <p:ph type="body" idx="1"/>
          </p:nvPr>
        </p:nvSpPr>
        <p:spPr>
          <a:xfrm>
            <a:off x="6324600" y="1066800"/>
            <a:ext cx="5715000" cy="556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Font typeface="Calibri"/>
              <a:buNone/>
            </a:pPr>
            <a:r>
              <a:rPr lang="en-US" sz="2400" b="1">
                <a:latin typeface="Calibri"/>
                <a:ea typeface="Calibri"/>
                <a:cs typeface="Calibri"/>
                <a:sym typeface="Calibri"/>
              </a:rPr>
              <a:t>इस पाठ को पूरा करने के बाद, अब आप सक्षम हैं:</a:t>
            </a:r>
            <a:endParaRPr/>
          </a:p>
          <a:p>
            <a:pPr marL="1028700" lvl="1" indent="-571500" algn="l" rtl="0">
              <a:lnSpc>
                <a:spcPct val="9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आग और प्रकार क्या है</a:t>
            </a:r>
            <a:endParaRPr/>
          </a:p>
          <a:p>
            <a:pPr marL="1028700" lvl="1" indent="-571500" algn="l" rtl="0">
              <a:lnSpc>
                <a:spcPct val="9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आग बुझाने की तकनीक</a:t>
            </a:r>
            <a:endParaRPr/>
          </a:p>
          <a:p>
            <a:pPr marL="1028700" lvl="1" indent="-571500" algn="l" rtl="0">
              <a:lnSpc>
                <a:spcPct val="9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दहन के प्रकार, आग फैलने का तरीका और जलने के चरण एवं अवस्था</a:t>
            </a:r>
            <a:endParaRPr>
              <a:latin typeface="Calibri"/>
              <a:ea typeface="Calibri"/>
              <a:cs typeface="Calibri"/>
              <a:sym typeface="Calibri"/>
            </a:endParaRPr>
          </a:p>
          <a:p>
            <a:pPr marL="1028700" lvl="1" indent="-571500" algn="l" rtl="0">
              <a:lnSpc>
                <a:spcPct val="9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अग्निशामक का प्रकार विस्तार से</a:t>
            </a:r>
            <a:endParaRPr/>
          </a:p>
          <a:p>
            <a:pPr marL="1028700" lvl="1" indent="-571500" algn="l" rtl="0">
              <a:lnSpc>
                <a:spcPct val="9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आग बुझाने की सुरक्षा तकनीक और प्रक्रिया</a:t>
            </a:r>
            <a:endParaRPr/>
          </a:p>
          <a:p>
            <a:pPr marL="1028700" lvl="1" indent="-571500" algn="l" rtl="0">
              <a:lnSpc>
                <a:spcPct val="90000"/>
              </a:lnSpc>
              <a:spcBef>
                <a:spcPts val="500"/>
              </a:spcBef>
              <a:spcAft>
                <a:spcPts val="0"/>
              </a:spcAft>
              <a:buClr>
                <a:schemeClr val="dk1"/>
              </a:buClr>
              <a:buSzPts val="2400"/>
              <a:buFont typeface="Calibri"/>
              <a:buAutoNum type="romanUcPeriod"/>
            </a:pPr>
            <a:r>
              <a:rPr lang="en-US">
                <a:latin typeface="Calibri"/>
                <a:ea typeface="Calibri"/>
                <a:cs typeface="Calibri"/>
                <a:sym typeface="Calibri"/>
              </a:rPr>
              <a:t>लाभ और हानियाँ</a:t>
            </a:r>
            <a:endParaRPr/>
          </a:p>
          <a:p>
            <a:pPr marL="457200" lvl="1" indent="0" algn="l" rtl="0">
              <a:lnSpc>
                <a:spcPct val="90000"/>
              </a:lnSpc>
              <a:spcBef>
                <a:spcPts val="500"/>
              </a:spcBef>
              <a:spcAft>
                <a:spcPts val="0"/>
              </a:spcAft>
              <a:buClr>
                <a:schemeClr val="dk1"/>
              </a:buClr>
              <a:buSzPts val="2400"/>
              <a:buFont typeface="Calibri"/>
              <a:buNone/>
            </a:pPr>
            <a:r>
              <a:rPr lang="en-US">
                <a:latin typeface="Calibri"/>
                <a:ea typeface="Calibri"/>
                <a:cs typeface="Calibri"/>
                <a:sym typeface="Calibri"/>
              </a:rPr>
              <a:t>IV. संचालन, देखभाल और रखरखाव, मानक परीक्षण,</a:t>
            </a:r>
            <a:endParaRPr/>
          </a:p>
          <a:p>
            <a:pPr marL="457200" lvl="1" indent="0" algn="l" rtl="0">
              <a:lnSpc>
                <a:spcPct val="90000"/>
              </a:lnSpc>
              <a:spcBef>
                <a:spcPts val="500"/>
              </a:spcBef>
              <a:spcAft>
                <a:spcPts val="0"/>
              </a:spcAft>
              <a:buClr>
                <a:schemeClr val="dk1"/>
              </a:buClr>
              <a:buSzPts val="2400"/>
              <a:buFont typeface="Calibri"/>
              <a:buNone/>
            </a:pPr>
            <a:r>
              <a:rPr lang="en-US">
                <a:latin typeface="Calibri"/>
                <a:ea typeface="Calibri"/>
                <a:cs typeface="Calibri"/>
                <a:sym typeface="Calibri"/>
              </a:rPr>
              <a:t>V. रिचार्जिंग की विधि का प्रदर्शनकर्ता</a:t>
            </a:r>
            <a:endParaRPr/>
          </a:p>
          <a:p>
            <a:pPr marL="1028700" lvl="1" indent="-368300" algn="l" rtl="0">
              <a:lnSpc>
                <a:spcPct val="90000"/>
              </a:lnSpc>
              <a:spcBef>
                <a:spcPts val="500"/>
              </a:spcBef>
              <a:spcAft>
                <a:spcPts val="0"/>
              </a:spcAft>
              <a:buClr>
                <a:schemeClr val="dk1"/>
              </a:buClr>
              <a:buSzPts val="3200"/>
              <a:buNone/>
            </a:pPr>
            <a:endParaRPr sz="3200">
              <a:latin typeface="Calibri"/>
              <a:ea typeface="Calibri"/>
              <a:cs typeface="Calibri"/>
              <a:sym typeface="Calibri"/>
            </a:endParaRPr>
          </a:p>
          <a:p>
            <a:pPr marL="1028700" lvl="1" indent="-342900" algn="l" rtl="0">
              <a:lnSpc>
                <a:spcPct val="90000"/>
              </a:lnSpc>
              <a:spcBef>
                <a:spcPts val="500"/>
              </a:spcBef>
              <a:spcAft>
                <a:spcPts val="0"/>
              </a:spcAft>
              <a:buClr>
                <a:schemeClr val="dk1"/>
              </a:buClr>
              <a:buSzPts val="3600"/>
              <a:buNone/>
            </a:pPr>
            <a:endParaRPr sz="3600">
              <a:latin typeface="Calibri"/>
              <a:ea typeface="Calibri"/>
              <a:cs typeface="Calibri"/>
              <a:sym typeface="Calibri"/>
            </a:endParaRPr>
          </a:p>
        </p:txBody>
      </p:sp>
      <p:sp>
        <p:nvSpPr>
          <p:cNvPr id="910" name="Google Shape;910;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400"/>
              <a:buFont typeface="Calibri"/>
              <a:buNone/>
            </a:pPr>
            <a:fld id="{00000000-1234-1234-1234-123412341234}" type="slidenum">
              <a:rPr lang="en-US" sz="1400" b="0" i="0" u="none" strike="noStrike" cap="none">
                <a:solidFill>
                  <a:schemeClr val="dk1"/>
                </a:solidFill>
                <a:latin typeface="Calibri"/>
                <a:ea typeface="Calibri"/>
                <a:cs typeface="Calibri"/>
                <a:sym typeface="Calibri"/>
              </a:rPr>
              <a:t>71</a:t>
            </a:fld>
            <a:endParaRPr sz="1400" b="0" i="0" u="none" strike="noStrike" cap="none">
              <a:solidFill>
                <a:schemeClr val="dk1"/>
              </a:solidFill>
              <a:latin typeface="Calibri"/>
              <a:ea typeface="Calibri"/>
              <a:cs typeface="Calibri"/>
              <a:sym typeface="Calibri"/>
            </a:endParaRPr>
          </a:p>
        </p:txBody>
      </p:sp>
      <p:pic>
        <p:nvPicPr>
          <p:cNvPr id="911" name="Google Shape;911;p85" descr="C:\Users\Acer\Downloads\WhatsApp Image 2025-09-04 at 17.24.38 (1).jpeg"/>
          <p:cNvPicPr preferRelativeResize="0"/>
          <p:nvPr/>
        </p:nvPicPr>
        <p:blipFill rotWithShape="1">
          <a:blip r:embed="rId3">
            <a:alphaModFix/>
          </a:blip>
          <a:srcRect/>
          <a:stretch/>
        </p:blipFill>
        <p:spPr>
          <a:xfrm>
            <a:off x="228600" y="152400"/>
            <a:ext cx="990600" cy="838200"/>
          </a:xfrm>
          <a:prstGeom prst="rect">
            <a:avLst/>
          </a:prstGeom>
          <a:noFill/>
          <a:ln>
            <a:noFill/>
          </a:ln>
        </p:spPr>
      </p:pic>
      <p:pic>
        <p:nvPicPr>
          <p:cNvPr id="912" name="Google Shape;912;p85"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22"/>
          <p:cNvSpPr txBox="1">
            <a:spLocks noGrp="1"/>
          </p:cNvSpPr>
          <p:nvPr>
            <p:ph type="title"/>
          </p:nvPr>
        </p:nvSpPr>
        <p:spPr>
          <a:xfrm>
            <a:off x="381000" y="1752600"/>
            <a:ext cx="4724400" cy="1524000"/>
          </a:xfrm>
          <a:prstGeom prst="rect">
            <a:avLst/>
          </a:prstGeom>
          <a:solidFill>
            <a:srgbClr val="00206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4000"/>
              <a:buFont typeface="Calibri"/>
              <a:buNone/>
            </a:pPr>
            <a:r>
              <a:rPr lang="en-US" sz="4000" b="1">
                <a:solidFill>
                  <a:srgbClr val="FFFF00"/>
                </a:solidFill>
              </a:rPr>
              <a:t>आग बुझाने की तकनीक:</a:t>
            </a:r>
            <a:endParaRPr/>
          </a:p>
        </p:txBody>
      </p:sp>
      <p:sp>
        <p:nvSpPr>
          <p:cNvPr id="182" name="Google Shape;182;p22"/>
          <p:cNvSpPr txBox="1">
            <a:spLocks noGrp="1"/>
          </p:cNvSpPr>
          <p:nvPr>
            <p:ph type="body" idx="1"/>
          </p:nvPr>
        </p:nvSpPr>
        <p:spPr>
          <a:xfrm>
            <a:off x="6324600" y="2049463"/>
            <a:ext cx="5638800" cy="4319587"/>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chemeClr val="dk1"/>
              </a:buClr>
              <a:buSzPts val="2800"/>
              <a:buFont typeface="Calibri"/>
              <a:buNone/>
            </a:pPr>
            <a:r>
              <a:rPr lang="en-US" b="1">
                <a:latin typeface="Calibri"/>
                <a:ea typeface="Calibri"/>
                <a:cs typeface="Calibri"/>
                <a:sym typeface="Calibri"/>
              </a:rPr>
              <a:t>आग बुझाना चार में से एक या अधिक तत्वों को समाप्त करने या हटाने में शामिल है</a:t>
            </a:r>
            <a:endParaRPr/>
          </a:p>
          <a:p>
            <a:pPr marL="0" lvl="0" indent="0" algn="l" rtl="0">
              <a:lnSpc>
                <a:spcPct val="90000"/>
              </a:lnSpc>
              <a:spcBef>
                <a:spcPts val="1000"/>
              </a:spcBef>
              <a:spcAft>
                <a:spcPts val="0"/>
              </a:spcAft>
              <a:buClr>
                <a:schemeClr val="dk1"/>
              </a:buClr>
              <a:buSzPts val="2800"/>
              <a:buFont typeface="Calibri"/>
              <a:buNone/>
            </a:pPr>
            <a:endParaRPr b="1">
              <a:solidFill>
                <a:srgbClr val="002060"/>
              </a:solidFill>
              <a:latin typeface="Calibri"/>
              <a:ea typeface="Calibri"/>
              <a:cs typeface="Calibri"/>
              <a:sym typeface="Calibri"/>
            </a:endParaRPr>
          </a:p>
          <a:p>
            <a:pPr marL="514350" lvl="0" indent="-514350" algn="l" rtl="0">
              <a:lnSpc>
                <a:spcPct val="110000"/>
              </a:lnSpc>
              <a:spcBef>
                <a:spcPts val="1000"/>
              </a:spcBef>
              <a:spcAft>
                <a:spcPts val="0"/>
              </a:spcAft>
              <a:buClr>
                <a:srgbClr val="002060"/>
              </a:buClr>
              <a:buSzPts val="2800"/>
              <a:buFont typeface="Calibri"/>
              <a:buAutoNum type="arabicPeriod"/>
            </a:pPr>
            <a:r>
              <a:rPr lang="en-US" b="1">
                <a:solidFill>
                  <a:srgbClr val="002060"/>
                </a:solidFill>
                <a:latin typeface="Calibri"/>
                <a:ea typeface="Calibri"/>
                <a:cs typeface="Calibri"/>
                <a:sym typeface="Calibri"/>
              </a:rPr>
              <a:t>Cooling (ठंडा करना) – </a:t>
            </a:r>
            <a:r>
              <a:rPr lang="en-US">
                <a:solidFill>
                  <a:srgbClr val="002060"/>
                </a:solidFill>
                <a:latin typeface="Calibri"/>
                <a:ea typeface="Calibri"/>
                <a:cs typeface="Calibri"/>
                <a:sym typeface="Calibri"/>
              </a:rPr>
              <a:t>जलते पदार्थ से गर्मी हटाना।</a:t>
            </a:r>
            <a:endParaRPr>
              <a:solidFill>
                <a:srgbClr val="002060"/>
              </a:solidFill>
              <a:latin typeface="Calibri"/>
              <a:ea typeface="Calibri"/>
              <a:cs typeface="Calibri"/>
              <a:sym typeface="Calibri"/>
            </a:endParaRPr>
          </a:p>
        </p:txBody>
      </p:sp>
      <p:pic>
        <p:nvPicPr>
          <p:cNvPr id="183" name="Google Shape;183;p22"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184" name="Google Shape;184;p22"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6096000" y="0"/>
            <a:ext cx="6096000" cy="6858000"/>
          </a:xfrm>
          <a:prstGeom prst="rect">
            <a:avLst/>
          </a:prstGeom>
          <a:solidFill>
            <a:srgbClr val="E5E5E5"/>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1" name="Google Shape;191;p23"/>
          <p:cNvSpPr txBox="1">
            <a:spLocks noGrp="1"/>
          </p:cNvSpPr>
          <p:nvPr>
            <p:ph type="body" idx="1"/>
          </p:nvPr>
        </p:nvSpPr>
        <p:spPr>
          <a:xfrm>
            <a:off x="6564313" y="1339850"/>
            <a:ext cx="5399087" cy="35979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Font typeface="Calibri"/>
              <a:buNone/>
            </a:pPr>
            <a:endParaRPr>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Font typeface="Calibri"/>
              <a:buNone/>
            </a:pPr>
            <a:endParaRPr>
              <a:latin typeface="Calibri"/>
              <a:ea typeface="Calibri"/>
              <a:cs typeface="Calibri"/>
              <a:sym typeface="Calibri"/>
            </a:endParaRPr>
          </a:p>
        </p:txBody>
      </p:sp>
      <p:sp>
        <p:nvSpPr>
          <p:cNvPr id="192" name="Google Shape;192;p23"/>
          <p:cNvSpPr txBox="1"/>
          <p:nvPr/>
        </p:nvSpPr>
        <p:spPr>
          <a:xfrm>
            <a:off x="6126163" y="1486559"/>
            <a:ext cx="6065837" cy="454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Smothering (दम घोंटना) </a:t>
            </a:r>
            <a:r>
              <a:rPr lang="en-US" sz="3200" b="0" i="0" u="none" strike="noStrike" cap="none">
                <a:solidFill>
                  <a:srgbClr val="000000"/>
                </a:solidFill>
                <a:latin typeface="Calibri"/>
                <a:ea typeface="Calibri"/>
                <a:cs typeface="Calibri"/>
                <a:sym typeface="Calibri"/>
              </a:rPr>
              <a:t>– ऑक्सीजन की सप्लाई रोकना।</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3200"/>
              <a:buFont typeface="Arial"/>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Starvation (ईंधन हटाना) </a:t>
            </a:r>
            <a:r>
              <a:rPr lang="en-US" sz="3200" b="0" i="0" u="none" strike="noStrike" cap="none">
                <a:solidFill>
                  <a:srgbClr val="000000"/>
                </a:solidFill>
                <a:latin typeface="Calibri"/>
                <a:ea typeface="Calibri"/>
                <a:cs typeface="Calibri"/>
                <a:sym typeface="Calibri"/>
              </a:rPr>
              <a:t>– न जले पदार्थ को हटाना।</a:t>
            </a: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3200"/>
              <a:buFont typeface="Arial"/>
              <a:buNone/>
            </a:pPr>
            <a:endParaRPr sz="32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Chain Reaction तोड़ना </a:t>
            </a:r>
            <a:r>
              <a:rPr lang="en-US" sz="3200" b="0" i="0" u="none" strike="noStrike" cap="none">
                <a:solidFill>
                  <a:srgbClr val="000000"/>
                </a:solidFill>
                <a:latin typeface="Calibri"/>
                <a:ea typeface="Calibri"/>
                <a:cs typeface="Calibri"/>
                <a:sym typeface="Calibri"/>
              </a:rPr>
              <a:t>– ईंधन, गर्मी और ऑक्सीजन की कड़ी रोकना।</a:t>
            </a:r>
            <a:endParaRPr sz="1400" b="0" i="0" u="none" strike="noStrike" cap="none">
              <a:solidFill>
                <a:srgbClr val="000000"/>
              </a:solidFill>
              <a:latin typeface="Arial"/>
              <a:ea typeface="Arial"/>
              <a:cs typeface="Arial"/>
              <a:sym typeface="Arial"/>
            </a:endParaRPr>
          </a:p>
        </p:txBody>
      </p:sp>
      <p:pic>
        <p:nvPicPr>
          <p:cNvPr id="193" name="Google Shape;193;p23" descr="C:\Users\Acer\Downloads\WhatsApp Image 2025-09-04 at 17.24.38 (1).jpeg"/>
          <p:cNvPicPr preferRelativeResize="0"/>
          <p:nvPr/>
        </p:nvPicPr>
        <p:blipFill rotWithShape="1">
          <a:blip r:embed="rId3">
            <a:alphaModFix/>
          </a:blip>
          <a:srcRect/>
          <a:stretch/>
        </p:blipFill>
        <p:spPr>
          <a:xfrm>
            <a:off x="228600" y="152400"/>
            <a:ext cx="1066800" cy="914400"/>
          </a:xfrm>
          <a:prstGeom prst="rect">
            <a:avLst/>
          </a:prstGeom>
          <a:noFill/>
          <a:ln>
            <a:noFill/>
          </a:ln>
        </p:spPr>
      </p:pic>
      <p:pic>
        <p:nvPicPr>
          <p:cNvPr id="194" name="Google Shape;194;p23" descr="C:\Users\Acer\Downloads\WhatsApp Image 2025-09-04 at 17.24.38 (3).jpeg"/>
          <p:cNvPicPr preferRelativeResize="0"/>
          <p:nvPr/>
        </p:nvPicPr>
        <p:blipFill rotWithShape="1">
          <a:blip r:embed="rId4">
            <a:alphaModFix/>
          </a:blip>
          <a:srcRect/>
          <a:stretch/>
        </p:blipFill>
        <p:spPr>
          <a:xfrm>
            <a:off x="10896600" y="153988"/>
            <a:ext cx="1066800" cy="912812"/>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3720</Words>
  <Application>Microsoft Office PowerPoint</Application>
  <PresentationFormat>Widescreen</PresentationFormat>
  <Paragraphs>830</Paragraphs>
  <Slides>71</Slides>
  <Notes>71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Calibri</vt:lpstr>
      <vt:lpstr>Roboto</vt:lpstr>
      <vt:lpstr>Noto Sans Symbols</vt:lpstr>
      <vt:lpstr>Arial</vt:lpstr>
      <vt:lpstr>Verdana</vt:lpstr>
      <vt:lpstr>Tahoma</vt:lpstr>
      <vt:lpstr>Times New Roman</vt:lpstr>
      <vt:lpstr>Arial Black</vt:lpstr>
      <vt:lpstr>Twentieth Century</vt:lpstr>
      <vt:lpstr>Georgia</vt:lpstr>
      <vt:lpstr>Office Theme</vt:lpstr>
      <vt:lpstr>PowerPoint Presentation</vt:lpstr>
      <vt:lpstr> उद्देश्य</vt:lpstr>
      <vt:lpstr>आग</vt:lpstr>
      <vt:lpstr>आग और इसके तत्व: आग त्रिकोण</vt:lpstr>
      <vt:lpstr>अग्नि चतुष्फलक</vt:lpstr>
      <vt:lpstr>PowerPoint Presentation</vt:lpstr>
      <vt:lpstr>PowerPoint Presentation</vt:lpstr>
      <vt:lpstr>आग बुझाने की तकनीक:</vt:lpstr>
      <vt:lpstr>PowerPoint Presentation</vt:lpstr>
      <vt:lpstr>दहन के प्रकार:</vt:lpstr>
      <vt:lpstr>दहन के प्रकार  (Types of Combustion)</vt:lpstr>
      <vt:lpstr>          दहन की दर  RATE OF COMBUSTION</vt:lpstr>
      <vt:lpstr>दहन की दर RATE OF COMBUSTION </vt:lpstr>
      <vt:lpstr>PowerPoint Presentation</vt:lpstr>
      <vt:lpstr>संवहन  </vt:lpstr>
      <vt:lpstr>PowerPoint Presentation</vt:lpstr>
      <vt:lpstr>PowerPoint Presentation</vt:lpstr>
      <vt:lpstr>विकिरण  </vt:lpstr>
      <vt:lpstr>PowerPoint Presentation</vt:lpstr>
      <vt:lpstr>ज्वाला की चरण </vt:lpstr>
      <vt:lpstr>आरंभिक या प्रारंभिक चरण</vt:lpstr>
      <vt:lpstr>जलने का चरण</vt:lpstr>
      <vt:lpstr>धधकते चरण  </vt:lpstr>
      <vt:lpstr>PowerPoint Presentation</vt:lpstr>
      <vt:lpstr>PowerPoint Presentation</vt:lpstr>
      <vt:lpstr>पोर्टेबल अग्निशामक के प्रकार</vt:lpstr>
      <vt:lpstr>पोर्टेबल अग्निशामक के प्रकार…</vt:lpstr>
      <vt:lpstr>अग्निशामक के विशेषताएँ:</vt:lpstr>
      <vt:lpstr>आग बुझाने के यंत्र का चयन: (बीआईएस के अनुसार) </vt:lpstr>
      <vt:lpstr>PowerPoint Presentation</vt:lpstr>
      <vt:lpstr>आग बुझाने वालों की संख्या और आकार</vt:lpstr>
      <vt:lpstr>पानी</vt:lpstr>
      <vt:lpstr>फोम</vt:lpstr>
      <vt:lpstr>पानी/फोम (गैस कारतूस) अग्निशामक</vt:lpstr>
      <vt:lpstr>पानी/फोम (गैस कारतूस) अग्निशामक</vt:lpstr>
      <vt:lpstr>पानी/फोम (गैस कारतूस) अग्निशामक</vt:lpstr>
      <vt:lpstr>PowerPoint Presentation</vt:lpstr>
      <vt:lpstr>पानी/फोम (स्टोर प्रेसर) अग्निशामक</vt:lpstr>
      <vt:lpstr>सूखी रासायनिक पाउडर</vt:lpstr>
      <vt:lpstr>सूखा रासायनिक पाउडर</vt:lpstr>
      <vt:lpstr>सूखा रासायनिक पाउडर</vt:lpstr>
      <vt:lpstr>सूखा रासायनिक पाउडर</vt:lpstr>
      <vt:lpstr>सूखा रासायनिक पाउडर</vt:lpstr>
      <vt:lpstr>सूखा रासायनिक पाउडर</vt:lpstr>
      <vt:lpstr>सूखा रासायनिक पाउडर</vt:lpstr>
      <vt:lpstr>धातु की आग के लिए सूखा पाउडर</vt:lpstr>
      <vt:lpstr>धातु की आग के लिए सूखी पाउडर</vt:lpstr>
      <vt:lpstr>धातु की आग के लिए सूखी पाउडर</vt:lpstr>
      <vt:lpstr>सूखी रासायनिक (गैस कारतूस) अग्निशामक</vt:lpstr>
      <vt:lpstr>सूखी रासायनिक (गैस कारतूस) अग्निशामक</vt:lpstr>
      <vt:lpstr>सूखी रासायनिक (गैस कारतूस) अग्निशामक</vt:lpstr>
      <vt:lpstr>सूखी रासायनिक (भंडारित दबाव) अग्निशामक</vt:lpstr>
      <vt:lpstr>सूखी रासायनिक (भंडारित दबाव) अग्निशामक</vt:lpstr>
      <vt:lpstr>कार्बन डाइऑक्साइड अग्निशामक</vt:lpstr>
      <vt:lpstr>कार्बन डाइऑक्साइड अग्निशामक</vt:lpstr>
      <vt:lpstr>कार्बन डाइऑक्साइड अग्निशामक</vt:lpstr>
      <vt:lpstr>कार्बन डाइऑक्साइड अग्निशामक</vt:lpstr>
      <vt:lpstr>कार्बन डाइऑक्साइड अग्निशामक</vt:lpstr>
      <vt:lpstr>साफ एजेंट अग्निशामक</vt:lpstr>
      <vt:lpstr>साफ एजेंट अग्निशामक</vt:lpstr>
      <vt:lpstr>वाटर मिस्ट + CAFS</vt:lpstr>
      <vt:lpstr>वाटर मिस्ट + CAFS…</vt:lpstr>
      <vt:lpstr>मॉड्यूलर अग्निशामक</vt:lpstr>
      <vt:lpstr>अग्निशामक बॉल</vt:lpstr>
      <vt:lpstr>आग बुझाने वाली गेंद…</vt:lpstr>
      <vt:lpstr>अग्निशामकों के लाभ</vt:lpstr>
      <vt:lpstr>अग्निशामकों के हानियाँ</vt:lpstr>
      <vt:lpstr>अग्निशामकों की रीफिलिंग कार्यक्रम</vt:lpstr>
      <vt:lpstr>अग्निशामकों का जीवनकाल</vt:lpstr>
      <vt:lpstr>हाइड्रो प्रेशर परीक्षण</vt:lpstr>
      <vt:lpstr>समीक्षा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2026-01-08T07:15:51Z</dcterms:modified>
</cp:coreProperties>
</file>