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840" y="-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hiraj kumar" userId="159b68e96679c3d5" providerId="LiveId" clId="{545C36B4-E591-493E-B9A6-597DCCD0E695}"/>
    <pc:docChg chg="modSld">
      <pc:chgData name="dhiraj kumar" userId="159b68e96679c3d5" providerId="LiveId" clId="{545C36B4-E591-493E-B9A6-597DCCD0E695}" dt="2025-12-02T11:53:45.819" v="1" actId="1036"/>
      <pc:docMkLst>
        <pc:docMk/>
      </pc:docMkLst>
      <pc:sldChg chg="modSp mod">
        <pc:chgData name="dhiraj kumar" userId="159b68e96679c3d5" providerId="LiveId" clId="{545C36B4-E591-493E-B9A6-597DCCD0E695}" dt="2025-12-02T11:53:45.819" v="1" actId="1036"/>
        <pc:sldMkLst>
          <pc:docMk/>
          <pc:sldMk cId="0" sldId="256"/>
        </pc:sldMkLst>
        <pc:spChg chg="mod">
          <ac:chgData name="dhiraj kumar" userId="159b68e96679c3d5" providerId="LiveId" clId="{545C36B4-E591-493E-B9A6-597DCCD0E695}" dt="2025-12-02T11:53:45.819" v="1" actId="1036"/>
          <ac:spMkLst>
            <pc:docMk/>
            <pc:sldMk cId="0" sldId="256"/>
            <ac:spMk id="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4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14 -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toddler-touches-bottles-household-chemicals-household-cleaning-products-dangerous-situation.jpg" descr="toddler-touches-bottles-household-chemicals-household-cleaning-products-dangerous-situation.jpg"/>
          <p:cNvPicPr>
            <a:picLocks noChangeAspect="1"/>
          </p:cNvPicPr>
          <p:nvPr/>
        </p:nvPicPr>
        <p:blipFill>
          <a:blip r:embed="rId3"/>
          <a:srcRect t="2563" r="14337" b="29314"/>
          <a:stretch>
            <a:fillRect/>
          </a:stretch>
        </p:blipFill>
        <p:spPr>
          <a:xfrm>
            <a:off x="-51678" y="-43906"/>
            <a:ext cx="24487097" cy="1297874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14 -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0" y="40640"/>
            <a:ext cx="24384001" cy="13716001"/>
          </a:xfrm>
          <a:prstGeom prst="rect">
            <a:avLst/>
          </a:prstGeom>
          <a:solidFill>
            <a:srgbClr val="535353">
              <a:alpha val="6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6088756" y="3791289"/>
            <a:ext cx="13729490" cy="2729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4…"/>
          <p:cNvSpPr txBox="1"/>
          <p:nvPr/>
        </p:nvSpPr>
        <p:spPr>
          <a:xfrm>
            <a:off x="1200259" y="4083124"/>
            <a:ext cx="12020755" cy="178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पाठ</a:t>
            </a:r>
            <a:r>
              <a:rPr dirty="0"/>
              <a:t> 14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जहर</a:t>
            </a:r>
            <a:endParaRPr dirty="0"/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1" cy="2522141"/>
            <a:chOff x="0" y="0"/>
            <a:chExt cx="24434800" cy="2522140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" name="Group"/>
            <p:cNvGrpSpPr/>
            <p:nvPr/>
          </p:nvGrpSpPr>
          <p:grpSpPr>
            <a:xfrm>
              <a:off x="10512114" y="268426"/>
              <a:ext cx="4318001" cy="2008830"/>
              <a:chOff x="0" y="0"/>
              <a:chExt cx="4318000" cy="2008829"/>
            </a:xfrm>
          </p:grpSpPr>
          <p:pic>
            <p:nvPicPr>
              <p:cNvPr id="89" name="NDMA India.png" descr="NDMA India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1439"/>
                <a:ext cx="1764513" cy="1764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NDRF India.jpeg" descr="NDRF India.jpe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9170" y="0"/>
                <a:ext cx="2008830" cy="20088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3" name="PPT 14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14 - 1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7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18052026" y="11474245"/>
            <a:ext cx="5161935" cy="1266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r>
              <a:rPr lang="en-US" b="1" dirty="0" err="1" smtClean="0"/>
              <a:t>निरीक्षक</a:t>
            </a:r>
            <a:r>
              <a:rPr lang="en-US" b="1" dirty="0" smtClean="0"/>
              <a:t>: </a:t>
            </a:r>
            <a:r>
              <a:rPr lang="en-US" b="1" dirty="0" err="1" smtClean="0"/>
              <a:t>सूरज</a:t>
            </a:r>
            <a:r>
              <a:rPr lang="en-US" b="1" dirty="0" smtClean="0"/>
              <a:t> </a:t>
            </a:r>
            <a:r>
              <a:rPr lang="en-US" b="1" dirty="0" err="1" smtClean="0"/>
              <a:t>कुमार</a:t>
            </a:r>
            <a:endParaRPr lang="en-US" b="1" dirty="0" smtClean="0"/>
          </a:p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 descr="C:\Users\hp\Downloads\WhatsApp Image 2025-12-31 at 08.57.52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15288" y="111277"/>
            <a:ext cx="1560560" cy="11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Ingest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खाए गए जहर</a:t>
            </a:r>
          </a:p>
        </p:txBody>
      </p:sp>
      <p:sp>
        <p:nvSpPr>
          <p:cNvPr id="200" name="Burns, swelling or stains around the mouth…"/>
          <p:cNvSpPr txBox="1"/>
          <p:nvPr/>
        </p:nvSpPr>
        <p:spPr>
          <a:xfrm>
            <a:off x="10721595" y="5392783"/>
            <a:ext cx="11784779" cy="693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मुंह के चारों ओर जलन, सूजन या धब्बे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असामान्य साँस लेना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पसीना आना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बहुत अधिक लार या मुंह से फेन निकलना</a:t>
            </a:r>
          </a:p>
        </p:txBody>
      </p:sp>
      <p:sp>
        <p:nvSpPr>
          <p:cNvPr id="20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0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0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0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0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nhal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साँस के जरिए प्रवेश किए गए जहर</a:t>
            </a:r>
          </a:p>
        </p:txBody>
      </p:sp>
      <p:sp>
        <p:nvSpPr>
          <p:cNvPr id="210" name="History of inhalation abuse…"/>
          <p:cNvSpPr txBox="1"/>
          <p:nvPr/>
        </p:nvSpPr>
        <p:spPr>
          <a:xfrm>
            <a:off x="10721595" y="5392783"/>
            <a:ext cx="11784779" cy="599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साँस के जरिए दुरुपयोग का इतिहास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छाती में दर्द या कसाव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छाती या गले में जलन का अनुभव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खांसी, खुजली या सांस की आवाज़</a:t>
            </a:r>
          </a:p>
        </p:txBody>
      </p:sp>
      <p:sp>
        <p:nvSpPr>
          <p:cNvPr id="2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3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21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1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bsorbed Poison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शोषित जहर</a:t>
            </a:r>
          </a:p>
        </p:txBody>
      </p:sp>
      <p:sp>
        <p:nvSpPr>
          <p:cNvPr id="220" name="History of exposures…"/>
          <p:cNvSpPr txBox="1"/>
          <p:nvPr/>
        </p:nvSpPr>
        <p:spPr>
          <a:xfrm>
            <a:off x="10721595" y="5392783"/>
            <a:ext cx="11784779" cy="505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संक्रमण का इतिहास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त्वचा पर द्रव या अवशेष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खुजली या जलन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राश या फफोले</a:t>
            </a:r>
          </a:p>
        </p:txBody>
      </p:sp>
      <p:sp>
        <p:nvSpPr>
          <p:cNvPr id="22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2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2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22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2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njected Poisons"/>
          <p:cNvSpPr txBox="1"/>
          <p:nvPr/>
        </p:nvSpPr>
        <p:spPr>
          <a:xfrm>
            <a:off x="1077422" y="989120"/>
            <a:ext cx="806657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इंजेक्शन के जरिए प्रवेश किए गए जहर</a:t>
            </a:r>
            <a:endParaRPr/>
          </a:p>
        </p:txBody>
      </p:sp>
      <p:sp>
        <p:nvSpPr>
          <p:cNvPr id="230" name="Needle tracks…"/>
          <p:cNvSpPr txBox="1"/>
          <p:nvPr/>
        </p:nvSpPr>
        <p:spPr>
          <a:xfrm>
            <a:off x="10721595" y="5392783"/>
            <a:ext cx="11784779" cy="467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सुई के निशान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इंजेक्शन स्थल पर दर्द, सुजन या लालपन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काटने या डंक मारने का इतिहास</a:t>
            </a:r>
          </a:p>
        </p:txBody>
      </p:sp>
      <p:sp>
        <p:nvSpPr>
          <p:cNvPr id="23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3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3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3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23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3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njected Poisons"/>
          <p:cNvSpPr txBox="1"/>
          <p:nvPr/>
        </p:nvSpPr>
        <p:spPr>
          <a:xfrm>
            <a:off x="1077421" y="989120"/>
            <a:ext cx="8723803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hi-IN" dirty="0" smtClean="0"/>
              <a:t>इंजेक्शन के जरिए प्रवेश किए गए जहर</a:t>
            </a:r>
            <a:endParaRPr lang="hi-IN" dirty="0"/>
          </a:p>
        </p:txBody>
      </p:sp>
      <p:sp>
        <p:nvSpPr>
          <p:cNvPr id="240" name="Bite marks or embedded stinger…"/>
          <p:cNvSpPr txBox="1"/>
          <p:nvPr/>
        </p:nvSpPr>
        <p:spPr>
          <a:xfrm>
            <a:off x="10721595" y="5392783"/>
            <a:ext cx="11784779" cy="467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काटने के निशान या फंसा हुआ डंक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चोट के स्थल पर सुन्नता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अन्य लक्षण जो खाए गए विष से मिलते हैं</a:t>
            </a:r>
          </a:p>
        </p:txBody>
      </p:sp>
      <p:sp>
        <p:nvSpPr>
          <p:cNvPr id="24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4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3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4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246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4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8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जारी।</a:t>
            </a:r>
          </a:p>
        </p:txBody>
      </p:sp>
      <p:pic>
        <p:nvPicPr>
          <p:cNvPr id="13" name="Picture 12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nake Bites"/>
          <p:cNvSpPr txBox="1"/>
          <p:nvPr/>
        </p:nvSpPr>
        <p:spPr>
          <a:xfrm>
            <a:off x="1077422" y="989120"/>
            <a:ext cx="4958722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सांप के काटने</a:t>
            </a:r>
          </a:p>
        </p:txBody>
      </p:sp>
      <p:sp>
        <p:nvSpPr>
          <p:cNvPr id="251" name="Nausea and vomiting…"/>
          <p:cNvSpPr txBox="1"/>
          <p:nvPr/>
        </p:nvSpPr>
        <p:spPr>
          <a:xfrm>
            <a:off x="10721595" y="5392783"/>
            <a:ext cx="11784779" cy="4677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मतली और उल्टी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कमजोरी और पक्षाघात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दौरे या चेतना के स्तर में कमी</a:t>
            </a:r>
          </a:p>
        </p:txBody>
      </p:sp>
      <p:sp>
        <p:nvSpPr>
          <p:cNvPr id="25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5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5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257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58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nake Bites"/>
          <p:cNvSpPr txBox="1"/>
          <p:nvPr/>
        </p:nvSpPr>
        <p:spPr>
          <a:xfrm>
            <a:off x="1077422" y="989120"/>
            <a:ext cx="4958722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सांप के काटने</a:t>
            </a:r>
          </a:p>
        </p:txBody>
      </p:sp>
      <p:sp>
        <p:nvSpPr>
          <p:cNvPr id="261" name="Puncture wound…"/>
          <p:cNvSpPr txBox="1"/>
          <p:nvPr/>
        </p:nvSpPr>
        <p:spPr>
          <a:xfrm>
            <a:off x="10721595" y="5392783"/>
            <a:ext cx="11784779" cy="599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छिद्रित घाव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काटने के निशान के चारों ओर दर्द और/या जलन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काटने के निशान से खून निकलना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बदरंग और सूजन</a:t>
            </a:r>
          </a:p>
        </p:txBody>
      </p:sp>
      <p:sp>
        <p:nvSpPr>
          <p:cNvPr id="26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6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4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6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267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68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9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जारी।</a:t>
            </a:r>
          </a:p>
        </p:txBody>
      </p:sp>
      <p:pic>
        <p:nvPicPr>
          <p:cNvPr id="13" name="Picture 12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Specificity (appropriate to          the snake species)…"/>
          <p:cNvSpPr txBox="1"/>
          <p:nvPr/>
        </p:nvSpPr>
        <p:spPr>
          <a:xfrm>
            <a:off x="10598887" y="5242248"/>
            <a:ext cx="12746486" cy="682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विशिष्टता (सांप की प्रजातियों के अनुसार)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उपयुक्त मात्रा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संभवतः सबसे कम समय में</a:t>
            </a:r>
          </a:p>
        </p:txBody>
      </p:sp>
      <p:sp>
        <p:nvSpPr>
          <p:cNvPr id="273" name="Criteria for Administering Anti-venin"/>
          <p:cNvSpPr txBox="1"/>
          <p:nvPr/>
        </p:nvSpPr>
        <p:spPr>
          <a:xfrm>
            <a:off x="1077422" y="989120"/>
            <a:ext cx="8257395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प्रतिशोधिक के लिए प्रशासन के मानदंड</a:t>
            </a:r>
          </a:p>
        </p:txBody>
      </p:sp>
      <p:sp>
        <p:nvSpPr>
          <p:cNvPr id="27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7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6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14 -</a:t>
            </a:r>
          </a:p>
        </p:txBody>
      </p:sp>
      <p:sp>
        <p:nvSpPr>
          <p:cNvPr id="27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pic>
        <p:nvPicPr>
          <p:cNvPr id="10" name="Picture 9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2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2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85" name="Alcohol Abuse / Poisoning"/>
          <p:cNvSpPr txBox="1"/>
          <p:nvPr/>
        </p:nvSpPr>
        <p:spPr>
          <a:xfrm>
            <a:off x="1077422" y="989120"/>
            <a:ext cx="8828280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शराब का दुरुपयोग / विषाक्तता</a:t>
            </a:r>
          </a:p>
        </p:txBody>
      </p:sp>
      <p:sp>
        <p:nvSpPr>
          <p:cNvPr id="286" name="Smell of alcohol on breath/clothes…"/>
          <p:cNvSpPr txBox="1"/>
          <p:nvPr/>
        </p:nvSpPr>
        <p:spPr>
          <a:xfrm>
            <a:off x="10721595" y="5138783"/>
            <a:ext cx="11784779" cy="770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सांस/कपड़ों में शराब की गंध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लंगड़ाना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धुंधली भाषण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मतली और उल्टी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चेहरे का लाल होना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व्यवहार में परिवर्तन</a:t>
            </a:r>
          </a:p>
        </p:txBody>
      </p:sp>
      <p:sp>
        <p:nvSpPr>
          <p:cNvPr id="287" name="Specific signs and symptoms"/>
          <p:cNvSpPr txBox="1"/>
          <p:nvPr/>
        </p:nvSpPr>
        <p:spPr>
          <a:xfrm>
            <a:off x="1077422" y="3796529"/>
            <a:ext cx="8912611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विशिष्ट संकेत और लक्षण</a:t>
            </a:r>
          </a:p>
        </p:txBody>
      </p:sp>
      <p:sp>
        <p:nvSpPr>
          <p:cNvPr id="288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9639509" y="-29078"/>
            <a:ext cx="14846653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1" name="Stimulants…"/>
          <p:cNvSpPr txBox="1"/>
          <p:nvPr/>
        </p:nvSpPr>
        <p:spPr>
          <a:xfrm>
            <a:off x="10598887" y="4233664"/>
            <a:ext cx="12927897" cy="8359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उत्तेजक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उदासी करने वाले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एनाल्जेसिक नशे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हलुसिनोज़न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अस्थिर रासायनिक (वाष्प)</a:t>
            </a:r>
          </a:p>
        </p:txBody>
      </p:sp>
      <p:sp>
        <p:nvSpPr>
          <p:cNvPr id="29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29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4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14 -</a:t>
            </a:r>
          </a:p>
        </p:txBody>
      </p:sp>
      <p:sp>
        <p:nvSpPr>
          <p:cNvPr id="29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97" name="Drug Categories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दवा श्रेणियां</a:t>
            </a:r>
          </a:p>
        </p:txBody>
      </p:sp>
      <p:pic>
        <p:nvPicPr>
          <p:cNvPr id="10" name="Picture 9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1375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इस पाठ को पूरा करने के बाद, आप सक्षम </a:t>
            </a:r>
            <a:r>
              <a:rPr/>
              <a:t>होंगे</a:t>
            </a:r>
            <a:r>
              <a:rPr smtClean="0"/>
              <a:t>:</a:t>
            </a:r>
            <a:r>
              <a:rPr lang="en-US" dirty="0" smtClean="0"/>
              <a:t>-</a:t>
            </a:r>
            <a:endParaRPr/>
          </a:p>
        </p:txBody>
      </p:sp>
      <p:sp>
        <p:nvSpPr>
          <p:cNvPr id="105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उद्देश्य</a:t>
            </a:r>
          </a:p>
        </p:txBody>
      </p:sp>
      <p:sp>
        <p:nvSpPr>
          <p:cNvPr id="106" name="List the signs and symptoms of poisoning, and steps for pre-hospital treatment.…"/>
          <p:cNvSpPr txBox="1"/>
          <p:nvPr/>
        </p:nvSpPr>
        <p:spPr>
          <a:xfrm>
            <a:off x="11659744" y="5952384"/>
            <a:ext cx="1206823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जहर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लक्षणों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err="1"/>
              <a:t>पूर्व</a:t>
            </a:r>
            <a:r>
              <a:rPr/>
              <a:t>- </a:t>
            </a:r>
            <a:r>
              <a:rPr lang="hi-IN" dirty="0" smtClean="0"/>
              <a:t>अस्पताल</a:t>
            </a:r>
            <a:r>
              <a:rPr smtClean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कदमों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।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खाए</a:t>
            </a:r>
            <a:r>
              <a:rPr dirty="0"/>
              <a:t> </a:t>
            </a:r>
            <a:r>
              <a:rPr dirty="0" err="1"/>
              <a:t>गए</a:t>
            </a:r>
            <a:r>
              <a:rPr dirty="0"/>
              <a:t> </a:t>
            </a:r>
            <a:r>
              <a:rPr dirty="0" err="1"/>
              <a:t>जहरों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चार</a:t>
            </a:r>
            <a:r>
              <a:rPr dirty="0"/>
              <a:t> </a:t>
            </a:r>
            <a:r>
              <a:rPr dirty="0" err="1"/>
              <a:t>विशेष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लक्षणों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।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958192" y="5677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958192" y="8459885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7" name="Picture 16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5650" y="234797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3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304" name="Drug Abuse"/>
          <p:cNvSpPr txBox="1"/>
          <p:nvPr/>
        </p:nvSpPr>
        <p:spPr>
          <a:xfrm>
            <a:off x="1077422" y="989120"/>
            <a:ext cx="524222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दवा का दुरुपयोग</a:t>
            </a:r>
          </a:p>
        </p:txBody>
      </p:sp>
      <p:sp>
        <p:nvSpPr>
          <p:cNvPr id="305" name="Excitability…"/>
          <p:cNvSpPr txBox="1"/>
          <p:nvPr/>
        </p:nvSpPr>
        <p:spPr>
          <a:xfrm>
            <a:off x="10721595" y="5189583"/>
            <a:ext cx="11784779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उत्तेजना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नींद या धीमी प्रतिक्रिया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नाड़ी और सांस कम होना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तेज़ नाड़ी और सांस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आरामदायक मांसपेशियाँ</a:t>
            </a:r>
          </a:p>
        </p:txBody>
      </p:sp>
      <p:sp>
        <p:nvSpPr>
          <p:cNvPr id="306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सामान्य संकेत और लक्षण</a:t>
            </a:r>
          </a:p>
        </p:txBody>
      </p:sp>
      <p:sp>
        <p:nvSpPr>
          <p:cNvPr id="30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31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314" name="Drug Abuse"/>
          <p:cNvSpPr txBox="1"/>
          <p:nvPr/>
        </p:nvSpPr>
        <p:spPr>
          <a:xfrm>
            <a:off x="1077422" y="989120"/>
            <a:ext cx="5242221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दवा का दुरुपयोग</a:t>
            </a:r>
          </a:p>
        </p:txBody>
      </p:sp>
      <p:sp>
        <p:nvSpPr>
          <p:cNvPr id="315" name="Constricted or dilated pupils…"/>
          <p:cNvSpPr txBox="1"/>
          <p:nvPr/>
        </p:nvSpPr>
        <p:spPr>
          <a:xfrm>
            <a:off x="10721595" y="5189583"/>
            <a:ext cx="11784779" cy="505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संकीर्ण या विस्तारित पुतलियाँ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वृत्तात्मक धारणा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आक्रामक व्यवहार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उत्साह</a:t>
            </a:r>
          </a:p>
        </p:txBody>
      </p:sp>
      <p:sp>
        <p:nvSpPr>
          <p:cNvPr id="316" name="General signs and symptoms"/>
          <p:cNvSpPr txBox="1"/>
          <p:nvPr/>
        </p:nvSpPr>
        <p:spPr>
          <a:xfrm>
            <a:off x="1077422" y="3796529"/>
            <a:ext cx="8991056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सामान्य संकेत और लक्षण</a:t>
            </a:r>
          </a:p>
        </p:txBody>
      </p:sp>
      <p:sp>
        <p:nvSpPr>
          <p:cNvPr id="317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18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जारी।</a:t>
            </a:r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321" name="IMG-3642.JPG" descr="IMG-3642.JPG"/>
          <p:cNvPicPr>
            <a:picLocks noChangeAspect="1"/>
          </p:cNvPicPr>
          <p:nvPr/>
        </p:nvPicPr>
        <p:blipFill>
          <a:blip r:embed="rId3" cstate="print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3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4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3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</a:t>
            </a:r>
          </a:p>
        </p:txBody>
      </p:sp>
      <p:pic>
        <p:nvPicPr>
          <p:cNvPr id="13" name="Picture 12" descr="C:\Users\hp\Downloads\WhatsApp Image 2025-12-31 at 08.57.52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इस पाठ को पूरा करने के बाद, आप सक्षम होंगे: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उद्देश्य</a:t>
            </a:r>
          </a:p>
        </p:txBody>
      </p:sp>
      <p:sp>
        <p:nvSpPr>
          <p:cNvPr id="121" name="List four specific signs and symptoms of inhaled poisons.…"/>
          <p:cNvSpPr txBox="1"/>
          <p:nvPr/>
        </p:nvSpPr>
        <p:spPr>
          <a:xfrm>
            <a:off x="11659744" y="5014577"/>
            <a:ext cx="11555214" cy="680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साँस के जरिए प्रवेश किए गए जहरों के चार विशेष संकेत और लक्षणों को सूचीबद्ध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शोषित जहरों के चार विशेष संकेत और लक्षणों को सूचीबद्ध करें।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जहर में इंजेक्ट किए गए लक्षणों और संकेतों की सूची, जिसमें साँप का काटना शामिल है, और </a:t>
            </a:r>
            <a:r>
              <a:rPr/>
              <a:t>पूर्व- </a:t>
            </a:r>
            <a:r>
              <a:rPr lang="hi-IN" dirty="0" smtClean="0"/>
              <a:t>अस्पताल</a:t>
            </a:r>
            <a:r>
              <a:rPr smtClean="0"/>
              <a:t> </a:t>
            </a:r>
            <a:r>
              <a:t>उपचार के कदम।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958192" y="47183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958192" y="7257307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958192" y="9786958"/>
            <a:ext cx="1219201" cy="1681958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20" name="Picture 19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इस पाठ को पूरा करने के बाद, आप सक्षम होंगे: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उद्देश्य</a:t>
            </a:r>
          </a:p>
        </p:txBody>
      </p:sp>
      <p:sp>
        <p:nvSpPr>
          <p:cNvPr id="139" name="List the signs and symptoms for alcohol abuse and the steps for pre-hospital treatment.…"/>
          <p:cNvSpPr txBox="1"/>
          <p:nvPr/>
        </p:nvSpPr>
        <p:spPr>
          <a:xfrm>
            <a:off x="11532744" y="5673282"/>
            <a:ext cx="11696334" cy="3851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शराब के दुरुपयोग के संकेतों और लक्षणों और </a:t>
            </a:r>
            <a:r>
              <a:rPr/>
              <a:t>पूर्व- </a:t>
            </a:r>
            <a:r>
              <a:rPr lang="hi-IN" dirty="0" smtClean="0"/>
              <a:t>अस्पताल</a:t>
            </a:r>
            <a:r>
              <a:rPr smtClean="0"/>
              <a:t> </a:t>
            </a:r>
            <a:r>
              <a:t>उपचार के कदमों की सूची।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दवा के दुरुपयोग के संकेतों और लक्षणों और </a:t>
            </a:r>
            <a:r>
              <a:rPr/>
              <a:t>पूर्व- </a:t>
            </a:r>
            <a:r>
              <a:rPr lang="hi-IN" dirty="0" smtClean="0"/>
              <a:t>अस्पताल</a:t>
            </a:r>
            <a:r>
              <a:rPr smtClean="0"/>
              <a:t> </a:t>
            </a:r>
            <a:r>
              <a:t>उपचार के कदमों की सूची।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pic>
        <p:nvPicPr>
          <p:cNvPr id="19" name="Picture 18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PPT 14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14 -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3" name="Poison"/>
          <p:cNvSpPr txBox="1"/>
          <p:nvPr/>
        </p:nvSpPr>
        <p:spPr>
          <a:xfrm>
            <a:off x="1077422" y="989120"/>
            <a:ext cx="711311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जहर</a:t>
            </a:r>
          </a:p>
        </p:txBody>
      </p:sp>
      <p:sp>
        <p:nvSpPr>
          <p:cNvPr id="154" name="Any substance that can impair or cause death of cell structure or function."/>
          <p:cNvSpPr txBox="1"/>
          <p:nvPr/>
        </p:nvSpPr>
        <p:spPr>
          <a:xfrm>
            <a:off x="9858055" y="5260096"/>
            <a:ext cx="13274901" cy="363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कोई भी पदार्थ जो कोशिका की संरचना या कार्य को नुकसान या मृत्यु पहुँचा सकता है।</a:t>
            </a:r>
          </a:p>
        </p:txBody>
      </p:sp>
      <p:sp>
        <p:nvSpPr>
          <p:cNvPr id="155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56" name="C:\Users\MTandingan\Pictures\for peer manuals\L14 poisoning pakistan.jpg" descr="C:\Users\MTandingan\Pictures\for peer manuals\L14 poisoning pakistan.jpg"/>
          <p:cNvPicPr>
            <a:picLocks noChangeAspect="1"/>
          </p:cNvPicPr>
          <p:nvPr/>
        </p:nvPicPr>
        <p:blipFill>
          <a:blip r:embed="rId3"/>
          <a:srcRect l="28480" t="27865" r="35029" b="32081"/>
          <a:stretch>
            <a:fillRect/>
          </a:stretch>
        </p:blipFill>
        <p:spPr>
          <a:xfrm>
            <a:off x="1378091" y="4060824"/>
            <a:ext cx="5739034" cy="5594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C:\Users\hp\Downloads\WhatsApp Image 2025-12-31 at 08.57.5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45650" y="263372"/>
            <a:ext cx="1650007" cy="156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0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3" name="Can enter the body in four ways:…"/>
          <p:cNvSpPr txBox="1">
            <a:spLocks noGrp="1"/>
          </p:cNvSpPr>
          <p:nvPr>
            <p:ph type="body" sz="quarter" idx="4294967295"/>
          </p:nvPr>
        </p:nvSpPr>
        <p:spPr>
          <a:xfrm>
            <a:off x="1086772" y="3766921"/>
            <a:ext cx="7081440" cy="773328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/>
          <a:p>
            <a:pPr defTabSz="1896340">
              <a:spcBef>
                <a:spcPts val="3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चार तरीकों से शरीर में प्रवेश कर सकता है: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खाना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साँस लेना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इंजेक्शन</a:t>
            </a:r>
          </a:p>
          <a:p>
            <a:pPr marL="609600" indent="-6096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शोषण</a:t>
            </a:r>
          </a:p>
        </p:txBody>
      </p:sp>
      <p:sp>
        <p:nvSpPr>
          <p:cNvPr id="164" name="Poisons"/>
          <p:cNvSpPr txBox="1"/>
          <p:nvPr/>
        </p:nvSpPr>
        <p:spPr>
          <a:xfrm>
            <a:off x="1077422" y="989120"/>
            <a:ext cx="875273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जहर</a:t>
            </a:r>
          </a:p>
        </p:txBody>
      </p:sp>
      <p:pic>
        <p:nvPicPr>
          <p:cNvPr id="165" name="Picture 1" descr="Picture 1"/>
          <p:cNvPicPr>
            <a:picLocks noChangeAspect="1"/>
          </p:cNvPicPr>
          <p:nvPr/>
        </p:nvPicPr>
        <p:blipFill>
          <a:blip r:embed="rId3"/>
          <a:srcRect l="3289" t="6333" r="3289" b="8868"/>
          <a:stretch>
            <a:fillRect/>
          </a:stretch>
        </p:blipFill>
        <p:spPr>
          <a:xfrm>
            <a:off x="12267400" y="867209"/>
            <a:ext cx="11037196" cy="1175710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11" name="Picture 10" descr="C:\Users\hp\Downloads\WhatsApp Image 2025-12-31 at 08.57.5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5700" y="6196"/>
            <a:ext cx="1535707" cy="13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oisoning"/>
          <p:cNvSpPr txBox="1"/>
          <p:nvPr/>
        </p:nvSpPr>
        <p:spPr>
          <a:xfrm>
            <a:off x="1077422" y="98912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जहर</a:t>
            </a:r>
            <a:endParaRPr dirty="0"/>
          </a:p>
        </p:txBody>
      </p:sp>
      <p:sp>
        <p:nvSpPr>
          <p:cNvPr id="168" name="Nausea and/or vomiting…"/>
          <p:cNvSpPr txBox="1"/>
          <p:nvPr/>
        </p:nvSpPr>
        <p:spPr>
          <a:xfrm>
            <a:off x="10721595" y="5392783"/>
            <a:ext cx="12893864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उल्टी और/या मतली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सरदर्द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पेट में दर्द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मानसिक स्थिति में परिवर्तन या कोमा</a:t>
            </a:r>
          </a:p>
        </p:txBody>
      </p:sp>
      <p:sp>
        <p:nvSpPr>
          <p:cNvPr id="16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7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7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74" name="General signs and symptoms"/>
          <p:cNvSpPr txBox="1"/>
          <p:nvPr/>
        </p:nvSpPr>
        <p:spPr>
          <a:xfrm>
            <a:off x="1077422" y="3796529"/>
            <a:ext cx="7272222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सा</a:t>
            </a:r>
            <a:r>
              <a:rPr lang="hi-IN" dirty="0"/>
              <a:t>मान्य :- 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endParaRPr dirty="0"/>
          </a:p>
        </p:txBody>
      </p:sp>
      <p:sp>
        <p:nvSpPr>
          <p:cNvPr id="175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isoning"/>
          <p:cNvSpPr txBox="1"/>
          <p:nvPr/>
        </p:nvSpPr>
        <p:spPr>
          <a:xfrm>
            <a:off x="1077422" y="989120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जहरिं</a:t>
            </a:r>
          </a:p>
        </p:txBody>
      </p:sp>
      <p:sp>
        <p:nvSpPr>
          <p:cNvPr id="178" name="Seizures…"/>
          <p:cNvSpPr txBox="1"/>
          <p:nvPr/>
        </p:nvSpPr>
        <p:spPr>
          <a:xfrm>
            <a:off x="10721595" y="5392783"/>
            <a:ext cx="12803811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आकर्षण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तेज़ या धीमी दिल की धड़कन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उच्च, सामान्य या निम्न रक्तचाप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आइंड्रर या संकुचन की संभावना</a:t>
            </a:r>
          </a:p>
        </p:txBody>
      </p:sp>
      <p:sp>
        <p:nvSpPr>
          <p:cNvPr id="179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1" name="PPT 14 -"/>
          <p:cNvSpPr txBox="1"/>
          <p:nvPr/>
        </p:nvSpPr>
        <p:spPr>
          <a:xfrm>
            <a:off x="22171319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84" name="General signs and symptoms"/>
          <p:cNvSpPr txBox="1"/>
          <p:nvPr/>
        </p:nvSpPr>
        <p:spPr>
          <a:xfrm>
            <a:off x="1077422" y="3796529"/>
            <a:ext cx="7272222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सामान्य :-  संकेत और लक्षण</a:t>
            </a:r>
          </a:p>
        </p:txBody>
      </p:sp>
      <p:sp>
        <p:nvSpPr>
          <p:cNvPr id="185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6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जारी रखें।</a:t>
            </a:r>
          </a:p>
        </p:txBody>
      </p:sp>
      <p:pic>
        <p:nvPicPr>
          <p:cNvPr id="13" name="Picture 12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oisoning"/>
          <p:cNvSpPr txBox="1"/>
          <p:nvPr/>
        </p:nvSpPr>
        <p:spPr>
          <a:xfrm>
            <a:off x="1077422" y="989120"/>
            <a:ext cx="7449138" cy="1182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जहर</a:t>
            </a:r>
            <a:endParaRPr dirty="0"/>
          </a:p>
        </p:txBody>
      </p:sp>
      <p:sp>
        <p:nvSpPr>
          <p:cNvPr id="189" name="Shortness of breath…"/>
          <p:cNvSpPr txBox="1"/>
          <p:nvPr/>
        </p:nvSpPr>
        <p:spPr>
          <a:xfrm>
            <a:off x="10721595" y="5392783"/>
            <a:ext cx="12803811" cy="493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सांस की कमी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त्वचा पर चोट (रंग बदलना, जलन, इंजेक्शन के निशान, सूजन)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डायरिया</a:t>
            </a:r>
          </a:p>
        </p:txBody>
      </p:sp>
      <p:sp>
        <p:nvSpPr>
          <p:cNvPr id="190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endParaRPr dirty="0"/>
          </a:p>
        </p:txBody>
      </p:sp>
      <p:sp>
        <p:nvSpPr>
          <p:cNvPr id="19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2" name="PPT 14 -"/>
          <p:cNvSpPr txBox="1"/>
          <p:nvPr/>
        </p:nvSpPr>
        <p:spPr>
          <a:xfrm>
            <a:off x="22171320" y="12813338"/>
            <a:ext cx="15815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endParaRPr b="1" dirty="0"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95" name="General signs and symptoms"/>
          <p:cNvSpPr txBox="1"/>
          <p:nvPr/>
        </p:nvSpPr>
        <p:spPr>
          <a:xfrm>
            <a:off x="1077422" y="3796529"/>
            <a:ext cx="7272222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/>
              <a:t>सामान्य :-  संकेत और लक्षण</a:t>
            </a:r>
          </a:p>
        </p:txBody>
      </p:sp>
      <p:sp>
        <p:nvSpPr>
          <p:cNvPr id="196" name="Line"/>
          <p:cNvSpPr/>
          <p:nvPr/>
        </p:nvSpPr>
        <p:spPr>
          <a:xfrm>
            <a:off x="10718338" y="4794724"/>
            <a:ext cx="1290037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7" name="Cont."/>
          <p:cNvSpPr txBox="1"/>
          <p:nvPr/>
        </p:nvSpPr>
        <p:spPr>
          <a:xfrm>
            <a:off x="10633611" y="3967979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जारी रखें।</a:t>
            </a:r>
          </a:p>
        </p:txBody>
      </p:sp>
      <p:pic>
        <p:nvPicPr>
          <p:cNvPr id="12" name="Picture 11" descr="C:\Users\hp\Downloads\WhatsApp Image 2025-12-31 at 08.57.5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350" y="263372"/>
            <a:ext cx="1650007" cy="17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627</Words>
  <Application>Microsoft Office PowerPoint</Application>
  <PresentationFormat>Custom</PresentationFormat>
  <Paragraphs>157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27</cp:revision>
  <dcterms:modified xsi:type="dcterms:W3CDTF">2025-12-31T04:24:38Z</dcterms:modified>
</cp:coreProperties>
</file>