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embeddedFontLst>
    <p:embeddedFont>
      <p:font typeface="Century Schoolbook" panose="02040604050505020304" pitchFamily="18"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23</a:t>
            </a:fld>
            <a:endParaRPr sz="1200">
              <a:solidFill>
                <a:schemeClr val="dk1"/>
              </a:solidFill>
              <a:latin typeface="Times New Roman"/>
              <a:ea typeface="Times New Roman"/>
              <a:cs typeface="Times New Roman"/>
              <a:sym typeface="Times New Roman"/>
            </a:endParaRPr>
          </a:p>
        </p:txBody>
      </p:sp>
      <p:sp>
        <p:nvSpPr>
          <p:cNvPr id="307" name="Google Shape;3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24</a:t>
            </a:fld>
            <a:endParaRPr sz="1200">
              <a:solidFill>
                <a:schemeClr val="dk1"/>
              </a:solidFill>
              <a:latin typeface="Times New Roman"/>
              <a:ea typeface="Times New Roman"/>
              <a:cs typeface="Times New Roman"/>
              <a:sym typeface="Times New Roman"/>
            </a:endParaRPr>
          </a:p>
        </p:txBody>
      </p:sp>
      <p:sp>
        <p:nvSpPr>
          <p:cNvPr id="318" name="Google Shape;31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9" name="Google Shape;31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25</a:t>
            </a:fld>
            <a:endParaRPr sz="1200">
              <a:solidFill>
                <a:schemeClr val="dk1"/>
              </a:solidFill>
              <a:latin typeface="Times New Roman"/>
              <a:ea typeface="Times New Roman"/>
              <a:cs typeface="Times New Roman"/>
              <a:sym typeface="Times New Roman"/>
            </a:endParaRPr>
          </a:p>
        </p:txBody>
      </p:sp>
      <p:sp>
        <p:nvSpPr>
          <p:cNvPr id="330" name="Google Shape;33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26</a:t>
            </a:fld>
            <a:endParaRPr sz="1200">
              <a:solidFill>
                <a:schemeClr val="dk1"/>
              </a:solidFill>
              <a:latin typeface="Times New Roman"/>
              <a:ea typeface="Times New Roman"/>
              <a:cs typeface="Times New Roman"/>
              <a:sym typeface="Times New Roman"/>
            </a:endParaRPr>
          </a:p>
        </p:txBody>
      </p:sp>
      <p:sp>
        <p:nvSpPr>
          <p:cNvPr id="341" name="Google Shape;34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2" name="Google Shape;34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28</a:t>
            </a:fld>
            <a:endParaRPr sz="1200">
              <a:solidFill>
                <a:schemeClr val="dk1"/>
              </a:solidFill>
              <a:latin typeface="Times New Roman"/>
              <a:ea typeface="Times New Roman"/>
              <a:cs typeface="Times New Roman"/>
              <a:sym typeface="Times New Roman"/>
            </a:endParaRPr>
          </a:p>
        </p:txBody>
      </p:sp>
      <p:sp>
        <p:nvSpPr>
          <p:cNvPr id="369" name="Google Shape;36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0" name="Google Shape;37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29</a:t>
            </a:fld>
            <a:endParaRPr sz="1200">
              <a:solidFill>
                <a:schemeClr val="dk1"/>
              </a:solidFill>
              <a:latin typeface="Times New Roman"/>
              <a:ea typeface="Times New Roman"/>
              <a:cs typeface="Times New Roman"/>
              <a:sym typeface="Times New Roman"/>
            </a:endParaRPr>
          </a:p>
        </p:txBody>
      </p:sp>
      <p:sp>
        <p:nvSpPr>
          <p:cNvPr id="385" name="Google Shape;38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6" name="Google Shape;38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30</a:t>
            </a:fld>
            <a:endParaRPr sz="1200">
              <a:solidFill>
                <a:schemeClr val="dk1"/>
              </a:solidFill>
              <a:latin typeface="Times New Roman"/>
              <a:ea typeface="Times New Roman"/>
              <a:cs typeface="Times New Roman"/>
              <a:sym typeface="Times New Roman"/>
            </a:endParaRPr>
          </a:p>
        </p:txBody>
      </p:sp>
      <p:sp>
        <p:nvSpPr>
          <p:cNvPr id="396" name="Google Shape;3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7" name="Google Shape;39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31</a:t>
            </a:fld>
            <a:endParaRPr sz="1200">
              <a:solidFill>
                <a:schemeClr val="dk1"/>
              </a:solidFill>
              <a:latin typeface="Times New Roman"/>
              <a:ea typeface="Times New Roman"/>
              <a:cs typeface="Times New Roman"/>
              <a:sym typeface="Times New Roman"/>
            </a:endParaRPr>
          </a:p>
        </p:txBody>
      </p:sp>
      <p:sp>
        <p:nvSpPr>
          <p:cNvPr id="407" name="Google Shape;4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8" name="Google Shape;40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1524000" y="1609244"/>
            <a:ext cx="9144000" cy="33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C000"/>
              </a:buClr>
              <a:buSzPts val="8000"/>
              <a:buFont typeface="Open Sans"/>
              <a:buNone/>
            </a:pPr>
            <a:r>
              <a:rPr lang="en-US" sz="8000" b="1" i="0" u="none" strike="noStrike" cap="none">
                <a:solidFill>
                  <a:srgbClr val="FFC000"/>
                </a:solidFill>
                <a:latin typeface="Open Sans"/>
                <a:ea typeface="Open Sans"/>
                <a:cs typeface="Open Sans"/>
                <a:sym typeface="Open Sans"/>
              </a:rPr>
              <a:t>रेल दुर्घटना और आपातकालीन निकासी अभ्यास</a:t>
            </a:r>
            <a:endParaRPr sz="8000" b="1" i="0" u="none" strike="noStrike" cap="none">
              <a:solidFill>
                <a:srgbClr val="FFC000"/>
              </a:solidFill>
              <a:latin typeface="Open Sans"/>
              <a:ea typeface="Open Sans"/>
              <a:cs typeface="Open Sans"/>
              <a:sym typeface="Open Sans"/>
            </a:endParaRPr>
          </a:p>
        </p:txBody>
      </p:sp>
      <p:pic>
        <p:nvPicPr>
          <p:cNvPr id="90" name="Google Shape;90;p13"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91" name="Google Shape;91;p13"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
        <p:nvSpPr>
          <p:cNvPr id="92" name="Google Shape;92;p13"/>
          <p:cNvSpPr/>
          <p:nvPr/>
        </p:nvSpPr>
        <p:spPr>
          <a:xfrm>
            <a:off x="7754111" y="5943600"/>
            <a:ext cx="4199315" cy="573961"/>
          </a:xfrm>
          <a:prstGeom prst="rect">
            <a:avLst/>
          </a:prstGeom>
          <a:solidFill>
            <a:schemeClr val="l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By:-INSP/GD-PRADEEP KUMAR</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22"/>
          <p:cNvSpPr txBox="1">
            <a:spLocks noGrp="1"/>
          </p:cNvSpPr>
          <p:nvPr>
            <p:ph type="title"/>
          </p:nvPr>
        </p:nvSpPr>
        <p:spPr>
          <a:xfrm>
            <a:off x="781640" y="1655065"/>
            <a:ext cx="4765431" cy="16841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C000"/>
              </a:buClr>
              <a:buSzPct val="100000"/>
              <a:buFont typeface="Arial"/>
              <a:buNone/>
            </a:pPr>
            <a:r>
              <a:rPr lang="en-US" b="1">
                <a:solidFill>
                  <a:srgbClr val="FFC000"/>
                </a:solidFill>
                <a:latin typeface="Arial"/>
                <a:ea typeface="Arial"/>
                <a:cs typeface="Arial"/>
                <a:sym typeface="Arial"/>
              </a:rPr>
              <a:t>ENTRAPMENTS TYPES (फँसे होने के प्रकार)</a:t>
            </a:r>
            <a:endParaRPr b="1">
              <a:solidFill>
                <a:srgbClr val="FFC000"/>
              </a:solidFill>
              <a:latin typeface="Arial"/>
              <a:ea typeface="Arial"/>
              <a:cs typeface="Arial"/>
              <a:sym typeface="Arial"/>
            </a:endParaRPr>
          </a:p>
        </p:txBody>
      </p:sp>
      <p:sp>
        <p:nvSpPr>
          <p:cNvPr id="181" name="Google Shape;181;p22"/>
          <p:cNvSpPr txBox="1">
            <a:spLocks noGrp="1"/>
          </p:cNvSpPr>
          <p:nvPr>
            <p:ph type="body" idx="1"/>
          </p:nvPr>
        </p:nvSpPr>
        <p:spPr>
          <a:xfrm>
            <a:off x="5884984" y="1289537"/>
            <a:ext cx="5468815" cy="5063271"/>
          </a:xfrm>
          <a:prstGeom prst="rect">
            <a:avLst/>
          </a:prstGeom>
          <a:noFill/>
          <a:ln>
            <a:noFill/>
          </a:ln>
        </p:spPr>
        <p:txBody>
          <a:bodyPr spcFirstLastPara="1" wrap="square" lIns="91425" tIns="45700" rIns="91425" bIns="45700" anchor="t" anchorCtr="0">
            <a:normAutofit/>
          </a:bodyPr>
          <a:lstStyle/>
          <a:p>
            <a:pPr marL="457200" lvl="0" indent="-457200" algn="just" rtl="0">
              <a:lnSpc>
                <a:spcPct val="90000"/>
              </a:lnSpc>
              <a:spcBef>
                <a:spcPts val="0"/>
              </a:spcBef>
              <a:spcAft>
                <a:spcPts val="0"/>
              </a:spcAft>
              <a:buClr>
                <a:schemeClr val="dk1"/>
              </a:buClr>
              <a:buSzPts val="2400"/>
              <a:buFont typeface="Calibri"/>
              <a:buAutoNum type="arabicPeriod"/>
            </a:pPr>
            <a:r>
              <a:rPr lang="en-US" sz="2400" b="1">
                <a:latin typeface="Arial"/>
                <a:ea typeface="Arial"/>
                <a:cs typeface="Arial"/>
                <a:sym typeface="Arial"/>
              </a:rPr>
              <a:t>मैकेनिकल एंट्रैपमेंट: </a:t>
            </a:r>
            <a:r>
              <a:rPr lang="en-US" sz="2400">
                <a:latin typeface="Arial"/>
                <a:ea typeface="Arial"/>
                <a:cs typeface="Arial"/>
                <a:sym typeface="Arial"/>
              </a:rPr>
              <a:t>डिब्बा अवरुद्ध या क्षतिग्रस्त होने से यात्री बाहर नहीं निकल पाते।</a:t>
            </a:r>
            <a:endParaRPr sz="2400">
              <a:latin typeface="Arial"/>
              <a:ea typeface="Arial"/>
              <a:cs typeface="Arial"/>
              <a:sym typeface="Arial"/>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b="1">
                <a:latin typeface="Arial"/>
                <a:ea typeface="Arial"/>
                <a:cs typeface="Arial"/>
                <a:sym typeface="Arial"/>
              </a:rPr>
              <a:t>फिजिकल एंट्रैपमेंट:</a:t>
            </a:r>
            <a:endParaRPr sz="2400" b="1">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400"/>
              <a:buChar char="•"/>
            </a:pPr>
            <a:r>
              <a:rPr lang="en-US" sz="2400" b="1">
                <a:latin typeface="Arial"/>
                <a:ea typeface="Arial"/>
                <a:cs typeface="Arial"/>
                <a:sym typeface="Arial"/>
              </a:rPr>
              <a:t>प्रकार-I: </a:t>
            </a:r>
            <a:r>
              <a:rPr lang="en-US" sz="2400">
                <a:latin typeface="Arial"/>
                <a:ea typeface="Arial"/>
                <a:cs typeface="Arial"/>
                <a:sym typeface="Arial"/>
              </a:rPr>
              <a:t>यात्री घायल हैं और  अतिरिक्त स्थान बनाकर निकालना जरूरी है।</a:t>
            </a:r>
            <a:endParaRPr sz="240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400"/>
              <a:buChar char="•"/>
            </a:pPr>
            <a:r>
              <a:rPr lang="en-US" sz="2400" b="1">
                <a:latin typeface="Arial"/>
                <a:ea typeface="Arial"/>
                <a:cs typeface="Arial"/>
                <a:sym typeface="Arial"/>
              </a:rPr>
              <a:t>प्रकार-II: </a:t>
            </a:r>
            <a:r>
              <a:rPr lang="en-US" sz="2400">
                <a:latin typeface="Arial"/>
                <a:ea typeface="Arial"/>
                <a:cs typeface="Arial"/>
                <a:sym typeface="Arial"/>
              </a:rPr>
              <a:t>यात्री मलबे में दबे या फँसे हुए हैं।</a:t>
            </a:r>
            <a:endParaRPr sz="2400">
              <a:latin typeface="Arial"/>
              <a:ea typeface="Arial"/>
              <a:cs typeface="Arial"/>
              <a:sym typeface="Arial"/>
            </a:endParaRPr>
          </a:p>
        </p:txBody>
      </p:sp>
      <p:pic>
        <p:nvPicPr>
          <p:cNvPr id="182" name="Google Shape;182;p22"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183" name="Google Shape;183;p22"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23"/>
          <p:cNvSpPr txBox="1">
            <a:spLocks noGrp="1"/>
          </p:cNvSpPr>
          <p:nvPr>
            <p:ph type="title"/>
          </p:nvPr>
        </p:nvSpPr>
        <p:spPr>
          <a:xfrm>
            <a:off x="838199" y="1959462"/>
            <a:ext cx="453096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RELEASE  TYPES (निकालने के प्रकार)</a:t>
            </a:r>
            <a:endParaRPr sz="4000" b="1">
              <a:solidFill>
                <a:srgbClr val="FFC000"/>
              </a:solidFill>
              <a:latin typeface="Arial"/>
              <a:ea typeface="Arial"/>
              <a:cs typeface="Arial"/>
              <a:sym typeface="Arial"/>
            </a:endParaRPr>
          </a:p>
        </p:txBody>
      </p:sp>
      <p:sp>
        <p:nvSpPr>
          <p:cNvPr id="191" name="Google Shape;191;p23"/>
          <p:cNvSpPr txBox="1">
            <a:spLocks noGrp="1"/>
          </p:cNvSpPr>
          <p:nvPr>
            <p:ph type="body" idx="1"/>
          </p:nvPr>
        </p:nvSpPr>
        <p:spPr>
          <a:xfrm>
            <a:off x="6002214" y="1348154"/>
            <a:ext cx="5896709" cy="5144721"/>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b="1">
                <a:latin typeface="Arial"/>
                <a:ea typeface="Arial"/>
                <a:cs typeface="Arial"/>
                <a:sym typeface="Arial"/>
              </a:rPr>
              <a:t>कंट्रोल्ड रिलीज</a:t>
            </a:r>
            <a:r>
              <a:rPr lang="en-US" sz="2400">
                <a:latin typeface="Arial"/>
                <a:ea typeface="Arial"/>
                <a:cs typeface="Arial"/>
                <a:sym typeface="Arial"/>
              </a:rPr>
              <a:t>:- घायल स्थिर अवस्था में हैं, समय लेकर सुरक्षित निकाला जा सकता है।</a:t>
            </a:r>
            <a:endParaRPr sz="2400">
              <a:latin typeface="Arial"/>
              <a:ea typeface="Arial"/>
              <a:cs typeface="Arial"/>
              <a:sym typeface="Arial"/>
            </a:endParaRPr>
          </a:p>
          <a:p>
            <a:pPr marL="228600" lvl="0" indent="-76200" algn="just"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400"/>
              <a:buChar char="•"/>
            </a:pPr>
            <a:r>
              <a:rPr lang="en-US" sz="2400" b="1">
                <a:latin typeface="Arial"/>
                <a:ea typeface="Arial"/>
                <a:cs typeface="Arial"/>
                <a:sym typeface="Arial"/>
              </a:rPr>
              <a:t>इमीडिएट रिलीज:- </a:t>
            </a:r>
            <a:r>
              <a:rPr lang="en-US" sz="2400">
                <a:latin typeface="Arial"/>
                <a:ea typeface="Arial"/>
                <a:cs typeface="Arial"/>
                <a:sym typeface="Arial"/>
              </a:rPr>
              <a:t>हालत बिगड़ रही है या जान का खतरा है, तुरंत निकालना आवश्यक।</a:t>
            </a:r>
            <a:endParaRPr sz="2400">
              <a:latin typeface="Arial"/>
              <a:ea typeface="Arial"/>
              <a:cs typeface="Arial"/>
              <a:sym typeface="Arial"/>
            </a:endParaRPr>
          </a:p>
        </p:txBody>
      </p:sp>
      <p:pic>
        <p:nvPicPr>
          <p:cNvPr id="192" name="Google Shape;192;p23"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193" name="Google Shape;193;p23"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24"/>
          <p:cNvSpPr txBox="1">
            <a:spLocks noGrp="1"/>
          </p:cNvSpPr>
          <p:nvPr>
            <p:ph type="body" idx="1"/>
          </p:nvPr>
        </p:nvSpPr>
        <p:spPr>
          <a:xfrm>
            <a:off x="6013938" y="1195753"/>
            <a:ext cx="5615354" cy="526366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7030A0"/>
              </a:buClr>
              <a:buSzPts val="2600"/>
              <a:buFont typeface="Noto Sans Symbols"/>
              <a:buChar char="❑"/>
            </a:pPr>
            <a:r>
              <a:rPr lang="en-US" sz="2600" b="1">
                <a:solidFill>
                  <a:srgbClr val="7030A0"/>
                </a:solidFill>
                <a:latin typeface="Calibri"/>
                <a:ea typeface="Calibri"/>
                <a:cs typeface="Calibri"/>
                <a:sym typeface="Calibri"/>
              </a:rPr>
              <a:t>बचाव टीम:</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टीम लीडर</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तकनीकी बचावकर्मी</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सुरक्षा अधिकारी</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चिकित्सा सहायक</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सामान्य सहायक</a:t>
            </a:r>
            <a:endParaRPr/>
          </a:p>
          <a:p>
            <a:pPr marL="228600" lvl="0" indent="-228600" algn="l" rtl="0">
              <a:lnSpc>
                <a:spcPct val="90000"/>
              </a:lnSpc>
              <a:spcBef>
                <a:spcPts val="1000"/>
              </a:spcBef>
              <a:spcAft>
                <a:spcPts val="0"/>
              </a:spcAft>
              <a:buClr>
                <a:schemeClr val="dk1"/>
              </a:buClr>
              <a:buSzPts val="2400"/>
              <a:buFont typeface="Noto Sans Symbols"/>
              <a:buChar char="❑"/>
            </a:pPr>
            <a:r>
              <a:rPr lang="en-US" sz="2400" b="1">
                <a:latin typeface="Arial"/>
                <a:ea typeface="Arial"/>
                <a:cs typeface="Arial"/>
                <a:sym typeface="Arial"/>
              </a:rPr>
              <a:t>कार्य क्षेत्र:</a:t>
            </a:r>
            <a:endParaRPr/>
          </a:p>
          <a:p>
            <a:pPr marL="0" lvl="0" indent="-152400" algn="l" rtl="0">
              <a:lnSpc>
                <a:spcPct val="9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उचित कार्य क्षेत्र का चयन</a:t>
            </a:r>
            <a:endParaRPr/>
          </a:p>
          <a:p>
            <a:pPr marL="0" lvl="0" indent="-152400" algn="l" rtl="0">
              <a:lnSpc>
                <a:spcPct val="9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आपातकालीन वाहनों का सुरक्षित पार्किंग</a:t>
            </a:r>
            <a:endParaRPr/>
          </a:p>
          <a:p>
            <a:pPr marL="0" lvl="0" indent="-152400" algn="l" rtl="0">
              <a:lnSpc>
                <a:spcPct val="9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उपकरण और उपकरण स्टेजिंग क्षेत्र</a:t>
            </a:r>
            <a:endParaRPr/>
          </a:p>
          <a:p>
            <a:pPr marL="0" lvl="0" indent="-152400" algn="l" rtl="0">
              <a:lnSpc>
                <a:spcPct val="9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अवांछित सामग्री के लिए क्षेत्र</a:t>
            </a:r>
            <a:endParaRPr/>
          </a:p>
          <a:p>
            <a:pPr marL="0" lvl="0" indent="-152400" algn="l" rtl="0">
              <a:lnSpc>
                <a:spcPct val="9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आग की रोकथाम</a:t>
            </a:r>
            <a:endParaRPr sz="2400">
              <a:latin typeface="Arial"/>
              <a:ea typeface="Arial"/>
              <a:cs typeface="Arial"/>
              <a:sym typeface="Arial"/>
            </a:endParaRPr>
          </a:p>
        </p:txBody>
      </p:sp>
      <p:sp>
        <p:nvSpPr>
          <p:cNvPr id="201" name="Google Shape;201;p24"/>
          <p:cNvSpPr txBox="1">
            <a:spLocks noGrp="1"/>
          </p:cNvSpPr>
          <p:nvPr>
            <p:ph type="title"/>
          </p:nvPr>
        </p:nvSpPr>
        <p:spPr>
          <a:xfrm>
            <a:off x="1046402" y="1569550"/>
            <a:ext cx="4322766" cy="16054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RESCUE TEAM (बचाव दल)</a:t>
            </a:r>
            <a:endParaRPr sz="4000" b="1">
              <a:solidFill>
                <a:srgbClr val="FFC000"/>
              </a:solidFill>
              <a:latin typeface="Arial"/>
              <a:ea typeface="Arial"/>
              <a:cs typeface="Arial"/>
              <a:sym typeface="Arial"/>
            </a:endParaRPr>
          </a:p>
        </p:txBody>
      </p:sp>
      <p:pic>
        <p:nvPicPr>
          <p:cNvPr id="202" name="Google Shape;202;p24"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203" name="Google Shape;203;p24"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25"/>
          <p:cNvSpPr txBox="1">
            <a:spLocks noGrp="1"/>
          </p:cNvSpPr>
          <p:nvPr>
            <p:ph type="title"/>
          </p:nvPr>
        </p:nvSpPr>
        <p:spPr>
          <a:xfrm>
            <a:off x="709247" y="1549153"/>
            <a:ext cx="477715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टीम लीडर </a:t>
            </a:r>
            <a:br>
              <a:rPr lang="en-US" sz="4000" b="1">
                <a:solidFill>
                  <a:srgbClr val="FFC000"/>
                </a:solidFill>
                <a:latin typeface="Arial"/>
                <a:ea typeface="Arial"/>
                <a:cs typeface="Arial"/>
                <a:sym typeface="Arial"/>
              </a:rPr>
            </a:br>
            <a:r>
              <a:rPr lang="en-US" sz="4000" b="1">
                <a:solidFill>
                  <a:srgbClr val="FFC000"/>
                </a:solidFill>
                <a:latin typeface="Arial"/>
                <a:ea typeface="Arial"/>
                <a:cs typeface="Arial"/>
                <a:sym typeface="Arial"/>
              </a:rPr>
              <a:t>के कर्तव्य</a:t>
            </a:r>
            <a:endParaRPr sz="4000" b="1">
              <a:solidFill>
                <a:srgbClr val="FFC000"/>
              </a:solidFill>
              <a:latin typeface="Arial"/>
              <a:ea typeface="Arial"/>
              <a:cs typeface="Arial"/>
              <a:sym typeface="Arial"/>
            </a:endParaRPr>
          </a:p>
        </p:txBody>
      </p:sp>
      <p:sp>
        <p:nvSpPr>
          <p:cNvPr id="211" name="Google Shape;211;p25"/>
          <p:cNvSpPr txBox="1">
            <a:spLocks noGrp="1"/>
          </p:cNvSpPr>
          <p:nvPr>
            <p:ph type="body" idx="1"/>
          </p:nvPr>
        </p:nvSpPr>
        <p:spPr>
          <a:xfrm>
            <a:off x="5955322" y="1395046"/>
            <a:ext cx="5568463" cy="4781917"/>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विशिष्ट कपड़ों से सभी द्वारा आसानी से पहचाना जाना।</a:t>
            </a:r>
            <a:endParaRPr/>
          </a:p>
          <a:p>
            <a:pPr marL="457200" lvl="0" indent="-457200" algn="l" rtl="0">
              <a:lnSpc>
                <a:spcPct val="10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दुर्घटना स्थल का सर्वेक्षण करना।</a:t>
            </a:r>
            <a:endParaRPr/>
          </a:p>
          <a:p>
            <a:pPr marL="457200" lvl="0" indent="-457200" algn="l" rtl="0">
              <a:lnSpc>
                <a:spcPct val="10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कार्यवाही का संचालन करना।</a:t>
            </a:r>
            <a:endParaRPr/>
          </a:p>
          <a:p>
            <a:pPr marL="457200" lvl="0" indent="-457200" algn="l" rtl="0">
              <a:lnSpc>
                <a:spcPct val="10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अन्य इकाइयों के साथ समन्वय करना।</a:t>
            </a:r>
            <a:endParaRPr/>
          </a:p>
          <a:p>
            <a:pPr marL="457200" lvl="0" indent="-457200" algn="l" rtl="0">
              <a:lnSpc>
                <a:spcPct val="10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सुरक्षा अधिकारी की सहायता से स्थल की सुरक्षा सुनिश्चित करना।</a:t>
            </a:r>
            <a:endParaRPr/>
          </a:p>
          <a:p>
            <a:pPr marL="457200" lvl="0" indent="-457200" algn="l" rtl="0">
              <a:lnSpc>
                <a:spcPct val="10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पहुंच और निकासी की निगरानी करना।</a:t>
            </a:r>
            <a:endParaRPr/>
          </a:p>
          <a:p>
            <a:pPr marL="457200" lvl="0" indent="-279400" algn="l" rtl="0">
              <a:lnSpc>
                <a:spcPct val="90000"/>
              </a:lnSpc>
              <a:spcBef>
                <a:spcPts val="1000"/>
              </a:spcBef>
              <a:spcAft>
                <a:spcPts val="0"/>
              </a:spcAft>
              <a:buClr>
                <a:schemeClr val="dk1"/>
              </a:buClr>
              <a:buSzPts val="2800"/>
              <a:buFont typeface="Calibri"/>
              <a:buNone/>
            </a:pPr>
            <a:endParaRPr sz="2800">
              <a:latin typeface="Calibri"/>
              <a:ea typeface="Calibri"/>
              <a:cs typeface="Calibri"/>
              <a:sym typeface="Calibri"/>
            </a:endParaRPr>
          </a:p>
        </p:txBody>
      </p:sp>
      <p:pic>
        <p:nvPicPr>
          <p:cNvPr id="212" name="Google Shape;212;p25"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213" name="Google Shape;213;p25"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26"/>
          <p:cNvSpPr txBox="1">
            <a:spLocks noGrp="1"/>
          </p:cNvSpPr>
          <p:nvPr>
            <p:ph type="title"/>
          </p:nvPr>
        </p:nvSpPr>
        <p:spPr>
          <a:xfrm>
            <a:off x="1069848" y="1595743"/>
            <a:ext cx="4017967" cy="15697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Arial"/>
              <a:buNone/>
            </a:pPr>
            <a:r>
              <a:rPr lang="en-US" b="1">
                <a:solidFill>
                  <a:srgbClr val="FFC000"/>
                </a:solidFill>
                <a:latin typeface="Arial"/>
                <a:ea typeface="Arial"/>
                <a:cs typeface="Arial"/>
                <a:sym typeface="Arial"/>
              </a:rPr>
              <a:t>कार्य</a:t>
            </a:r>
            <a:endParaRPr b="1">
              <a:solidFill>
                <a:srgbClr val="FFC000"/>
              </a:solidFill>
              <a:latin typeface="Arial"/>
              <a:ea typeface="Arial"/>
              <a:cs typeface="Arial"/>
              <a:sym typeface="Arial"/>
            </a:endParaRPr>
          </a:p>
        </p:txBody>
      </p:sp>
      <p:sp>
        <p:nvSpPr>
          <p:cNvPr id="221" name="Google Shape;221;p26"/>
          <p:cNvSpPr txBox="1">
            <a:spLocks noGrp="1"/>
          </p:cNvSpPr>
          <p:nvPr>
            <p:ph type="body" idx="1"/>
          </p:nvPr>
        </p:nvSpPr>
        <p:spPr>
          <a:xfrm>
            <a:off x="5838092" y="1418492"/>
            <a:ext cx="6025662" cy="529700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0000"/>
              </a:lnSpc>
              <a:spcBef>
                <a:spcPts val="0"/>
              </a:spcBef>
              <a:spcAft>
                <a:spcPts val="0"/>
              </a:spcAft>
              <a:buClr>
                <a:schemeClr val="dk1"/>
              </a:buClr>
              <a:buSzPts val="2400"/>
              <a:buFont typeface="Noto Sans Symbols"/>
              <a:buChar char="❑"/>
            </a:pPr>
            <a:r>
              <a:rPr lang="en-US" sz="2400" b="1">
                <a:latin typeface="Arial"/>
                <a:ea typeface="Arial"/>
                <a:cs typeface="Arial"/>
                <a:sym typeface="Arial"/>
              </a:rPr>
              <a:t>तकनीकी बचावकर्मी</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स्थिरीकरण</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पहुंच प्राप्त करना</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अलग करना</a:t>
            </a:r>
            <a:endParaRPr sz="2400" b="1">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Font typeface="Noto Sans Symbols"/>
              <a:buNone/>
            </a:pPr>
            <a:endParaRPr sz="2400" b="1">
              <a:latin typeface="Arial"/>
              <a:ea typeface="Arial"/>
              <a:cs typeface="Arial"/>
              <a:sym typeface="Arial"/>
            </a:endParaRPr>
          </a:p>
          <a:p>
            <a:pPr marL="228600" lvl="0" indent="-228600" algn="l" rtl="0">
              <a:lnSpc>
                <a:spcPct val="110000"/>
              </a:lnSpc>
              <a:spcBef>
                <a:spcPts val="1000"/>
              </a:spcBef>
              <a:spcAft>
                <a:spcPts val="0"/>
              </a:spcAft>
              <a:buClr>
                <a:schemeClr val="dk1"/>
              </a:buClr>
              <a:buSzPts val="2400"/>
              <a:buFont typeface="Noto Sans Symbols"/>
              <a:buChar char="❑"/>
            </a:pPr>
            <a:r>
              <a:rPr lang="en-US" sz="2400" b="1">
                <a:latin typeface="Arial"/>
                <a:ea typeface="Arial"/>
                <a:cs typeface="Arial"/>
                <a:sym typeface="Arial"/>
              </a:rPr>
              <a:t>सामान्य सहायक</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उपयोग के लिए उपकरणों को इकट्ठा करना।</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हाइड्रोलिक बचाव उपकरण पर “लिवर” का           ध्यान रखना</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आवश्यकता होने पर सभी सामग्री का ध्यान रखना</a:t>
            </a:r>
            <a:endParaRPr/>
          </a:p>
          <a:p>
            <a:pPr marL="0" lvl="0" indent="-152400" algn="l" rtl="0">
              <a:lnSpc>
                <a:spcPct val="11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एक लॉजिस्टिक समन्वयक के रूप में कार्य करना।</a:t>
            </a:r>
            <a:endParaRPr sz="2400">
              <a:latin typeface="Arial"/>
              <a:ea typeface="Arial"/>
              <a:cs typeface="Arial"/>
              <a:sym typeface="Arial"/>
            </a:endParaRPr>
          </a:p>
        </p:txBody>
      </p:sp>
      <p:pic>
        <p:nvPicPr>
          <p:cNvPr id="222" name="Google Shape;222;p26"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223" name="Google Shape;223;p26"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27"/>
          <p:cNvSpPr txBox="1">
            <a:spLocks noGrp="1"/>
          </p:cNvSpPr>
          <p:nvPr>
            <p:ph type="title"/>
          </p:nvPr>
        </p:nvSpPr>
        <p:spPr>
          <a:xfrm>
            <a:off x="838200" y="2053247"/>
            <a:ext cx="405032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बचाव योजना</a:t>
            </a:r>
            <a:endParaRPr sz="4000" b="1">
              <a:solidFill>
                <a:srgbClr val="FFC000"/>
              </a:solidFill>
              <a:latin typeface="Arial"/>
              <a:ea typeface="Arial"/>
              <a:cs typeface="Arial"/>
              <a:sym typeface="Arial"/>
            </a:endParaRPr>
          </a:p>
        </p:txBody>
      </p:sp>
      <p:sp>
        <p:nvSpPr>
          <p:cNvPr id="231" name="Google Shape;231;p27"/>
          <p:cNvSpPr txBox="1">
            <a:spLocks noGrp="1"/>
          </p:cNvSpPr>
          <p:nvPr>
            <p:ph type="body" idx="1"/>
          </p:nvPr>
        </p:nvSpPr>
        <p:spPr>
          <a:xfrm>
            <a:off x="6189784" y="1371600"/>
            <a:ext cx="5164015" cy="4805363"/>
          </a:xfrm>
          <a:prstGeom prst="rect">
            <a:avLst/>
          </a:prstGeom>
          <a:noFill/>
          <a:ln>
            <a:noFill/>
          </a:ln>
        </p:spPr>
        <p:txBody>
          <a:bodyPr spcFirstLastPara="1" wrap="square" lIns="91425" tIns="45700" rIns="91425" bIns="45700" anchor="t" anchorCtr="0">
            <a:normAutofit/>
          </a:bodyPr>
          <a:lstStyle/>
          <a:p>
            <a:pPr marL="457200" lvl="0" indent="-457200" algn="l" rtl="0">
              <a:lnSpc>
                <a:spcPct val="200000"/>
              </a:lnSpc>
              <a:spcBef>
                <a:spcPts val="0"/>
              </a:spcBef>
              <a:spcAft>
                <a:spcPts val="0"/>
              </a:spcAft>
              <a:buClr>
                <a:schemeClr val="dk1"/>
              </a:buClr>
              <a:buSzPts val="2800"/>
              <a:buFont typeface="Calibri"/>
              <a:buAutoNum type="arabicPeriod"/>
            </a:pPr>
            <a:r>
              <a:rPr lang="en-US" sz="2800">
                <a:latin typeface="Arial"/>
                <a:ea typeface="Arial"/>
                <a:cs typeface="Arial"/>
                <a:sym typeface="Arial"/>
              </a:rPr>
              <a:t>सर्वेक्षण</a:t>
            </a:r>
            <a:endParaRPr/>
          </a:p>
          <a:p>
            <a:pPr marL="457200" lvl="0" indent="-457200" algn="l" rtl="0">
              <a:lnSpc>
                <a:spcPct val="200000"/>
              </a:lnSpc>
              <a:spcBef>
                <a:spcPts val="1000"/>
              </a:spcBef>
              <a:spcAft>
                <a:spcPts val="0"/>
              </a:spcAft>
              <a:buClr>
                <a:schemeClr val="dk1"/>
              </a:buClr>
              <a:buSzPts val="2800"/>
              <a:buFont typeface="Calibri"/>
              <a:buAutoNum type="arabicPeriod"/>
            </a:pPr>
            <a:r>
              <a:rPr lang="en-US" sz="2800">
                <a:latin typeface="Arial"/>
                <a:ea typeface="Arial"/>
                <a:cs typeface="Arial"/>
                <a:sym typeface="Arial"/>
              </a:rPr>
              <a:t>समीक्षा प्रक्रिया</a:t>
            </a:r>
            <a:endParaRPr sz="2800">
              <a:latin typeface="Arial"/>
              <a:ea typeface="Arial"/>
              <a:cs typeface="Arial"/>
              <a:sym typeface="Arial"/>
            </a:endParaRPr>
          </a:p>
          <a:p>
            <a:pPr marL="457200" lvl="0" indent="-457200" algn="l" rtl="0">
              <a:lnSpc>
                <a:spcPct val="200000"/>
              </a:lnSpc>
              <a:spcBef>
                <a:spcPts val="1000"/>
              </a:spcBef>
              <a:spcAft>
                <a:spcPts val="0"/>
              </a:spcAft>
              <a:buClr>
                <a:schemeClr val="dk1"/>
              </a:buClr>
              <a:buSzPts val="2800"/>
              <a:buFont typeface="Calibri"/>
              <a:buAutoNum type="arabicPeriod"/>
            </a:pPr>
            <a:r>
              <a:rPr lang="en-US" sz="2800">
                <a:latin typeface="Arial"/>
                <a:ea typeface="Arial"/>
                <a:cs typeface="Arial"/>
                <a:sym typeface="Arial"/>
              </a:rPr>
              <a:t>कारकों पर विचार करना</a:t>
            </a:r>
            <a:endParaRPr/>
          </a:p>
          <a:p>
            <a:pPr marL="457200" lvl="0" indent="-457200" algn="l" rtl="0">
              <a:lnSpc>
                <a:spcPct val="200000"/>
              </a:lnSpc>
              <a:spcBef>
                <a:spcPts val="1000"/>
              </a:spcBef>
              <a:spcAft>
                <a:spcPts val="0"/>
              </a:spcAft>
              <a:buClr>
                <a:schemeClr val="dk1"/>
              </a:buClr>
              <a:buSzPts val="2800"/>
              <a:buFont typeface="Calibri"/>
              <a:buAutoNum type="arabicPeriod"/>
            </a:pPr>
            <a:r>
              <a:rPr lang="en-US" sz="2800">
                <a:latin typeface="Arial"/>
                <a:ea typeface="Arial"/>
                <a:cs typeface="Arial"/>
                <a:sym typeface="Arial"/>
              </a:rPr>
              <a:t>योजना का मूल्यांकन</a:t>
            </a:r>
            <a:endParaRPr/>
          </a:p>
        </p:txBody>
      </p:sp>
      <p:pic>
        <p:nvPicPr>
          <p:cNvPr id="232" name="Google Shape;232;p27"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233" name="Google Shape;233;p27"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28"/>
          <p:cNvSpPr txBox="1">
            <a:spLocks noGrp="1"/>
          </p:cNvSpPr>
          <p:nvPr>
            <p:ph type="title"/>
          </p:nvPr>
        </p:nvSpPr>
        <p:spPr>
          <a:xfrm>
            <a:off x="668074" y="1668657"/>
            <a:ext cx="484177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Arial"/>
              <a:buNone/>
            </a:pPr>
            <a:r>
              <a:rPr lang="en-US" b="1">
                <a:solidFill>
                  <a:srgbClr val="FFC000"/>
                </a:solidFill>
                <a:latin typeface="Arial"/>
                <a:ea typeface="Arial"/>
                <a:cs typeface="Arial"/>
                <a:sym typeface="Arial"/>
              </a:rPr>
              <a:t>बचाव योजना: सर्वेक्षण</a:t>
            </a:r>
            <a:endParaRPr b="1">
              <a:solidFill>
                <a:srgbClr val="FFC000"/>
              </a:solidFill>
              <a:latin typeface="Arial"/>
              <a:ea typeface="Arial"/>
              <a:cs typeface="Arial"/>
              <a:sym typeface="Arial"/>
            </a:endParaRPr>
          </a:p>
        </p:txBody>
      </p:sp>
      <p:sp>
        <p:nvSpPr>
          <p:cNvPr id="241" name="Google Shape;241;p28"/>
          <p:cNvSpPr txBox="1">
            <a:spLocks noGrp="1"/>
          </p:cNvSpPr>
          <p:nvPr>
            <p:ph type="body" idx="1"/>
          </p:nvPr>
        </p:nvSpPr>
        <p:spPr>
          <a:xfrm>
            <a:off x="5849814" y="1453663"/>
            <a:ext cx="6213231" cy="4919706"/>
          </a:xfrm>
          <a:prstGeom prst="rect">
            <a:avLst/>
          </a:prstGeom>
          <a:noFill/>
          <a:ln>
            <a:noFill/>
          </a:ln>
        </p:spPr>
        <p:txBody>
          <a:bodyPr spcFirstLastPara="1" wrap="square" lIns="91425" tIns="45700" rIns="91425" bIns="45700" anchor="t" anchorCtr="0">
            <a:normAutofit/>
          </a:bodyPr>
          <a:lstStyle/>
          <a:p>
            <a:pPr marL="514350" lvl="0" indent="-514350" algn="just" rtl="0">
              <a:lnSpc>
                <a:spcPct val="10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अधिमानतः टीम लीडर द्वारा किया जाए।</a:t>
            </a:r>
            <a:endParaRPr sz="2400">
              <a:latin typeface="Arial"/>
              <a:ea typeface="Arial"/>
              <a:cs typeface="Arial"/>
              <a:sym typeface="Arial"/>
            </a:endParaRPr>
          </a:p>
          <a:p>
            <a:pPr marL="514350" lvl="0" indent="-514350" algn="just" rtl="0">
              <a:lnSpc>
                <a:spcPct val="100000"/>
              </a:lnSpc>
              <a:spcBef>
                <a:spcPts val="1000"/>
              </a:spcBef>
              <a:spcAft>
                <a:spcPts val="0"/>
              </a:spcAft>
              <a:buClr>
                <a:schemeClr val="dk1"/>
              </a:buClr>
              <a:buSzPts val="2400"/>
              <a:buFont typeface="Calibri"/>
              <a:buAutoNum type="romanLcPeriod"/>
            </a:pPr>
            <a:r>
              <a:rPr lang="en-US" sz="2400">
                <a:latin typeface="Arial"/>
                <a:ea typeface="Arial"/>
                <a:cs typeface="Arial"/>
                <a:sym typeface="Arial"/>
              </a:rPr>
              <a:t>सभी स्रोतों से जानकारी प्राप्त करें।</a:t>
            </a:r>
            <a:endParaRPr sz="2400">
              <a:latin typeface="Arial"/>
              <a:ea typeface="Arial"/>
              <a:cs typeface="Arial"/>
              <a:sym typeface="Arial"/>
            </a:endParaRPr>
          </a:p>
          <a:p>
            <a:pPr marL="514350" lvl="0" indent="-514350" algn="just" rtl="0">
              <a:lnSpc>
                <a:spcPct val="100000"/>
              </a:lnSpc>
              <a:spcBef>
                <a:spcPts val="1000"/>
              </a:spcBef>
              <a:spcAft>
                <a:spcPts val="0"/>
              </a:spcAft>
              <a:buClr>
                <a:schemeClr val="dk1"/>
              </a:buClr>
              <a:buSzPts val="2400"/>
              <a:buFont typeface="Calibri"/>
              <a:buAutoNum type="romanLcPeriod"/>
            </a:pPr>
            <a:r>
              <a:rPr lang="en-US" sz="2400">
                <a:latin typeface="Arial"/>
                <a:ea typeface="Arial"/>
                <a:cs typeface="Arial"/>
                <a:sym typeface="Arial"/>
              </a:rPr>
              <a:t>पीड़ितों की संख्या और स्थान पता करें।</a:t>
            </a:r>
            <a:endParaRPr sz="2400">
              <a:latin typeface="Arial"/>
              <a:ea typeface="Arial"/>
              <a:cs typeface="Arial"/>
              <a:sym typeface="Arial"/>
            </a:endParaRPr>
          </a:p>
          <a:p>
            <a:pPr marL="514350" lvl="0" indent="-514350" algn="just" rtl="0">
              <a:lnSpc>
                <a:spcPct val="100000"/>
              </a:lnSpc>
              <a:spcBef>
                <a:spcPts val="1000"/>
              </a:spcBef>
              <a:spcAft>
                <a:spcPts val="0"/>
              </a:spcAft>
              <a:buClr>
                <a:schemeClr val="dk1"/>
              </a:buClr>
              <a:buSzPts val="2400"/>
              <a:buFont typeface="Calibri"/>
              <a:buAutoNum type="romanLcPeriod"/>
            </a:pPr>
            <a:r>
              <a:rPr lang="en-US" sz="2400">
                <a:latin typeface="Arial"/>
                <a:ea typeface="Arial"/>
                <a:cs typeface="Arial"/>
                <a:sym typeface="Arial"/>
              </a:rPr>
              <a:t>नुकसान का प्रकार और स्तर देखें।</a:t>
            </a:r>
            <a:endParaRPr sz="2400">
              <a:latin typeface="Arial"/>
              <a:ea typeface="Arial"/>
              <a:cs typeface="Arial"/>
              <a:sym typeface="Arial"/>
            </a:endParaRPr>
          </a:p>
          <a:p>
            <a:pPr marL="514350" lvl="0" indent="-514350" algn="just" rtl="0">
              <a:lnSpc>
                <a:spcPct val="100000"/>
              </a:lnSpc>
              <a:spcBef>
                <a:spcPts val="1000"/>
              </a:spcBef>
              <a:spcAft>
                <a:spcPts val="0"/>
              </a:spcAft>
              <a:buClr>
                <a:schemeClr val="dk1"/>
              </a:buClr>
              <a:buSzPts val="2400"/>
              <a:buFont typeface="Calibri"/>
              <a:buAutoNum type="romanLcPeriod"/>
            </a:pPr>
            <a:r>
              <a:rPr lang="en-US" sz="2400">
                <a:latin typeface="Arial"/>
                <a:ea typeface="Arial"/>
                <a:cs typeface="Arial"/>
                <a:sym typeface="Arial"/>
              </a:rPr>
              <a:t>खतरनाक स्थिति और सामग्री की पहचान करें।</a:t>
            </a:r>
            <a:endParaRPr sz="2400">
              <a:latin typeface="Arial"/>
              <a:ea typeface="Arial"/>
              <a:cs typeface="Arial"/>
              <a:sym typeface="Arial"/>
            </a:endParaRPr>
          </a:p>
          <a:p>
            <a:pPr marL="514350" lvl="0" indent="-514350" algn="just" rtl="0">
              <a:lnSpc>
                <a:spcPct val="100000"/>
              </a:lnSpc>
              <a:spcBef>
                <a:spcPts val="1000"/>
              </a:spcBef>
              <a:spcAft>
                <a:spcPts val="0"/>
              </a:spcAft>
              <a:buClr>
                <a:schemeClr val="dk1"/>
              </a:buClr>
              <a:buSzPts val="2400"/>
              <a:buFont typeface="Calibri"/>
              <a:buAutoNum type="romanLcPeriod"/>
            </a:pPr>
            <a:r>
              <a:rPr lang="en-US" sz="2400">
                <a:latin typeface="Arial"/>
                <a:ea typeface="Arial"/>
                <a:cs typeface="Arial"/>
                <a:sym typeface="Arial"/>
              </a:rPr>
              <a:t>पीड़ितों तक पहुँचने का मार्ग देखें।</a:t>
            </a:r>
            <a:endParaRPr sz="2400">
              <a:latin typeface="Arial"/>
              <a:ea typeface="Arial"/>
              <a:cs typeface="Arial"/>
              <a:sym typeface="Arial"/>
            </a:endParaRPr>
          </a:p>
          <a:p>
            <a:pPr marL="514350" lvl="0" indent="-514350" algn="just" rtl="0">
              <a:lnSpc>
                <a:spcPct val="100000"/>
              </a:lnSpc>
              <a:spcBef>
                <a:spcPts val="1000"/>
              </a:spcBef>
              <a:spcAft>
                <a:spcPts val="0"/>
              </a:spcAft>
              <a:buClr>
                <a:schemeClr val="dk1"/>
              </a:buClr>
              <a:buSzPts val="2400"/>
              <a:buFont typeface="Calibri"/>
              <a:buAutoNum type="romanLcPeriod"/>
            </a:pPr>
            <a:r>
              <a:rPr lang="en-US" sz="2400">
                <a:latin typeface="Arial"/>
                <a:ea typeface="Arial"/>
                <a:cs typeface="Arial"/>
                <a:sym typeface="Arial"/>
              </a:rPr>
              <a:t>उपलब्ध संसाधनों (कर्मचारी और उपकरण) का आकलन करें।</a:t>
            </a:r>
            <a:endParaRPr sz="2400">
              <a:latin typeface="Arial"/>
              <a:ea typeface="Arial"/>
              <a:cs typeface="Arial"/>
              <a:sym typeface="Arial"/>
            </a:endParaRPr>
          </a:p>
          <a:p>
            <a:pPr marL="514350" lvl="0" indent="-514350" algn="just" rtl="0">
              <a:lnSpc>
                <a:spcPct val="100000"/>
              </a:lnSpc>
              <a:spcBef>
                <a:spcPts val="1000"/>
              </a:spcBef>
              <a:spcAft>
                <a:spcPts val="0"/>
              </a:spcAft>
              <a:buClr>
                <a:schemeClr val="dk1"/>
              </a:buClr>
              <a:buSzPts val="2400"/>
              <a:buFont typeface="Calibri"/>
              <a:buAutoNum type="romanLcPeriod"/>
            </a:pPr>
            <a:r>
              <a:rPr lang="en-US" sz="2400">
                <a:latin typeface="Arial"/>
                <a:ea typeface="Arial"/>
                <a:cs typeface="Arial"/>
                <a:sym typeface="Arial"/>
              </a:rPr>
              <a:t>कार्य पूरा करने में लगने वाले समय का अनुमान लगाएँ।</a:t>
            </a:r>
            <a:endParaRPr sz="2400">
              <a:latin typeface="Arial"/>
              <a:ea typeface="Arial"/>
              <a:cs typeface="Arial"/>
              <a:sym typeface="Arial"/>
            </a:endParaRPr>
          </a:p>
        </p:txBody>
      </p:sp>
      <p:pic>
        <p:nvPicPr>
          <p:cNvPr id="242" name="Google Shape;242;p28"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243" name="Google Shape;243;p28"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9"/>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p29"/>
          <p:cNvSpPr txBox="1"/>
          <p:nvPr/>
        </p:nvSpPr>
        <p:spPr>
          <a:xfrm>
            <a:off x="5873261" y="-14020"/>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29"/>
          <p:cNvSpPr txBox="1">
            <a:spLocks noGrp="1"/>
          </p:cNvSpPr>
          <p:nvPr>
            <p:ph type="title"/>
          </p:nvPr>
        </p:nvSpPr>
        <p:spPr>
          <a:xfrm>
            <a:off x="726689" y="1903125"/>
            <a:ext cx="4747989"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400"/>
              <a:buFont typeface="Arial"/>
              <a:buNone/>
            </a:pPr>
            <a:r>
              <a:rPr lang="en-US" b="1">
                <a:solidFill>
                  <a:srgbClr val="FFC000"/>
                </a:solidFill>
                <a:latin typeface="Arial"/>
                <a:ea typeface="Arial"/>
                <a:cs typeface="Arial"/>
                <a:sym typeface="Arial"/>
              </a:rPr>
              <a:t>बचाव योजना: प्रशंसा</a:t>
            </a:r>
            <a:endParaRPr b="1">
              <a:solidFill>
                <a:srgbClr val="FFC000"/>
              </a:solidFill>
              <a:latin typeface="Arial"/>
              <a:ea typeface="Arial"/>
              <a:cs typeface="Arial"/>
              <a:sym typeface="Arial"/>
            </a:endParaRPr>
          </a:p>
        </p:txBody>
      </p:sp>
      <p:sp>
        <p:nvSpPr>
          <p:cNvPr id="252" name="Google Shape;252;p29"/>
          <p:cNvSpPr txBox="1">
            <a:spLocks noGrp="1"/>
          </p:cNvSpPr>
          <p:nvPr>
            <p:ph type="body" idx="1"/>
          </p:nvPr>
        </p:nvSpPr>
        <p:spPr>
          <a:xfrm>
            <a:off x="5873261" y="1477109"/>
            <a:ext cx="5479555" cy="4971190"/>
          </a:xfrm>
          <a:prstGeom prst="rect">
            <a:avLst/>
          </a:prstGeom>
          <a:noFill/>
          <a:ln>
            <a:noFill/>
          </a:ln>
        </p:spPr>
        <p:txBody>
          <a:bodyPr spcFirstLastPara="1" wrap="square" lIns="91425" tIns="45700" rIns="91425" bIns="45700" anchor="t" anchorCtr="0">
            <a:normAutofit/>
          </a:bodyPr>
          <a:lstStyle/>
          <a:p>
            <a:pPr marL="514350" lvl="0" indent="-514350" algn="l" rtl="0">
              <a:lnSpc>
                <a:spcPct val="15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प्रशंसा प्रक्रिया समस्या समाधान की एक साधारण विधि है।</a:t>
            </a:r>
            <a:endParaRPr/>
          </a:p>
          <a:p>
            <a:pPr marL="514350" lvl="0" indent="-514350" algn="l" rtl="0">
              <a:lnSpc>
                <a:spcPct val="15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इसमें स्थिति का तार्किक आकलन शामिल है, जिसमें शामिल हैं-</a:t>
            </a:r>
            <a:endParaRPr/>
          </a:p>
          <a:p>
            <a:pPr marL="0" lvl="0" indent="-152400" algn="l" rtl="0">
              <a:lnSpc>
                <a:spcPct val="15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समस्या की परिभाषा</a:t>
            </a:r>
            <a:endParaRPr/>
          </a:p>
          <a:p>
            <a:pPr marL="0" lvl="0" indent="-152400" algn="l" rtl="0">
              <a:lnSpc>
                <a:spcPct val="15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लक्ष्य निर्धारित करना</a:t>
            </a:r>
            <a:endParaRPr/>
          </a:p>
          <a:p>
            <a:pPr marL="0" lvl="0" indent="-152400" algn="l" rtl="0">
              <a:lnSpc>
                <a:spcPct val="15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कारक</a:t>
            </a:r>
            <a:endParaRPr/>
          </a:p>
          <a:p>
            <a:pPr marL="0" lvl="0" indent="-152400" algn="l" rtl="0">
              <a:lnSpc>
                <a:spcPct val="15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योजना बनाना</a:t>
            </a:r>
            <a:endParaRPr sz="2800">
              <a:latin typeface="Arial"/>
              <a:ea typeface="Arial"/>
              <a:cs typeface="Arial"/>
              <a:sym typeface="Arial"/>
            </a:endParaRPr>
          </a:p>
        </p:txBody>
      </p:sp>
      <p:pic>
        <p:nvPicPr>
          <p:cNvPr id="253" name="Google Shape;253;p29"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254" name="Google Shape;254;p29"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30"/>
          <p:cNvSpPr txBox="1">
            <a:spLocks noGrp="1"/>
          </p:cNvSpPr>
          <p:nvPr>
            <p:ph type="title"/>
          </p:nvPr>
        </p:nvSpPr>
        <p:spPr>
          <a:xfrm>
            <a:off x="597736" y="1821054"/>
            <a:ext cx="4900389"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बचाव योजना: कारक</a:t>
            </a:r>
            <a:endParaRPr sz="4000" b="1">
              <a:solidFill>
                <a:srgbClr val="FFC000"/>
              </a:solidFill>
              <a:latin typeface="Arial"/>
              <a:ea typeface="Arial"/>
              <a:cs typeface="Arial"/>
              <a:sym typeface="Arial"/>
            </a:endParaRPr>
          </a:p>
        </p:txBody>
      </p:sp>
      <p:sp>
        <p:nvSpPr>
          <p:cNvPr id="262" name="Google Shape;262;p30"/>
          <p:cNvSpPr txBox="1">
            <a:spLocks noGrp="1"/>
          </p:cNvSpPr>
          <p:nvPr>
            <p:ph type="body" idx="1"/>
          </p:nvPr>
        </p:nvSpPr>
        <p:spPr>
          <a:xfrm>
            <a:off x="6095999" y="1348154"/>
            <a:ext cx="5627078" cy="502521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400"/>
              <a:buNone/>
            </a:pPr>
            <a:r>
              <a:rPr lang="en-US" sz="2400">
                <a:latin typeface="Arial"/>
                <a:ea typeface="Arial"/>
                <a:cs typeface="Arial"/>
                <a:sym typeface="Arial"/>
              </a:rPr>
              <a:t>कारक वे बिंदु हैं जो समस्या से संबंधित हैं:</a:t>
            </a:r>
            <a:endParaRPr/>
          </a:p>
          <a:p>
            <a:pPr marL="0" lvl="0" indent="-152400" algn="l" rtl="0">
              <a:lnSpc>
                <a:spcPct val="15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घायलों की संख्या और स्थान</a:t>
            </a:r>
            <a:endParaRPr/>
          </a:p>
          <a:p>
            <a:pPr marL="0" lvl="0" indent="-152400" algn="l" rtl="0">
              <a:lnSpc>
                <a:spcPct val="15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समय और स्थान</a:t>
            </a:r>
            <a:endParaRPr/>
          </a:p>
          <a:p>
            <a:pPr marL="0" lvl="0" indent="-152400" algn="l" rtl="0">
              <a:lnSpc>
                <a:spcPct val="15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भूआकृतिक संरचना</a:t>
            </a:r>
            <a:endParaRPr/>
          </a:p>
          <a:p>
            <a:pPr marL="0" lvl="0" indent="-152400" algn="l" rtl="0">
              <a:lnSpc>
                <a:spcPct val="15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जलवायु</a:t>
            </a:r>
            <a:endParaRPr/>
          </a:p>
          <a:p>
            <a:pPr marL="0" lvl="0" indent="-152400" algn="l" rtl="0">
              <a:lnSpc>
                <a:spcPct val="15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सहायता की आवश्यकताएँ और उपलब्धता</a:t>
            </a:r>
            <a:endParaRPr/>
          </a:p>
          <a:p>
            <a:pPr marL="0" lvl="0" indent="-152400" algn="l" rtl="0">
              <a:lnSpc>
                <a:spcPct val="15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संचार और लॉजिस्टिक्स</a:t>
            </a:r>
            <a:endParaRPr/>
          </a:p>
          <a:p>
            <a:pPr marL="0" lvl="0" indent="-152400" algn="l" rtl="0">
              <a:lnSpc>
                <a:spcPct val="150000"/>
              </a:lnSpc>
              <a:spcBef>
                <a:spcPts val="0"/>
              </a:spcBef>
              <a:spcAft>
                <a:spcPts val="0"/>
              </a:spcAft>
              <a:buClr>
                <a:schemeClr val="dk1"/>
              </a:buClr>
              <a:buSzPts val="2400"/>
              <a:buFont typeface="Calibri"/>
              <a:buAutoNum type="romanLcPeriod"/>
            </a:pPr>
            <a:r>
              <a:rPr lang="en-US" sz="2400">
                <a:latin typeface="Arial"/>
                <a:ea typeface="Arial"/>
                <a:cs typeface="Arial"/>
                <a:sym typeface="Arial"/>
              </a:rPr>
              <a:t>कार्य की प्राथमिकता</a:t>
            </a:r>
            <a:endParaRPr/>
          </a:p>
        </p:txBody>
      </p:sp>
      <p:pic>
        <p:nvPicPr>
          <p:cNvPr id="263" name="Google Shape;263;p30"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264" name="Google Shape;264;p30"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31"/>
          <p:cNvSpPr txBox="1">
            <a:spLocks noGrp="1"/>
          </p:cNvSpPr>
          <p:nvPr>
            <p:ph type="title"/>
          </p:nvPr>
        </p:nvSpPr>
        <p:spPr>
          <a:xfrm>
            <a:off x="714966" y="1539702"/>
            <a:ext cx="4689373"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बचाव योजना: योजना का मूल्यांकन</a:t>
            </a:r>
            <a:endParaRPr sz="4000" b="1">
              <a:solidFill>
                <a:srgbClr val="FFC000"/>
              </a:solidFill>
              <a:latin typeface="Arial"/>
              <a:ea typeface="Arial"/>
              <a:cs typeface="Arial"/>
              <a:sym typeface="Arial"/>
            </a:endParaRPr>
          </a:p>
        </p:txBody>
      </p:sp>
      <p:sp>
        <p:nvSpPr>
          <p:cNvPr id="272" name="Google Shape;272;p31"/>
          <p:cNvSpPr txBox="1">
            <a:spLocks noGrp="1"/>
          </p:cNvSpPr>
          <p:nvPr>
            <p:ph type="body" idx="1"/>
          </p:nvPr>
        </p:nvSpPr>
        <p:spPr>
          <a:xfrm>
            <a:off x="5967045" y="1230924"/>
            <a:ext cx="5943601" cy="5142444"/>
          </a:xfrm>
          <a:prstGeom prst="rect">
            <a:avLst/>
          </a:prstGeom>
          <a:noFill/>
          <a:ln>
            <a:noFill/>
          </a:ln>
        </p:spPr>
        <p:txBody>
          <a:bodyPr spcFirstLastPara="1" wrap="square" lIns="91425" tIns="45700" rIns="91425" bIns="45700" anchor="t" anchorCtr="0">
            <a:normAutofit fontScale="92500"/>
          </a:bodyPr>
          <a:lstStyle/>
          <a:p>
            <a:pPr marL="514350" lvl="0" indent="-514350" algn="l" rtl="0">
              <a:lnSpc>
                <a:spcPct val="20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योजना सरल होनी चाहिए।</a:t>
            </a:r>
            <a:endParaRPr/>
          </a:p>
          <a:p>
            <a:pPr marL="514350" lvl="0" indent="-514350" algn="l" rtl="0">
              <a:lnSpc>
                <a:spcPct val="200000"/>
              </a:lnSpc>
              <a:spcBef>
                <a:spcPts val="1000"/>
              </a:spcBef>
              <a:spcAft>
                <a:spcPts val="0"/>
              </a:spcAft>
              <a:buClr>
                <a:schemeClr val="dk1"/>
              </a:buClr>
              <a:buSzPct val="100000"/>
              <a:buFont typeface="Calibri"/>
              <a:buAutoNum type="arabicPeriod"/>
            </a:pPr>
            <a:r>
              <a:rPr lang="en-US" sz="2400">
                <a:latin typeface="Arial"/>
                <a:ea typeface="Arial"/>
                <a:cs typeface="Arial"/>
                <a:sym typeface="Arial"/>
              </a:rPr>
              <a:t>योजना सीधे-सीधे लक्ष्य से संबंधित होनी चाहिए।</a:t>
            </a:r>
            <a:endParaRPr/>
          </a:p>
          <a:p>
            <a:pPr marL="514350" lvl="0" indent="-514350" algn="l" rtl="0">
              <a:lnSpc>
                <a:spcPct val="200000"/>
              </a:lnSpc>
              <a:spcBef>
                <a:spcPts val="1000"/>
              </a:spcBef>
              <a:spcAft>
                <a:spcPts val="0"/>
              </a:spcAft>
              <a:buClr>
                <a:schemeClr val="dk1"/>
              </a:buClr>
              <a:buSzPct val="100000"/>
              <a:buFont typeface="Calibri"/>
              <a:buAutoNum type="arabicPeriod"/>
            </a:pPr>
            <a:r>
              <a:rPr lang="en-US" sz="2400">
                <a:latin typeface="Arial"/>
                <a:ea typeface="Arial"/>
                <a:cs typeface="Arial"/>
                <a:sym typeface="Arial"/>
              </a:rPr>
              <a:t>योजना सबसे अच्छे समाधान के चयन से परिणामित होगी।</a:t>
            </a:r>
            <a:endParaRPr/>
          </a:p>
          <a:p>
            <a:pPr marL="514350" lvl="0" indent="-514350" algn="l" rtl="0">
              <a:lnSpc>
                <a:spcPct val="200000"/>
              </a:lnSpc>
              <a:spcBef>
                <a:spcPts val="1000"/>
              </a:spcBef>
              <a:spcAft>
                <a:spcPts val="0"/>
              </a:spcAft>
              <a:buClr>
                <a:schemeClr val="dk1"/>
              </a:buClr>
              <a:buSzPct val="100000"/>
              <a:buFont typeface="Calibri"/>
              <a:buAutoNum type="arabicPeriod"/>
            </a:pPr>
            <a:r>
              <a:rPr lang="en-US" sz="2400">
                <a:latin typeface="Arial"/>
                <a:ea typeface="Arial"/>
                <a:cs typeface="Arial"/>
                <a:sym typeface="Arial"/>
              </a:rPr>
              <a:t>यह 'अधिकतम लाभ' और 'न्यूनतम नुकसान' वाला समाधान होगा।</a:t>
            </a:r>
            <a:endParaRPr/>
          </a:p>
          <a:p>
            <a:pPr marL="0" lvl="0" indent="0" algn="l" rtl="0">
              <a:lnSpc>
                <a:spcPct val="90000"/>
              </a:lnSpc>
              <a:spcBef>
                <a:spcPts val="1000"/>
              </a:spcBef>
              <a:spcAft>
                <a:spcPts val="0"/>
              </a:spcAft>
              <a:buClr>
                <a:schemeClr val="dk1"/>
              </a:buClr>
              <a:buSzPct val="100000"/>
              <a:buNone/>
            </a:pPr>
            <a:endParaRPr sz="2800">
              <a:latin typeface="Calibri"/>
              <a:ea typeface="Calibri"/>
              <a:cs typeface="Calibri"/>
              <a:sym typeface="Calibri"/>
            </a:endParaRPr>
          </a:p>
        </p:txBody>
      </p:sp>
      <p:pic>
        <p:nvPicPr>
          <p:cNvPr id="273" name="Google Shape;273;p31"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274" name="Google Shape;274;p31"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14"/>
          <p:cNvSpPr txBox="1">
            <a:spLocks noGrp="1"/>
          </p:cNvSpPr>
          <p:nvPr>
            <p:ph type="title"/>
          </p:nvPr>
        </p:nvSpPr>
        <p:spPr>
          <a:xfrm>
            <a:off x="1230923" y="1560878"/>
            <a:ext cx="3593122" cy="12292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Calibri"/>
              <a:buNone/>
            </a:pPr>
            <a:r>
              <a:rPr lang="en-US" sz="4000" b="1">
                <a:solidFill>
                  <a:srgbClr val="FFC000"/>
                </a:solidFill>
              </a:rPr>
              <a:t>उद्देश्य</a:t>
            </a:r>
            <a:endParaRPr sz="4000" b="1">
              <a:solidFill>
                <a:srgbClr val="FFC000"/>
              </a:solidFill>
              <a:latin typeface="Arial"/>
              <a:ea typeface="Arial"/>
              <a:cs typeface="Arial"/>
              <a:sym typeface="Arial"/>
            </a:endParaRPr>
          </a:p>
        </p:txBody>
      </p:sp>
      <p:sp>
        <p:nvSpPr>
          <p:cNvPr id="100" name="Google Shape;100;p14"/>
          <p:cNvSpPr txBox="1">
            <a:spLocks noGrp="1"/>
          </p:cNvSpPr>
          <p:nvPr>
            <p:ph type="body" idx="1"/>
          </p:nvPr>
        </p:nvSpPr>
        <p:spPr>
          <a:xfrm>
            <a:off x="5931876" y="1359877"/>
            <a:ext cx="5421923" cy="481708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a:latin typeface="Arial"/>
                <a:ea typeface="Arial"/>
                <a:cs typeface="Arial"/>
                <a:sym typeface="Arial"/>
              </a:rPr>
              <a:t>इस व्याख्यान के पूरा होने पर, आप सक्षम होंगे:-</a:t>
            </a:r>
            <a:endParaRPr>
              <a:latin typeface="Arial"/>
              <a:ea typeface="Arial"/>
              <a:cs typeface="Arial"/>
              <a:sym typeface="Arial"/>
            </a:endParaRPr>
          </a:p>
          <a:p>
            <a:pPr marL="0" lvl="0" indent="0" algn="l" rtl="0">
              <a:lnSpc>
                <a:spcPct val="100000"/>
              </a:lnSpc>
              <a:spcBef>
                <a:spcPts val="1000"/>
              </a:spcBef>
              <a:spcAft>
                <a:spcPts val="0"/>
              </a:spcAft>
              <a:buClr>
                <a:schemeClr val="dk1"/>
              </a:buClr>
              <a:buSzPts val="2800"/>
              <a:buNone/>
            </a:pPr>
            <a:endParaRPr>
              <a:latin typeface="Arial"/>
              <a:ea typeface="Arial"/>
              <a:cs typeface="Arial"/>
              <a:sym typeface="Arial"/>
            </a:endParaRPr>
          </a:p>
          <a:p>
            <a:pPr marL="514350" lvl="0" indent="-514350" algn="l" rtl="0">
              <a:lnSpc>
                <a:spcPct val="100000"/>
              </a:lnSpc>
              <a:spcBef>
                <a:spcPts val="1000"/>
              </a:spcBef>
              <a:spcAft>
                <a:spcPts val="0"/>
              </a:spcAft>
              <a:buClr>
                <a:schemeClr val="dk1"/>
              </a:buClr>
              <a:buSzPts val="2400"/>
              <a:buAutoNum type="arabicPeriod"/>
            </a:pPr>
            <a:r>
              <a:rPr lang="en-US" sz="2400">
                <a:latin typeface="Arial"/>
                <a:ea typeface="Arial"/>
                <a:cs typeface="Arial"/>
                <a:sym typeface="Arial"/>
              </a:rPr>
              <a:t>रेल्वे दुर्घटनाओं की विशेषताओं की सूची बनाना।</a:t>
            </a:r>
            <a:endParaRPr/>
          </a:p>
          <a:p>
            <a:pPr marL="514350" lvl="0" indent="-514350" algn="l" rtl="0">
              <a:lnSpc>
                <a:spcPct val="100000"/>
              </a:lnSpc>
              <a:spcBef>
                <a:spcPts val="1000"/>
              </a:spcBef>
              <a:spcAft>
                <a:spcPts val="0"/>
              </a:spcAft>
              <a:buClr>
                <a:schemeClr val="dk1"/>
              </a:buClr>
              <a:buSzPts val="2400"/>
              <a:buAutoNum type="arabicPeriod"/>
            </a:pPr>
            <a:r>
              <a:rPr lang="en-US" sz="2400">
                <a:latin typeface="Arial"/>
                <a:ea typeface="Arial"/>
                <a:cs typeface="Arial"/>
                <a:sym typeface="Arial"/>
              </a:rPr>
              <a:t>रेल दुर्घटनाओं के दौरान SAR का विवरण देना।</a:t>
            </a:r>
            <a:endParaRPr/>
          </a:p>
          <a:p>
            <a:pPr marL="457200" lvl="0" indent="-457200" algn="l" rtl="0">
              <a:lnSpc>
                <a:spcPct val="10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रेल आपदा में बचाव का आयोजन करना।</a:t>
            </a:r>
            <a:endParaRPr/>
          </a:p>
          <a:p>
            <a:pPr marL="457200" lvl="0" indent="-457200" algn="l" rtl="0">
              <a:lnSpc>
                <a:spcPct val="10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महत्वपूर्ण बिंदु।</a:t>
            </a:r>
            <a:endParaRPr/>
          </a:p>
          <a:p>
            <a:pPr marL="457200" lvl="0" indent="-279400" algn="l" rtl="0">
              <a:lnSpc>
                <a:spcPct val="90000"/>
              </a:lnSpc>
              <a:spcBef>
                <a:spcPts val="1000"/>
              </a:spcBef>
              <a:spcAft>
                <a:spcPts val="0"/>
              </a:spcAft>
              <a:buClr>
                <a:schemeClr val="dk1"/>
              </a:buClr>
              <a:buSzPts val="2800"/>
              <a:buNone/>
            </a:pPr>
            <a:endParaRPr>
              <a:solidFill>
                <a:srgbClr val="0070C0"/>
              </a:solidFill>
            </a:endParaRPr>
          </a:p>
        </p:txBody>
      </p:sp>
      <p:pic>
        <p:nvPicPr>
          <p:cNvPr id="101" name="Google Shape;101;p14"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102" name="Google Shape;102;p14"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2"/>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32"/>
          <p:cNvSpPr txBox="1">
            <a:spLocks noGrp="1"/>
          </p:cNvSpPr>
          <p:nvPr>
            <p:ph type="title"/>
          </p:nvPr>
        </p:nvSpPr>
        <p:spPr>
          <a:xfrm>
            <a:off x="1069848" y="1371600"/>
            <a:ext cx="3895712" cy="17653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सुरक्षा</a:t>
            </a:r>
            <a:endParaRPr sz="4000" b="1">
              <a:solidFill>
                <a:srgbClr val="FFC000"/>
              </a:solidFill>
              <a:latin typeface="Arial"/>
              <a:ea typeface="Arial"/>
              <a:cs typeface="Arial"/>
              <a:sym typeface="Arial"/>
            </a:endParaRPr>
          </a:p>
        </p:txBody>
      </p:sp>
      <p:sp>
        <p:nvSpPr>
          <p:cNvPr id="282" name="Google Shape;282;p32"/>
          <p:cNvSpPr txBox="1">
            <a:spLocks noGrp="1"/>
          </p:cNvSpPr>
          <p:nvPr>
            <p:ph type="body" idx="1"/>
          </p:nvPr>
        </p:nvSpPr>
        <p:spPr>
          <a:xfrm>
            <a:off x="5967045" y="1191179"/>
            <a:ext cx="5986381" cy="4849406"/>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110000"/>
              </a:lnSpc>
              <a:spcBef>
                <a:spcPts val="0"/>
              </a:spcBef>
              <a:spcAft>
                <a:spcPts val="0"/>
              </a:spcAft>
              <a:buClr>
                <a:srgbClr val="7030A0"/>
              </a:buClr>
              <a:buSzPct val="100000"/>
              <a:buFont typeface="Noto Sans Symbols"/>
              <a:buChar char="❑"/>
            </a:pPr>
            <a:r>
              <a:rPr lang="en-US" sz="2800" b="1">
                <a:solidFill>
                  <a:srgbClr val="7030A0"/>
                </a:solidFill>
                <a:latin typeface="Calibri"/>
                <a:ea typeface="Calibri"/>
                <a:cs typeface="Calibri"/>
                <a:sym typeface="Calibri"/>
              </a:rPr>
              <a:t>मूलभूत सावधानियाँ:</a:t>
            </a:r>
            <a:endParaRPr/>
          </a:p>
          <a:p>
            <a:pPr marL="0" lvl="0" indent="-140970" algn="just" rtl="0">
              <a:lnSpc>
                <a:spcPct val="11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नियमित रूप से उपकरणों की सावधानीपूर्वक जांच करें।</a:t>
            </a:r>
            <a:endParaRPr/>
          </a:p>
          <a:p>
            <a:pPr marL="0" lvl="0" indent="-140970" algn="just" rtl="0">
              <a:lnSpc>
                <a:spcPct val="11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मानक तकनीकों के उपयोग का पालन करें।</a:t>
            </a:r>
            <a:endParaRPr/>
          </a:p>
          <a:p>
            <a:pPr marL="0" lvl="0" indent="-140970" algn="just" rtl="0">
              <a:lnSpc>
                <a:spcPct val="11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सुरक्षा सीमाएँ पालन करें।</a:t>
            </a:r>
            <a:endParaRPr/>
          </a:p>
          <a:p>
            <a:pPr marL="228600" lvl="0" indent="-228600" algn="just" rtl="0">
              <a:lnSpc>
                <a:spcPct val="110000"/>
              </a:lnSpc>
              <a:spcBef>
                <a:spcPts val="1000"/>
              </a:spcBef>
              <a:spcAft>
                <a:spcPts val="0"/>
              </a:spcAft>
              <a:buClr>
                <a:schemeClr val="dk1"/>
              </a:buClr>
              <a:buSzPct val="100000"/>
              <a:buFont typeface="Noto Sans Symbols"/>
              <a:buChar char="❑"/>
            </a:pPr>
            <a:r>
              <a:rPr lang="en-US" sz="2400" b="1">
                <a:latin typeface="Arial"/>
                <a:ea typeface="Arial"/>
                <a:cs typeface="Arial"/>
                <a:sym typeface="Arial"/>
              </a:rPr>
              <a:t>सुरक्षा कपड़े और सुरक्षा</a:t>
            </a:r>
            <a:endParaRPr/>
          </a:p>
          <a:p>
            <a:pPr marL="0" lvl="0" indent="-140970" algn="just" rtl="0">
              <a:lnSpc>
                <a:spcPct val="11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व्यक्तिगत सुरक्षा उपकरण (PPE)</a:t>
            </a:r>
            <a:endParaRPr/>
          </a:p>
          <a:p>
            <a:pPr marL="0" lvl="0" indent="-140970" algn="just" rtl="0">
              <a:lnSpc>
                <a:spcPct val="11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निर्धारित प्रक्रिया/ प्रणाली के अनुसार सुरक्षा बूट्स।</a:t>
            </a:r>
            <a:endParaRPr/>
          </a:p>
          <a:p>
            <a:pPr marL="228600" lvl="0" indent="-228600" algn="just" rtl="0">
              <a:lnSpc>
                <a:spcPct val="110000"/>
              </a:lnSpc>
              <a:spcBef>
                <a:spcPts val="1000"/>
              </a:spcBef>
              <a:spcAft>
                <a:spcPts val="0"/>
              </a:spcAft>
              <a:buClr>
                <a:schemeClr val="dk1"/>
              </a:buClr>
              <a:buSzPct val="100000"/>
              <a:buFont typeface="Noto Sans Symbols"/>
              <a:buChar char="❑"/>
            </a:pPr>
            <a:r>
              <a:rPr lang="en-US" sz="2400" b="1">
                <a:latin typeface="Arial"/>
                <a:ea typeface="Arial"/>
                <a:cs typeface="Arial"/>
                <a:sym typeface="Arial"/>
              </a:rPr>
              <a:t>घायल लोगों की सुरक्षा</a:t>
            </a:r>
            <a:endParaRPr/>
          </a:p>
          <a:p>
            <a:pPr marL="0" lvl="0" indent="-140970" algn="just" rtl="0">
              <a:lnSpc>
                <a:spcPct val="11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सही तकनीकों और उपकरणों का उपयोग।</a:t>
            </a:r>
            <a:endParaRPr/>
          </a:p>
          <a:p>
            <a:pPr marL="0" lvl="0" indent="-140970" algn="just" rtl="0">
              <a:lnSpc>
                <a:spcPct val="11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निकासी और परिवहन के लिए सही मार्ग का उपयोग करें।</a:t>
            </a:r>
            <a:endParaRPr/>
          </a:p>
          <a:p>
            <a:pPr marL="457200" lvl="0" indent="-292735" algn="just" rtl="0">
              <a:lnSpc>
                <a:spcPct val="90000"/>
              </a:lnSpc>
              <a:spcBef>
                <a:spcPts val="1000"/>
              </a:spcBef>
              <a:spcAft>
                <a:spcPts val="0"/>
              </a:spcAft>
              <a:buClr>
                <a:schemeClr val="dk1"/>
              </a:buClr>
              <a:buSzPct val="100000"/>
              <a:buFont typeface="Calibri"/>
              <a:buNone/>
            </a:pPr>
            <a:endParaRPr sz="2800">
              <a:latin typeface="Calibri"/>
              <a:ea typeface="Calibri"/>
              <a:cs typeface="Calibri"/>
              <a:sym typeface="Calibri"/>
            </a:endParaRPr>
          </a:p>
        </p:txBody>
      </p:sp>
      <p:pic>
        <p:nvPicPr>
          <p:cNvPr id="283" name="Google Shape;283;p32"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284" name="Google Shape;284;p32"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33"/>
          <p:cNvSpPr txBox="1">
            <a:spLocks noGrp="1"/>
          </p:cNvSpPr>
          <p:nvPr>
            <p:ph type="title"/>
          </p:nvPr>
        </p:nvSpPr>
        <p:spPr>
          <a:xfrm>
            <a:off x="1069848" y="1464955"/>
            <a:ext cx="3291137" cy="16367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सुरक्षा</a:t>
            </a:r>
            <a:endParaRPr sz="4000" b="1">
              <a:solidFill>
                <a:srgbClr val="FFC000"/>
              </a:solidFill>
              <a:latin typeface="Arial"/>
              <a:ea typeface="Arial"/>
              <a:cs typeface="Arial"/>
              <a:sym typeface="Arial"/>
            </a:endParaRPr>
          </a:p>
        </p:txBody>
      </p:sp>
      <p:sp>
        <p:nvSpPr>
          <p:cNvPr id="292" name="Google Shape;292;p33"/>
          <p:cNvSpPr txBox="1">
            <a:spLocks noGrp="1"/>
          </p:cNvSpPr>
          <p:nvPr>
            <p:ph type="body" idx="1"/>
          </p:nvPr>
        </p:nvSpPr>
        <p:spPr>
          <a:xfrm>
            <a:off x="5914292" y="890954"/>
            <a:ext cx="6142893" cy="575922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just" rtl="0">
              <a:lnSpc>
                <a:spcPct val="100000"/>
              </a:lnSpc>
              <a:spcBef>
                <a:spcPts val="0"/>
              </a:spcBef>
              <a:spcAft>
                <a:spcPts val="0"/>
              </a:spcAft>
              <a:buClr>
                <a:srgbClr val="7030A0"/>
              </a:buClr>
              <a:buSzPct val="100000"/>
              <a:buFont typeface="Noto Sans Symbols"/>
              <a:buChar char="❑"/>
            </a:pPr>
            <a:r>
              <a:rPr lang="en-US" sz="2800" b="1">
                <a:solidFill>
                  <a:srgbClr val="7030A0"/>
                </a:solidFill>
                <a:latin typeface="Calibri"/>
                <a:ea typeface="Calibri"/>
                <a:cs typeface="Calibri"/>
                <a:sym typeface="Calibri"/>
              </a:rPr>
              <a:t>उपकरण सुरक्षा:</a:t>
            </a:r>
            <a:endParaRPr/>
          </a:p>
          <a:p>
            <a:pPr marL="457200" lvl="0" indent="-457200" algn="just" rtl="0">
              <a:lnSpc>
                <a:spcPct val="10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काटने वाले ब्लेड को घायल व्यक्ति से दूर करें।</a:t>
            </a:r>
            <a:endParaRPr/>
          </a:p>
          <a:p>
            <a:pPr marL="457200" lvl="0" indent="-457200" algn="just" rtl="0">
              <a:lnSpc>
                <a:spcPct val="10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निर्माता द्वारा अनुशंसित ब्लेड, ईंधन, तेल, हाइड्रोलिक तरल पदार्थ और भागों का उपयोग करें।</a:t>
            </a:r>
            <a:endParaRPr/>
          </a:p>
          <a:p>
            <a:pPr marL="457200" lvl="0" indent="-457200" algn="just" rtl="0">
              <a:lnSpc>
                <a:spcPct val="10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जब पेट्रोल चालित मोटर्स गर्म हों तब कभी भी ईंधन न भरें।</a:t>
            </a:r>
            <a:endParaRPr/>
          </a:p>
          <a:p>
            <a:pPr marL="457200" lvl="0" indent="-457200" algn="just" rtl="0">
              <a:lnSpc>
                <a:spcPct val="10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नियमित रूप से उपयोग से पहले और बाद में सुरक्षा जांचें।</a:t>
            </a:r>
            <a:endParaRPr sz="2400" b="1">
              <a:latin typeface="Arial"/>
              <a:ea typeface="Arial"/>
              <a:cs typeface="Arial"/>
              <a:sym typeface="Arial"/>
            </a:endParaRPr>
          </a:p>
          <a:p>
            <a:pPr marL="228600" lvl="0" indent="-228600" algn="just" rtl="0">
              <a:lnSpc>
                <a:spcPct val="100000"/>
              </a:lnSpc>
              <a:spcBef>
                <a:spcPts val="1000"/>
              </a:spcBef>
              <a:spcAft>
                <a:spcPts val="0"/>
              </a:spcAft>
              <a:buClr>
                <a:schemeClr val="dk1"/>
              </a:buClr>
              <a:buSzPct val="100000"/>
              <a:buFont typeface="Noto Sans Symbols"/>
              <a:buChar char="❑"/>
            </a:pPr>
            <a:r>
              <a:rPr lang="en-US" sz="2400" b="1">
                <a:latin typeface="Arial"/>
                <a:ea typeface="Arial"/>
                <a:cs typeface="Arial"/>
                <a:sym typeface="Arial"/>
              </a:rPr>
              <a:t>सही उठाने की तकनीकें</a:t>
            </a:r>
            <a:endParaRPr/>
          </a:p>
          <a:p>
            <a:pPr marL="0" lvl="0" indent="-140970" algn="just" rtl="0">
              <a:lnSpc>
                <a:spcPct val="10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उठाने और स्थानांतरित करने के बुनियादी सिद्धांतों का पालन करें।</a:t>
            </a:r>
            <a:endParaRPr/>
          </a:p>
          <a:p>
            <a:pPr marL="0" lvl="0" indent="-140970" algn="just" rtl="0">
              <a:lnSpc>
                <a:spcPct val="10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अपने पैरों को सही ढंग से रखें।</a:t>
            </a:r>
            <a:endParaRPr/>
          </a:p>
          <a:p>
            <a:pPr marL="0" lvl="0" indent="-140970" algn="just" rtl="0">
              <a:lnSpc>
                <a:spcPct val="10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उठाने के दौरान अपनी पीठ को यथासंभव सीधे रखें।</a:t>
            </a:r>
            <a:endParaRPr/>
          </a:p>
          <a:p>
            <a:pPr marL="0" lvl="0" indent="-140970" algn="just" rtl="0">
              <a:lnSpc>
                <a:spcPct val="10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भारी सामान को सही तरीके से पकड़ें और पैरों के धक्का से उठाना शुरू करें।</a:t>
            </a:r>
            <a:endParaRPr/>
          </a:p>
          <a:p>
            <a:pPr marL="0" lvl="0" indent="-140970" algn="just" rtl="0">
              <a:lnSpc>
                <a:spcPct val="100000"/>
              </a:lnSpc>
              <a:spcBef>
                <a:spcPts val="0"/>
              </a:spcBef>
              <a:spcAft>
                <a:spcPts val="0"/>
              </a:spcAft>
              <a:buClr>
                <a:schemeClr val="dk1"/>
              </a:buClr>
              <a:buSzPct val="100000"/>
              <a:buFont typeface="Calibri"/>
              <a:buAutoNum type="arabicPeriod"/>
            </a:pPr>
            <a:r>
              <a:rPr lang="en-US" sz="2400">
                <a:latin typeface="Arial"/>
                <a:ea typeface="Arial"/>
                <a:cs typeface="Arial"/>
                <a:sym typeface="Arial"/>
              </a:rPr>
              <a:t>भार को नीचे करते समय उठाने की तकनीक का उल्टा उपयोग करें।</a:t>
            </a:r>
            <a:endParaRPr/>
          </a:p>
        </p:txBody>
      </p:sp>
      <p:pic>
        <p:nvPicPr>
          <p:cNvPr id="293" name="Google Shape;293;p33"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294" name="Google Shape;294;p33"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4"/>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p34"/>
          <p:cNvSpPr txBox="1">
            <a:spLocks noGrp="1"/>
          </p:cNvSpPr>
          <p:nvPr>
            <p:ph type="title"/>
          </p:nvPr>
        </p:nvSpPr>
        <p:spPr>
          <a:xfrm>
            <a:off x="689840" y="1559168"/>
            <a:ext cx="4890346" cy="253218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खोज और निकालने </a:t>
            </a:r>
            <a:br>
              <a:rPr lang="en-US" sz="4000" b="1">
                <a:solidFill>
                  <a:srgbClr val="FFC000"/>
                </a:solidFill>
                <a:latin typeface="Arial"/>
                <a:ea typeface="Arial"/>
                <a:cs typeface="Arial"/>
                <a:sym typeface="Arial"/>
              </a:rPr>
            </a:br>
            <a:r>
              <a:rPr lang="en-US" sz="4000" b="1">
                <a:solidFill>
                  <a:srgbClr val="FFC000"/>
                </a:solidFill>
                <a:latin typeface="Arial"/>
                <a:ea typeface="Arial"/>
                <a:cs typeface="Arial"/>
                <a:sym typeface="Arial"/>
              </a:rPr>
              <a:t>के तरीके</a:t>
            </a:r>
            <a:endParaRPr/>
          </a:p>
        </p:txBody>
      </p:sp>
      <p:sp>
        <p:nvSpPr>
          <p:cNvPr id="302" name="Google Shape;302;p34"/>
          <p:cNvSpPr txBox="1">
            <a:spLocks noGrp="1"/>
          </p:cNvSpPr>
          <p:nvPr>
            <p:ph type="body" idx="1"/>
          </p:nvPr>
        </p:nvSpPr>
        <p:spPr>
          <a:xfrm>
            <a:off x="6013938" y="1675934"/>
            <a:ext cx="5469502" cy="4050792"/>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25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प्रवेश करने की प्रक्रिया।</a:t>
            </a:r>
            <a:endParaRPr/>
          </a:p>
          <a:p>
            <a:pPr marL="457200" lvl="0" indent="-457200" algn="l" rtl="0">
              <a:lnSpc>
                <a:spcPct val="25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पहुँचने की स्थितियों का मूल्यांकन।</a:t>
            </a:r>
            <a:endParaRPr/>
          </a:p>
          <a:p>
            <a:pPr marL="457200" lvl="0" indent="-457200" algn="l" rtl="0">
              <a:lnSpc>
                <a:spcPct val="25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किसी फंसे हुए शिकार के पास पहुँचना।</a:t>
            </a:r>
            <a:endParaRPr/>
          </a:p>
          <a:p>
            <a:pPr marL="457200" lvl="0" indent="-457200" algn="l" rtl="0">
              <a:lnSpc>
                <a:spcPct val="25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निकासी।</a:t>
            </a:r>
            <a:endParaRPr/>
          </a:p>
          <a:p>
            <a:pPr marL="457200" lvl="0" indent="-279400" algn="l" rtl="0">
              <a:lnSpc>
                <a:spcPct val="90000"/>
              </a:lnSpc>
              <a:spcBef>
                <a:spcPts val="1000"/>
              </a:spcBef>
              <a:spcAft>
                <a:spcPts val="0"/>
              </a:spcAft>
              <a:buClr>
                <a:schemeClr val="dk1"/>
              </a:buClr>
              <a:buSzPts val="2800"/>
              <a:buFont typeface="Calibri"/>
              <a:buNone/>
            </a:pPr>
            <a:endParaRPr sz="2800">
              <a:latin typeface="Calibri"/>
              <a:ea typeface="Calibri"/>
              <a:cs typeface="Calibri"/>
              <a:sym typeface="Calibri"/>
            </a:endParaRPr>
          </a:p>
        </p:txBody>
      </p:sp>
      <p:pic>
        <p:nvPicPr>
          <p:cNvPr id="303" name="Google Shape;303;p34"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304" name="Google Shape;304;p34"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5"/>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95B3C2"/>
                </a:solidFill>
                <a:latin typeface="Calibri"/>
                <a:ea typeface="Calibri"/>
                <a:cs typeface="Calibri"/>
                <a:sym typeface="Calibri"/>
              </a:rPr>
              <a:t>23</a:t>
            </a:fld>
            <a:endParaRPr sz="1200">
              <a:solidFill>
                <a:srgbClr val="95B3C2"/>
              </a:solidFill>
              <a:latin typeface="Calibri"/>
              <a:ea typeface="Calibri"/>
              <a:cs typeface="Calibri"/>
              <a:sym typeface="Calibri"/>
            </a:endParaRPr>
          </a:p>
        </p:txBody>
      </p:sp>
      <p:sp>
        <p:nvSpPr>
          <p:cNvPr id="312" name="Google Shape;312;p35"/>
          <p:cNvSpPr txBox="1"/>
          <p:nvPr/>
        </p:nvSpPr>
        <p:spPr>
          <a:xfrm>
            <a:off x="5920154" y="1046376"/>
            <a:ext cx="5814646" cy="45440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66"/>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12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यदि एक कोच शामिल है, तो पक्ष में आपातकालीन निकास झुके हुए निवासियों को भागने का साधन प्रदान करते हैं।</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12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अंदरूनी बचाव के लिए सौंपे गए दलों को भी अच्छी पहुँच प्रदान करते हैं।</a:t>
            </a:r>
            <a:endParaRPr sz="1400" b="0" i="0" u="none" strike="noStrike" cap="none">
              <a:solidFill>
                <a:srgbClr val="000000"/>
              </a:solidFill>
              <a:latin typeface="Arial"/>
              <a:ea typeface="Arial"/>
              <a:cs typeface="Arial"/>
              <a:sym typeface="Arial"/>
            </a:endParaRPr>
          </a:p>
        </p:txBody>
      </p:sp>
      <p:sp>
        <p:nvSpPr>
          <p:cNvPr id="313" name="Google Shape;313;p35"/>
          <p:cNvSpPr/>
          <p:nvPr/>
        </p:nvSpPr>
        <p:spPr>
          <a:xfrm>
            <a:off x="468921" y="1946671"/>
            <a:ext cx="4888524"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C000"/>
                </a:solidFill>
                <a:latin typeface="Arial"/>
                <a:ea typeface="Arial"/>
                <a:cs typeface="Arial"/>
                <a:sym typeface="Arial"/>
              </a:rPr>
              <a:t>खोज और निकालने </a:t>
            </a:r>
            <a:endParaRPr sz="4000" b="1" i="0" u="none" strike="noStrike" cap="none">
              <a:solidFill>
                <a:srgbClr val="FFC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C000"/>
                </a:solidFill>
                <a:latin typeface="Arial"/>
                <a:ea typeface="Arial"/>
                <a:cs typeface="Arial"/>
                <a:sym typeface="Arial"/>
              </a:rPr>
              <a:t>के तरीके</a:t>
            </a:r>
            <a:endParaRPr sz="1800" b="0" i="0" u="none" strike="noStrike" cap="none">
              <a:solidFill>
                <a:schemeClr val="dk1"/>
              </a:solidFill>
              <a:latin typeface="Calibri"/>
              <a:ea typeface="Calibri"/>
              <a:cs typeface="Calibri"/>
              <a:sym typeface="Calibri"/>
            </a:endParaRPr>
          </a:p>
        </p:txBody>
      </p:sp>
      <p:pic>
        <p:nvPicPr>
          <p:cNvPr id="314" name="Google Shape;314;p35"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315" name="Google Shape;315;p35"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6"/>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95B3C2"/>
                </a:solidFill>
                <a:latin typeface="Calibri"/>
                <a:ea typeface="Calibri"/>
                <a:cs typeface="Calibri"/>
                <a:sym typeface="Calibri"/>
              </a:rPr>
              <a:t>24</a:t>
            </a:fld>
            <a:endParaRPr sz="1200">
              <a:solidFill>
                <a:srgbClr val="95B3C2"/>
              </a:solidFill>
              <a:latin typeface="Calibri"/>
              <a:ea typeface="Calibri"/>
              <a:cs typeface="Calibri"/>
              <a:sym typeface="Calibri"/>
            </a:endParaRPr>
          </a:p>
        </p:txBody>
      </p:sp>
      <p:sp>
        <p:nvSpPr>
          <p:cNvPr id="323" name="Google Shape;323;p36"/>
          <p:cNvSpPr txBox="1"/>
          <p:nvPr/>
        </p:nvSpPr>
        <p:spPr>
          <a:xfrm>
            <a:off x="2819400" y="1905000"/>
            <a:ext cx="632460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entury Schoolbook"/>
              <a:buNone/>
            </a:pPr>
            <a:endParaRPr sz="1800" b="0" i="0" u="none" strike="noStrike" cap="none">
              <a:solidFill>
                <a:schemeClr val="dk1"/>
              </a:solidFill>
              <a:latin typeface="Calibri"/>
              <a:ea typeface="Calibri"/>
              <a:cs typeface="Calibri"/>
              <a:sym typeface="Calibri"/>
            </a:endParaRPr>
          </a:p>
        </p:txBody>
      </p:sp>
      <p:sp>
        <p:nvSpPr>
          <p:cNvPr id="324" name="Google Shape;324;p36"/>
          <p:cNvSpPr txBox="1"/>
          <p:nvPr/>
        </p:nvSpPr>
        <p:spPr>
          <a:xfrm>
            <a:off x="5861538" y="1048311"/>
            <a:ext cx="6183925" cy="563231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66"/>
              </a:buClr>
              <a:buSzPts val="3200"/>
              <a:buFont typeface="Calibri"/>
              <a:buChar char="•"/>
            </a:pPr>
            <a:r>
              <a:rPr lang="en-US" sz="3200" b="0" i="0" u="none" strike="noStrike" cap="none">
                <a:solidFill>
                  <a:srgbClr val="000066"/>
                </a:solidFill>
                <a:latin typeface="Calibri"/>
                <a:ea typeface="Calibri"/>
                <a:cs typeface="Calibri"/>
                <a:sym typeface="Calibri"/>
              </a:rPr>
              <a:t>यात्री के रहने की जगह का एक बड़ा हिस्सा खिड़की से बना होता है, यदि सभी निकासी अवरुद्ध हैं, तो निकालें:</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12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खिड़की का कांच</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12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खिड़की का रिबर</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12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दरवाजा/खिड़की को तोड़ने या छत खोलने के द्वारा पहुंच प्राप्त करने के बाद पीड़ितों को मुक्त करने के लिए आंतरिक प्रक्रियाएं</a:t>
            </a:r>
            <a:endParaRPr sz="1400" b="0" i="0" u="none" strike="noStrike" cap="none">
              <a:solidFill>
                <a:srgbClr val="000000"/>
              </a:solidFill>
              <a:latin typeface="Arial"/>
              <a:ea typeface="Arial"/>
              <a:cs typeface="Arial"/>
              <a:sym typeface="Arial"/>
            </a:endParaRPr>
          </a:p>
        </p:txBody>
      </p:sp>
      <p:sp>
        <p:nvSpPr>
          <p:cNvPr id="325" name="Google Shape;325;p36"/>
          <p:cNvSpPr/>
          <p:nvPr/>
        </p:nvSpPr>
        <p:spPr>
          <a:xfrm>
            <a:off x="1125421" y="1665319"/>
            <a:ext cx="3077309"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C000"/>
                </a:solidFill>
                <a:latin typeface="Arial"/>
                <a:ea typeface="Arial"/>
                <a:cs typeface="Arial"/>
                <a:sym typeface="Arial"/>
              </a:rPr>
              <a:t>खोज और निकालने के तरीके</a:t>
            </a:r>
            <a:endParaRPr sz="1800" b="0" i="0" u="none" strike="noStrike" cap="none">
              <a:solidFill>
                <a:srgbClr val="000000"/>
              </a:solidFill>
              <a:latin typeface="Calibri"/>
              <a:ea typeface="Calibri"/>
              <a:cs typeface="Calibri"/>
              <a:sym typeface="Calibri"/>
            </a:endParaRPr>
          </a:p>
        </p:txBody>
      </p:sp>
      <p:pic>
        <p:nvPicPr>
          <p:cNvPr id="326" name="Google Shape;326;p36"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327" name="Google Shape;327;p36"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7"/>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95B3C2"/>
                </a:solidFill>
                <a:latin typeface="Calibri"/>
                <a:ea typeface="Calibri"/>
                <a:cs typeface="Calibri"/>
                <a:sym typeface="Calibri"/>
              </a:rPr>
              <a:t>25</a:t>
            </a:fld>
            <a:endParaRPr sz="1200">
              <a:solidFill>
                <a:srgbClr val="95B3C2"/>
              </a:solidFill>
              <a:latin typeface="Calibri"/>
              <a:ea typeface="Calibri"/>
              <a:cs typeface="Calibri"/>
              <a:sym typeface="Calibri"/>
            </a:endParaRPr>
          </a:p>
        </p:txBody>
      </p:sp>
      <p:sp>
        <p:nvSpPr>
          <p:cNvPr id="335" name="Google Shape;335;p37"/>
          <p:cNvSpPr txBox="1"/>
          <p:nvPr/>
        </p:nvSpPr>
        <p:spPr>
          <a:xfrm>
            <a:off x="5920154" y="1028700"/>
            <a:ext cx="5838092" cy="445577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66"/>
              </a:buClr>
              <a:buSzPts val="2800"/>
              <a:buFont typeface="Calibri"/>
              <a:buChar char="•"/>
            </a:pPr>
            <a:r>
              <a:rPr lang="en-US" sz="2800" b="0" i="0" u="none" strike="noStrike" cap="none">
                <a:solidFill>
                  <a:srgbClr val="000066"/>
                </a:solidFill>
                <a:latin typeface="Calibri"/>
                <a:ea typeface="Calibri"/>
                <a:cs typeface="Calibri"/>
                <a:sym typeface="Calibri"/>
              </a:rPr>
              <a:t>पीड़िता के उलझाव के लिए जिम्मेदार घटकों की सावधानीपूर्वक जांच TEA और प्रक्रियाओं के चयन के लिए आधार प्रदान करती है</a:t>
            </a:r>
            <a:endParaRPr sz="2400" b="0" i="0" u="none" strike="noStrike" cap="none">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निकासी को खोलना, या बस छत काटना, पीड़ितों को निकालने के लिए पर्याप्त स्थान खोल सकता है जो बैकबोर्ड पर अवरुद्ध हैं</a:t>
            </a:r>
            <a:endParaRPr sz="1400" b="0" i="0" u="none" strike="noStrike" cap="none">
              <a:solidFill>
                <a:srgbClr val="000000"/>
              </a:solidFill>
              <a:latin typeface="Arial"/>
              <a:ea typeface="Arial"/>
              <a:cs typeface="Arial"/>
              <a:sym typeface="Arial"/>
            </a:endParaRPr>
          </a:p>
        </p:txBody>
      </p:sp>
      <p:sp>
        <p:nvSpPr>
          <p:cNvPr id="336" name="Google Shape;336;p37"/>
          <p:cNvSpPr/>
          <p:nvPr/>
        </p:nvSpPr>
        <p:spPr>
          <a:xfrm>
            <a:off x="1172320" y="1899779"/>
            <a:ext cx="2872154"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C000"/>
                </a:solidFill>
                <a:latin typeface="Arial"/>
                <a:ea typeface="Arial"/>
                <a:cs typeface="Arial"/>
                <a:sym typeface="Arial"/>
              </a:rPr>
              <a:t>खोज और निकालने के तरीके</a:t>
            </a:r>
            <a:endParaRPr sz="1800" b="0" i="0" u="none" strike="noStrike" cap="none">
              <a:solidFill>
                <a:srgbClr val="000000"/>
              </a:solidFill>
              <a:latin typeface="Calibri"/>
              <a:ea typeface="Calibri"/>
              <a:cs typeface="Calibri"/>
              <a:sym typeface="Calibri"/>
            </a:endParaRPr>
          </a:p>
        </p:txBody>
      </p:sp>
      <p:pic>
        <p:nvPicPr>
          <p:cNvPr id="337" name="Google Shape;337;p37"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338" name="Google Shape;338;p37"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8"/>
          <p:cNvSpPr txBox="1"/>
          <p:nvPr/>
        </p:nvSpPr>
        <p:spPr>
          <a:xfrm>
            <a:off x="5662246" y="0"/>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38"/>
          <p:cNvSpPr txBox="1">
            <a:spLocks noGrp="1"/>
          </p:cNvSpPr>
          <p:nvPr>
            <p:ph type="title"/>
          </p:nvPr>
        </p:nvSpPr>
        <p:spPr>
          <a:xfrm>
            <a:off x="820619" y="1359870"/>
            <a:ext cx="3247291" cy="1277815"/>
          </a:xfrm>
          <a:prstGeom prst="rect">
            <a:avLst/>
          </a:prstGeom>
          <a:solidFill>
            <a:srgbClr val="FFD96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a:solidFill>
                  <a:srgbClr val="C00000"/>
                </a:solidFill>
                <a:latin typeface="Arial"/>
                <a:ea typeface="Arial"/>
                <a:cs typeface="Arial"/>
                <a:sym typeface="Arial"/>
              </a:rPr>
              <a:t>निकासी रणनीतियाँ</a:t>
            </a:r>
            <a:endParaRPr/>
          </a:p>
        </p:txBody>
      </p:sp>
      <p:sp>
        <p:nvSpPr>
          <p:cNvPr id="346" name="Google Shape;346;p38"/>
          <p:cNvSpPr txBox="1">
            <a:spLocks noGrp="1"/>
          </p:cNvSpPr>
          <p:nvPr>
            <p:ph type="body" idx="1"/>
          </p:nvPr>
        </p:nvSpPr>
        <p:spPr>
          <a:xfrm>
            <a:off x="5943598" y="1295400"/>
            <a:ext cx="5410201" cy="1905000"/>
          </a:xfrm>
          <a:prstGeom prst="rect">
            <a:avLst/>
          </a:prstGeom>
          <a:noFill/>
          <a:ln>
            <a:noFill/>
          </a:ln>
        </p:spPr>
        <p:txBody>
          <a:bodyPr spcFirstLastPara="1" wrap="square" lIns="91425" tIns="45700" rIns="91425" bIns="45700" anchor="t" anchorCtr="0">
            <a:normAutofit/>
          </a:bodyPr>
          <a:lstStyle/>
          <a:p>
            <a:pPr marL="671457" lvl="0" indent="-571500" algn="l" rtl="0">
              <a:lnSpc>
                <a:spcPct val="100000"/>
              </a:lnSpc>
              <a:spcBef>
                <a:spcPts val="0"/>
              </a:spcBef>
              <a:spcAft>
                <a:spcPts val="0"/>
              </a:spcAft>
              <a:buClr>
                <a:schemeClr val="dk1"/>
              </a:buClr>
              <a:buSzPts val="2400"/>
              <a:buChar char="•"/>
            </a:pPr>
            <a:r>
              <a:rPr lang="en-US" sz="2400">
                <a:latin typeface="Arial"/>
                <a:ea typeface="Arial"/>
                <a:cs typeface="Arial"/>
                <a:sym typeface="Arial"/>
              </a:rPr>
              <a:t>एक बार जब खोज खत्म हो गई है और फंसी हुई पीड़िता का पता चला है, तो फिर पीड़िता के पास पहुँचने के तरीके पर निर्णय लेना आवश्यक है।</a:t>
            </a:r>
            <a:endParaRPr/>
          </a:p>
        </p:txBody>
      </p:sp>
      <p:sp>
        <p:nvSpPr>
          <p:cNvPr id="347" name="Google Shape;34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95B3C2"/>
                </a:solidFill>
                <a:latin typeface="Calibri"/>
                <a:ea typeface="Calibri"/>
                <a:cs typeface="Calibri"/>
                <a:sym typeface="Calibri"/>
              </a:rPr>
              <a:t>26</a:t>
            </a:fld>
            <a:endParaRPr sz="1200">
              <a:solidFill>
                <a:srgbClr val="95B3C2"/>
              </a:solidFill>
              <a:latin typeface="Calibri"/>
              <a:ea typeface="Calibri"/>
              <a:cs typeface="Calibri"/>
              <a:sym typeface="Calibri"/>
            </a:endParaRPr>
          </a:p>
        </p:txBody>
      </p:sp>
      <p:pic>
        <p:nvPicPr>
          <p:cNvPr id="348" name="Google Shape;348;p38" descr="CRTN3966"/>
          <p:cNvPicPr preferRelativeResize="0"/>
          <p:nvPr/>
        </p:nvPicPr>
        <p:blipFill rotWithShape="1">
          <a:blip r:embed="rId3">
            <a:alphaModFix/>
          </a:blip>
          <a:srcRect/>
          <a:stretch/>
        </p:blipFill>
        <p:spPr>
          <a:xfrm>
            <a:off x="6583361" y="3978336"/>
            <a:ext cx="1455737" cy="1781175"/>
          </a:xfrm>
          <a:prstGeom prst="rect">
            <a:avLst/>
          </a:prstGeom>
          <a:noFill/>
          <a:ln w="38100" cap="flat" cmpd="sng">
            <a:solidFill>
              <a:schemeClr val="dk1"/>
            </a:solidFill>
            <a:prstDash val="solid"/>
            <a:miter lim="800000"/>
            <a:headEnd type="none" w="sm" len="sm"/>
            <a:tailEnd type="none" w="sm" len="sm"/>
          </a:ln>
        </p:spPr>
      </p:pic>
      <p:cxnSp>
        <p:nvCxnSpPr>
          <p:cNvPr id="349" name="Google Shape;349;p38"/>
          <p:cNvCxnSpPr/>
          <p:nvPr/>
        </p:nvCxnSpPr>
        <p:spPr>
          <a:xfrm>
            <a:off x="7609617" y="3288323"/>
            <a:ext cx="1588" cy="609600"/>
          </a:xfrm>
          <a:prstGeom prst="straightConnector1">
            <a:avLst/>
          </a:prstGeom>
          <a:noFill/>
          <a:ln w="76200" cap="flat" cmpd="sng">
            <a:solidFill>
              <a:schemeClr val="folHlink"/>
            </a:solidFill>
            <a:prstDash val="solid"/>
            <a:round/>
            <a:headEnd type="none" w="sm" len="sm"/>
            <a:tailEnd type="triangle" w="med" len="med"/>
          </a:ln>
        </p:spPr>
      </p:cxnSp>
      <p:sp>
        <p:nvSpPr>
          <p:cNvPr id="350" name="Google Shape;350;p38"/>
          <p:cNvSpPr txBox="1"/>
          <p:nvPr/>
        </p:nvSpPr>
        <p:spPr>
          <a:xfrm>
            <a:off x="8070241" y="3367088"/>
            <a:ext cx="3283558"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    वर्टिकल दृष्टिकोण</a:t>
            </a:r>
            <a:endParaRPr sz="1400" b="0" i="0" u="none" strike="noStrike" cap="none">
              <a:solidFill>
                <a:srgbClr val="000000"/>
              </a:solidFill>
              <a:latin typeface="Arial"/>
              <a:ea typeface="Arial"/>
              <a:cs typeface="Arial"/>
              <a:sym typeface="Arial"/>
            </a:endParaRPr>
          </a:p>
        </p:txBody>
      </p:sp>
      <p:cxnSp>
        <p:nvCxnSpPr>
          <p:cNvPr id="351" name="Google Shape;351;p38"/>
          <p:cNvCxnSpPr/>
          <p:nvPr/>
        </p:nvCxnSpPr>
        <p:spPr>
          <a:xfrm rot="10800000">
            <a:off x="8275944" y="5627077"/>
            <a:ext cx="1219200" cy="0"/>
          </a:xfrm>
          <a:prstGeom prst="straightConnector1">
            <a:avLst/>
          </a:prstGeom>
          <a:noFill/>
          <a:ln w="76200" cap="flat" cmpd="sng">
            <a:solidFill>
              <a:schemeClr val="hlink"/>
            </a:solidFill>
            <a:prstDash val="solid"/>
            <a:round/>
            <a:headEnd type="none" w="sm" len="sm"/>
            <a:tailEnd type="triangle" w="med" len="med"/>
          </a:ln>
        </p:spPr>
      </p:cxnSp>
      <p:sp>
        <p:nvSpPr>
          <p:cNvPr id="352" name="Google Shape;352;p38"/>
          <p:cNvSpPr txBox="1"/>
          <p:nvPr/>
        </p:nvSpPr>
        <p:spPr>
          <a:xfrm>
            <a:off x="8288210" y="4738688"/>
            <a:ext cx="3429001"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हॉरिजेंटल दृष्टिकोण</a:t>
            </a:r>
            <a:endParaRPr sz="1400" b="0" i="0" u="none" strike="noStrike" cap="none">
              <a:solidFill>
                <a:srgbClr val="000000"/>
              </a:solidFill>
              <a:latin typeface="Arial"/>
              <a:ea typeface="Arial"/>
              <a:cs typeface="Arial"/>
              <a:sym typeface="Arial"/>
            </a:endParaRPr>
          </a:p>
        </p:txBody>
      </p:sp>
      <p:pic>
        <p:nvPicPr>
          <p:cNvPr id="353" name="Google Shape;353;p38" descr="C:\Users\Acer\Downloads\WhatsApp Image 2025-09-04 at 17.24.38 (1).jpeg"/>
          <p:cNvPicPr preferRelativeResize="0"/>
          <p:nvPr/>
        </p:nvPicPr>
        <p:blipFill rotWithShape="1">
          <a:blip r:embed="rId4">
            <a:alphaModFix/>
          </a:blip>
          <a:srcRect/>
          <a:stretch/>
        </p:blipFill>
        <p:spPr>
          <a:xfrm>
            <a:off x="238573" y="214580"/>
            <a:ext cx="1086135" cy="899111"/>
          </a:xfrm>
          <a:prstGeom prst="rect">
            <a:avLst/>
          </a:prstGeom>
          <a:noFill/>
          <a:ln>
            <a:noFill/>
          </a:ln>
        </p:spPr>
      </p:pic>
      <p:pic>
        <p:nvPicPr>
          <p:cNvPr id="354" name="Google Shape;354;p38" descr="C:\Users\Acer\Downloads\WhatsApp Image 2025-09-04 at 17.24.38 (3).jpeg"/>
          <p:cNvPicPr preferRelativeResize="0"/>
          <p:nvPr/>
        </p:nvPicPr>
        <p:blipFill rotWithShape="1">
          <a:blip r:embed="rId5">
            <a:alphaModFix/>
          </a:blip>
          <a:srcRect/>
          <a:stretch/>
        </p:blipFill>
        <p:spPr>
          <a:xfrm>
            <a:off x="10972801" y="191134"/>
            <a:ext cx="980626" cy="89911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39"/>
          <p:cNvPicPr preferRelativeResize="0">
            <a:picLocks noGrp="1"/>
          </p:cNvPicPr>
          <p:nvPr>
            <p:ph type="body" idx="1"/>
          </p:nvPr>
        </p:nvPicPr>
        <p:blipFill rotWithShape="1">
          <a:blip r:embed="rId3">
            <a:alphaModFix/>
          </a:blip>
          <a:srcRect/>
          <a:stretch/>
        </p:blipFill>
        <p:spPr>
          <a:xfrm>
            <a:off x="82061" y="292955"/>
            <a:ext cx="12006243" cy="6323013"/>
          </a:xfrm>
          <a:prstGeom prst="rect">
            <a:avLst/>
          </a:prstGeom>
          <a:noFill/>
          <a:ln>
            <a:noFill/>
          </a:ln>
        </p:spPr>
      </p:pic>
      <p:sp>
        <p:nvSpPr>
          <p:cNvPr id="361" name="Google Shape;36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95B3C2"/>
                </a:solidFill>
                <a:latin typeface="Century Schoolbook"/>
                <a:ea typeface="Century Schoolbook"/>
                <a:cs typeface="Century Schoolbook"/>
                <a:sym typeface="Century Schoolbook"/>
              </a:rPr>
              <a:t>27</a:t>
            </a:fld>
            <a:endParaRPr sz="1200">
              <a:solidFill>
                <a:srgbClr val="95B3C2"/>
              </a:solidFill>
              <a:latin typeface="Century Schoolbook"/>
              <a:ea typeface="Century Schoolbook"/>
              <a:cs typeface="Century Schoolbook"/>
              <a:sym typeface="Century Schoolbook"/>
            </a:endParaRPr>
          </a:p>
        </p:txBody>
      </p:sp>
      <p:sp>
        <p:nvSpPr>
          <p:cNvPr id="362" name="Google Shape;362;p39"/>
          <p:cNvSpPr/>
          <p:nvPr/>
        </p:nvSpPr>
        <p:spPr>
          <a:xfrm>
            <a:off x="6134100" y="1676400"/>
            <a:ext cx="990600" cy="1020763"/>
          </a:xfrm>
          <a:prstGeom prst="down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3" name="Google Shape;363;p39"/>
          <p:cNvSpPr/>
          <p:nvPr/>
        </p:nvSpPr>
        <p:spPr>
          <a:xfrm>
            <a:off x="7543800" y="3619500"/>
            <a:ext cx="977900" cy="484188"/>
          </a:xfrm>
          <a:prstGeom prst="right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p39"/>
          <p:cNvSpPr/>
          <p:nvPr/>
        </p:nvSpPr>
        <p:spPr>
          <a:xfrm>
            <a:off x="4221163" y="3619500"/>
            <a:ext cx="979487" cy="484188"/>
          </a:xfrm>
          <a:prstGeom prst="notchedRight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39"/>
          <p:cNvSpPr/>
          <p:nvPr/>
        </p:nvSpPr>
        <p:spPr>
          <a:xfrm rot="-5400000">
            <a:off x="6397625" y="5165725"/>
            <a:ext cx="977900" cy="857250"/>
          </a:xfrm>
          <a:prstGeom prst="right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39"/>
          <p:cNvSpPr/>
          <p:nvPr/>
        </p:nvSpPr>
        <p:spPr>
          <a:xfrm rot="10800000">
            <a:off x="10372725" y="3433763"/>
            <a:ext cx="977900" cy="488950"/>
          </a:xfrm>
          <a:prstGeom prst="rightArrow">
            <a:avLst>
              <a:gd name="adj1" fmla="val 50000"/>
              <a:gd name="adj2"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000"/>
                                        <p:tgtEl>
                                          <p:spTgt spid="3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4"/>
                                        </p:tgtEl>
                                        <p:attrNameLst>
                                          <p:attrName>style.visibility</p:attrName>
                                        </p:attrNameLst>
                                      </p:cBhvr>
                                      <p:to>
                                        <p:strVal val="visible"/>
                                      </p:to>
                                    </p:set>
                                    <p:anim calcmode="lin" valueType="num">
                                      <p:cBhvr additive="base">
                                        <p:cTn id="12" dur="500"/>
                                        <p:tgtEl>
                                          <p:spTgt spid="36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0"/>
          <p:cNvSpPr txBox="1"/>
          <p:nvPr/>
        </p:nvSpPr>
        <p:spPr>
          <a:xfrm>
            <a:off x="5679831" y="0"/>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3" name="Google Shape;373;p40"/>
          <p:cNvSpPr txBox="1">
            <a:spLocks noGrp="1"/>
          </p:cNvSpPr>
          <p:nvPr>
            <p:ph type="title"/>
          </p:nvPr>
        </p:nvSpPr>
        <p:spPr>
          <a:xfrm>
            <a:off x="6051183" y="2080847"/>
            <a:ext cx="252095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hlink"/>
              </a:buClr>
              <a:buSzPts val="2400"/>
              <a:buFont typeface="Arial"/>
              <a:buNone/>
            </a:pPr>
            <a:r>
              <a:rPr lang="en-US" sz="2400">
                <a:solidFill>
                  <a:schemeClr val="hlink"/>
                </a:solidFill>
                <a:latin typeface="Arial"/>
                <a:ea typeface="Arial"/>
                <a:cs typeface="Arial"/>
                <a:sym typeface="Arial"/>
              </a:rPr>
              <a:t>वर्टिकल दृष्टिकोण</a:t>
            </a:r>
            <a:br>
              <a:rPr lang="en-US" sz="2400">
                <a:solidFill>
                  <a:schemeClr val="hlink"/>
                </a:solidFill>
                <a:latin typeface="Arial"/>
                <a:ea typeface="Arial"/>
                <a:cs typeface="Arial"/>
                <a:sym typeface="Arial"/>
              </a:rPr>
            </a:br>
            <a:endParaRPr sz="2400">
              <a:solidFill>
                <a:schemeClr val="hlink"/>
              </a:solidFill>
              <a:latin typeface="Arial"/>
              <a:ea typeface="Arial"/>
              <a:cs typeface="Arial"/>
              <a:sym typeface="Arial"/>
            </a:endParaRPr>
          </a:p>
        </p:txBody>
      </p:sp>
      <p:sp>
        <p:nvSpPr>
          <p:cNvPr id="374" name="Google Shape;374;p40"/>
          <p:cNvSpPr txBox="1">
            <a:spLocks noGrp="1"/>
          </p:cNvSpPr>
          <p:nvPr>
            <p:ph type="body" idx="1"/>
          </p:nvPr>
        </p:nvSpPr>
        <p:spPr>
          <a:xfrm>
            <a:off x="5816722" y="3671888"/>
            <a:ext cx="2793877" cy="2133600"/>
          </a:xfrm>
          <a:prstGeom prst="rect">
            <a:avLst/>
          </a:prstGeom>
          <a:noFill/>
          <a:ln>
            <a:noFill/>
          </a:ln>
        </p:spPr>
        <p:txBody>
          <a:bodyPr spcFirstLastPara="1" wrap="square" lIns="91425" tIns="45700" rIns="91425" bIns="45700" anchor="t" anchorCtr="0">
            <a:normAutofit/>
          </a:bodyPr>
          <a:lstStyle/>
          <a:p>
            <a:pPr marL="444254" lvl="0" indent="-344296" algn="l" rtl="0">
              <a:lnSpc>
                <a:spcPct val="110000"/>
              </a:lnSpc>
              <a:spcBef>
                <a:spcPts val="0"/>
              </a:spcBef>
              <a:spcAft>
                <a:spcPts val="0"/>
              </a:spcAft>
              <a:buClr>
                <a:srgbClr val="000066"/>
              </a:buClr>
              <a:buSzPts val="3600"/>
              <a:buFont typeface="Noto Sans Symbols"/>
              <a:buNone/>
            </a:pPr>
            <a:r>
              <a:rPr lang="en-US" sz="3600">
                <a:solidFill>
                  <a:srgbClr val="000066"/>
                </a:solidFill>
                <a:latin typeface="Arial"/>
                <a:ea typeface="Arial"/>
                <a:cs typeface="Arial"/>
                <a:sym typeface="Arial"/>
              </a:rPr>
              <a:t>   </a:t>
            </a:r>
            <a:r>
              <a:rPr lang="en-US" sz="2400">
                <a:solidFill>
                  <a:srgbClr val="000066"/>
                </a:solidFill>
                <a:latin typeface="Arial"/>
                <a:ea typeface="Arial"/>
                <a:cs typeface="Arial"/>
                <a:sym typeface="Arial"/>
              </a:rPr>
              <a:t>पीड़िता में पहुंच ऊपर या नीचे से बनाई जाती है।</a:t>
            </a:r>
            <a:endParaRPr/>
          </a:p>
        </p:txBody>
      </p:sp>
      <p:sp>
        <p:nvSpPr>
          <p:cNvPr id="375" name="Google Shape;37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95B3C2"/>
                </a:solidFill>
                <a:latin typeface="Arial"/>
                <a:ea typeface="Arial"/>
                <a:cs typeface="Arial"/>
                <a:sym typeface="Arial"/>
              </a:rPr>
              <a:t>28</a:t>
            </a:fld>
            <a:endParaRPr sz="1200">
              <a:solidFill>
                <a:srgbClr val="95B3C2"/>
              </a:solidFill>
              <a:latin typeface="Arial"/>
              <a:ea typeface="Arial"/>
              <a:cs typeface="Arial"/>
              <a:sym typeface="Arial"/>
            </a:endParaRPr>
          </a:p>
        </p:txBody>
      </p:sp>
      <p:sp>
        <p:nvSpPr>
          <p:cNvPr id="376" name="Google Shape;376;p40"/>
          <p:cNvSpPr/>
          <p:nvPr/>
        </p:nvSpPr>
        <p:spPr>
          <a:xfrm>
            <a:off x="9601199" y="2080847"/>
            <a:ext cx="1899137" cy="9144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hlink"/>
                </a:solidFill>
                <a:latin typeface="Arial"/>
                <a:ea typeface="Arial"/>
                <a:cs typeface="Arial"/>
                <a:sym typeface="Arial"/>
              </a:rPr>
              <a:t>हॉरिजेंटल</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hlink"/>
                </a:solidFill>
                <a:latin typeface="Arial"/>
                <a:ea typeface="Arial"/>
                <a:cs typeface="Arial"/>
                <a:sym typeface="Arial"/>
              </a:rPr>
              <a:t>दृष्टिकोण</a:t>
            </a:r>
            <a:endParaRPr sz="1400" b="0" i="0" u="none" strike="noStrike" cap="none">
              <a:solidFill>
                <a:srgbClr val="000000"/>
              </a:solidFill>
              <a:latin typeface="Arial"/>
              <a:ea typeface="Arial"/>
              <a:cs typeface="Arial"/>
              <a:sym typeface="Arial"/>
            </a:endParaRPr>
          </a:p>
        </p:txBody>
      </p:sp>
      <p:sp>
        <p:nvSpPr>
          <p:cNvPr id="377" name="Google Shape;377;p40"/>
          <p:cNvSpPr/>
          <p:nvPr/>
        </p:nvSpPr>
        <p:spPr>
          <a:xfrm>
            <a:off x="9870833" y="3862754"/>
            <a:ext cx="2082593" cy="238564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66"/>
                </a:solidFill>
                <a:latin typeface="Arial"/>
                <a:ea typeface="Arial"/>
                <a:cs typeface="Arial"/>
                <a:sym typeface="Arial"/>
              </a:rPr>
              <a:t>पीड़िता में पहुंच दोनों किनारों से बनाई जाती है।</a:t>
            </a:r>
            <a:endParaRPr sz="1400" b="0" i="0" u="none" strike="noStrike" cap="none">
              <a:solidFill>
                <a:srgbClr val="000000"/>
              </a:solidFill>
              <a:latin typeface="Arial"/>
              <a:ea typeface="Arial"/>
              <a:cs typeface="Arial"/>
              <a:sym typeface="Arial"/>
            </a:endParaRPr>
          </a:p>
        </p:txBody>
      </p:sp>
      <p:cxnSp>
        <p:nvCxnSpPr>
          <p:cNvPr id="378" name="Google Shape;378;p40"/>
          <p:cNvCxnSpPr/>
          <p:nvPr/>
        </p:nvCxnSpPr>
        <p:spPr>
          <a:xfrm>
            <a:off x="6564923" y="3091596"/>
            <a:ext cx="0" cy="457200"/>
          </a:xfrm>
          <a:prstGeom prst="straightConnector1">
            <a:avLst/>
          </a:prstGeom>
          <a:noFill/>
          <a:ln w="57150" cap="flat" cmpd="sng">
            <a:solidFill>
              <a:srgbClr val="800000"/>
            </a:solidFill>
            <a:prstDash val="solid"/>
            <a:round/>
            <a:headEnd type="none" w="sm" len="sm"/>
            <a:tailEnd type="triangle" w="med" len="med"/>
          </a:ln>
        </p:spPr>
      </p:cxnSp>
      <p:cxnSp>
        <p:nvCxnSpPr>
          <p:cNvPr id="379" name="Google Shape;379;p40"/>
          <p:cNvCxnSpPr/>
          <p:nvPr/>
        </p:nvCxnSpPr>
        <p:spPr>
          <a:xfrm>
            <a:off x="10673862" y="3214688"/>
            <a:ext cx="0" cy="457200"/>
          </a:xfrm>
          <a:prstGeom prst="straightConnector1">
            <a:avLst/>
          </a:prstGeom>
          <a:noFill/>
          <a:ln w="57150" cap="flat" cmpd="sng">
            <a:solidFill>
              <a:srgbClr val="800000"/>
            </a:solidFill>
            <a:prstDash val="solid"/>
            <a:round/>
            <a:headEnd type="none" w="sm" len="sm"/>
            <a:tailEnd type="triangle" w="med" len="med"/>
          </a:ln>
        </p:spPr>
      </p:cxnSp>
      <p:sp>
        <p:nvSpPr>
          <p:cNvPr id="380" name="Google Shape;380;p40"/>
          <p:cNvSpPr/>
          <p:nvPr/>
        </p:nvSpPr>
        <p:spPr>
          <a:xfrm>
            <a:off x="1266095" y="1899135"/>
            <a:ext cx="2672861" cy="1371599"/>
          </a:xfrm>
          <a:prstGeom prst="rect">
            <a:avLst/>
          </a:prstGeom>
          <a:solidFill>
            <a:srgbClr val="FFD966"/>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C00000"/>
                </a:solidFill>
                <a:latin typeface="Arial"/>
                <a:ea typeface="Arial"/>
                <a:cs typeface="Arial"/>
                <a:sym typeface="Arial"/>
              </a:rPr>
              <a:t>दृष्टिकोण रणनीतियाँ...</a:t>
            </a:r>
            <a:endParaRPr sz="1400" b="0" i="0" u="none" strike="noStrike" cap="none">
              <a:solidFill>
                <a:srgbClr val="000000"/>
              </a:solidFill>
              <a:latin typeface="Arial"/>
              <a:ea typeface="Arial"/>
              <a:cs typeface="Arial"/>
              <a:sym typeface="Arial"/>
            </a:endParaRPr>
          </a:p>
        </p:txBody>
      </p:sp>
      <p:pic>
        <p:nvPicPr>
          <p:cNvPr id="381" name="Google Shape;381;p40"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382" name="Google Shape;382;p40"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9" name="Google Shape;389;p41"/>
          <p:cNvSpPr txBox="1">
            <a:spLocks noGrp="1"/>
          </p:cNvSpPr>
          <p:nvPr>
            <p:ph type="title"/>
          </p:nvPr>
        </p:nvSpPr>
        <p:spPr>
          <a:xfrm>
            <a:off x="1324708" y="1817913"/>
            <a:ext cx="3411415" cy="2086708"/>
          </a:xfrm>
          <a:prstGeom prst="rect">
            <a:avLst/>
          </a:prstGeom>
          <a:solidFill>
            <a:srgbClr val="FFD966"/>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C00000"/>
              </a:buClr>
              <a:buSzPts val="4000"/>
              <a:buFont typeface="Arial"/>
              <a:buNone/>
            </a:pPr>
            <a:r>
              <a:rPr lang="en-US" sz="4000" b="1">
                <a:solidFill>
                  <a:srgbClr val="C00000"/>
                </a:solidFill>
                <a:latin typeface="Arial"/>
                <a:ea typeface="Arial"/>
                <a:cs typeface="Arial"/>
                <a:sym typeface="Arial"/>
              </a:rPr>
              <a:t>पहुँच की परिस्थितियों का मूल्यांकन करना</a:t>
            </a:r>
            <a:endParaRPr/>
          </a:p>
        </p:txBody>
      </p:sp>
      <p:sp>
        <p:nvSpPr>
          <p:cNvPr id="390" name="Google Shape;390;p41"/>
          <p:cNvSpPr txBox="1">
            <a:spLocks noGrp="1"/>
          </p:cNvSpPr>
          <p:nvPr>
            <p:ph type="body" idx="1"/>
          </p:nvPr>
        </p:nvSpPr>
        <p:spPr>
          <a:xfrm>
            <a:off x="6096000" y="1295399"/>
            <a:ext cx="5908430" cy="4912701"/>
          </a:xfrm>
          <a:prstGeom prst="rect">
            <a:avLst/>
          </a:prstGeom>
          <a:noFill/>
          <a:ln>
            <a:noFill/>
          </a:ln>
        </p:spPr>
        <p:txBody>
          <a:bodyPr spcFirstLastPara="1" wrap="square" lIns="91425" tIns="45700" rIns="91425" bIns="45700" anchor="t" anchorCtr="0">
            <a:normAutofit fontScale="92500" lnSpcReduction="10000"/>
          </a:bodyPr>
          <a:lstStyle/>
          <a:p>
            <a:pPr marL="444254" lvl="0" indent="-344296" algn="l" rtl="0">
              <a:lnSpc>
                <a:spcPct val="150000"/>
              </a:lnSpc>
              <a:spcBef>
                <a:spcPts val="0"/>
              </a:spcBef>
              <a:spcAft>
                <a:spcPts val="0"/>
              </a:spcAft>
              <a:buClr>
                <a:srgbClr val="000066"/>
              </a:buClr>
              <a:buSzPct val="99974"/>
              <a:buFont typeface="Noto Sans Symbols"/>
              <a:buNone/>
            </a:pPr>
            <a:r>
              <a:rPr lang="en-US" sz="3925">
                <a:solidFill>
                  <a:srgbClr val="000066"/>
                </a:solidFill>
                <a:latin typeface="Calibri"/>
                <a:ea typeface="Calibri"/>
                <a:cs typeface="Calibri"/>
                <a:sym typeface="Calibri"/>
              </a:rPr>
              <a:t>निम्नलिखित कदम उठाने चाहिए:</a:t>
            </a:r>
            <a:endParaRPr/>
          </a:p>
          <a:p>
            <a:pPr marL="444254" lvl="0" indent="-344296" algn="l" rtl="0">
              <a:lnSpc>
                <a:spcPct val="150000"/>
              </a:lnSpc>
              <a:spcBef>
                <a:spcPts val="729"/>
              </a:spcBef>
              <a:spcAft>
                <a:spcPts val="0"/>
              </a:spcAft>
              <a:buClr>
                <a:schemeClr val="dk1"/>
              </a:buClr>
              <a:buSzPct val="100000"/>
              <a:buFont typeface="Noto Sans Symbols"/>
              <a:buChar char="⚫"/>
            </a:pPr>
            <a:r>
              <a:rPr lang="en-US" sz="2400">
                <a:latin typeface="Arial"/>
                <a:ea typeface="Arial"/>
                <a:cs typeface="Arial"/>
                <a:sym typeface="Arial"/>
              </a:rPr>
              <a:t>किसी भी खतरों की उपस्थिति सुनिश्चित करें</a:t>
            </a:r>
            <a:endParaRPr/>
          </a:p>
          <a:p>
            <a:pPr marL="444254" lvl="0" indent="-344296" algn="l" rtl="0">
              <a:lnSpc>
                <a:spcPct val="150000"/>
              </a:lnSpc>
              <a:spcBef>
                <a:spcPts val="729"/>
              </a:spcBef>
              <a:spcAft>
                <a:spcPts val="0"/>
              </a:spcAft>
              <a:buClr>
                <a:schemeClr val="dk1"/>
              </a:buClr>
              <a:buSzPct val="100000"/>
              <a:buFont typeface="Noto Sans Symbols"/>
              <a:buChar char="⚫"/>
            </a:pPr>
            <a:r>
              <a:rPr lang="en-US" sz="2400">
                <a:latin typeface="Arial"/>
                <a:ea typeface="Arial"/>
                <a:cs typeface="Arial"/>
                <a:sym typeface="Arial"/>
              </a:rPr>
              <a:t>पीड़ित के स्थल की ओर बढ़ें</a:t>
            </a:r>
            <a:endParaRPr/>
          </a:p>
          <a:p>
            <a:pPr marL="444254" lvl="0" indent="-344296" algn="l" rtl="0">
              <a:lnSpc>
                <a:spcPct val="150000"/>
              </a:lnSpc>
              <a:spcBef>
                <a:spcPts val="729"/>
              </a:spcBef>
              <a:spcAft>
                <a:spcPts val="0"/>
              </a:spcAft>
              <a:buClr>
                <a:schemeClr val="dk1"/>
              </a:buClr>
              <a:buSzPct val="100000"/>
              <a:buFont typeface="Noto Sans Symbols"/>
              <a:buChar char="⚫"/>
            </a:pPr>
            <a:r>
              <a:rPr lang="en-US" sz="2400">
                <a:latin typeface="Arial"/>
                <a:ea typeface="Arial"/>
                <a:cs typeface="Arial"/>
                <a:sym typeface="Arial"/>
              </a:rPr>
              <a:t>यदि कोई हो तो खतरों को कम करें</a:t>
            </a:r>
            <a:endParaRPr/>
          </a:p>
          <a:p>
            <a:pPr marL="444254" lvl="0" indent="-344296" algn="l" rtl="0">
              <a:lnSpc>
                <a:spcPct val="150000"/>
              </a:lnSpc>
              <a:spcBef>
                <a:spcPts val="729"/>
              </a:spcBef>
              <a:spcAft>
                <a:spcPts val="0"/>
              </a:spcAft>
              <a:buClr>
                <a:schemeClr val="dk1"/>
              </a:buClr>
              <a:buSzPct val="100000"/>
              <a:buFont typeface="Noto Sans Symbols"/>
              <a:buChar char="⚫"/>
            </a:pPr>
            <a:r>
              <a:rPr lang="en-US" sz="2400">
                <a:latin typeface="Arial"/>
                <a:ea typeface="Arial"/>
                <a:cs typeface="Arial"/>
                <a:sym typeface="Arial"/>
              </a:rPr>
              <a:t>सुरक्षा क्षेत्र और बचने के रास्तों की स्थापना करें</a:t>
            </a:r>
            <a:endParaRPr/>
          </a:p>
          <a:p>
            <a:pPr marL="444254" lvl="0" indent="-344296" algn="l" rtl="0">
              <a:lnSpc>
                <a:spcPct val="150000"/>
              </a:lnSpc>
              <a:spcBef>
                <a:spcPts val="729"/>
              </a:spcBef>
              <a:spcAft>
                <a:spcPts val="0"/>
              </a:spcAft>
              <a:buClr>
                <a:schemeClr val="dk1"/>
              </a:buClr>
              <a:buSzPct val="100000"/>
              <a:buFont typeface="Noto Sans Symbols"/>
              <a:buChar char="⚫"/>
            </a:pPr>
            <a:r>
              <a:rPr lang="en-US" sz="2400">
                <a:latin typeface="Arial"/>
                <a:ea typeface="Arial"/>
                <a:cs typeface="Arial"/>
                <a:sym typeface="Arial"/>
              </a:rPr>
              <a:t>अपने पहुंच क्षेत्र को सुरक्षित करें और मलबे को निकालें</a:t>
            </a:r>
            <a:endParaRPr/>
          </a:p>
        </p:txBody>
      </p:sp>
      <p:sp>
        <p:nvSpPr>
          <p:cNvPr id="391" name="Google Shape;39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95B3C2"/>
                </a:solidFill>
                <a:latin typeface="Calibri"/>
                <a:ea typeface="Calibri"/>
                <a:cs typeface="Calibri"/>
                <a:sym typeface="Calibri"/>
              </a:rPr>
              <a:t>29</a:t>
            </a:fld>
            <a:endParaRPr sz="1200">
              <a:solidFill>
                <a:srgbClr val="95B3C2"/>
              </a:solidFill>
              <a:latin typeface="Calibri"/>
              <a:ea typeface="Calibri"/>
              <a:cs typeface="Calibri"/>
              <a:sym typeface="Calibri"/>
            </a:endParaRPr>
          </a:p>
        </p:txBody>
      </p:sp>
      <p:pic>
        <p:nvPicPr>
          <p:cNvPr id="392" name="Google Shape;392;p41"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393" name="Google Shape;393;p41"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15"/>
          <p:cNvSpPr txBox="1">
            <a:spLocks noGrp="1"/>
          </p:cNvSpPr>
          <p:nvPr>
            <p:ph type="title"/>
          </p:nvPr>
        </p:nvSpPr>
        <p:spPr>
          <a:xfrm>
            <a:off x="849923" y="1537435"/>
            <a:ext cx="43668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INTRODUCTION (परिचय)</a:t>
            </a:r>
            <a:endParaRPr sz="4000" b="1">
              <a:solidFill>
                <a:srgbClr val="FFC000"/>
              </a:solidFill>
              <a:latin typeface="Arial"/>
              <a:ea typeface="Arial"/>
              <a:cs typeface="Arial"/>
              <a:sym typeface="Arial"/>
            </a:endParaRPr>
          </a:p>
        </p:txBody>
      </p:sp>
      <p:sp>
        <p:nvSpPr>
          <p:cNvPr id="110" name="Google Shape;110;p15"/>
          <p:cNvSpPr txBox="1">
            <a:spLocks noGrp="1"/>
          </p:cNvSpPr>
          <p:nvPr>
            <p:ph type="body" idx="1"/>
          </p:nvPr>
        </p:nvSpPr>
        <p:spPr>
          <a:xfrm>
            <a:off x="5955322" y="1148862"/>
            <a:ext cx="5545016" cy="5028101"/>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400"/>
              <a:buChar char="•"/>
            </a:pPr>
            <a:r>
              <a:rPr lang="en-US" sz="2400">
                <a:latin typeface="Arial"/>
                <a:ea typeface="Arial"/>
                <a:cs typeface="Arial"/>
                <a:sym typeface="Arial"/>
              </a:rPr>
              <a:t>रेल्वे</a:t>
            </a:r>
            <a:r>
              <a:rPr lang="en-US" sz="2400"/>
              <a:t> आपदा एक गंभीर ट्रेन दुर्घटना या कोई बड़ा अप्रिय हादसा है, जो प्राकृतिक या मानवजनित कारणों से होता है। इसमें बड़ी संख्या में लोगों की मृत्यु, गंभीर चोटें, और यातायात बाधित हो सकता है। ऐसे समय में बड़े पैमाने पर सरकारी/गैर-सरकारी और निजी संगठनों से मदद की आवश्यकता पड़ती है।</a:t>
            </a:r>
            <a:endParaRPr sz="2800">
              <a:solidFill>
                <a:srgbClr val="00B050"/>
              </a:solidFill>
              <a:latin typeface="Arial"/>
              <a:ea typeface="Arial"/>
              <a:cs typeface="Arial"/>
              <a:sym typeface="Arial"/>
            </a:endParaRPr>
          </a:p>
        </p:txBody>
      </p:sp>
      <p:pic>
        <p:nvPicPr>
          <p:cNvPr id="111" name="Google Shape;111;p15"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112" name="Google Shape;112;p15"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2"/>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42"/>
          <p:cNvSpPr txBox="1">
            <a:spLocks noGrp="1"/>
          </p:cNvSpPr>
          <p:nvPr>
            <p:ph type="title"/>
          </p:nvPr>
        </p:nvSpPr>
        <p:spPr>
          <a:xfrm>
            <a:off x="410312" y="2074981"/>
            <a:ext cx="4607165" cy="2086704"/>
          </a:xfrm>
          <a:prstGeom prst="rect">
            <a:avLst/>
          </a:prstGeom>
          <a:solidFill>
            <a:srgbClr val="FFD96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a:solidFill>
                  <a:srgbClr val="C00000"/>
                </a:solidFill>
                <a:latin typeface="Arial"/>
                <a:ea typeface="Arial"/>
                <a:cs typeface="Arial"/>
                <a:sym typeface="Arial"/>
              </a:rPr>
              <a:t>सामग्रियों को काटने और भेदन करने की प्रक्रियाएँ</a:t>
            </a:r>
            <a:endParaRPr sz="4800" b="1">
              <a:solidFill>
                <a:srgbClr val="C00000"/>
              </a:solidFill>
              <a:latin typeface="Arial"/>
              <a:ea typeface="Arial"/>
              <a:cs typeface="Arial"/>
              <a:sym typeface="Arial"/>
            </a:endParaRPr>
          </a:p>
        </p:txBody>
      </p:sp>
      <p:sp>
        <p:nvSpPr>
          <p:cNvPr id="401" name="Google Shape;401;p42"/>
          <p:cNvSpPr txBox="1">
            <a:spLocks noGrp="1"/>
          </p:cNvSpPr>
          <p:nvPr>
            <p:ph type="body" idx="1"/>
          </p:nvPr>
        </p:nvSpPr>
        <p:spPr>
          <a:xfrm>
            <a:off x="6096000" y="1207477"/>
            <a:ext cx="5791200" cy="5148873"/>
          </a:xfrm>
          <a:prstGeom prst="rect">
            <a:avLst/>
          </a:prstGeom>
          <a:noFill/>
          <a:ln>
            <a:noFill/>
          </a:ln>
        </p:spPr>
        <p:txBody>
          <a:bodyPr spcFirstLastPara="1" wrap="square" lIns="91425" tIns="45700" rIns="91425" bIns="45700" anchor="t" anchorCtr="0">
            <a:normAutofit/>
          </a:bodyPr>
          <a:lstStyle/>
          <a:p>
            <a:pPr marL="444254" lvl="0" indent="-344296" algn="l" rtl="0">
              <a:lnSpc>
                <a:spcPct val="200000"/>
              </a:lnSpc>
              <a:spcBef>
                <a:spcPts val="0"/>
              </a:spcBef>
              <a:spcAft>
                <a:spcPts val="0"/>
              </a:spcAft>
              <a:buClr>
                <a:schemeClr val="dk1"/>
              </a:buClr>
              <a:buSzPts val="2400"/>
              <a:buFont typeface="Noto Sans Symbols"/>
              <a:buChar char="⚫"/>
            </a:pPr>
            <a:r>
              <a:rPr lang="en-US" sz="2400">
                <a:latin typeface="Arial"/>
                <a:ea typeface="Arial"/>
                <a:cs typeface="Arial"/>
                <a:sym typeface="Arial"/>
              </a:rPr>
              <a:t>हमेशा जागरूक रहें कि एक फंसी हुई पीड़िता सामग्री के दूसरी तरफ सीधा संपर्क में हो सकती है।</a:t>
            </a:r>
            <a:endParaRPr/>
          </a:p>
          <a:p>
            <a:pPr marL="444254" lvl="0" indent="-344296" algn="l" rtl="0">
              <a:lnSpc>
                <a:spcPct val="200000"/>
              </a:lnSpc>
              <a:spcBef>
                <a:spcPts val="729"/>
              </a:spcBef>
              <a:spcAft>
                <a:spcPts val="0"/>
              </a:spcAft>
              <a:buClr>
                <a:schemeClr val="dk1"/>
              </a:buClr>
              <a:buSzPts val="2400"/>
              <a:buFont typeface="Noto Sans Symbols"/>
              <a:buChar char="⚫"/>
            </a:pPr>
            <a:r>
              <a:rPr lang="en-US" sz="2400">
                <a:latin typeface="Arial"/>
                <a:ea typeface="Arial"/>
                <a:cs typeface="Arial"/>
                <a:sym typeface="Arial"/>
              </a:rPr>
              <a:t>काटने और प्रविष्ट करने के दौरान अत्यधिक सावधानी बरतें ताकि एक फंसी हुई पीड़िता को दुर्घटनावश घायल न करें।</a:t>
            </a:r>
            <a:endParaRPr/>
          </a:p>
        </p:txBody>
      </p:sp>
      <p:sp>
        <p:nvSpPr>
          <p:cNvPr id="402" name="Google Shape;40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95B3C2"/>
                </a:solidFill>
                <a:latin typeface="Calibri"/>
                <a:ea typeface="Calibri"/>
                <a:cs typeface="Calibri"/>
                <a:sym typeface="Calibri"/>
              </a:rPr>
              <a:t>30</a:t>
            </a:fld>
            <a:endParaRPr sz="1200">
              <a:solidFill>
                <a:srgbClr val="95B3C2"/>
              </a:solidFill>
              <a:latin typeface="Calibri"/>
              <a:ea typeface="Calibri"/>
              <a:cs typeface="Calibri"/>
              <a:sym typeface="Calibri"/>
            </a:endParaRPr>
          </a:p>
        </p:txBody>
      </p:sp>
      <p:pic>
        <p:nvPicPr>
          <p:cNvPr id="403" name="Google Shape;403;p42"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404" name="Google Shape;404;p42"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3"/>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43"/>
          <p:cNvSpPr txBox="1">
            <a:spLocks noGrp="1"/>
          </p:cNvSpPr>
          <p:nvPr>
            <p:ph type="title"/>
          </p:nvPr>
        </p:nvSpPr>
        <p:spPr>
          <a:xfrm>
            <a:off x="381001" y="1975336"/>
            <a:ext cx="4964722" cy="1811215"/>
          </a:xfrm>
          <a:prstGeom prst="rect">
            <a:avLst/>
          </a:prstGeom>
          <a:solidFill>
            <a:srgbClr val="FFD96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a:solidFill>
                  <a:srgbClr val="C00000"/>
                </a:solidFill>
                <a:latin typeface="Arial"/>
                <a:ea typeface="Arial"/>
                <a:cs typeface="Arial"/>
                <a:sym typeface="Arial"/>
              </a:rPr>
              <a:t>सामग्रियों को काटने और भेदन करने की प्रक्रियाएँ</a:t>
            </a:r>
            <a:endParaRPr sz="4000" b="1">
              <a:solidFill>
                <a:srgbClr val="C00000"/>
              </a:solidFill>
              <a:latin typeface="Arial"/>
              <a:ea typeface="Arial"/>
              <a:cs typeface="Arial"/>
              <a:sym typeface="Arial"/>
            </a:endParaRPr>
          </a:p>
        </p:txBody>
      </p:sp>
      <p:sp>
        <p:nvSpPr>
          <p:cNvPr id="412" name="Google Shape;412;p43"/>
          <p:cNvSpPr txBox="1">
            <a:spLocks noGrp="1"/>
          </p:cNvSpPr>
          <p:nvPr>
            <p:ph type="body" idx="1"/>
          </p:nvPr>
        </p:nvSpPr>
        <p:spPr>
          <a:xfrm>
            <a:off x="6095999" y="1781908"/>
            <a:ext cx="5627077" cy="4841630"/>
          </a:xfrm>
          <a:prstGeom prst="rect">
            <a:avLst/>
          </a:prstGeom>
          <a:noFill/>
          <a:ln>
            <a:noFill/>
          </a:ln>
        </p:spPr>
        <p:txBody>
          <a:bodyPr spcFirstLastPara="1" wrap="square" lIns="91425" tIns="45700" rIns="91425" bIns="45700" anchor="t" anchorCtr="0">
            <a:normAutofit/>
          </a:bodyPr>
          <a:lstStyle/>
          <a:p>
            <a:pPr marL="444254" lvl="0" indent="-344296" algn="l" rtl="0">
              <a:lnSpc>
                <a:spcPct val="200000"/>
              </a:lnSpc>
              <a:spcBef>
                <a:spcPts val="0"/>
              </a:spcBef>
              <a:spcAft>
                <a:spcPts val="0"/>
              </a:spcAft>
              <a:buClr>
                <a:schemeClr val="dk1"/>
              </a:buClr>
              <a:buSzPts val="2400"/>
              <a:buFont typeface="Noto Sans Symbols"/>
              <a:buChar char="⚫"/>
            </a:pPr>
            <a:r>
              <a:rPr lang="en-US" sz="2400">
                <a:latin typeface="Arial"/>
                <a:ea typeface="Arial"/>
                <a:cs typeface="Arial"/>
                <a:sym typeface="Arial"/>
              </a:rPr>
              <a:t>किसी कार्य के लिए TEA का सही चयन करें।</a:t>
            </a:r>
            <a:endParaRPr/>
          </a:p>
          <a:p>
            <a:pPr marL="444254" lvl="0" indent="-344296" algn="l" rtl="0">
              <a:lnSpc>
                <a:spcPct val="200000"/>
              </a:lnSpc>
              <a:spcBef>
                <a:spcPts val="729"/>
              </a:spcBef>
              <a:spcAft>
                <a:spcPts val="0"/>
              </a:spcAft>
              <a:buClr>
                <a:schemeClr val="dk1"/>
              </a:buClr>
              <a:buSzPts val="2400"/>
              <a:buFont typeface="Noto Sans Symbols"/>
              <a:buChar char="⚫"/>
            </a:pPr>
            <a:r>
              <a:rPr lang="en-US" sz="2400">
                <a:latin typeface="Arial"/>
                <a:ea typeface="Arial"/>
                <a:cs typeface="Arial"/>
                <a:sym typeface="Arial"/>
              </a:rPr>
              <a:t>TEA की क्षमता और सीमा की अच्छी समझ होनी चाहिए।</a:t>
            </a:r>
            <a:endParaRPr/>
          </a:p>
          <a:p>
            <a:pPr marL="444254" lvl="0" indent="-344296" algn="l" rtl="0">
              <a:lnSpc>
                <a:spcPct val="200000"/>
              </a:lnSpc>
              <a:spcBef>
                <a:spcPts val="729"/>
              </a:spcBef>
              <a:spcAft>
                <a:spcPts val="0"/>
              </a:spcAft>
              <a:buClr>
                <a:schemeClr val="dk1"/>
              </a:buClr>
              <a:buSzPts val="2400"/>
              <a:buFont typeface="Noto Sans Symbols"/>
              <a:buChar char="⚫"/>
            </a:pPr>
            <a:r>
              <a:rPr lang="en-US" sz="2400">
                <a:latin typeface="Arial"/>
                <a:ea typeface="Arial"/>
                <a:cs typeface="Arial"/>
                <a:sym typeface="Arial"/>
              </a:rPr>
              <a:t>हमें हमेशा TEA की क्षमताओं के भीतर काम करना चाहिए।</a:t>
            </a:r>
            <a:endParaRPr/>
          </a:p>
        </p:txBody>
      </p:sp>
      <p:sp>
        <p:nvSpPr>
          <p:cNvPr id="413" name="Google Shape;41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95B3C2"/>
                </a:solidFill>
                <a:latin typeface="Calibri"/>
                <a:ea typeface="Calibri"/>
                <a:cs typeface="Calibri"/>
                <a:sym typeface="Calibri"/>
              </a:rPr>
              <a:t>31</a:t>
            </a:fld>
            <a:endParaRPr sz="1200">
              <a:solidFill>
                <a:srgbClr val="95B3C2"/>
              </a:solidFill>
              <a:latin typeface="Calibri"/>
              <a:ea typeface="Calibri"/>
              <a:cs typeface="Calibri"/>
              <a:sym typeface="Calibri"/>
            </a:endParaRPr>
          </a:p>
        </p:txBody>
      </p:sp>
      <p:pic>
        <p:nvPicPr>
          <p:cNvPr id="414" name="Google Shape;414;p43"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415" name="Google Shape;415;p43"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4"/>
          <p:cNvSpPr txBox="1"/>
          <p:nvPr/>
        </p:nvSpPr>
        <p:spPr>
          <a:xfrm>
            <a:off x="4784271" y="11724"/>
            <a:ext cx="7466345"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44"/>
          <p:cNvSpPr txBox="1">
            <a:spLocks noGrp="1"/>
          </p:cNvSpPr>
          <p:nvPr>
            <p:ph type="title"/>
          </p:nvPr>
        </p:nvSpPr>
        <p:spPr>
          <a:xfrm>
            <a:off x="615463" y="1349862"/>
            <a:ext cx="4648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पहुँच के मूल्यांकन...</a:t>
            </a:r>
            <a:endParaRPr sz="4000" b="1">
              <a:solidFill>
                <a:srgbClr val="FFC000"/>
              </a:solidFill>
              <a:latin typeface="Arial"/>
              <a:ea typeface="Arial"/>
              <a:cs typeface="Arial"/>
              <a:sym typeface="Arial"/>
            </a:endParaRPr>
          </a:p>
        </p:txBody>
      </p:sp>
      <p:sp>
        <p:nvSpPr>
          <p:cNvPr id="423" name="Google Shape;423;p44"/>
          <p:cNvSpPr txBox="1">
            <a:spLocks noGrp="1"/>
          </p:cNvSpPr>
          <p:nvPr>
            <p:ph type="body" idx="1"/>
          </p:nvPr>
        </p:nvSpPr>
        <p:spPr>
          <a:xfrm>
            <a:off x="4725655" y="1349862"/>
            <a:ext cx="7466345" cy="5896707"/>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dk1"/>
              </a:buClr>
              <a:buSzPts val="2400"/>
              <a:buFont typeface="Calibri"/>
              <a:buAutoNum type="arabicPeriod"/>
            </a:pPr>
            <a:r>
              <a:rPr lang="en-US" sz="2400">
                <a:latin typeface="Arial"/>
                <a:ea typeface="Arial"/>
                <a:cs typeface="Arial"/>
                <a:sym typeface="Arial"/>
              </a:rPr>
              <a:t>खतरों की उपस्थिति जांचें, यदि कोई हो तो खतरों को कम करें।</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सुरक्षा क्षेत्र और बचने के रास्तों की स्थापना करें।</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अपनी पहुंच को सुरक्षित करें और मलबे को निकालें।</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पीड़ित स्थल की ओर बढ़ें।</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नॉन-एसी कोच में प्रत्येक पक्ष पर 02 आपातकालीन निकासी खिड़कियाँ होती हैं और एसी कोच में प्रत्येक पक्ष पर 01 होती है।</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टकराव के मामले में, सामान्यतः अंत के कोच बुरी तरह से टूट जाते हैं।</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रेल्वे कर्मचारियों और अतिरिक्त स्वयंसेवकों को जीएस कोचेज़ की ओर समूह बनाने और गंभीर रूप से घायल यात्रियों को निकालने के लिए निर्देशित किया जाना चाहिए।</a:t>
            </a:r>
            <a:endParaRPr sz="2400">
              <a:latin typeface="Arial"/>
              <a:ea typeface="Arial"/>
              <a:cs typeface="Arial"/>
              <a:sym typeface="Arial"/>
            </a:endParaRPr>
          </a:p>
        </p:txBody>
      </p:sp>
      <p:pic>
        <p:nvPicPr>
          <p:cNvPr id="424" name="Google Shape;424;p44"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425" name="Google Shape;425;p44"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5"/>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2" name="Google Shape;432;p45"/>
          <p:cNvSpPr txBox="1">
            <a:spLocks noGrp="1"/>
          </p:cNvSpPr>
          <p:nvPr>
            <p:ph type="title"/>
          </p:nvPr>
        </p:nvSpPr>
        <p:spPr>
          <a:xfrm>
            <a:off x="838200" y="1982914"/>
            <a:ext cx="468336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पहुंच रणनीतियाँ</a:t>
            </a:r>
            <a:endParaRPr sz="4000" b="1">
              <a:solidFill>
                <a:srgbClr val="FFC000"/>
              </a:solidFill>
              <a:latin typeface="Arial"/>
              <a:ea typeface="Arial"/>
              <a:cs typeface="Arial"/>
              <a:sym typeface="Arial"/>
            </a:endParaRPr>
          </a:p>
        </p:txBody>
      </p:sp>
      <p:sp>
        <p:nvSpPr>
          <p:cNvPr id="433" name="Google Shape;433;p45"/>
          <p:cNvSpPr txBox="1">
            <a:spLocks noGrp="1"/>
          </p:cNvSpPr>
          <p:nvPr>
            <p:ph type="body" idx="1"/>
          </p:nvPr>
        </p:nvSpPr>
        <p:spPr>
          <a:xfrm>
            <a:off x="6013938" y="1254369"/>
            <a:ext cx="5744308" cy="492259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b="1">
                <a:latin typeface="Arial"/>
                <a:ea typeface="Arial"/>
                <a:cs typeface="Arial"/>
                <a:sym typeface="Arial"/>
              </a:rPr>
              <a:t>ऊर्ध्वाधर पहुंच</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शिकार तक पहुँच ऊपर या नीचे से की जाती है।</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एक चौकोर छेद मार्क करें जो पहुँच की अनुमति देने के लिए बड़ा हो।</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टुकड़े के केंद्र में एक छोटा छेद बनाएं।</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चौकौने के मार्क किए गए किनारों पर काटें।</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फिर छेद का उपयोग करके टुकड़े को निकालें।</a:t>
            </a:r>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तेज किनारों का ध्यान रखें।</a:t>
            </a:r>
            <a:endParaRPr sz="2400">
              <a:latin typeface="Arial"/>
              <a:ea typeface="Arial"/>
              <a:cs typeface="Arial"/>
              <a:sym typeface="Arial"/>
            </a:endParaRPr>
          </a:p>
        </p:txBody>
      </p:sp>
      <p:pic>
        <p:nvPicPr>
          <p:cNvPr id="434" name="Google Shape;434;p45"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435" name="Google Shape;435;p45"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6"/>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46"/>
          <p:cNvSpPr txBox="1">
            <a:spLocks noGrp="1"/>
          </p:cNvSpPr>
          <p:nvPr>
            <p:ph type="title"/>
          </p:nvPr>
        </p:nvSpPr>
        <p:spPr>
          <a:xfrm>
            <a:off x="474787" y="1467091"/>
            <a:ext cx="465992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Open Sans"/>
              <a:buNone/>
            </a:pPr>
            <a:r>
              <a:rPr lang="en-US" sz="4000" b="1">
                <a:solidFill>
                  <a:srgbClr val="FFC000"/>
                </a:solidFill>
                <a:latin typeface="Open Sans"/>
                <a:ea typeface="Open Sans"/>
                <a:cs typeface="Open Sans"/>
                <a:sym typeface="Open Sans"/>
              </a:rPr>
              <a:t>पहुंच रणनीतियाँ</a:t>
            </a:r>
            <a:endParaRPr sz="4000" b="1">
              <a:solidFill>
                <a:srgbClr val="FFC000"/>
              </a:solidFill>
              <a:latin typeface="Open Sans"/>
              <a:ea typeface="Open Sans"/>
              <a:cs typeface="Open Sans"/>
              <a:sym typeface="Open Sans"/>
            </a:endParaRPr>
          </a:p>
        </p:txBody>
      </p:sp>
      <p:sp>
        <p:nvSpPr>
          <p:cNvPr id="443" name="Google Shape;443;p46"/>
          <p:cNvSpPr txBox="1">
            <a:spLocks noGrp="1"/>
          </p:cNvSpPr>
          <p:nvPr>
            <p:ph type="body" idx="1"/>
          </p:nvPr>
        </p:nvSpPr>
        <p:spPr>
          <a:xfrm>
            <a:off x="5861538" y="1078523"/>
            <a:ext cx="5492262" cy="5414352"/>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400"/>
              <a:buChar char="•"/>
            </a:pPr>
            <a:r>
              <a:rPr lang="en-US" sz="2400" b="1">
                <a:latin typeface="Arial"/>
                <a:ea typeface="Arial"/>
                <a:cs typeface="Arial"/>
                <a:sym typeface="Arial"/>
              </a:rPr>
              <a:t>क्षैतिज पहुंच</a:t>
            </a:r>
            <a:endParaRPr/>
          </a:p>
          <a:p>
            <a:pPr marL="457200" lvl="0" indent="-457200" algn="just" rtl="0">
              <a:lnSpc>
                <a:spcPct val="15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शिकार तक पहुँच किनारे से की जाती है।</a:t>
            </a:r>
            <a:endParaRPr/>
          </a:p>
          <a:p>
            <a:pPr marL="457200" lvl="0" indent="-457200" algn="just" rtl="0">
              <a:lnSpc>
                <a:spcPct val="15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एक आयताकार पहुँच छेद काटें, जो पहुँच की अनुमति देने के लिए बड़ा हो (70 सेमी सभी तरफ)।</a:t>
            </a:r>
            <a:endParaRPr/>
          </a:p>
          <a:p>
            <a:pPr marL="457200" lvl="0" indent="-457200" algn="just" rtl="0">
              <a:lnSpc>
                <a:spcPct val="15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टुकड़े को हटा दें।</a:t>
            </a:r>
            <a:endParaRPr/>
          </a:p>
          <a:p>
            <a:pPr marL="457200" lvl="0" indent="-457200" algn="just" rtl="0">
              <a:lnSpc>
                <a:spcPct val="15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तेज किनारों का ध्यान रखें।</a:t>
            </a:r>
            <a:endParaRPr sz="2400">
              <a:latin typeface="Arial"/>
              <a:ea typeface="Arial"/>
              <a:cs typeface="Arial"/>
              <a:sym typeface="Arial"/>
            </a:endParaRPr>
          </a:p>
        </p:txBody>
      </p:sp>
      <p:pic>
        <p:nvPicPr>
          <p:cNvPr id="444" name="Google Shape;444;p46"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445" name="Google Shape;445;p46"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7"/>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2" name="Google Shape;452;p47"/>
          <p:cNvSpPr txBox="1">
            <a:spLocks noGrp="1"/>
          </p:cNvSpPr>
          <p:nvPr>
            <p:ph type="title"/>
          </p:nvPr>
        </p:nvSpPr>
        <p:spPr>
          <a:xfrm>
            <a:off x="389914" y="1361273"/>
            <a:ext cx="4463444" cy="16367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Open Sans"/>
              <a:buNone/>
            </a:pPr>
            <a:r>
              <a:rPr lang="en-US" sz="4000" b="1">
                <a:solidFill>
                  <a:srgbClr val="FFC000"/>
                </a:solidFill>
                <a:latin typeface="Open Sans"/>
                <a:ea typeface="Open Sans"/>
                <a:cs typeface="Open Sans"/>
                <a:sym typeface="Open Sans"/>
              </a:rPr>
              <a:t>महत्वपूर्ण निर्देश</a:t>
            </a:r>
            <a:endParaRPr sz="4000" b="1">
              <a:solidFill>
                <a:srgbClr val="FFC000"/>
              </a:solidFill>
              <a:latin typeface="Open Sans"/>
              <a:ea typeface="Open Sans"/>
              <a:cs typeface="Open Sans"/>
              <a:sym typeface="Open Sans"/>
            </a:endParaRPr>
          </a:p>
        </p:txBody>
      </p:sp>
      <p:sp>
        <p:nvSpPr>
          <p:cNvPr id="453" name="Google Shape;453;p47"/>
          <p:cNvSpPr txBox="1">
            <a:spLocks noGrp="1"/>
          </p:cNvSpPr>
          <p:nvPr>
            <p:ph type="body" idx="1"/>
          </p:nvPr>
        </p:nvSpPr>
        <p:spPr>
          <a:xfrm>
            <a:off x="5719339" y="214580"/>
            <a:ext cx="5254986" cy="6655144"/>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dk1"/>
              </a:buClr>
              <a:buSzPts val="2400"/>
              <a:buFont typeface="Calibri"/>
              <a:buAutoNum type="arabicPeriod"/>
            </a:pPr>
            <a:r>
              <a:rPr lang="en-US" sz="2400">
                <a:latin typeface="Open Sans"/>
                <a:ea typeface="Open Sans"/>
                <a:cs typeface="Open Sans"/>
                <a:sym typeface="Open Sans"/>
              </a:rPr>
              <a:t>उपलब्ध जानकारी को संकलित और विश्लेषण करें।</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a:latin typeface="Open Sans"/>
                <a:ea typeface="Open Sans"/>
                <a:cs typeface="Open Sans"/>
                <a:sym typeface="Open Sans"/>
              </a:rPr>
              <a:t>दृश्य को सुरक्षित करें।</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a:latin typeface="Open Sans"/>
                <a:ea typeface="Open Sans"/>
                <a:cs typeface="Open Sans"/>
                <a:sym typeface="Open Sans"/>
              </a:rPr>
              <a:t>रेल और मलबे की जांच करें और उनका आकलन करें।</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a:latin typeface="Open Sans"/>
                <a:ea typeface="Open Sans"/>
                <a:cs typeface="Open Sans"/>
                <a:sym typeface="Open Sans"/>
              </a:rPr>
              <a:t>आपातकालीन खिड़की पर या उसके पास आसानी से पहुँच वाले पीड़ितों को बचाएं।</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a:latin typeface="Open Sans"/>
                <a:ea typeface="Open Sans"/>
                <a:cs typeface="Open Sans"/>
                <a:sym typeface="Open Sans"/>
              </a:rPr>
              <a:t>खोज के लिए ट्रेन के हिस्से का चयन करें।</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a:latin typeface="Open Sans"/>
                <a:ea typeface="Open Sans"/>
                <a:cs typeface="Open Sans"/>
                <a:sym typeface="Open Sans"/>
              </a:rPr>
              <a:t>पहुंच विधि का चयन करें।</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a:latin typeface="Open Sans"/>
                <a:ea typeface="Open Sans"/>
                <a:cs typeface="Open Sans"/>
                <a:sym typeface="Open Sans"/>
              </a:rPr>
              <a:t>पहुंच मार्ग बनाएं और निकासी के दौरान सुरक्षा सुनिश्चित करें।</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a:latin typeface="Open Sans"/>
                <a:ea typeface="Open Sans"/>
                <a:cs typeface="Open Sans"/>
                <a:sym typeface="Open Sans"/>
              </a:rPr>
              <a:t>परिणामों का निरंतर विश्लेषण करें और खोज योजना का फिर से मूल्यांकन करें।</a:t>
            </a:r>
            <a:endParaRPr/>
          </a:p>
          <a:p>
            <a:pPr marL="457200" lvl="0" indent="-457200" algn="l" rtl="0">
              <a:lnSpc>
                <a:spcPct val="90000"/>
              </a:lnSpc>
              <a:spcBef>
                <a:spcPts val="1000"/>
              </a:spcBef>
              <a:spcAft>
                <a:spcPts val="0"/>
              </a:spcAft>
              <a:buClr>
                <a:schemeClr val="dk1"/>
              </a:buClr>
              <a:buSzPts val="2400"/>
              <a:buFont typeface="Calibri"/>
              <a:buAutoNum type="arabicPeriod"/>
            </a:pPr>
            <a:r>
              <a:rPr lang="en-US" sz="2400">
                <a:latin typeface="Open Sans"/>
                <a:ea typeface="Open Sans"/>
                <a:cs typeface="Open Sans"/>
                <a:sym typeface="Open Sans"/>
              </a:rPr>
              <a:t>पीएचटी को प्रारंभ करें।</a:t>
            </a:r>
            <a:endParaRPr/>
          </a:p>
          <a:p>
            <a:pPr marL="457200" lvl="0" indent="-292100" algn="l" rtl="0">
              <a:lnSpc>
                <a:spcPct val="90000"/>
              </a:lnSpc>
              <a:spcBef>
                <a:spcPts val="1000"/>
              </a:spcBef>
              <a:spcAft>
                <a:spcPts val="0"/>
              </a:spcAft>
              <a:buClr>
                <a:schemeClr val="dk1"/>
              </a:buClr>
              <a:buSzPts val="2600"/>
              <a:buFont typeface="Calibri"/>
              <a:buNone/>
            </a:pPr>
            <a:endParaRPr sz="2600">
              <a:latin typeface="Calibri"/>
              <a:ea typeface="Calibri"/>
              <a:cs typeface="Calibri"/>
              <a:sym typeface="Calibri"/>
            </a:endParaRPr>
          </a:p>
        </p:txBody>
      </p:sp>
      <p:pic>
        <p:nvPicPr>
          <p:cNvPr id="454" name="Google Shape;454;p47"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455" name="Google Shape;455;p47"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8"/>
          <p:cNvSpPr txBox="1"/>
          <p:nvPr/>
        </p:nvSpPr>
        <p:spPr>
          <a:xfrm>
            <a:off x="3445329" y="11724"/>
            <a:ext cx="8805287"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2" name="Google Shape;462;p48"/>
          <p:cNvSpPr txBox="1">
            <a:spLocks noGrp="1"/>
          </p:cNvSpPr>
          <p:nvPr>
            <p:ph type="title"/>
          </p:nvPr>
        </p:nvSpPr>
        <p:spPr>
          <a:xfrm>
            <a:off x="838200" y="1549156"/>
            <a:ext cx="421444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Open Sans"/>
              <a:buNone/>
            </a:pPr>
            <a:r>
              <a:rPr lang="en-US" sz="4000" b="1">
                <a:solidFill>
                  <a:srgbClr val="FFC000"/>
                </a:solidFill>
                <a:latin typeface="Open Sans"/>
                <a:ea typeface="Open Sans"/>
                <a:cs typeface="Open Sans"/>
                <a:sym typeface="Open Sans"/>
              </a:rPr>
              <a:t>स्वर्णिम घंटा</a:t>
            </a:r>
            <a:endParaRPr sz="4000" b="1">
              <a:solidFill>
                <a:srgbClr val="FFC000"/>
              </a:solidFill>
            </a:endParaRPr>
          </a:p>
        </p:txBody>
      </p:sp>
      <p:sp>
        <p:nvSpPr>
          <p:cNvPr id="463" name="Google Shape;463;p48"/>
          <p:cNvSpPr txBox="1">
            <a:spLocks noGrp="1"/>
          </p:cNvSpPr>
          <p:nvPr>
            <p:ph type="body" idx="1"/>
          </p:nvPr>
        </p:nvSpPr>
        <p:spPr>
          <a:xfrm>
            <a:off x="3788230" y="1031629"/>
            <a:ext cx="6874327" cy="5579086"/>
          </a:xfrm>
          <a:prstGeom prst="rect">
            <a:avLst/>
          </a:prstGeom>
          <a:noFill/>
          <a:ln>
            <a:noFill/>
          </a:ln>
        </p:spPr>
        <p:txBody>
          <a:bodyPr spcFirstLastPara="1" wrap="square" lIns="91425" tIns="45700" rIns="91425" bIns="45700" anchor="t" anchorCtr="0">
            <a:normAutofit fontScale="25000" lnSpcReduction="20000"/>
          </a:bodyPr>
          <a:lstStyle/>
          <a:p>
            <a:pPr marL="558786" marR="6773" lvl="0" indent="0" algn="just" rtl="0">
              <a:lnSpc>
                <a:spcPct val="120000"/>
              </a:lnSpc>
              <a:spcBef>
                <a:spcPts val="0"/>
              </a:spcBef>
              <a:spcAft>
                <a:spcPts val="0"/>
              </a:spcAft>
              <a:buClr>
                <a:schemeClr val="dk1"/>
              </a:buClr>
              <a:buSzPct val="100000"/>
              <a:buNone/>
            </a:pPr>
            <a:r>
              <a:rPr lang="en-US" sz="8000">
                <a:latin typeface="Open Sans"/>
                <a:ea typeface="Open Sans"/>
                <a:cs typeface="Open Sans"/>
                <a:sym typeface="Open Sans"/>
              </a:rPr>
              <a:t>यदि एक गंभीर आघात का रोगी दुर्घटना के समय से एक घंटे के भीतर निश्चित चिकित्सा सहायता नहीं प्राप्त करता है, तो उसके अंतिम ठीक होने की संभावना नाटकीय रूप से कम हो जाती है, भले ही बाद में उसके लिए सर्वश्रेष्ठ चिकित्सा ध्यान दिया जाए। यह प्रारंभिक एक घंटे की अवधि को सामान्य रूप से 'स्वर्णिम घंटा' कहा जाता है।</a:t>
            </a:r>
            <a:endParaRPr sz="4800">
              <a:latin typeface="Open Sans"/>
              <a:ea typeface="Open Sans"/>
              <a:cs typeface="Open Sans"/>
              <a:sym typeface="Open Sans"/>
            </a:endParaRPr>
          </a:p>
          <a:p>
            <a:pPr marL="0" lvl="0" indent="0" algn="l" rtl="0">
              <a:lnSpc>
                <a:spcPct val="120000"/>
              </a:lnSpc>
              <a:spcBef>
                <a:spcPts val="2113"/>
              </a:spcBef>
              <a:spcAft>
                <a:spcPts val="0"/>
              </a:spcAft>
              <a:buClr>
                <a:schemeClr val="dk1"/>
              </a:buClr>
              <a:buSzPct val="100000"/>
              <a:buNone/>
            </a:pPr>
            <a:r>
              <a:rPr lang="en-US" sz="8000" b="1" u="sng">
                <a:latin typeface="Open Sans"/>
                <a:ea typeface="Open Sans"/>
                <a:cs typeface="Open Sans"/>
                <a:sym typeface="Open Sans"/>
              </a:rPr>
              <a:t>क्या करना है:-</a:t>
            </a:r>
            <a:endParaRPr sz="8000" b="1" u="sng">
              <a:latin typeface="Open Sans"/>
              <a:ea typeface="Open Sans"/>
              <a:cs typeface="Open Sans"/>
              <a:sym typeface="Open Sans"/>
            </a:endParaRPr>
          </a:p>
          <a:p>
            <a:pPr marL="0" lvl="0" indent="0" algn="l" rtl="0">
              <a:lnSpc>
                <a:spcPct val="120000"/>
              </a:lnSpc>
              <a:spcBef>
                <a:spcPts val="2113"/>
              </a:spcBef>
              <a:spcAft>
                <a:spcPts val="0"/>
              </a:spcAft>
              <a:buClr>
                <a:schemeClr val="dk1"/>
              </a:buClr>
              <a:buSzPct val="100000"/>
              <a:buNone/>
            </a:pPr>
            <a:r>
              <a:rPr lang="en-US" sz="8000">
                <a:latin typeface="Open Sans"/>
                <a:ea typeface="Open Sans"/>
                <a:cs typeface="Open Sans"/>
                <a:sym typeface="Open Sans"/>
              </a:rPr>
              <a:t>        स्वर्णिम घंटे के भीतर निश्चित चिकित्सा सहायता प्रदान करें।</a:t>
            </a:r>
            <a:endParaRPr sz="8000">
              <a:latin typeface="Open Sans"/>
              <a:ea typeface="Open Sans"/>
              <a:cs typeface="Open Sans"/>
              <a:sym typeface="Open Sans"/>
            </a:endParaRPr>
          </a:p>
          <a:p>
            <a:pPr marL="558786" marR="10160" lvl="0" indent="-457189" algn="l" rtl="0">
              <a:lnSpc>
                <a:spcPct val="120000"/>
              </a:lnSpc>
              <a:spcBef>
                <a:spcPts val="860"/>
              </a:spcBef>
              <a:spcAft>
                <a:spcPts val="0"/>
              </a:spcAft>
              <a:buClr>
                <a:schemeClr val="dk1"/>
              </a:buClr>
              <a:buSzPct val="100000"/>
              <a:buFont typeface="Arial"/>
              <a:buChar char="•"/>
            </a:pPr>
            <a:r>
              <a:rPr lang="en-US" sz="8000">
                <a:latin typeface="Open Sans"/>
                <a:ea typeface="Open Sans"/>
                <a:cs typeface="Open Sans"/>
                <a:sym typeface="Open Sans"/>
              </a:rPr>
              <a:t>एक घंटे के भीतर रक्तस्राव को रोकें और रक्त दबाव को पुनर्स्थापित करें।</a:t>
            </a:r>
            <a:endParaRPr sz="8000">
              <a:latin typeface="Open Sans"/>
              <a:ea typeface="Open Sans"/>
              <a:cs typeface="Open Sans"/>
              <a:sym typeface="Open Sans"/>
            </a:endParaRPr>
          </a:p>
          <a:p>
            <a:pPr marL="558786" marR="9313" lvl="0" indent="-457189" algn="l" rtl="0">
              <a:lnSpc>
                <a:spcPct val="120000"/>
              </a:lnSpc>
              <a:spcBef>
                <a:spcPts val="893"/>
              </a:spcBef>
              <a:spcAft>
                <a:spcPts val="0"/>
              </a:spcAft>
              <a:buClr>
                <a:schemeClr val="dk1"/>
              </a:buClr>
              <a:buSzPct val="100000"/>
              <a:buFont typeface="Arial"/>
              <a:buChar char="•"/>
            </a:pPr>
            <a:r>
              <a:rPr lang="en-US" sz="8000">
                <a:latin typeface="Open Sans"/>
                <a:ea typeface="Open Sans"/>
                <a:cs typeface="Open Sans"/>
                <a:sym typeface="Open Sans"/>
              </a:rPr>
              <a:t>जो लोग सदमे में हैं, उन्हें तुरंत सदमे से राहत दी जानी चाहिए।</a:t>
            </a:r>
            <a:endParaRPr sz="8000">
              <a:latin typeface="Open Sans"/>
              <a:ea typeface="Open Sans"/>
              <a:cs typeface="Open Sans"/>
              <a:sym typeface="Open Sans"/>
            </a:endParaRPr>
          </a:p>
          <a:p>
            <a:pPr marL="558786" lvl="0" indent="-458035" algn="l" rtl="0">
              <a:lnSpc>
                <a:spcPct val="120000"/>
              </a:lnSpc>
              <a:spcBef>
                <a:spcPts val="33"/>
              </a:spcBef>
              <a:spcAft>
                <a:spcPts val="0"/>
              </a:spcAft>
              <a:buClr>
                <a:schemeClr val="dk1"/>
              </a:buClr>
              <a:buSzPct val="100000"/>
              <a:buFont typeface="Arial"/>
              <a:buChar char="•"/>
            </a:pPr>
            <a:r>
              <a:rPr lang="en-US" sz="8000">
                <a:latin typeface="Open Sans"/>
                <a:ea typeface="Open Sans"/>
                <a:cs typeface="Open Sans"/>
                <a:sym typeface="Open Sans"/>
              </a:rPr>
              <a:t>घायलों को निकटतम अस्पताल ले जाएं।</a:t>
            </a:r>
            <a:endParaRPr sz="8000">
              <a:latin typeface="Open Sans"/>
              <a:ea typeface="Open Sans"/>
              <a:cs typeface="Open Sans"/>
              <a:sym typeface="Open Sans"/>
            </a:endParaRPr>
          </a:p>
          <a:p>
            <a:pPr marL="228600" lvl="0" indent="-184150" algn="l" rtl="0">
              <a:lnSpc>
                <a:spcPct val="90000"/>
              </a:lnSpc>
              <a:spcBef>
                <a:spcPts val="1000"/>
              </a:spcBef>
              <a:spcAft>
                <a:spcPts val="0"/>
              </a:spcAft>
              <a:buClr>
                <a:schemeClr val="dk1"/>
              </a:buClr>
              <a:buSzPct val="100000"/>
              <a:buNone/>
            </a:pPr>
            <a:endParaRPr/>
          </a:p>
        </p:txBody>
      </p:sp>
      <p:pic>
        <p:nvPicPr>
          <p:cNvPr id="464" name="Google Shape;464;p48"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465" name="Google Shape;465;p48" descr="C:\Users\Acer\Downloads\WhatsApp Image 2025-09-04 at 17.24.38 (3).jpeg"/>
          <p:cNvPicPr preferRelativeResize="0"/>
          <p:nvPr/>
        </p:nvPicPr>
        <p:blipFill rotWithShape="1">
          <a:blip r:embed="rId4">
            <a:alphaModFix/>
          </a:blip>
          <a:srcRect/>
          <a:stretch/>
        </p:blipFill>
        <p:spPr>
          <a:xfrm>
            <a:off x="10972801" y="72122"/>
            <a:ext cx="980626" cy="89911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9"/>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49"/>
          <p:cNvSpPr txBox="1">
            <a:spLocks noGrp="1"/>
          </p:cNvSpPr>
          <p:nvPr>
            <p:ph type="title"/>
          </p:nvPr>
        </p:nvSpPr>
        <p:spPr>
          <a:xfrm>
            <a:off x="480646" y="1748446"/>
            <a:ext cx="452510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Open Sans"/>
              <a:buNone/>
            </a:pPr>
            <a:r>
              <a:rPr lang="en-US" sz="4000" b="1">
                <a:solidFill>
                  <a:srgbClr val="FFC000"/>
                </a:solidFill>
                <a:latin typeface="Open Sans"/>
                <a:ea typeface="Open Sans"/>
                <a:cs typeface="Open Sans"/>
                <a:sym typeface="Open Sans"/>
              </a:rPr>
              <a:t>दुर्घटना राहत ट्रेन</a:t>
            </a:r>
            <a:br>
              <a:rPr lang="en-US" sz="4000" b="1">
                <a:solidFill>
                  <a:srgbClr val="FFC000"/>
                </a:solidFill>
                <a:latin typeface="Open Sans"/>
                <a:ea typeface="Open Sans"/>
                <a:cs typeface="Open Sans"/>
                <a:sym typeface="Open Sans"/>
              </a:rPr>
            </a:br>
            <a:endParaRPr sz="4000">
              <a:solidFill>
                <a:srgbClr val="FFC000"/>
              </a:solidFill>
              <a:latin typeface="Open Sans"/>
              <a:ea typeface="Open Sans"/>
              <a:cs typeface="Open Sans"/>
              <a:sym typeface="Open Sans"/>
            </a:endParaRPr>
          </a:p>
        </p:txBody>
      </p:sp>
      <p:sp>
        <p:nvSpPr>
          <p:cNvPr id="473" name="Google Shape;473;p49"/>
          <p:cNvSpPr txBox="1">
            <a:spLocks noGrp="1"/>
          </p:cNvSpPr>
          <p:nvPr>
            <p:ph type="body" idx="1"/>
          </p:nvPr>
        </p:nvSpPr>
        <p:spPr>
          <a:xfrm>
            <a:off x="6002210" y="1137138"/>
            <a:ext cx="5961185" cy="5427785"/>
          </a:xfrm>
          <a:prstGeom prst="rect">
            <a:avLst/>
          </a:prstGeom>
          <a:noFill/>
          <a:ln>
            <a:noFill/>
          </a:ln>
        </p:spPr>
        <p:txBody>
          <a:bodyPr spcFirstLastPara="1" wrap="square" lIns="91425" tIns="45700" rIns="91425" bIns="45700" anchor="t" anchorCtr="0">
            <a:normAutofit/>
          </a:bodyPr>
          <a:lstStyle/>
          <a:p>
            <a:pPr marL="234945" lvl="0" indent="-40216" algn="l" rtl="0">
              <a:lnSpc>
                <a:spcPct val="150000"/>
              </a:lnSpc>
              <a:spcBef>
                <a:spcPts val="0"/>
              </a:spcBef>
              <a:spcAft>
                <a:spcPts val="0"/>
              </a:spcAft>
              <a:buClr>
                <a:schemeClr val="dk1"/>
              </a:buClr>
              <a:buSzPts val="2800"/>
              <a:buNone/>
            </a:pPr>
            <a:r>
              <a:rPr lang="en-US" u="sng"/>
              <a:t>संबंधित को तेजी और सटीक सूचना</a:t>
            </a:r>
            <a:endParaRPr/>
          </a:p>
          <a:p>
            <a:pPr marL="685800" lvl="1" indent="-127000" algn="l" rtl="0">
              <a:lnSpc>
                <a:spcPct val="150000"/>
              </a:lnSpc>
              <a:spcBef>
                <a:spcPts val="500"/>
              </a:spcBef>
              <a:spcAft>
                <a:spcPts val="0"/>
              </a:spcAft>
              <a:buClr>
                <a:schemeClr val="dk1"/>
              </a:buClr>
              <a:buSzPts val="1600"/>
              <a:buNone/>
            </a:pPr>
            <a:endParaRPr sz="1600" u="sng"/>
          </a:p>
          <a:p>
            <a:pPr marL="228600" lvl="0" indent="-228600" algn="l" rtl="0">
              <a:lnSpc>
                <a:spcPct val="150000"/>
              </a:lnSpc>
              <a:spcBef>
                <a:spcPts val="1000"/>
              </a:spcBef>
              <a:spcAft>
                <a:spcPts val="0"/>
              </a:spcAft>
              <a:buClr>
                <a:schemeClr val="dk1"/>
              </a:buClr>
              <a:buSzPts val="2400"/>
              <a:buChar char="•"/>
            </a:pPr>
            <a:r>
              <a:rPr lang="en-US" sz="2400"/>
              <a:t>उपग्रह फोन की प्रावधान: नेटवर्क की अनुपस्थिति में भी कार्य कर सकते हैं।</a:t>
            </a:r>
            <a:endParaRPr/>
          </a:p>
          <a:p>
            <a:pPr marL="1600200" lvl="3" indent="-76200" algn="l" rtl="0">
              <a:lnSpc>
                <a:spcPct val="150000"/>
              </a:lnSpc>
              <a:spcBef>
                <a:spcPts val="500"/>
              </a:spcBef>
              <a:spcAft>
                <a:spcPts val="0"/>
              </a:spcAft>
              <a:buClr>
                <a:schemeClr val="dk1"/>
              </a:buClr>
              <a:buSzPts val="2400"/>
              <a:buNone/>
            </a:pPr>
            <a:endParaRPr sz="2400"/>
          </a:p>
          <a:p>
            <a:pPr marL="228600" lvl="0" indent="-228600" algn="l" rtl="0">
              <a:lnSpc>
                <a:spcPct val="150000"/>
              </a:lnSpc>
              <a:spcBef>
                <a:spcPts val="1000"/>
              </a:spcBef>
              <a:spcAft>
                <a:spcPts val="0"/>
              </a:spcAft>
              <a:buClr>
                <a:schemeClr val="dk1"/>
              </a:buClr>
              <a:buSzPts val="2400"/>
              <a:buChar char="•"/>
            </a:pPr>
            <a:r>
              <a:rPr lang="en-US" sz="2400"/>
              <a:t>एआरटी में लैपटॉप की प्रावधान</a:t>
            </a:r>
            <a:endParaRPr/>
          </a:p>
          <a:p>
            <a:pPr marL="228600" lvl="0" indent="-50800" algn="l" rtl="0">
              <a:lnSpc>
                <a:spcPct val="90000"/>
              </a:lnSpc>
              <a:spcBef>
                <a:spcPts val="1000"/>
              </a:spcBef>
              <a:spcAft>
                <a:spcPts val="0"/>
              </a:spcAft>
              <a:buClr>
                <a:schemeClr val="dk1"/>
              </a:buClr>
              <a:buSzPts val="2800"/>
              <a:buNone/>
            </a:pPr>
            <a:endParaRPr/>
          </a:p>
        </p:txBody>
      </p:sp>
      <p:pic>
        <p:nvPicPr>
          <p:cNvPr id="474" name="Google Shape;474;p49" descr="C:\Users\Acer\Downloads\WhatsApp Image 2025-09-04 at 17.24.38 (1).jpeg"/>
          <p:cNvPicPr preferRelativeResize="0"/>
          <p:nvPr/>
        </p:nvPicPr>
        <p:blipFill rotWithShape="1">
          <a:blip r:embed="rId3">
            <a:alphaModFix/>
          </a:blip>
          <a:srcRect/>
          <a:stretch/>
        </p:blipFill>
        <p:spPr>
          <a:xfrm>
            <a:off x="238573" y="261472"/>
            <a:ext cx="1086135" cy="899111"/>
          </a:xfrm>
          <a:prstGeom prst="rect">
            <a:avLst/>
          </a:prstGeom>
          <a:noFill/>
          <a:ln>
            <a:noFill/>
          </a:ln>
        </p:spPr>
      </p:pic>
      <p:pic>
        <p:nvPicPr>
          <p:cNvPr id="475" name="Google Shape;475;p49"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0"/>
          <p:cNvSpPr txBox="1">
            <a:spLocks noGrp="1"/>
          </p:cNvSpPr>
          <p:nvPr>
            <p:ph type="title"/>
          </p:nvPr>
        </p:nvSpPr>
        <p:spPr>
          <a:xfrm>
            <a:off x="838200" y="164293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6000"/>
              <a:buFont typeface="Open Sans"/>
              <a:buNone/>
            </a:pPr>
            <a:r>
              <a:rPr lang="en-US" sz="6000" b="1">
                <a:solidFill>
                  <a:srgbClr val="FFC000"/>
                </a:solidFill>
                <a:latin typeface="Open Sans"/>
                <a:ea typeface="Open Sans"/>
                <a:cs typeface="Open Sans"/>
                <a:sym typeface="Open Sans"/>
              </a:rPr>
              <a:t>कोई प्रश्न</a:t>
            </a:r>
            <a:endParaRPr/>
          </a:p>
        </p:txBody>
      </p:sp>
      <p:pic>
        <p:nvPicPr>
          <p:cNvPr id="482" name="Google Shape;482;p50"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483" name="Google Shape;483;p50"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1"/>
          <p:cNvSpPr txBox="1"/>
          <p:nvPr/>
        </p:nvSpPr>
        <p:spPr>
          <a:xfrm>
            <a:off x="5662246" y="0"/>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51"/>
          <p:cNvSpPr txBox="1">
            <a:spLocks noGrp="1"/>
          </p:cNvSpPr>
          <p:nvPr>
            <p:ph type="body" idx="1"/>
          </p:nvPr>
        </p:nvSpPr>
        <p:spPr>
          <a:xfrm>
            <a:off x="689839" y="2565063"/>
            <a:ext cx="8325207" cy="101047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000"/>
              </a:buClr>
              <a:buSzPts val="6000"/>
              <a:buNone/>
            </a:pPr>
            <a:r>
              <a:rPr lang="en-US" sz="6000" b="1">
                <a:solidFill>
                  <a:srgbClr val="FFC000"/>
                </a:solidFill>
                <a:latin typeface="Open Sans"/>
                <a:ea typeface="Open Sans"/>
                <a:cs typeface="Open Sans"/>
                <a:sym typeface="Open Sans"/>
              </a:rPr>
              <a:t>धन्यवाद।</a:t>
            </a:r>
            <a:endParaRPr sz="6000" b="1">
              <a:solidFill>
                <a:srgbClr val="FFC000"/>
              </a:solidFill>
              <a:latin typeface="Open Sans"/>
              <a:ea typeface="Open Sans"/>
              <a:cs typeface="Open Sans"/>
              <a:sym typeface="Open Sans"/>
            </a:endParaRPr>
          </a:p>
        </p:txBody>
      </p:sp>
      <p:pic>
        <p:nvPicPr>
          <p:cNvPr id="491" name="Google Shape;491;p51" descr="C:\Users\Acer\Downloads\WhatsApp Image 2025-09-04 at 17.24.38 (1).jpeg"/>
          <p:cNvPicPr preferRelativeResize="0"/>
          <p:nvPr/>
        </p:nvPicPr>
        <p:blipFill rotWithShape="1">
          <a:blip r:embed="rId3">
            <a:alphaModFix/>
          </a:blip>
          <a:srcRect/>
          <a:stretch/>
        </p:blipFill>
        <p:spPr>
          <a:xfrm>
            <a:off x="238573" y="191134"/>
            <a:ext cx="1086135" cy="899111"/>
          </a:xfrm>
          <a:prstGeom prst="rect">
            <a:avLst/>
          </a:prstGeom>
          <a:noFill/>
          <a:ln>
            <a:noFill/>
          </a:ln>
        </p:spPr>
      </p:pic>
      <p:pic>
        <p:nvPicPr>
          <p:cNvPr id="492" name="Google Shape;492;p51"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F6000"/>
            </a:gs>
            <a:gs pos="41000">
              <a:srgbClr val="7F6000"/>
            </a:gs>
            <a:gs pos="83000">
              <a:schemeClr val="dk1"/>
            </a:gs>
            <a:gs pos="100000">
              <a:schemeClr val="dk1"/>
            </a:gs>
          </a:gsLst>
          <a:lin ang="5400000" scaled="0"/>
        </a:gradFill>
        <a:effectLst/>
      </p:bgPr>
    </p:bg>
    <p:spTree>
      <p:nvGrpSpPr>
        <p:cNvPr id="1" name="Shape 117"/>
        <p:cNvGrpSpPr/>
        <p:nvPr/>
      </p:nvGrpSpPr>
      <p:grpSpPr>
        <a:xfrm>
          <a:off x="0" y="0"/>
          <a:ext cx="0" cy="0"/>
          <a:chOff x="0" y="0"/>
          <a:chExt cx="0" cy="0"/>
        </a:xfrm>
      </p:grpSpPr>
      <p:sp>
        <p:nvSpPr>
          <p:cNvPr id="118" name="Google Shape;118;p16"/>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16"/>
          <p:cNvSpPr txBox="1">
            <a:spLocks noGrp="1"/>
          </p:cNvSpPr>
          <p:nvPr>
            <p:ph type="title"/>
          </p:nvPr>
        </p:nvSpPr>
        <p:spPr>
          <a:xfrm>
            <a:off x="238573" y="2222169"/>
            <a:ext cx="5280484" cy="1249060"/>
          </a:xfrm>
          <a:prstGeom prst="rect">
            <a:avLst/>
          </a:prstGeom>
          <a:noFill/>
          <a:ln>
            <a:noFill/>
          </a:ln>
        </p:spPr>
        <p:txBody>
          <a:bodyPr spcFirstLastPara="1" wrap="square" lIns="0" tIns="17775" rIns="0" bIns="0" anchor="ctr" anchorCtr="0">
            <a:spAutoFit/>
          </a:bodyPr>
          <a:lstStyle/>
          <a:p>
            <a:pPr marL="16933" lvl="0" indent="0" algn="l" rtl="0">
              <a:lnSpc>
                <a:spcPct val="10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FIRST RESPONDERS (प्रथम प्रत्युत्तर देने वाले)</a:t>
            </a:r>
            <a:endParaRPr sz="4000" b="1">
              <a:solidFill>
                <a:srgbClr val="FFC000"/>
              </a:solidFill>
              <a:latin typeface="Arial"/>
              <a:ea typeface="Arial"/>
              <a:cs typeface="Arial"/>
              <a:sym typeface="Arial"/>
            </a:endParaRPr>
          </a:p>
        </p:txBody>
      </p:sp>
      <p:sp>
        <p:nvSpPr>
          <p:cNvPr id="120" name="Google Shape;120;p16"/>
          <p:cNvSpPr txBox="1"/>
          <p:nvPr/>
        </p:nvSpPr>
        <p:spPr>
          <a:xfrm>
            <a:off x="6096000" y="1112892"/>
            <a:ext cx="5383106" cy="5332229"/>
          </a:xfrm>
          <a:prstGeom prst="rect">
            <a:avLst/>
          </a:prstGeom>
          <a:noFill/>
          <a:ln>
            <a:noFill/>
          </a:ln>
        </p:spPr>
        <p:txBody>
          <a:bodyPr spcFirstLastPara="1" wrap="square" lIns="0" tIns="17775" rIns="0" bIns="0" anchor="t" anchorCtr="0">
            <a:spAutoFit/>
          </a:bodyPr>
          <a:lstStyle/>
          <a:p>
            <a:pPr marL="474121" marR="9313" lvl="0" indent="-457189" algn="l" rtl="0">
              <a:lnSpc>
                <a:spcPct val="100000"/>
              </a:lnSpc>
              <a:spcBef>
                <a:spcPts val="0"/>
              </a:spcBef>
              <a:spcAft>
                <a:spcPts val="0"/>
              </a:spcAft>
              <a:buClr>
                <a:schemeClr val="dk1"/>
              </a:buClr>
              <a:buSzPts val="2400"/>
              <a:buFont typeface="Arial"/>
              <a:buChar char="•"/>
            </a:pPr>
            <a:r>
              <a:rPr lang="en-US" sz="2400" b="0" i="0" u="sng" strike="noStrike" cap="none">
                <a:solidFill>
                  <a:schemeClr val="dk1"/>
                </a:solidFill>
                <a:latin typeface="Arial"/>
                <a:ea typeface="Arial"/>
                <a:cs typeface="Arial"/>
                <a:sym typeface="Arial"/>
              </a:rPr>
              <a:t>तत्काल कार्रवाई दल – लोको-पायलट/सहायक लोको-पायलट, गार्ड और अन्य ऑन-बोर्ड स्टाफ</a:t>
            </a:r>
            <a:endParaRPr sz="2400" b="0" i="0" u="none" strike="noStrike" cap="none">
              <a:solidFill>
                <a:schemeClr val="dk1"/>
              </a:solidFill>
              <a:latin typeface="Arial"/>
              <a:ea typeface="Arial"/>
              <a:cs typeface="Arial"/>
              <a:sym typeface="Arial"/>
            </a:endParaRPr>
          </a:p>
          <a:p>
            <a:pPr marL="474121" marR="0" lvl="0" indent="-457189" algn="l" rtl="0">
              <a:lnSpc>
                <a:spcPct val="100000"/>
              </a:lnSpc>
              <a:spcBef>
                <a:spcPts val="1027"/>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आस-पास के क्षेत्रों के स्वैच्छिक सहयोगी</a:t>
            </a:r>
            <a:endParaRPr sz="2400" b="0" i="0" u="none" strike="noStrike" cap="none">
              <a:solidFill>
                <a:schemeClr val="dk1"/>
              </a:solidFill>
              <a:latin typeface="Arial"/>
              <a:ea typeface="Arial"/>
              <a:cs typeface="Arial"/>
              <a:sym typeface="Arial"/>
            </a:endParaRPr>
          </a:p>
          <a:p>
            <a:pPr marL="474121" marR="0" lvl="0" indent="-457189" algn="l" rtl="0">
              <a:lnSpc>
                <a:spcPct val="100000"/>
              </a:lnSpc>
              <a:spcBef>
                <a:spcPts val="102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नजदीकी इंजीनियरिंग गैंग, स्टेशन मास्टर</a:t>
            </a:r>
            <a:endParaRPr sz="2400" b="0" i="0" u="none" strike="noStrike" cap="none">
              <a:solidFill>
                <a:schemeClr val="dk1"/>
              </a:solidFill>
              <a:latin typeface="Arial"/>
              <a:ea typeface="Arial"/>
              <a:cs typeface="Arial"/>
              <a:sym typeface="Arial"/>
            </a:endParaRPr>
          </a:p>
          <a:p>
            <a:pPr marL="474121" marR="0" lvl="0" indent="-457189" algn="l" rtl="0">
              <a:lnSpc>
                <a:spcPct val="100000"/>
              </a:lnSpc>
              <a:spcBef>
                <a:spcPts val="1027"/>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अन्य विभागीय अधिकारी</a:t>
            </a:r>
            <a:endParaRPr sz="2400" b="0" i="0" u="none" strike="noStrike" cap="none">
              <a:solidFill>
                <a:schemeClr val="dk1"/>
              </a:solidFill>
              <a:latin typeface="Arial"/>
              <a:ea typeface="Arial"/>
              <a:cs typeface="Arial"/>
              <a:sym typeface="Arial"/>
            </a:endParaRPr>
          </a:p>
          <a:p>
            <a:pPr marL="474121" marR="6773" lvl="0" indent="-457189" algn="just" rtl="0">
              <a:lnSpc>
                <a:spcPct val="100000"/>
              </a:lnSpc>
              <a:spcBef>
                <a:spcPts val="1027"/>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DM टीम – विभिन्न विभागों से नामांकित अधिकारियों की टीम जो ARMVs और ARTs द्वारा साइट पर पहुंचती है।</a:t>
            </a:r>
            <a:endParaRPr sz="2400" b="0" i="0" u="none" strike="noStrike" cap="none">
              <a:solidFill>
                <a:schemeClr val="dk1"/>
              </a:solidFill>
              <a:latin typeface="Arial"/>
              <a:ea typeface="Arial"/>
              <a:cs typeface="Arial"/>
              <a:sym typeface="Arial"/>
            </a:endParaRPr>
          </a:p>
        </p:txBody>
      </p:sp>
      <p:pic>
        <p:nvPicPr>
          <p:cNvPr id="121" name="Google Shape;121;p16"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122" name="Google Shape;122;p16"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17"/>
          <p:cNvSpPr txBox="1">
            <a:spLocks noGrp="1"/>
          </p:cNvSpPr>
          <p:nvPr>
            <p:ph type="title"/>
          </p:nvPr>
        </p:nvSpPr>
        <p:spPr>
          <a:xfrm>
            <a:off x="729881" y="1413168"/>
            <a:ext cx="4651014" cy="140079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C000"/>
              </a:buClr>
              <a:buSzPct val="100000"/>
              <a:buFont typeface="Open Sans"/>
              <a:buNone/>
            </a:pPr>
            <a:r>
              <a:rPr lang="en-US" sz="4000" b="1">
                <a:solidFill>
                  <a:srgbClr val="FFC000"/>
                </a:solidFill>
                <a:latin typeface="Open Sans"/>
                <a:ea typeface="Open Sans"/>
                <a:cs typeface="Open Sans"/>
                <a:sym typeface="Open Sans"/>
              </a:rPr>
              <a:t>CAUSES OF TRAIN DISASTER (ट्रेन आपदा के कारण)</a:t>
            </a:r>
            <a:endParaRPr sz="4000" b="1">
              <a:solidFill>
                <a:srgbClr val="FFC000"/>
              </a:solidFill>
              <a:latin typeface="Open Sans"/>
              <a:ea typeface="Open Sans"/>
              <a:cs typeface="Open Sans"/>
              <a:sym typeface="Open Sans"/>
            </a:endParaRPr>
          </a:p>
        </p:txBody>
      </p:sp>
      <p:sp>
        <p:nvSpPr>
          <p:cNvPr id="130" name="Google Shape;130;p17"/>
          <p:cNvSpPr txBox="1">
            <a:spLocks noGrp="1"/>
          </p:cNvSpPr>
          <p:nvPr>
            <p:ph type="body" idx="1"/>
          </p:nvPr>
        </p:nvSpPr>
        <p:spPr>
          <a:xfrm>
            <a:off x="6164816" y="553183"/>
            <a:ext cx="5219817" cy="545077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2400" b="1">
                <a:latin typeface="Open Sans"/>
                <a:ea typeface="Open Sans"/>
                <a:cs typeface="Open Sans"/>
                <a:sym typeface="Open Sans"/>
              </a:rPr>
              <a:t>मानव/उपकरण की विफलता:</a:t>
            </a:r>
            <a:endParaRPr/>
          </a:p>
          <a:p>
            <a:pPr marL="0" lvl="0" indent="-140970" algn="l" rtl="0">
              <a:lnSpc>
                <a:spcPct val="120000"/>
              </a:lnSpc>
              <a:spcBef>
                <a:spcPts val="0"/>
              </a:spcBef>
              <a:spcAft>
                <a:spcPts val="0"/>
              </a:spcAft>
              <a:buClr>
                <a:schemeClr val="dk1"/>
              </a:buClr>
              <a:buSzPct val="100000"/>
              <a:buFont typeface="Calibri"/>
              <a:buAutoNum type="romanLcPeriod"/>
            </a:pPr>
            <a:r>
              <a:rPr lang="en-US" sz="2400">
                <a:latin typeface="Open Sans"/>
                <a:ea typeface="Open Sans"/>
                <a:cs typeface="Open Sans"/>
                <a:sym typeface="Open Sans"/>
              </a:rPr>
              <a:t>टकराव</a:t>
            </a:r>
            <a:endParaRPr/>
          </a:p>
          <a:p>
            <a:pPr marL="0" lvl="0" indent="-140970" algn="l" rtl="0">
              <a:lnSpc>
                <a:spcPct val="120000"/>
              </a:lnSpc>
              <a:spcBef>
                <a:spcPts val="0"/>
              </a:spcBef>
              <a:spcAft>
                <a:spcPts val="0"/>
              </a:spcAft>
              <a:buClr>
                <a:schemeClr val="dk1"/>
              </a:buClr>
              <a:buSzPct val="100000"/>
              <a:buFont typeface="Calibri"/>
              <a:buAutoNum type="romanLcPeriod"/>
            </a:pPr>
            <a:r>
              <a:rPr lang="en-US" sz="2400">
                <a:latin typeface="Open Sans"/>
                <a:ea typeface="Open Sans"/>
                <a:cs typeface="Open Sans"/>
                <a:sym typeface="Open Sans"/>
              </a:rPr>
              <a:t>डिरेलमेंट (</a:t>
            </a:r>
            <a:r>
              <a:rPr lang="en-US" sz="2400"/>
              <a:t>पटरी से उतरना)</a:t>
            </a:r>
            <a:endParaRPr sz="2400">
              <a:latin typeface="Open Sans"/>
              <a:ea typeface="Open Sans"/>
              <a:cs typeface="Open Sans"/>
              <a:sym typeface="Open Sans"/>
            </a:endParaRPr>
          </a:p>
          <a:p>
            <a:pPr marL="0" lvl="0" indent="-140970" algn="l" rtl="0">
              <a:lnSpc>
                <a:spcPct val="120000"/>
              </a:lnSpc>
              <a:spcBef>
                <a:spcPts val="0"/>
              </a:spcBef>
              <a:spcAft>
                <a:spcPts val="0"/>
              </a:spcAft>
              <a:buClr>
                <a:schemeClr val="dk1"/>
              </a:buClr>
              <a:buSzPct val="100000"/>
              <a:buFont typeface="Calibri"/>
              <a:buAutoNum type="romanLcPeriod"/>
            </a:pPr>
            <a:r>
              <a:rPr lang="en-US" sz="2400"/>
              <a:t>लेवल क्रॉसिंग पर हादसे</a:t>
            </a:r>
            <a:endParaRPr sz="2400"/>
          </a:p>
          <a:p>
            <a:pPr marL="0" lvl="0" indent="-140970" algn="l" rtl="0">
              <a:lnSpc>
                <a:spcPct val="120000"/>
              </a:lnSpc>
              <a:spcBef>
                <a:spcPts val="0"/>
              </a:spcBef>
              <a:spcAft>
                <a:spcPts val="0"/>
              </a:spcAft>
              <a:buClr>
                <a:schemeClr val="dk1"/>
              </a:buClr>
              <a:buSzPct val="100000"/>
              <a:buFont typeface="Calibri"/>
              <a:buAutoNum type="romanLcPeriod"/>
            </a:pPr>
            <a:r>
              <a:rPr lang="en-US" sz="2400">
                <a:latin typeface="Open Sans"/>
                <a:ea typeface="Open Sans"/>
                <a:cs typeface="Open Sans"/>
                <a:sym typeface="Open Sans"/>
              </a:rPr>
              <a:t>आग/विस्फोट</a:t>
            </a:r>
            <a:endParaRPr sz="2400">
              <a:latin typeface="Open Sans"/>
              <a:ea typeface="Open Sans"/>
              <a:cs typeface="Open Sans"/>
              <a:sym typeface="Open Sans"/>
            </a:endParaRPr>
          </a:p>
          <a:p>
            <a:pPr marL="0" lvl="0" indent="0" algn="l" rtl="0">
              <a:lnSpc>
                <a:spcPct val="90000"/>
              </a:lnSpc>
              <a:spcBef>
                <a:spcPts val="1000"/>
              </a:spcBef>
              <a:spcAft>
                <a:spcPts val="0"/>
              </a:spcAft>
              <a:buClr>
                <a:schemeClr val="dk1"/>
              </a:buClr>
              <a:buSzPct val="100000"/>
              <a:buNone/>
            </a:pPr>
            <a:r>
              <a:rPr lang="en-US" sz="2400" b="1">
                <a:latin typeface="Open Sans"/>
                <a:ea typeface="Open Sans"/>
                <a:cs typeface="Open Sans"/>
                <a:sym typeface="Open Sans"/>
              </a:rPr>
              <a:t>प्राकृतिक आपदा</a:t>
            </a:r>
            <a:endParaRPr/>
          </a:p>
          <a:p>
            <a:pPr marL="0" lvl="0" indent="-140970" algn="l" rtl="0">
              <a:lnSpc>
                <a:spcPct val="120000"/>
              </a:lnSpc>
              <a:spcBef>
                <a:spcPts val="0"/>
              </a:spcBef>
              <a:spcAft>
                <a:spcPts val="0"/>
              </a:spcAft>
              <a:buClr>
                <a:schemeClr val="dk1"/>
              </a:buClr>
              <a:buSzPct val="100000"/>
              <a:buFont typeface="Calibri"/>
              <a:buAutoNum type="romanLcPeriod"/>
            </a:pPr>
            <a:r>
              <a:rPr lang="en-US" sz="2400">
                <a:latin typeface="Open Sans"/>
                <a:ea typeface="Open Sans"/>
                <a:cs typeface="Open Sans"/>
                <a:sym typeface="Open Sans"/>
              </a:rPr>
              <a:t>भूस्खलन</a:t>
            </a:r>
            <a:endParaRPr/>
          </a:p>
          <a:p>
            <a:pPr marL="0" lvl="0" indent="-140970" algn="l" rtl="0">
              <a:lnSpc>
                <a:spcPct val="120000"/>
              </a:lnSpc>
              <a:spcBef>
                <a:spcPts val="0"/>
              </a:spcBef>
              <a:spcAft>
                <a:spcPts val="0"/>
              </a:spcAft>
              <a:buClr>
                <a:schemeClr val="dk1"/>
              </a:buClr>
              <a:buSzPct val="100000"/>
              <a:buFont typeface="Calibri"/>
              <a:buAutoNum type="romanLcPeriod"/>
            </a:pPr>
            <a:r>
              <a:rPr lang="en-US" sz="2400">
                <a:latin typeface="Open Sans"/>
                <a:ea typeface="Open Sans"/>
                <a:cs typeface="Open Sans"/>
                <a:sym typeface="Open Sans"/>
              </a:rPr>
              <a:t>तूफान/चक्रवात</a:t>
            </a:r>
            <a:endParaRPr/>
          </a:p>
          <a:p>
            <a:pPr marL="0" lvl="0" indent="-140970" algn="l" rtl="0">
              <a:lnSpc>
                <a:spcPct val="120000"/>
              </a:lnSpc>
              <a:spcBef>
                <a:spcPts val="0"/>
              </a:spcBef>
              <a:spcAft>
                <a:spcPts val="0"/>
              </a:spcAft>
              <a:buClr>
                <a:schemeClr val="dk1"/>
              </a:buClr>
              <a:buSzPct val="100000"/>
              <a:buFont typeface="Calibri"/>
              <a:buAutoNum type="romanLcPeriod"/>
            </a:pPr>
            <a:r>
              <a:rPr lang="en-US" sz="2400">
                <a:latin typeface="Open Sans"/>
                <a:ea typeface="Open Sans"/>
                <a:cs typeface="Open Sans"/>
                <a:sym typeface="Open Sans"/>
              </a:rPr>
              <a:t>भूकंप</a:t>
            </a:r>
            <a:endParaRPr/>
          </a:p>
          <a:p>
            <a:pPr marL="0" lvl="0" indent="0" algn="l" rtl="0">
              <a:lnSpc>
                <a:spcPct val="110000"/>
              </a:lnSpc>
              <a:spcBef>
                <a:spcPts val="1000"/>
              </a:spcBef>
              <a:spcAft>
                <a:spcPts val="0"/>
              </a:spcAft>
              <a:buClr>
                <a:schemeClr val="dk1"/>
              </a:buClr>
              <a:buSzPct val="100000"/>
              <a:buNone/>
            </a:pPr>
            <a:r>
              <a:rPr lang="en-US" sz="2400">
                <a:latin typeface="Open Sans"/>
                <a:ea typeface="Open Sans"/>
                <a:cs typeface="Open Sans"/>
                <a:sym typeface="Open Sans"/>
              </a:rPr>
              <a:t>iv.   बाढ़ </a:t>
            </a:r>
            <a:endParaRPr/>
          </a:p>
          <a:p>
            <a:pPr marL="0" lvl="0" indent="0" algn="l" rtl="0">
              <a:lnSpc>
                <a:spcPct val="110000"/>
              </a:lnSpc>
              <a:spcBef>
                <a:spcPts val="1000"/>
              </a:spcBef>
              <a:spcAft>
                <a:spcPts val="0"/>
              </a:spcAft>
              <a:buClr>
                <a:schemeClr val="dk1"/>
              </a:buClr>
              <a:buSzPct val="100000"/>
              <a:buNone/>
            </a:pPr>
            <a:r>
              <a:rPr lang="en-US" sz="2400" b="1"/>
              <a:t>साबोटाज (तोड़फोड़):</a:t>
            </a:r>
            <a:endParaRPr sz="2400" b="1">
              <a:latin typeface="Open Sans"/>
              <a:ea typeface="Open Sans"/>
              <a:cs typeface="Open Sans"/>
              <a:sym typeface="Open Sans"/>
            </a:endParaRPr>
          </a:p>
          <a:p>
            <a:pPr marL="0" lvl="0" indent="-140970" algn="l" rtl="0">
              <a:lnSpc>
                <a:spcPct val="110000"/>
              </a:lnSpc>
              <a:spcBef>
                <a:spcPts val="0"/>
              </a:spcBef>
              <a:spcAft>
                <a:spcPts val="0"/>
              </a:spcAft>
              <a:buClr>
                <a:schemeClr val="dk1"/>
              </a:buClr>
              <a:buSzPct val="100000"/>
              <a:buFont typeface="Calibri"/>
              <a:buAutoNum type="romanLcPeriod"/>
            </a:pPr>
            <a:r>
              <a:rPr lang="en-US" sz="2400">
                <a:latin typeface="Open Sans"/>
                <a:ea typeface="Open Sans"/>
                <a:cs typeface="Open Sans"/>
                <a:sym typeface="Open Sans"/>
              </a:rPr>
              <a:t>ट्रेनों में आग लगाना</a:t>
            </a:r>
            <a:endParaRPr sz="2400">
              <a:latin typeface="Open Sans"/>
              <a:ea typeface="Open Sans"/>
              <a:cs typeface="Open Sans"/>
              <a:sym typeface="Open Sans"/>
            </a:endParaRPr>
          </a:p>
          <a:p>
            <a:pPr marL="0" lvl="0" indent="-140970" algn="l" rtl="0">
              <a:lnSpc>
                <a:spcPct val="110000"/>
              </a:lnSpc>
              <a:spcBef>
                <a:spcPts val="0"/>
              </a:spcBef>
              <a:spcAft>
                <a:spcPts val="0"/>
              </a:spcAft>
              <a:buClr>
                <a:schemeClr val="dk1"/>
              </a:buClr>
              <a:buSzPct val="100000"/>
              <a:buFont typeface="Calibri"/>
              <a:buAutoNum type="romanLcPeriod"/>
            </a:pPr>
            <a:r>
              <a:rPr lang="en-US" sz="2400">
                <a:latin typeface="Open Sans"/>
                <a:ea typeface="Open Sans"/>
                <a:cs typeface="Open Sans"/>
                <a:sym typeface="Open Sans"/>
              </a:rPr>
              <a:t>बम विस्फोट</a:t>
            </a:r>
            <a:endParaRPr sz="2400">
              <a:latin typeface="Open Sans"/>
              <a:ea typeface="Open Sans"/>
              <a:cs typeface="Open Sans"/>
              <a:sym typeface="Open Sans"/>
            </a:endParaRPr>
          </a:p>
          <a:p>
            <a:pPr marL="0" lvl="0" indent="-140970" algn="l" rtl="0">
              <a:lnSpc>
                <a:spcPct val="110000"/>
              </a:lnSpc>
              <a:spcBef>
                <a:spcPts val="0"/>
              </a:spcBef>
              <a:spcAft>
                <a:spcPts val="0"/>
              </a:spcAft>
              <a:buClr>
                <a:schemeClr val="dk1"/>
              </a:buClr>
              <a:buSzPct val="100000"/>
              <a:buFont typeface="Calibri"/>
              <a:buAutoNum type="romanLcPeriod"/>
            </a:pPr>
            <a:r>
              <a:rPr lang="en-US" sz="2400">
                <a:latin typeface="Open Sans"/>
                <a:ea typeface="Open Sans"/>
                <a:cs typeface="Open Sans"/>
                <a:sym typeface="Open Sans"/>
              </a:rPr>
              <a:t>पटरियों पर अवरोध</a:t>
            </a:r>
            <a:endParaRPr sz="2400">
              <a:latin typeface="Open Sans"/>
              <a:ea typeface="Open Sans"/>
              <a:cs typeface="Open Sans"/>
              <a:sym typeface="Open Sans"/>
            </a:endParaRPr>
          </a:p>
          <a:p>
            <a:pPr marL="0" lvl="0" indent="-140970" algn="l" rtl="0">
              <a:lnSpc>
                <a:spcPct val="110000"/>
              </a:lnSpc>
              <a:spcBef>
                <a:spcPts val="0"/>
              </a:spcBef>
              <a:spcAft>
                <a:spcPts val="0"/>
              </a:spcAft>
              <a:buClr>
                <a:schemeClr val="dk1"/>
              </a:buClr>
              <a:buSzPct val="100000"/>
              <a:buFont typeface="Calibri"/>
              <a:buAutoNum type="romanLcPeriod"/>
            </a:pPr>
            <a:r>
              <a:rPr lang="en-US" sz="2400">
                <a:latin typeface="Open Sans"/>
                <a:ea typeface="Open Sans"/>
                <a:cs typeface="Open Sans"/>
                <a:sym typeface="Open Sans"/>
              </a:rPr>
              <a:t>रेलवे फिटिंग से छेड़छाड़</a:t>
            </a:r>
            <a:endParaRPr sz="2400">
              <a:latin typeface="Open Sans"/>
              <a:ea typeface="Open Sans"/>
              <a:cs typeface="Open Sans"/>
              <a:sym typeface="Open Sans"/>
            </a:endParaRPr>
          </a:p>
          <a:p>
            <a:pPr marL="0" lvl="0" indent="140970" algn="l" rtl="0">
              <a:lnSpc>
                <a:spcPct val="120000"/>
              </a:lnSpc>
              <a:spcBef>
                <a:spcPts val="0"/>
              </a:spcBef>
              <a:spcAft>
                <a:spcPts val="0"/>
              </a:spcAft>
              <a:buClr>
                <a:schemeClr val="dk1"/>
              </a:buClr>
              <a:buSzPct val="100000"/>
              <a:buFont typeface="Calibri"/>
              <a:buNone/>
            </a:pPr>
            <a:endParaRPr sz="2400">
              <a:latin typeface="Open Sans"/>
              <a:ea typeface="Open Sans"/>
              <a:cs typeface="Open Sans"/>
              <a:sym typeface="Open Sans"/>
            </a:endParaRPr>
          </a:p>
        </p:txBody>
      </p:sp>
      <p:pic>
        <p:nvPicPr>
          <p:cNvPr id="131" name="Google Shape;131;p17"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132" name="Google Shape;132;p17"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0">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0">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0">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18"/>
          <p:cNvSpPr txBox="1">
            <a:spLocks noGrp="1"/>
          </p:cNvSpPr>
          <p:nvPr>
            <p:ph type="title"/>
          </p:nvPr>
        </p:nvSpPr>
        <p:spPr>
          <a:xfrm>
            <a:off x="838200" y="1971186"/>
            <a:ext cx="440201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Open Sans"/>
              <a:buNone/>
            </a:pPr>
            <a:r>
              <a:rPr lang="en-US" sz="4000" b="1">
                <a:solidFill>
                  <a:srgbClr val="FFC000"/>
                </a:solidFill>
                <a:latin typeface="Open Sans"/>
                <a:ea typeface="Open Sans"/>
                <a:cs typeface="Open Sans"/>
                <a:sym typeface="Open Sans"/>
              </a:rPr>
              <a:t>विशेषताएँ</a:t>
            </a:r>
            <a:endParaRPr sz="4000" b="1">
              <a:solidFill>
                <a:srgbClr val="FFC000"/>
              </a:solidFill>
              <a:latin typeface="Open Sans"/>
              <a:ea typeface="Open Sans"/>
              <a:cs typeface="Open Sans"/>
              <a:sym typeface="Open Sans"/>
            </a:endParaRPr>
          </a:p>
        </p:txBody>
      </p:sp>
      <p:sp>
        <p:nvSpPr>
          <p:cNvPr id="140" name="Google Shape;140;p18"/>
          <p:cNvSpPr txBox="1">
            <a:spLocks noGrp="1"/>
          </p:cNvSpPr>
          <p:nvPr>
            <p:ph type="body" idx="1"/>
          </p:nvPr>
        </p:nvSpPr>
        <p:spPr>
          <a:xfrm>
            <a:off x="5838092" y="1348153"/>
            <a:ext cx="5515708" cy="4828809"/>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just" rtl="0">
              <a:lnSpc>
                <a:spcPct val="150000"/>
              </a:lnSpc>
              <a:spcBef>
                <a:spcPts val="0"/>
              </a:spcBef>
              <a:spcAft>
                <a:spcPts val="0"/>
              </a:spcAft>
              <a:buClr>
                <a:schemeClr val="dk1"/>
              </a:buClr>
              <a:buSzPct val="100000"/>
              <a:buFont typeface="Calibri"/>
              <a:buAutoNum type="arabicPeriod"/>
            </a:pPr>
            <a:r>
              <a:rPr lang="en-US">
                <a:latin typeface="Open Sans"/>
                <a:ea typeface="Open Sans"/>
                <a:cs typeface="Open Sans"/>
                <a:sym typeface="Open Sans"/>
              </a:rPr>
              <a:t>आमतौर पर अचानक और बिना चेतावनी के होता है।</a:t>
            </a:r>
            <a:endParaRPr>
              <a:latin typeface="Open Sans"/>
              <a:ea typeface="Open Sans"/>
              <a:cs typeface="Open Sans"/>
              <a:sym typeface="Open Sans"/>
            </a:endParaRPr>
          </a:p>
          <a:p>
            <a:pPr marL="457200" lvl="0" indent="-457200" algn="just" rtl="0">
              <a:lnSpc>
                <a:spcPct val="150000"/>
              </a:lnSpc>
              <a:spcBef>
                <a:spcPts val="1000"/>
              </a:spcBef>
              <a:spcAft>
                <a:spcPts val="0"/>
              </a:spcAft>
              <a:buClr>
                <a:schemeClr val="dk1"/>
              </a:buClr>
              <a:buSzPct val="100000"/>
              <a:buFont typeface="Calibri"/>
              <a:buAutoNum type="arabicPeriod"/>
            </a:pPr>
            <a:r>
              <a:rPr lang="en-US">
                <a:latin typeface="Open Sans"/>
                <a:ea typeface="Open Sans"/>
                <a:cs typeface="Open Sans"/>
                <a:sym typeface="Open Sans"/>
              </a:rPr>
              <a:t>मौतें/चोटें होती हैं।</a:t>
            </a:r>
            <a:endParaRPr>
              <a:latin typeface="Open Sans"/>
              <a:ea typeface="Open Sans"/>
              <a:cs typeface="Open Sans"/>
              <a:sym typeface="Open Sans"/>
            </a:endParaRPr>
          </a:p>
          <a:p>
            <a:pPr marL="457200" lvl="0" indent="-457200" algn="just" rtl="0">
              <a:lnSpc>
                <a:spcPct val="150000"/>
              </a:lnSpc>
              <a:spcBef>
                <a:spcPts val="1000"/>
              </a:spcBef>
              <a:spcAft>
                <a:spcPts val="0"/>
              </a:spcAft>
              <a:buClr>
                <a:schemeClr val="dk1"/>
              </a:buClr>
              <a:buSzPct val="100000"/>
              <a:buFont typeface="Calibri"/>
              <a:buAutoNum type="arabicPeriod"/>
            </a:pPr>
            <a:r>
              <a:rPr lang="en-US">
                <a:latin typeface="Open Sans"/>
                <a:ea typeface="Open Sans"/>
                <a:cs typeface="Open Sans"/>
                <a:sym typeface="Open Sans"/>
              </a:rPr>
              <a:t>मीडिया का बहुत ध्यान आकर्षित करता है।</a:t>
            </a:r>
            <a:endParaRPr>
              <a:latin typeface="Open Sans"/>
              <a:ea typeface="Open Sans"/>
              <a:cs typeface="Open Sans"/>
              <a:sym typeface="Open Sans"/>
            </a:endParaRPr>
          </a:p>
          <a:p>
            <a:pPr marL="457200" lvl="0" indent="-457200" algn="just" rtl="0">
              <a:lnSpc>
                <a:spcPct val="150000"/>
              </a:lnSpc>
              <a:spcBef>
                <a:spcPts val="1000"/>
              </a:spcBef>
              <a:spcAft>
                <a:spcPts val="0"/>
              </a:spcAft>
              <a:buClr>
                <a:schemeClr val="dk1"/>
              </a:buClr>
              <a:buSzPct val="100000"/>
              <a:buFont typeface="Calibri"/>
              <a:buAutoNum type="arabicPeriod"/>
            </a:pPr>
            <a:r>
              <a:rPr lang="en-US">
                <a:latin typeface="Open Sans"/>
                <a:ea typeface="Open Sans"/>
                <a:cs typeface="Open Sans"/>
                <a:sym typeface="Open Sans"/>
              </a:rPr>
              <a:t>बचे लोगों, बचाव कर्मियों और परिवारों के लिए मानसिक समस्याएँ पैदा करता है।</a:t>
            </a:r>
            <a:endParaRPr sz="2800">
              <a:latin typeface="Open Sans"/>
              <a:ea typeface="Open Sans"/>
              <a:cs typeface="Open Sans"/>
              <a:sym typeface="Open Sans"/>
            </a:endParaRPr>
          </a:p>
        </p:txBody>
      </p:sp>
      <p:pic>
        <p:nvPicPr>
          <p:cNvPr id="141" name="Google Shape;141;p18"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142" name="Google Shape;142;p18"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19"/>
          <p:cNvSpPr txBox="1">
            <a:spLocks noGrp="1"/>
          </p:cNvSpPr>
          <p:nvPr>
            <p:ph type="title"/>
          </p:nvPr>
        </p:nvSpPr>
        <p:spPr>
          <a:xfrm>
            <a:off x="838200" y="1713277"/>
            <a:ext cx="42203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Open Sans"/>
              <a:buNone/>
            </a:pPr>
            <a:r>
              <a:rPr lang="en-US" sz="4000" b="1">
                <a:solidFill>
                  <a:srgbClr val="FFC000"/>
                </a:solidFill>
                <a:latin typeface="Open Sans"/>
                <a:ea typeface="Open Sans"/>
                <a:cs typeface="Open Sans"/>
                <a:sym typeface="Open Sans"/>
              </a:rPr>
              <a:t>परिणाम</a:t>
            </a:r>
            <a:endParaRPr sz="4000" b="1">
              <a:solidFill>
                <a:srgbClr val="FFC000"/>
              </a:solidFill>
              <a:latin typeface="Open Sans"/>
              <a:ea typeface="Open Sans"/>
              <a:cs typeface="Open Sans"/>
              <a:sym typeface="Open Sans"/>
            </a:endParaRPr>
          </a:p>
        </p:txBody>
      </p:sp>
      <p:sp>
        <p:nvSpPr>
          <p:cNvPr id="150" name="Google Shape;150;p19"/>
          <p:cNvSpPr txBox="1">
            <a:spLocks noGrp="1"/>
          </p:cNvSpPr>
          <p:nvPr>
            <p:ph type="body" idx="1"/>
          </p:nvPr>
        </p:nvSpPr>
        <p:spPr>
          <a:xfrm>
            <a:off x="5955322" y="1066798"/>
            <a:ext cx="5943601" cy="5438409"/>
          </a:xfrm>
          <a:prstGeom prst="rect">
            <a:avLst/>
          </a:prstGeom>
          <a:noFill/>
          <a:ln>
            <a:noFill/>
          </a:ln>
        </p:spPr>
        <p:txBody>
          <a:bodyPr spcFirstLastPara="1" wrap="square" lIns="91425" tIns="45700" rIns="91425" bIns="45700" anchor="t" anchorCtr="0">
            <a:normAutofit/>
          </a:bodyPr>
          <a:lstStyle/>
          <a:p>
            <a:pPr marL="457200" lvl="0" indent="-457200" algn="just" rtl="0">
              <a:lnSpc>
                <a:spcPct val="90000"/>
              </a:lnSpc>
              <a:spcBef>
                <a:spcPts val="0"/>
              </a:spcBef>
              <a:spcAft>
                <a:spcPts val="0"/>
              </a:spcAft>
              <a:buClr>
                <a:schemeClr val="dk1"/>
              </a:buClr>
              <a:buSzPts val="2400"/>
              <a:buFont typeface="Calibri"/>
              <a:buAutoNum type="arabicPeriod"/>
            </a:pPr>
            <a:r>
              <a:rPr lang="en-US" sz="2400" b="1">
                <a:latin typeface="Open Sans"/>
                <a:ea typeface="Open Sans"/>
                <a:cs typeface="Open Sans"/>
                <a:sym typeface="Open Sans"/>
              </a:rPr>
              <a:t>शॉक स्टेज:- </a:t>
            </a:r>
            <a:r>
              <a:rPr lang="en-US" sz="2400">
                <a:latin typeface="Open Sans"/>
                <a:ea typeface="Open Sans"/>
                <a:cs typeface="Open Sans"/>
                <a:sym typeface="Open Sans"/>
              </a:rPr>
              <a:t>पीड़ित स्तब्ध, भ्रमित और उदासीन होते हैं।सजेस्टिबल स्टेज: पीड़ित शांत रहते हैं और बचावकर्मियों के निर्देश मानते हैं।</a:t>
            </a:r>
            <a:endParaRPr sz="2400">
              <a:latin typeface="Open Sans"/>
              <a:ea typeface="Open Sans"/>
              <a:cs typeface="Open Sans"/>
              <a:sym typeface="Open Sans"/>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b="1">
                <a:latin typeface="Open Sans"/>
                <a:ea typeface="Open Sans"/>
                <a:cs typeface="Open Sans"/>
                <a:sym typeface="Open Sans"/>
              </a:rPr>
              <a:t>रिकवरी स्टेज:- </a:t>
            </a:r>
            <a:r>
              <a:rPr lang="en-US" sz="2400">
                <a:latin typeface="Open Sans"/>
                <a:ea typeface="Open Sans"/>
                <a:cs typeface="Open Sans"/>
                <a:sym typeface="Open Sans"/>
              </a:rPr>
              <a:t>यात्रियों और स्थानीय लोगों द्वारा स्वत: बचाव व राहत कार्य। सबसे लंबा चरण – DM टीम की योजनाबद्ध कार्रवाई।</a:t>
            </a:r>
            <a:endParaRPr sz="2400">
              <a:latin typeface="Open Sans"/>
              <a:ea typeface="Open Sans"/>
              <a:cs typeface="Open Sans"/>
              <a:sym typeface="Open Sans"/>
            </a:endParaRPr>
          </a:p>
          <a:p>
            <a:pPr marL="457200" lvl="0" indent="-457200" algn="just" rtl="0">
              <a:lnSpc>
                <a:spcPct val="90000"/>
              </a:lnSpc>
              <a:spcBef>
                <a:spcPts val="1000"/>
              </a:spcBef>
              <a:spcAft>
                <a:spcPts val="0"/>
              </a:spcAft>
              <a:buClr>
                <a:schemeClr val="dk1"/>
              </a:buClr>
              <a:buSzPts val="2400"/>
              <a:buFont typeface="Calibri"/>
              <a:buAutoNum type="arabicPeriod"/>
            </a:pPr>
            <a:r>
              <a:rPr lang="en-US" sz="2400" b="1">
                <a:latin typeface="Open Sans"/>
                <a:ea typeface="Open Sans"/>
                <a:cs typeface="Open Sans"/>
                <a:sym typeface="Open Sans"/>
              </a:rPr>
              <a:t>रिकवरी चरण</a:t>
            </a:r>
            <a:r>
              <a:rPr lang="en-US" sz="2400">
                <a:latin typeface="Open Sans"/>
                <a:ea typeface="Open Sans"/>
                <a:cs typeface="Open Sans"/>
                <a:sym typeface="Open Sans"/>
              </a:rPr>
              <a:t>:</a:t>
            </a:r>
            <a:endParaRPr/>
          </a:p>
          <a:p>
            <a:pPr marL="514350" lvl="0" indent="-514350" algn="just" rtl="0">
              <a:lnSpc>
                <a:spcPct val="90000"/>
              </a:lnSpc>
              <a:spcBef>
                <a:spcPts val="1000"/>
              </a:spcBef>
              <a:spcAft>
                <a:spcPts val="0"/>
              </a:spcAft>
              <a:buClr>
                <a:schemeClr val="dk1"/>
              </a:buClr>
              <a:buSzPts val="2400"/>
              <a:buFont typeface="Calibri"/>
              <a:buAutoNum type="romanLcPeriod"/>
            </a:pPr>
            <a:r>
              <a:rPr lang="en-US" sz="2400">
                <a:latin typeface="Open Sans"/>
                <a:ea typeface="Open Sans"/>
                <a:cs typeface="Open Sans"/>
                <a:sym typeface="Open Sans"/>
              </a:rPr>
              <a:t>रेल पर उपलब्ध लोगों की स्वाभाविक प्रतिक्रिया।</a:t>
            </a:r>
            <a:endParaRPr/>
          </a:p>
          <a:p>
            <a:pPr marL="514350" lvl="0" indent="-514350" algn="just" rtl="0">
              <a:lnSpc>
                <a:spcPct val="90000"/>
              </a:lnSpc>
              <a:spcBef>
                <a:spcPts val="1000"/>
              </a:spcBef>
              <a:spcAft>
                <a:spcPts val="0"/>
              </a:spcAft>
              <a:buClr>
                <a:schemeClr val="dk1"/>
              </a:buClr>
              <a:buSzPts val="2400"/>
              <a:buFont typeface="Calibri"/>
              <a:buAutoNum type="romanLcPeriod"/>
            </a:pPr>
            <a:r>
              <a:rPr lang="en-US" sz="2400">
                <a:latin typeface="Open Sans"/>
                <a:ea typeface="Open Sans"/>
                <a:cs typeface="Open Sans"/>
                <a:sym typeface="Open Sans"/>
              </a:rPr>
              <a:t>स्थानीय रूप से उपलब्ध मर्दों और सामग्री द्वारा बचाव और राहत कार्य।</a:t>
            </a:r>
            <a:endParaRPr/>
          </a:p>
          <a:p>
            <a:pPr marL="514350" lvl="0" indent="-514350" algn="just" rtl="0">
              <a:lnSpc>
                <a:spcPct val="90000"/>
              </a:lnSpc>
              <a:spcBef>
                <a:spcPts val="1000"/>
              </a:spcBef>
              <a:spcAft>
                <a:spcPts val="0"/>
              </a:spcAft>
              <a:buClr>
                <a:schemeClr val="dk1"/>
              </a:buClr>
              <a:buSzPts val="2400"/>
              <a:buFont typeface="Calibri"/>
              <a:buAutoNum type="romanLcPeriod"/>
            </a:pPr>
            <a:r>
              <a:rPr lang="en-US" sz="2400">
                <a:latin typeface="Open Sans"/>
                <a:ea typeface="Open Sans"/>
                <a:cs typeface="Open Sans"/>
                <a:sym typeface="Open Sans"/>
              </a:rPr>
              <a:t>सबसे लंबा चरण DM टीमों द्वारा सावधानीपूर्वक योजनाबद्ध प्रयासों का होता है।</a:t>
            </a:r>
            <a:endParaRPr sz="2400">
              <a:latin typeface="Open Sans"/>
              <a:ea typeface="Open Sans"/>
              <a:cs typeface="Open Sans"/>
              <a:sym typeface="Open Sans"/>
            </a:endParaRPr>
          </a:p>
        </p:txBody>
      </p:sp>
      <p:pic>
        <p:nvPicPr>
          <p:cNvPr id="151" name="Google Shape;151;p19"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152" name="Google Shape;152;p19"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p:nvPr/>
        </p:nvSpPr>
        <p:spPr>
          <a:xfrm>
            <a:off x="5720862" y="117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20"/>
          <p:cNvSpPr txBox="1"/>
          <p:nvPr/>
        </p:nvSpPr>
        <p:spPr>
          <a:xfrm>
            <a:off x="5873262" y="164124"/>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20"/>
          <p:cNvSpPr txBox="1">
            <a:spLocks noGrp="1"/>
          </p:cNvSpPr>
          <p:nvPr>
            <p:ph type="title"/>
          </p:nvPr>
        </p:nvSpPr>
        <p:spPr>
          <a:xfrm>
            <a:off x="838200" y="1971186"/>
            <a:ext cx="4601308" cy="27314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C000"/>
              </a:buClr>
              <a:buSzPts val="4000"/>
              <a:buFont typeface="Open Sans"/>
              <a:buNone/>
            </a:pPr>
            <a:r>
              <a:rPr lang="en-US" sz="4000" b="1">
                <a:solidFill>
                  <a:srgbClr val="FFC000"/>
                </a:solidFill>
                <a:latin typeface="Open Sans"/>
                <a:ea typeface="Open Sans"/>
                <a:cs typeface="Open Sans"/>
                <a:sym typeface="Open Sans"/>
              </a:rPr>
              <a:t>दुर्घटना के </a:t>
            </a:r>
            <a:br>
              <a:rPr lang="en-US" sz="4000" b="1">
                <a:solidFill>
                  <a:srgbClr val="FFC000"/>
                </a:solidFill>
                <a:latin typeface="Open Sans"/>
                <a:ea typeface="Open Sans"/>
                <a:cs typeface="Open Sans"/>
                <a:sym typeface="Open Sans"/>
              </a:rPr>
            </a:br>
            <a:r>
              <a:rPr lang="en-US" sz="4000" b="1">
                <a:solidFill>
                  <a:srgbClr val="FFC000"/>
                </a:solidFill>
                <a:latin typeface="Open Sans"/>
                <a:ea typeface="Open Sans"/>
                <a:cs typeface="Open Sans"/>
                <a:sym typeface="Open Sans"/>
              </a:rPr>
              <a:t>दौरान सर्च </a:t>
            </a:r>
            <a:br>
              <a:rPr lang="en-US" sz="4000" b="1">
                <a:solidFill>
                  <a:srgbClr val="FFC000"/>
                </a:solidFill>
                <a:latin typeface="Open Sans"/>
                <a:ea typeface="Open Sans"/>
                <a:cs typeface="Open Sans"/>
                <a:sym typeface="Open Sans"/>
              </a:rPr>
            </a:br>
            <a:r>
              <a:rPr lang="en-US" sz="4000" b="1">
                <a:solidFill>
                  <a:srgbClr val="FFC000"/>
                </a:solidFill>
                <a:latin typeface="Open Sans"/>
                <a:ea typeface="Open Sans"/>
                <a:cs typeface="Open Sans"/>
                <a:sym typeface="Open Sans"/>
              </a:rPr>
              <a:t>एंड रेस्क्यू</a:t>
            </a:r>
            <a:endParaRPr sz="4000" b="1">
              <a:solidFill>
                <a:srgbClr val="FFC000"/>
              </a:solidFill>
              <a:latin typeface="Open Sans"/>
              <a:ea typeface="Open Sans"/>
              <a:cs typeface="Open Sans"/>
              <a:sym typeface="Open Sans"/>
            </a:endParaRPr>
          </a:p>
        </p:txBody>
      </p:sp>
      <p:sp>
        <p:nvSpPr>
          <p:cNvPr id="161" name="Google Shape;161;p20"/>
          <p:cNvSpPr txBox="1">
            <a:spLocks noGrp="1"/>
          </p:cNvSpPr>
          <p:nvPr>
            <p:ph type="body" idx="1"/>
          </p:nvPr>
        </p:nvSpPr>
        <p:spPr>
          <a:xfrm>
            <a:off x="5873262" y="732709"/>
            <a:ext cx="5943600" cy="5208395"/>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2800" b="1">
                <a:latin typeface="Open Sans"/>
                <a:ea typeface="Open Sans"/>
                <a:cs typeface="Open Sans"/>
                <a:sym typeface="Open Sans"/>
              </a:rPr>
              <a:t>सामान्य बचाव कार्य हैं:</a:t>
            </a:r>
            <a:endParaRPr/>
          </a:p>
          <a:p>
            <a:pPr marL="514350" lvl="0" indent="-514350" algn="just" rtl="0">
              <a:lnSpc>
                <a:spcPct val="90000"/>
              </a:lnSpc>
              <a:spcBef>
                <a:spcPts val="1000"/>
              </a:spcBef>
              <a:spcAft>
                <a:spcPts val="0"/>
              </a:spcAft>
              <a:buClr>
                <a:schemeClr val="dk1"/>
              </a:buClr>
              <a:buSzPct val="100000"/>
              <a:buFont typeface="Calibri"/>
              <a:buAutoNum type="romanLcPeriod"/>
            </a:pPr>
            <a:r>
              <a:rPr lang="en-US">
                <a:latin typeface="Open Sans"/>
                <a:ea typeface="Open Sans"/>
                <a:cs typeface="Open Sans"/>
                <a:sym typeface="Open Sans"/>
              </a:rPr>
              <a:t>फँसे हुए पीड़ितों तक पहुँचना, सहारा देना और निकालना।</a:t>
            </a:r>
            <a:endParaRPr>
              <a:latin typeface="Open Sans"/>
              <a:ea typeface="Open Sans"/>
              <a:cs typeface="Open Sans"/>
              <a:sym typeface="Open Sans"/>
            </a:endParaRPr>
          </a:p>
          <a:p>
            <a:pPr marL="514350" lvl="0" indent="-514350" algn="just" rtl="0">
              <a:lnSpc>
                <a:spcPct val="90000"/>
              </a:lnSpc>
              <a:spcBef>
                <a:spcPts val="1000"/>
              </a:spcBef>
              <a:spcAft>
                <a:spcPts val="0"/>
              </a:spcAft>
              <a:buClr>
                <a:schemeClr val="dk1"/>
              </a:buClr>
              <a:buSzPct val="100000"/>
              <a:buFont typeface="Calibri"/>
              <a:buAutoNum type="romanLcPeriod"/>
            </a:pPr>
            <a:r>
              <a:rPr lang="en-US">
                <a:latin typeface="Open Sans"/>
                <a:ea typeface="Open Sans"/>
                <a:cs typeface="Open Sans"/>
                <a:sym typeface="Open Sans"/>
              </a:rPr>
              <a:t>मृतकों को सुरक्षित निकालना।</a:t>
            </a:r>
            <a:endParaRPr>
              <a:latin typeface="Open Sans"/>
              <a:ea typeface="Open Sans"/>
              <a:cs typeface="Open Sans"/>
              <a:sym typeface="Open Sans"/>
            </a:endParaRPr>
          </a:p>
          <a:p>
            <a:pPr marL="514350" lvl="0" indent="-514350" algn="just" rtl="0">
              <a:lnSpc>
                <a:spcPct val="90000"/>
              </a:lnSpc>
              <a:spcBef>
                <a:spcPts val="1000"/>
              </a:spcBef>
              <a:spcAft>
                <a:spcPts val="0"/>
              </a:spcAft>
              <a:buClr>
                <a:schemeClr val="dk1"/>
              </a:buClr>
              <a:buSzPts val="2590"/>
              <a:buFont typeface="Calibri"/>
              <a:buAutoNum type="romanLcPeriod"/>
            </a:pPr>
            <a:r>
              <a:rPr lang="en-US">
                <a:latin typeface="Open Sans"/>
                <a:ea typeface="Open Sans"/>
                <a:cs typeface="Open Sans"/>
                <a:sym typeface="Open Sans"/>
              </a:rPr>
              <a:t>अन्य सेवाओं और विशेषज्ञ टीमों को सहयोग देना।</a:t>
            </a:r>
            <a:endParaRPr sz="100">
              <a:latin typeface="Open Sans"/>
              <a:ea typeface="Open Sans"/>
              <a:cs typeface="Open Sans"/>
              <a:sym typeface="Open Sans"/>
            </a:endParaRPr>
          </a:p>
          <a:p>
            <a:pPr marL="0" lvl="0" indent="0" algn="just" rtl="0">
              <a:lnSpc>
                <a:spcPct val="90000"/>
              </a:lnSpc>
              <a:spcBef>
                <a:spcPts val="1000"/>
              </a:spcBef>
              <a:spcAft>
                <a:spcPts val="0"/>
              </a:spcAft>
              <a:buClr>
                <a:schemeClr val="dk1"/>
              </a:buClr>
              <a:buSzPct val="100000"/>
              <a:buNone/>
            </a:pPr>
            <a:endParaRPr sz="400" b="1">
              <a:latin typeface="Open Sans"/>
              <a:ea typeface="Open Sans"/>
              <a:cs typeface="Open Sans"/>
              <a:sym typeface="Open Sans"/>
            </a:endParaRPr>
          </a:p>
          <a:p>
            <a:pPr marL="0" lvl="0" indent="0" algn="just" rtl="0">
              <a:lnSpc>
                <a:spcPct val="90000"/>
              </a:lnSpc>
              <a:spcBef>
                <a:spcPts val="1000"/>
              </a:spcBef>
              <a:spcAft>
                <a:spcPts val="0"/>
              </a:spcAft>
              <a:buClr>
                <a:schemeClr val="dk1"/>
              </a:buClr>
              <a:buSzPct val="100000"/>
              <a:buNone/>
            </a:pPr>
            <a:r>
              <a:rPr lang="en-US" sz="2800" b="1">
                <a:latin typeface="Open Sans"/>
                <a:ea typeface="Open Sans"/>
                <a:cs typeface="Open Sans"/>
                <a:sym typeface="Open Sans"/>
              </a:rPr>
              <a:t>योजना:</a:t>
            </a:r>
            <a:endParaRPr/>
          </a:p>
          <a:p>
            <a:pPr marL="514350" lvl="0" indent="-514350" algn="just" rtl="0">
              <a:lnSpc>
                <a:spcPct val="90000"/>
              </a:lnSpc>
              <a:spcBef>
                <a:spcPts val="1000"/>
              </a:spcBef>
              <a:spcAft>
                <a:spcPts val="0"/>
              </a:spcAft>
              <a:buClr>
                <a:schemeClr val="dk1"/>
              </a:buClr>
              <a:buSzPct val="100000"/>
              <a:buFont typeface="Calibri"/>
              <a:buAutoNum type="romanLcPeriod"/>
            </a:pPr>
            <a:r>
              <a:rPr lang="en-US">
                <a:latin typeface="Open Sans"/>
                <a:ea typeface="Open Sans"/>
                <a:cs typeface="Open Sans"/>
                <a:sym typeface="Open Sans"/>
              </a:rPr>
              <a:t>फँसे होने के प्रकारों की सूची बनाना।</a:t>
            </a:r>
            <a:endParaRPr>
              <a:latin typeface="Open Sans"/>
              <a:ea typeface="Open Sans"/>
              <a:cs typeface="Open Sans"/>
              <a:sym typeface="Open Sans"/>
            </a:endParaRPr>
          </a:p>
          <a:p>
            <a:pPr marL="514350" lvl="0" indent="-514350" algn="just" rtl="0">
              <a:lnSpc>
                <a:spcPct val="90000"/>
              </a:lnSpc>
              <a:spcBef>
                <a:spcPts val="1000"/>
              </a:spcBef>
              <a:spcAft>
                <a:spcPts val="0"/>
              </a:spcAft>
              <a:buClr>
                <a:schemeClr val="dk1"/>
              </a:buClr>
              <a:buSzPct val="100000"/>
              <a:buFont typeface="Calibri"/>
              <a:buAutoNum type="romanLcPeriod"/>
            </a:pPr>
            <a:r>
              <a:rPr lang="en-US">
                <a:latin typeface="Open Sans"/>
                <a:ea typeface="Open Sans"/>
                <a:cs typeface="Open Sans"/>
                <a:sym typeface="Open Sans"/>
              </a:rPr>
              <a:t>निकालने के तरीकों की सूची बनाना।</a:t>
            </a:r>
            <a:endParaRPr>
              <a:latin typeface="Open Sans"/>
              <a:ea typeface="Open Sans"/>
              <a:cs typeface="Open Sans"/>
              <a:sym typeface="Open Sans"/>
            </a:endParaRPr>
          </a:p>
          <a:p>
            <a:pPr marL="514350" lvl="0" indent="-514350" algn="just" rtl="0">
              <a:lnSpc>
                <a:spcPct val="90000"/>
              </a:lnSpc>
              <a:spcBef>
                <a:spcPts val="1000"/>
              </a:spcBef>
              <a:spcAft>
                <a:spcPts val="0"/>
              </a:spcAft>
              <a:buClr>
                <a:schemeClr val="dk1"/>
              </a:buClr>
              <a:buSzPct val="100000"/>
              <a:buFont typeface="Calibri"/>
              <a:buAutoNum type="romanLcPeriod"/>
            </a:pPr>
            <a:r>
              <a:rPr lang="en-US">
                <a:latin typeface="Open Sans"/>
                <a:ea typeface="Open Sans"/>
                <a:cs typeface="Open Sans"/>
                <a:sym typeface="Open Sans"/>
              </a:rPr>
              <a:t>सर्च एवं रेस्क्यू टीम की संरचना निर्धारित करना।</a:t>
            </a:r>
            <a:endParaRPr>
              <a:latin typeface="Open Sans"/>
              <a:ea typeface="Open Sans"/>
              <a:cs typeface="Open Sans"/>
              <a:sym typeface="Open Sans"/>
            </a:endParaRPr>
          </a:p>
          <a:p>
            <a:pPr marL="514350" lvl="0" indent="-514350" algn="just" rtl="0">
              <a:lnSpc>
                <a:spcPct val="90000"/>
              </a:lnSpc>
              <a:spcBef>
                <a:spcPts val="1000"/>
              </a:spcBef>
              <a:spcAft>
                <a:spcPts val="0"/>
              </a:spcAft>
              <a:buClr>
                <a:schemeClr val="dk1"/>
              </a:buClr>
              <a:buSzPct val="100000"/>
              <a:buFont typeface="Calibri"/>
              <a:buAutoNum type="romanLcPeriod"/>
            </a:pPr>
            <a:r>
              <a:rPr lang="en-US">
                <a:latin typeface="Open Sans"/>
                <a:ea typeface="Open Sans"/>
                <a:cs typeface="Open Sans"/>
                <a:sym typeface="Open Sans"/>
              </a:rPr>
              <a:t>टीम सदस्यों के कर्तव्य तय करना।</a:t>
            </a:r>
            <a:endParaRPr sz="2800">
              <a:latin typeface="Open Sans"/>
              <a:ea typeface="Open Sans"/>
              <a:cs typeface="Open Sans"/>
              <a:sym typeface="Open Sans"/>
            </a:endParaRPr>
          </a:p>
        </p:txBody>
      </p:sp>
      <p:pic>
        <p:nvPicPr>
          <p:cNvPr id="162" name="Google Shape;162;p20"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163" name="Google Shape;163;p20"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p:nvPr/>
        </p:nvSpPr>
        <p:spPr>
          <a:xfrm>
            <a:off x="5720862" y="23447"/>
            <a:ext cx="6529754"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21"/>
          <p:cNvSpPr txBox="1">
            <a:spLocks noGrp="1"/>
          </p:cNvSpPr>
          <p:nvPr>
            <p:ph type="title"/>
          </p:nvPr>
        </p:nvSpPr>
        <p:spPr>
          <a:xfrm>
            <a:off x="838200" y="1560876"/>
            <a:ext cx="397998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000"/>
              </a:buClr>
              <a:buSzPts val="4000"/>
              <a:buFont typeface="Arial"/>
              <a:buNone/>
            </a:pPr>
            <a:r>
              <a:rPr lang="en-US" sz="4000" b="1">
                <a:solidFill>
                  <a:srgbClr val="FFC000"/>
                </a:solidFill>
                <a:latin typeface="Arial"/>
                <a:ea typeface="Arial"/>
                <a:cs typeface="Arial"/>
                <a:sym typeface="Arial"/>
              </a:rPr>
              <a:t>सिद्धांत</a:t>
            </a:r>
            <a:endParaRPr sz="4000" b="1">
              <a:solidFill>
                <a:srgbClr val="FFC000"/>
              </a:solidFill>
              <a:latin typeface="Arial"/>
              <a:ea typeface="Arial"/>
              <a:cs typeface="Arial"/>
              <a:sym typeface="Arial"/>
            </a:endParaRPr>
          </a:p>
        </p:txBody>
      </p:sp>
      <p:sp>
        <p:nvSpPr>
          <p:cNvPr id="171" name="Google Shape;171;p21"/>
          <p:cNvSpPr txBox="1">
            <a:spLocks noGrp="1"/>
          </p:cNvSpPr>
          <p:nvPr>
            <p:ph type="body" idx="1"/>
          </p:nvPr>
        </p:nvSpPr>
        <p:spPr>
          <a:xfrm>
            <a:off x="6096000" y="1101969"/>
            <a:ext cx="5509846" cy="5560087"/>
          </a:xfrm>
          <a:prstGeom prst="rect">
            <a:avLst/>
          </a:prstGeom>
          <a:noFill/>
          <a:ln>
            <a:noFill/>
          </a:ln>
        </p:spPr>
        <p:txBody>
          <a:bodyPr spcFirstLastPara="1" wrap="square" lIns="91425" tIns="45700" rIns="91425" bIns="45700" anchor="t" anchorCtr="0">
            <a:normAutofit/>
          </a:bodyPr>
          <a:lstStyle/>
          <a:p>
            <a:pPr marL="457200" lvl="0" indent="-457200" algn="just" rtl="0">
              <a:lnSpc>
                <a:spcPct val="90000"/>
              </a:lnSpc>
              <a:spcBef>
                <a:spcPts val="0"/>
              </a:spcBef>
              <a:spcAft>
                <a:spcPts val="0"/>
              </a:spcAft>
              <a:buClr>
                <a:schemeClr val="dk1"/>
              </a:buClr>
              <a:buSzPts val="2800"/>
              <a:buFont typeface="Calibri"/>
              <a:buAutoNum type="arabicPeriod"/>
            </a:pPr>
            <a:r>
              <a:rPr lang="en-US">
                <a:latin typeface="Arial"/>
                <a:ea typeface="Arial"/>
                <a:cs typeface="Arial"/>
                <a:sym typeface="Arial"/>
              </a:rPr>
              <a:t>बचाव चरणों में होगा।</a:t>
            </a:r>
            <a:endParaRPr>
              <a:latin typeface="Arial"/>
              <a:ea typeface="Arial"/>
              <a:cs typeface="Arial"/>
              <a:sym typeface="Arial"/>
            </a:endParaRPr>
          </a:p>
          <a:p>
            <a:pPr marL="457200" lvl="0" indent="-457200" algn="just" rtl="0">
              <a:lnSpc>
                <a:spcPct val="90000"/>
              </a:lnSpc>
              <a:spcBef>
                <a:spcPts val="1000"/>
              </a:spcBef>
              <a:spcAft>
                <a:spcPts val="0"/>
              </a:spcAft>
              <a:buClr>
                <a:schemeClr val="dk1"/>
              </a:buClr>
              <a:buSzPts val="2800"/>
              <a:buFont typeface="Calibri"/>
              <a:buAutoNum type="arabicPeriod"/>
            </a:pPr>
            <a:r>
              <a:rPr lang="en-US">
                <a:latin typeface="Arial"/>
                <a:ea typeface="Arial"/>
                <a:cs typeface="Arial"/>
                <a:sym typeface="Arial"/>
              </a:rPr>
              <a:t>प्रत्येक चरण पूरा होने पर ही अगला चरण शुरू होगा।</a:t>
            </a:r>
            <a:endParaRPr>
              <a:latin typeface="Arial"/>
              <a:ea typeface="Arial"/>
              <a:cs typeface="Arial"/>
              <a:sym typeface="Arial"/>
            </a:endParaRPr>
          </a:p>
          <a:p>
            <a:pPr marL="457200" lvl="0" indent="-457200" algn="just" rtl="0">
              <a:lnSpc>
                <a:spcPct val="90000"/>
              </a:lnSpc>
              <a:spcBef>
                <a:spcPts val="1000"/>
              </a:spcBef>
              <a:spcAft>
                <a:spcPts val="0"/>
              </a:spcAft>
              <a:buClr>
                <a:schemeClr val="dk1"/>
              </a:buClr>
              <a:buSzPts val="2800"/>
              <a:buFont typeface="Calibri"/>
              <a:buAutoNum type="arabicPeriod"/>
            </a:pPr>
            <a:r>
              <a:rPr lang="en-US">
                <a:latin typeface="Arial"/>
                <a:ea typeface="Arial"/>
                <a:cs typeface="Arial"/>
                <a:sym typeface="Arial"/>
              </a:rPr>
              <a:t>तरीका: SAVERS</a:t>
            </a:r>
            <a:r>
              <a:rPr lang="en-US" sz="2800">
                <a:latin typeface="Arial"/>
                <a:ea typeface="Arial"/>
                <a:cs typeface="Arial"/>
                <a:sym typeface="Arial"/>
              </a:rPr>
              <a:t>: प्रणालीबद्ध</a:t>
            </a:r>
            <a:endParaRPr/>
          </a:p>
          <a:p>
            <a:pPr marL="228600" lvl="0" indent="-228600" algn="just" rtl="0">
              <a:lnSpc>
                <a:spcPct val="90000"/>
              </a:lnSpc>
              <a:spcBef>
                <a:spcPts val="1000"/>
              </a:spcBef>
              <a:spcAft>
                <a:spcPts val="0"/>
              </a:spcAft>
              <a:buClr>
                <a:schemeClr val="dk1"/>
              </a:buClr>
              <a:buSzPts val="2800"/>
              <a:buChar char="•"/>
            </a:pPr>
            <a:r>
              <a:rPr lang="en-US">
                <a:latin typeface="Arial"/>
                <a:ea typeface="Arial"/>
                <a:cs typeface="Arial"/>
                <a:sym typeface="Arial"/>
              </a:rPr>
              <a:t>S: Systematic (व्यवस्थित)</a:t>
            </a:r>
            <a:endParaRPr>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800"/>
              <a:buChar char="•"/>
            </a:pPr>
            <a:r>
              <a:rPr lang="en-US">
                <a:latin typeface="Arial"/>
                <a:ea typeface="Arial"/>
                <a:cs typeface="Arial"/>
                <a:sym typeface="Arial"/>
              </a:rPr>
              <a:t>A: Approach to (निकट जाना)</a:t>
            </a:r>
            <a:endParaRPr>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800"/>
              <a:buChar char="•"/>
            </a:pPr>
            <a:r>
              <a:rPr lang="en-US">
                <a:latin typeface="Arial"/>
                <a:ea typeface="Arial"/>
                <a:cs typeface="Arial"/>
                <a:sym typeface="Arial"/>
              </a:rPr>
              <a:t>V: Victim (पीड़ित तक)</a:t>
            </a:r>
            <a:endParaRPr>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800"/>
              <a:buChar char="•"/>
            </a:pPr>
            <a:r>
              <a:rPr lang="en-US">
                <a:latin typeface="Arial"/>
                <a:ea typeface="Arial"/>
                <a:cs typeface="Arial"/>
                <a:sym typeface="Arial"/>
              </a:rPr>
              <a:t>E: Entrapment (फँसे होने की स्थिति)</a:t>
            </a:r>
            <a:endParaRPr>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800"/>
              <a:buChar char="•"/>
            </a:pPr>
            <a:r>
              <a:rPr lang="en-US">
                <a:latin typeface="Arial"/>
                <a:ea typeface="Arial"/>
                <a:cs typeface="Arial"/>
                <a:sym typeface="Arial"/>
              </a:rPr>
              <a:t>R: Rescue (बचाव)</a:t>
            </a:r>
            <a:endParaRPr sz="2800">
              <a:latin typeface="Calibri"/>
              <a:ea typeface="Calibri"/>
              <a:cs typeface="Calibri"/>
              <a:sym typeface="Calibri"/>
            </a:endParaRPr>
          </a:p>
        </p:txBody>
      </p:sp>
      <p:pic>
        <p:nvPicPr>
          <p:cNvPr id="172" name="Google Shape;172;p21" descr="C:\Users\Acer\Downloads\WhatsApp Image 2025-09-04 at 17.24.38 (1).jpeg"/>
          <p:cNvPicPr preferRelativeResize="0"/>
          <p:nvPr/>
        </p:nvPicPr>
        <p:blipFill rotWithShape="1">
          <a:blip r:embed="rId3">
            <a:alphaModFix/>
          </a:blip>
          <a:srcRect/>
          <a:stretch/>
        </p:blipFill>
        <p:spPr>
          <a:xfrm>
            <a:off x="238573" y="214580"/>
            <a:ext cx="1086135" cy="899111"/>
          </a:xfrm>
          <a:prstGeom prst="rect">
            <a:avLst/>
          </a:prstGeom>
          <a:noFill/>
          <a:ln>
            <a:noFill/>
          </a:ln>
        </p:spPr>
      </p:pic>
      <p:pic>
        <p:nvPicPr>
          <p:cNvPr id="173" name="Google Shape;173;p21" descr="C:\Users\Acer\Downloads\WhatsApp Image 2025-09-04 at 17.24.38 (3).jpeg"/>
          <p:cNvPicPr preferRelativeResize="0"/>
          <p:nvPr/>
        </p:nvPicPr>
        <p:blipFill rotWithShape="1">
          <a:blip r:embed="rId4">
            <a:alphaModFix/>
          </a:blip>
          <a:srcRect/>
          <a:stretch/>
        </p:blipFill>
        <p:spPr>
          <a:xfrm>
            <a:off x="10972801" y="191134"/>
            <a:ext cx="980626" cy="8991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1960</Words>
  <Application>Microsoft Office PowerPoint</Application>
  <PresentationFormat>Widescreen</PresentationFormat>
  <Paragraphs>270</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Calibri</vt:lpstr>
      <vt:lpstr>Century Schoolbook</vt:lpstr>
      <vt:lpstr>Noto Sans Symbols</vt:lpstr>
      <vt:lpstr>Arial</vt:lpstr>
      <vt:lpstr>Open Sans</vt:lpstr>
      <vt:lpstr>Times New Roman</vt:lpstr>
      <vt:lpstr>Office Theme</vt:lpstr>
      <vt:lpstr>PowerPoint Presentation</vt:lpstr>
      <vt:lpstr>उद्देश्य</vt:lpstr>
      <vt:lpstr>INTRODUCTION (परिचय)</vt:lpstr>
      <vt:lpstr>FIRST RESPONDERS (प्रथम प्रत्युत्तर देने वाले)</vt:lpstr>
      <vt:lpstr>CAUSES OF TRAIN DISASTER (ट्रेन आपदा के कारण)</vt:lpstr>
      <vt:lpstr>विशेषताएँ</vt:lpstr>
      <vt:lpstr>परिणाम</vt:lpstr>
      <vt:lpstr>दुर्घटना के  दौरान सर्च  एंड रेस्क्यू</vt:lpstr>
      <vt:lpstr>सिद्धांत</vt:lpstr>
      <vt:lpstr>ENTRAPMENTS TYPES (फँसे होने के प्रकार)</vt:lpstr>
      <vt:lpstr>RELEASE  TYPES (निकालने के प्रकार)</vt:lpstr>
      <vt:lpstr>RESCUE TEAM (बचाव दल)</vt:lpstr>
      <vt:lpstr>टीम लीडर  के कर्तव्य</vt:lpstr>
      <vt:lpstr>कार्य</vt:lpstr>
      <vt:lpstr>बचाव योजना</vt:lpstr>
      <vt:lpstr>बचाव योजना: सर्वेक्षण</vt:lpstr>
      <vt:lpstr>बचाव योजना: प्रशंसा</vt:lpstr>
      <vt:lpstr>बचाव योजना: कारक</vt:lpstr>
      <vt:lpstr>बचाव योजना: योजना का मूल्यांकन</vt:lpstr>
      <vt:lpstr>सुरक्षा</vt:lpstr>
      <vt:lpstr>सुरक्षा</vt:lpstr>
      <vt:lpstr>खोज और निकालने  के तरीके</vt:lpstr>
      <vt:lpstr>PowerPoint Presentation</vt:lpstr>
      <vt:lpstr>PowerPoint Presentation</vt:lpstr>
      <vt:lpstr>PowerPoint Presentation</vt:lpstr>
      <vt:lpstr>निकासी रणनीतियाँ</vt:lpstr>
      <vt:lpstr>PowerPoint Presentation</vt:lpstr>
      <vt:lpstr>वर्टिकल दृष्टिकोण </vt:lpstr>
      <vt:lpstr>पहुँच की परिस्थितियों का मूल्यांकन करना</vt:lpstr>
      <vt:lpstr>सामग्रियों को काटने और भेदन करने की प्रक्रियाएँ</vt:lpstr>
      <vt:lpstr>सामग्रियों को काटने और भेदन करने की प्रक्रियाएँ</vt:lpstr>
      <vt:lpstr>पहुँच के मूल्यांकन...</vt:lpstr>
      <vt:lpstr>पहुंच रणनीतियाँ</vt:lpstr>
      <vt:lpstr>पहुंच रणनीतियाँ</vt:lpstr>
      <vt:lpstr>महत्वपूर्ण निर्देश</vt:lpstr>
      <vt:lpstr>स्वर्णिम घंटा</vt:lpstr>
      <vt:lpstr>दुर्घटना राहत ट्रेन </vt:lpstr>
      <vt:lpstr>कोई प्रश्न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2026-01-08T07:15:32Z</dcterms:modified>
</cp:coreProperties>
</file>