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396" y="-31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iraj kumar" userId="159b68e96679c3d5" providerId="LiveId" clId="{545C36B4-E591-493E-B9A6-597DCCD0E695}"/>
    <pc:docChg chg="modSld">
      <pc:chgData name="dhiraj kumar" userId="159b68e96679c3d5" providerId="LiveId" clId="{545C36B4-E591-493E-B9A6-597DCCD0E695}" dt="2025-12-02T11:43:19.336" v="1" actId="20577"/>
      <pc:docMkLst>
        <pc:docMk/>
      </pc:docMkLst>
      <pc:sldChg chg="modSp mod">
        <pc:chgData name="dhiraj kumar" userId="159b68e96679c3d5" providerId="LiveId" clId="{545C36B4-E591-493E-B9A6-597DCCD0E695}" dt="2025-12-02T11:43:19.336" v="1" actId="20577"/>
        <pc:sldMkLst>
          <pc:docMk/>
          <pc:sldMk cId="0" sldId="266"/>
        </pc:sldMkLst>
        <pc:spChg chg="mod">
          <ac:chgData name="dhiraj kumar" userId="159b68e96679c3d5" providerId="LiveId" clId="{545C36B4-E591-493E-B9A6-597DCCD0E695}" dt="2025-12-02T11:43:19.336" v="1" actId="20577"/>
          <ac:spMkLst>
            <pc:docMk/>
            <pc:sldMk cId="0" sldId="26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4689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3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car-arm-from-fire.jpg" descr="scar-arm-from-fire.jpg"/>
          <p:cNvPicPr>
            <a:picLocks noChangeAspect="1"/>
          </p:cNvPicPr>
          <p:nvPr/>
        </p:nvPicPr>
        <p:blipFill>
          <a:blip r:embed="rId3"/>
          <a:srcRect t="15700"/>
          <a:stretch>
            <a:fillRect/>
          </a:stretch>
        </p:blipFill>
        <p:spPr>
          <a:xfrm flipH="1">
            <a:off x="-63002" y="0"/>
            <a:ext cx="24497410" cy="1368146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पीर | एमएफआर | भारत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13 -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1" y="0"/>
            <a:ext cx="24384001" cy="13716001"/>
          </a:xfrm>
          <a:prstGeom prst="rect">
            <a:avLst/>
          </a:prstGeom>
          <a:solidFill>
            <a:srgbClr val="535353">
              <a:alpha val="5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5" name="Shape"/>
          <p:cNvSpPr/>
          <p:nvPr/>
        </p:nvSpPr>
        <p:spPr>
          <a:xfrm>
            <a:off x="104369" y="3791289"/>
            <a:ext cx="17776160" cy="3533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13…"/>
          <p:cNvSpPr txBox="1"/>
          <p:nvPr/>
        </p:nvSpPr>
        <p:spPr>
          <a:xfrm>
            <a:off x="1200259" y="4083124"/>
            <a:ext cx="12020755" cy="302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पाठ 13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जलने और पर्यावरणीय आपातकालीन स्थितियाँ</a:t>
            </a:r>
          </a:p>
        </p:txBody>
      </p:sp>
      <p:grpSp>
        <p:nvGrpSpPr>
          <p:cNvPr id="92" name="Group"/>
          <p:cNvGrpSpPr/>
          <p:nvPr/>
        </p:nvGrpSpPr>
        <p:grpSpPr>
          <a:xfrm>
            <a:off x="-1" y="11193859"/>
            <a:ext cx="24434801" cy="2522141"/>
            <a:chOff x="0" y="0"/>
            <a:chExt cx="24434800" cy="2522140"/>
          </a:xfrm>
        </p:grpSpPr>
        <p:sp>
          <p:nvSpPr>
            <p:cNvPr id="87" name="Shape"/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" name="Group"/>
            <p:cNvGrpSpPr/>
            <p:nvPr/>
          </p:nvGrpSpPr>
          <p:grpSpPr>
            <a:xfrm>
              <a:off x="10512114" y="268426"/>
              <a:ext cx="4318001" cy="2008830"/>
              <a:chOff x="0" y="0"/>
              <a:chExt cx="4318000" cy="2008829"/>
            </a:xfrm>
          </p:grpSpPr>
          <p:pic>
            <p:nvPicPr>
              <p:cNvPr id="89" name="NDMA India.png" descr="NDMA India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81439"/>
                <a:ext cx="1764513" cy="17645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" name="NDRF India.jpeg" descr="NDRF India.jpe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9170" y="0"/>
                <a:ext cx="2008830" cy="20088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5" name="Group"/>
          <p:cNvGrpSpPr/>
          <p:nvPr/>
        </p:nvGrpSpPr>
        <p:grpSpPr>
          <a:xfrm>
            <a:off x="21539200" y="12813338"/>
            <a:ext cx="2209800" cy="1270001"/>
            <a:chOff x="30361" y="0"/>
            <a:chExt cx="2209800" cy="1270000"/>
          </a:xfrm>
        </p:grpSpPr>
        <p:sp>
          <p:nvSpPr>
            <p:cNvPr id="93" name="PPT 13 - 1"/>
            <p:cNvSpPr/>
            <p:nvPr/>
          </p:nvSpPr>
          <p:spPr>
            <a:xfrm>
              <a:off x="97016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13 - 1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30361" y="699461"/>
              <a:ext cx="1879601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7"/>
          <a:srcRect t="12599" b="19178"/>
          <a:stretch>
            <a:fillRect/>
          </a:stretch>
        </p:blipFill>
        <p:spPr>
          <a:xfrm>
            <a:off x="16574627" y="0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0" y="84456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26691" y="11543724"/>
            <a:ext cx="4472247" cy="71209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hi-IN" dirty="0"/>
              <a:t>उप </a:t>
            </a:r>
            <a:r>
              <a:rPr lang="hi-IN" dirty="0" smtClean="0"/>
              <a:t>निरीक्षक</a:t>
            </a:r>
            <a:r>
              <a:rPr lang="en-US" dirty="0" smtClean="0"/>
              <a:t> </a:t>
            </a:r>
            <a:r>
              <a:rPr lang="hi-IN" dirty="0"/>
              <a:t>रितु नागर</a:t>
            </a:r>
            <a:endParaRPr kumimoji="0" lang="en-I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1" name="PPT 13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04" name="Heat Cramps"/>
          <p:cNvSpPr txBox="1"/>
          <p:nvPr/>
        </p:nvSpPr>
        <p:spPr>
          <a:xfrm>
            <a:off x="1077422" y="2281634"/>
            <a:ext cx="5151040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गर्मी</a:t>
            </a:r>
            <a:r>
              <a:rPr dirty="0"/>
              <a:t> </a:t>
            </a:r>
            <a:r>
              <a:rPr dirty="0" err="1"/>
              <a:t>ऐंठन</a:t>
            </a:r>
            <a:endParaRPr dirty="0"/>
          </a:p>
        </p:txBody>
      </p:sp>
      <p:sp>
        <p:nvSpPr>
          <p:cNvPr id="205" name="Severe muscle cramps…"/>
          <p:cNvSpPr txBox="1"/>
          <p:nvPr/>
        </p:nvSpPr>
        <p:spPr>
          <a:xfrm>
            <a:off x="10019966" y="5392783"/>
            <a:ext cx="13875728" cy="543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गंभीर मांसपेशी ऐंठन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थकावट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उल्टी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बेमियादी बेहोशी की अवधि</a:t>
            </a:r>
          </a:p>
        </p:txBody>
      </p:sp>
      <p:sp>
        <p:nvSpPr>
          <p:cNvPr id="206" name="Signs and Symptoms"/>
          <p:cNvSpPr txBox="1"/>
          <p:nvPr/>
        </p:nvSpPr>
        <p:spPr>
          <a:xfrm>
            <a:off x="1020652" y="372970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संकेत और लक्षण</a:t>
            </a:r>
          </a:p>
        </p:txBody>
      </p:sp>
      <p:sp>
        <p:nvSpPr>
          <p:cNvPr id="20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806" y="293971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1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1" name="PPT 13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14" name="Heat Exhaustion"/>
          <p:cNvSpPr txBox="1"/>
          <p:nvPr/>
        </p:nvSpPr>
        <p:spPr>
          <a:xfrm>
            <a:off x="1077422" y="2249774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गर्मी</a:t>
            </a:r>
            <a:r>
              <a:rPr dirty="0"/>
              <a:t> </a:t>
            </a:r>
            <a:r>
              <a:rPr dirty="0" err="1"/>
              <a:t>थकान</a:t>
            </a:r>
            <a:endParaRPr dirty="0"/>
          </a:p>
        </p:txBody>
      </p:sp>
      <p:sp>
        <p:nvSpPr>
          <p:cNvPr id="215" name="Rapid, shallow breathing…"/>
          <p:cNvSpPr txBox="1"/>
          <p:nvPr/>
        </p:nvSpPr>
        <p:spPr>
          <a:xfrm>
            <a:off x="10019966" y="5392783"/>
            <a:ext cx="13875728" cy="636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तेज़</a:t>
            </a:r>
            <a:r>
              <a:rPr lang="en-IN" dirty="0"/>
              <a:t> </a:t>
            </a:r>
            <a:r>
              <a:rPr dirty="0"/>
              <a:t> </a:t>
            </a:r>
            <a:r>
              <a:rPr dirty="0" err="1"/>
              <a:t>उथली</a:t>
            </a:r>
            <a:r>
              <a:rPr dirty="0"/>
              <a:t> </a:t>
            </a:r>
            <a:r>
              <a:rPr dirty="0" err="1"/>
              <a:t>सांस</a:t>
            </a:r>
            <a:r>
              <a:rPr dirty="0"/>
              <a:t> </a:t>
            </a:r>
            <a:r>
              <a:rPr dirty="0" err="1"/>
              <a:t>लेना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कमज़ोर</a:t>
            </a:r>
            <a:r>
              <a:rPr dirty="0"/>
              <a:t> </a:t>
            </a:r>
            <a:r>
              <a:rPr dirty="0" err="1"/>
              <a:t>नाड़ी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ठंडी</a:t>
            </a:r>
            <a:r>
              <a:rPr dirty="0"/>
              <a:t>, </a:t>
            </a:r>
            <a:r>
              <a:rPr dirty="0" err="1"/>
              <a:t>नम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पीली</a:t>
            </a:r>
            <a:r>
              <a:rPr dirty="0"/>
              <a:t> </a:t>
            </a:r>
            <a:r>
              <a:rPr dirty="0" err="1"/>
              <a:t>त्वचा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कमज़ोरी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चक्कर</a:t>
            </a:r>
            <a:r>
              <a:rPr dirty="0"/>
              <a:t> </a:t>
            </a:r>
            <a:r>
              <a:rPr dirty="0" err="1"/>
              <a:t>आना</a:t>
            </a:r>
            <a:endParaRPr dirty="0"/>
          </a:p>
        </p:txBody>
      </p:sp>
      <p:sp>
        <p:nvSpPr>
          <p:cNvPr id="216" name="Signs and Symptoms"/>
          <p:cNvSpPr txBox="1"/>
          <p:nvPr/>
        </p:nvSpPr>
        <p:spPr>
          <a:xfrm>
            <a:off x="1020652" y="372970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लक्षण और संकेत</a:t>
            </a:r>
          </a:p>
        </p:txBody>
      </p:sp>
      <p:sp>
        <p:nvSpPr>
          <p:cNvPr id="21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320" y="4841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2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1" name="PPT 13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2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224" name="Heat Stroke"/>
          <p:cNvSpPr txBox="1"/>
          <p:nvPr/>
        </p:nvSpPr>
        <p:spPr>
          <a:xfrm>
            <a:off x="894541" y="2602876"/>
            <a:ext cx="6566739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गर्मी</a:t>
            </a:r>
            <a:r>
              <a:rPr dirty="0"/>
              <a:t> </a:t>
            </a:r>
            <a:r>
              <a:rPr dirty="0" err="1"/>
              <a:t>से</a:t>
            </a:r>
            <a:r>
              <a:rPr dirty="0"/>
              <a:t> </a:t>
            </a:r>
            <a:r>
              <a:rPr dirty="0" err="1"/>
              <a:t>धुंधलापन</a:t>
            </a:r>
            <a:endParaRPr dirty="0"/>
          </a:p>
        </p:txBody>
      </p:sp>
      <p:sp>
        <p:nvSpPr>
          <p:cNvPr id="225" name="Deep, rapid breathing…"/>
          <p:cNvSpPr txBox="1"/>
          <p:nvPr/>
        </p:nvSpPr>
        <p:spPr>
          <a:xfrm>
            <a:off x="10019966" y="5392783"/>
            <a:ext cx="13875728" cy="701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गहरी, तेज़ सांस लेना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तीव्र नाड़ी जो ताकत में बदलती है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सूखी, गर्म त्वचा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विस्तृत पुतलियाँ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बेहोशी का हानि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दौरे या मांसपेशियों का कंपकंपी</a:t>
            </a:r>
          </a:p>
        </p:txBody>
      </p:sp>
      <p:sp>
        <p:nvSpPr>
          <p:cNvPr id="226" name="Signs and Symptoms"/>
          <p:cNvSpPr txBox="1"/>
          <p:nvPr/>
        </p:nvSpPr>
        <p:spPr>
          <a:xfrm>
            <a:off x="1020652" y="372970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लक्षण और संकेत</a:t>
            </a:r>
          </a:p>
        </p:txBody>
      </p:sp>
      <p:sp>
        <p:nvSpPr>
          <p:cNvPr id="22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320" y="168303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3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1" name="PPT 13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3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234" name="Lightening Injuries"/>
          <p:cNvSpPr txBox="1"/>
          <p:nvPr/>
        </p:nvSpPr>
        <p:spPr>
          <a:xfrm>
            <a:off x="946005" y="2447836"/>
            <a:ext cx="7770665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चमकने से चोटें</a:t>
            </a:r>
          </a:p>
        </p:txBody>
      </p:sp>
      <p:sp>
        <p:nvSpPr>
          <p:cNvPr id="235" name="Loss of conscience…"/>
          <p:cNvSpPr txBox="1"/>
          <p:nvPr/>
        </p:nvSpPr>
        <p:spPr>
          <a:xfrm>
            <a:off x="10019966" y="5392783"/>
            <a:ext cx="13875728" cy="580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संवेदनाओं का हानि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संवहनी का हानि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श्वसन का हानि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भ्रमित होना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उपरी जलने के निशान</a:t>
            </a:r>
          </a:p>
        </p:txBody>
      </p:sp>
      <p:sp>
        <p:nvSpPr>
          <p:cNvPr id="236" name="Signs and Symptoms"/>
          <p:cNvSpPr txBox="1"/>
          <p:nvPr/>
        </p:nvSpPr>
        <p:spPr>
          <a:xfrm>
            <a:off x="1020652" y="372970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लक्षण और संकेत</a:t>
            </a:r>
          </a:p>
        </p:txBody>
      </p:sp>
      <p:sp>
        <p:nvSpPr>
          <p:cNvPr id="23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32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1" name="PPT 13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244" name="Mild Hypothermia"/>
          <p:cNvSpPr txBox="1"/>
          <p:nvPr/>
        </p:nvSpPr>
        <p:spPr>
          <a:xfrm>
            <a:off x="778164" y="2469053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हल्की हाइपोथर्मिया</a:t>
            </a:r>
          </a:p>
        </p:txBody>
      </p:sp>
      <p:sp>
        <p:nvSpPr>
          <p:cNvPr id="245" name="Chills…"/>
          <p:cNvSpPr txBox="1"/>
          <p:nvPr/>
        </p:nvSpPr>
        <p:spPr>
          <a:xfrm>
            <a:off x="10019966" y="5392783"/>
            <a:ext cx="13875728" cy="701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ठंड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नींद आना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तेज़ सांस लेना, धीमी नाड़ी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दृष्टि का हानि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सुस्त पुतलियाँ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अवशिष्ट कंपकंपी</a:t>
            </a:r>
          </a:p>
        </p:txBody>
      </p:sp>
      <p:sp>
        <p:nvSpPr>
          <p:cNvPr id="246" name="Signs and Symptoms"/>
          <p:cNvSpPr txBox="1"/>
          <p:nvPr/>
        </p:nvSpPr>
        <p:spPr>
          <a:xfrm>
            <a:off x="1020652" y="372970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लक्षण और संकेत</a:t>
            </a:r>
          </a:p>
        </p:txBody>
      </p:sp>
      <p:sp>
        <p:nvSpPr>
          <p:cNvPr id="24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398" y="168303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5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1" name="PPT 13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5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254" name="Severe Hypothermia"/>
          <p:cNvSpPr txBox="1"/>
          <p:nvPr/>
        </p:nvSpPr>
        <p:spPr>
          <a:xfrm>
            <a:off x="930462" y="2249774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गंभीर</a:t>
            </a:r>
            <a:r>
              <a:rPr dirty="0"/>
              <a:t> </a:t>
            </a:r>
            <a:r>
              <a:rPr dirty="0" err="1"/>
              <a:t>हाइपोथर्मिया</a:t>
            </a:r>
            <a:endParaRPr dirty="0"/>
          </a:p>
        </p:txBody>
      </p:sp>
      <p:sp>
        <p:nvSpPr>
          <p:cNvPr id="255" name="Extremely slow breathing…"/>
          <p:cNvSpPr txBox="1"/>
          <p:nvPr/>
        </p:nvSpPr>
        <p:spPr>
          <a:xfrm>
            <a:off x="10019966" y="5392783"/>
            <a:ext cx="13875728" cy="68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अत्यधिक धीमी सांस लेना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अत्यधिक धीमी नाड़ी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अनुत्तरदायी होना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फिक्स्ड, विस्तृत पुतलियाँ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कठोर अंग</a:t>
            </a:r>
          </a:p>
        </p:txBody>
      </p:sp>
      <p:sp>
        <p:nvSpPr>
          <p:cNvPr id="256" name="Signs and Symptoms"/>
          <p:cNvSpPr txBox="1"/>
          <p:nvPr/>
        </p:nvSpPr>
        <p:spPr>
          <a:xfrm>
            <a:off x="1020652" y="372970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लक्षण और संकेत</a:t>
            </a:r>
          </a:p>
        </p:txBody>
      </p:sp>
      <p:sp>
        <p:nvSpPr>
          <p:cNvPr id="25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32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60" name="IMG-3642.JPG" descr="IMG-3642.JPG"/>
          <p:cNvPicPr>
            <a:picLocks noChangeAspect="1"/>
          </p:cNvPicPr>
          <p:nvPr/>
        </p:nvPicPr>
        <p:blipFill>
          <a:blip r:embed="rId3" cstate="print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6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3" name="PPT 13 -"/>
          <p:cNvSpPr txBox="1"/>
          <p:nvPr/>
        </p:nvSpPr>
        <p:spPr>
          <a:xfrm>
            <a:off x="22171318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6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26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841" y="132281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13 -"/>
          <p:cNvSpPr txBox="1"/>
          <p:nvPr/>
        </p:nvSpPr>
        <p:spPr>
          <a:xfrm>
            <a:off x="22171318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228113" y="3926790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इस</a:t>
            </a:r>
            <a:r>
              <a:rPr dirty="0"/>
              <a:t> </a:t>
            </a:r>
            <a:r>
              <a:rPr dirty="0" err="1"/>
              <a:t>पाठ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पूरा</a:t>
            </a:r>
            <a:r>
              <a:rPr dirty="0"/>
              <a:t> </a:t>
            </a:r>
            <a:r>
              <a:rPr dirty="0" err="1"/>
              <a:t>करने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बाद</a:t>
            </a:r>
            <a:r>
              <a:rPr dirty="0"/>
              <a:t>, </a:t>
            </a:r>
            <a:r>
              <a:rPr dirty="0" err="1"/>
              <a:t>आप</a:t>
            </a:r>
            <a:r>
              <a:rPr dirty="0"/>
              <a:t> </a:t>
            </a:r>
            <a:r>
              <a:rPr dirty="0" err="1"/>
              <a:t>सक्षम</a:t>
            </a:r>
            <a:r>
              <a:rPr dirty="0"/>
              <a:t> </a:t>
            </a:r>
            <a:r>
              <a:rPr dirty="0" err="1"/>
              <a:t>होंगे</a:t>
            </a:r>
            <a:r>
              <a:rPr dirty="0"/>
              <a:t>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210426" y="240228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लक्ष्य</a:t>
            </a:r>
            <a:endParaRPr dirty="0"/>
          </a:p>
        </p:txBody>
      </p:sp>
      <p:sp>
        <p:nvSpPr>
          <p:cNvPr id="106" name="Match the signs and symptoms for each of the three types of burns according to their depth.…"/>
          <p:cNvSpPr txBox="1"/>
          <p:nvPr/>
        </p:nvSpPr>
        <p:spPr>
          <a:xfrm>
            <a:off x="11786744" y="5063384"/>
            <a:ext cx="11523206" cy="701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उनकी गहराई के अनुसार, तीन प्रकार के जलन के संकेतों और लक्षणों को मिलाएँ।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जब किसी विशेष शारीरिक भाग दिया जाए, तो मरीज पर जलने वाले कुल शरीर के सतह क्षेत्र (TBSA) का निर्धारण करने के लिए 'नाइन का नियम' लागू करें।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10085192" y="478890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10085192" y="8332885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683" y="64708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13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9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017729" y="386028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इस</a:t>
            </a:r>
            <a:r>
              <a:rPr dirty="0"/>
              <a:t> </a:t>
            </a:r>
            <a:r>
              <a:rPr dirty="0" err="1"/>
              <a:t>पाठ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पूरा</a:t>
            </a:r>
            <a:r>
              <a:rPr dirty="0"/>
              <a:t> </a:t>
            </a:r>
            <a:r>
              <a:rPr dirty="0" err="1"/>
              <a:t>करने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बाद</a:t>
            </a:r>
            <a:r>
              <a:rPr dirty="0"/>
              <a:t>, </a:t>
            </a:r>
            <a:r>
              <a:rPr dirty="0" err="1"/>
              <a:t>आप</a:t>
            </a:r>
            <a:r>
              <a:rPr dirty="0"/>
              <a:t> </a:t>
            </a:r>
            <a:r>
              <a:rPr dirty="0" err="1"/>
              <a:t>परिचित</a:t>
            </a:r>
            <a:r>
              <a:rPr dirty="0"/>
              <a:t> </a:t>
            </a:r>
            <a:r>
              <a:rPr dirty="0" err="1"/>
              <a:t>होंगे</a:t>
            </a:r>
            <a:r>
              <a:rPr dirty="0"/>
              <a:t>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1198880" y="2319156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लक्ष्य</a:t>
            </a:r>
            <a:endParaRPr dirty="0"/>
          </a:p>
        </p:txBody>
      </p:sp>
      <p:sp>
        <p:nvSpPr>
          <p:cNvPr id="121" name="List three steps for pre-hospital treatment of chemical burns.…"/>
          <p:cNvSpPr txBox="1"/>
          <p:nvPr/>
        </p:nvSpPr>
        <p:spPr>
          <a:xfrm>
            <a:off x="11786744" y="4379577"/>
            <a:ext cx="11696334" cy="841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रासायनिक जलन के लिए अस्पताल से पहले उपचार के तीन चरण सूचीबद्ध करें।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इलेक्ट्रिक जलन के लिए अस्पताल से पहले उपचार के तीन चरण सूचीबद्ध करें।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तापीय ऐंठन, गर्मी थकान और गर्मी का स्ट्रोक के तीन संकेत और लक्षण सूचीबद्ध करें और प्रत्येक के लिए अस्पताल से पहले उपचार का वर्णन करें।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10085192" y="4083394"/>
            <a:ext cx="1219201" cy="1681958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10085192" y="6595380"/>
            <a:ext cx="1219201" cy="1681959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10085192" y="9048652"/>
            <a:ext cx="1219201" cy="1681959"/>
            <a:chOff x="0" y="115975"/>
            <a:chExt cx="1219200" cy="168195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320" y="135053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PPT 13 -"/>
          <p:cNvSpPr txBox="1"/>
          <p:nvPr/>
        </p:nvSpPr>
        <p:spPr>
          <a:xfrm>
            <a:off x="22171318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इस पाठ को पूरा करने के बाद, आप परिचित होंगे: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077422" y="1962618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लक्ष्य</a:t>
            </a:r>
            <a:endParaRPr dirty="0"/>
          </a:p>
        </p:txBody>
      </p:sp>
      <p:sp>
        <p:nvSpPr>
          <p:cNvPr id="139" name="List four signs and symptoms of lightening injuries and describe         pre-hospital treatment…"/>
          <p:cNvSpPr txBox="1"/>
          <p:nvPr/>
        </p:nvSpPr>
        <p:spPr>
          <a:xfrm>
            <a:off x="11786744" y="3642977"/>
            <a:ext cx="11206544" cy="92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बिजली की चोटों के चार संकेत और लक्षण सूचीबद्ध करें और अस्पताल से पहले उपचार का वर्णन करें।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हल्की और गंभीर हायपोथर्मिया के तीन संकेत और लक्षण सूचीबद्ध करें और अस्पताल से पहले उपचार के छह चरण सूचीबद्ध करें।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फ्रॉस्टबाइट के तीन संकेत और लक्षण और अस्पताल से पहले उपचार के तीन चरण सूचीबद्ध करें।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10085192" y="3372194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10085192" y="6723833"/>
            <a:ext cx="1219201" cy="1681958"/>
            <a:chOff x="0" y="115975"/>
            <a:chExt cx="1219200" cy="1681957"/>
          </a:xfrm>
        </p:grpSpPr>
        <p:sp>
          <p:nvSpPr>
            <p:cNvPr id="1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10085192" y="9961173"/>
            <a:ext cx="1219201" cy="1681958"/>
            <a:chOff x="0" y="115975"/>
            <a:chExt cx="1219200" cy="1681957"/>
          </a:xfrm>
        </p:grpSpPr>
        <p:sp>
          <p:nvSpPr>
            <p:cNvPr id="14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8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8</a:t>
              </a:r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04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3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13 -</a:t>
            </a:r>
          </a:p>
        </p:txBody>
      </p:sp>
      <p:sp>
        <p:nvSpPr>
          <p:cNvPr id="1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56" name="Burns"/>
          <p:cNvSpPr txBox="1"/>
          <p:nvPr/>
        </p:nvSpPr>
        <p:spPr>
          <a:xfrm>
            <a:off x="1054614" y="1920145"/>
            <a:ext cx="711311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जलन</a:t>
            </a:r>
            <a:endParaRPr dirty="0"/>
          </a:p>
        </p:txBody>
      </p:sp>
      <p:sp>
        <p:nvSpPr>
          <p:cNvPr id="157" name="Injuries caused by exposure to excessive heat from thermal, chemical, electrical or radiation."/>
          <p:cNvSpPr txBox="1"/>
          <p:nvPr/>
        </p:nvSpPr>
        <p:spPr>
          <a:xfrm>
            <a:off x="9858055" y="5260096"/>
            <a:ext cx="13274901" cy="363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गर्मी, रासायनिक, इलेक्ट्रिकल या विकिरण के संपर्क से होने वाली चोटें।</a:t>
            </a:r>
          </a:p>
        </p:txBody>
      </p:sp>
      <p:sp>
        <p:nvSpPr>
          <p:cNvPr id="158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9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123976" y="6996028"/>
            <a:ext cx="9691688" cy="4662488"/>
          </a:xfrm>
          <a:prstGeom prst="rect">
            <a:avLst/>
          </a:prstGeom>
        </p:spPr>
        <p:txBody>
          <a:bodyPr lIns="50355" tIns="50355" rIns="50355" bIns="50355" anchor="t"/>
          <a:lstStyle/>
          <a:p>
            <a:pPr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0" y="111813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6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13 -</a:t>
            </a:r>
          </a:p>
        </p:txBody>
      </p:sp>
      <p:sp>
        <p:nvSpPr>
          <p:cNvPr id="16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67" name="Superficial - I degree…"/>
          <p:cNvSpPr txBox="1">
            <a:spLocks noGrp="1"/>
          </p:cNvSpPr>
          <p:nvPr>
            <p:ph type="body" sz="half" idx="4294967295"/>
          </p:nvPr>
        </p:nvSpPr>
        <p:spPr>
          <a:xfrm>
            <a:off x="10598887" y="5153013"/>
            <a:ext cx="12927897" cy="5298475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7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सतही - I डिग्री</a:t>
            </a:r>
            <a:endParaRPr b="1" i="1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7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आंशिक मोटाई - II डिग्री</a:t>
            </a:r>
            <a:endParaRPr b="1" i="1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7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पूर्ण मोटाई - III डिग्री</a:t>
            </a:r>
          </a:p>
        </p:txBody>
      </p:sp>
      <p:sp>
        <p:nvSpPr>
          <p:cNvPr id="168" name="Burn Classifications…"/>
          <p:cNvSpPr txBox="1"/>
          <p:nvPr/>
        </p:nvSpPr>
        <p:spPr>
          <a:xfrm>
            <a:off x="1016000" y="3315164"/>
            <a:ext cx="8752736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जलन</a:t>
            </a:r>
            <a:r>
              <a:rPr dirty="0"/>
              <a:t> </a:t>
            </a:r>
            <a:r>
              <a:rPr dirty="0" err="1"/>
              <a:t>वर्गीकरण</a:t>
            </a:r>
            <a:endParaRPr dirty="0"/>
          </a:p>
          <a:p>
            <a:pPr defTabSz="1896340">
              <a:lnSpc>
                <a:spcPct val="90000"/>
              </a:lnSpc>
              <a:defRPr sz="7200"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(</a:t>
            </a:r>
            <a:r>
              <a:rPr dirty="0" err="1"/>
              <a:t>गहराई</a:t>
            </a:r>
            <a:r>
              <a:rPr dirty="0"/>
              <a:t> </a:t>
            </a:r>
            <a:r>
              <a:rPr dirty="0" err="1"/>
              <a:t>द्वारा</a:t>
            </a:r>
            <a:r>
              <a:rPr dirty="0"/>
              <a:t>)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504" y="64708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7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PPT 13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7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75" name="Rule of Nines…"/>
          <p:cNvSpPr txBox="1"/>
          <p:nvPr/>
        </p:nvSpPr>
        <p:spPr>
          <a:xfrm>
            <a:off x="1016000" y="2418909"/>
            <a:ext cx="8752736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नाइन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नियम</a:t>
            </a:r>
            <a:endParaRPr dirty="0"/>
          </a:p>
          <a:p>
            <a:pPr defTabSz="1896340">
              <a:lnSpc>
                <a:spcPct val="90000"/>
              </a:lnSpc>
              <a:defRPr sz="7200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(% </a:t>
            </a:r>
            <a:r>
              <a:rPr dirty="0" err="1"/>
              <a:t>शरीर</a:t>
            </a:r>
            <a:endParaRPr dirty="0"/>
          </a:p>
          <a:p>
            <a:pPr defTabSz="1896340">
              <a:lnSpc>
                <a:spcPct val="90000"/>
              </a:lnSpc>
              <a:defRPr sz="7200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सतह</a:t>
            </a:r>
            <a:r>
              <a:rPr dirty="0"/>
              <a:t> </a:t>
            </a:r>
            <a:r>
              <a:rPr dirty="0" err="1"/>
              <a:t>क्षेत्र</a:t>
            </a:r>
            <a:r>
              <a:rPr dirty="0"/>
              <a:t>)</a:t>
            </a:r>
          </a:p>
        </p:txBody>
      </p:sp>
      <p:pic>
        <p:nvPicPr>
          <p:cNvPr id="176" name="2021_INDIA_MFR_IG_V01.jpg" descr="2021_INDIA_MFR_IG_V01.jpg"/>
          <p:cNvPicPr>
            <a:picLocks noChangeAspect="1"/>
          </p:cNvPicPr>
          <p:nvPr/>
        </p:nvPicPr>
        <p:blipFill>
          <a:blip r:embed="rId3"/>
          <a:srcRect l="10639" t="32174" r="37035" b="35386"/>
          <a:stretch>
            <a:fillRect/>
          </a:stretch>
        </p:blipFill>
        <p:spPr>
          <a:xfrm>
            <a:off x="10347933" y="1165458"/>
            <a:ext cx="13221718" cy="11591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785" y="44321"/>
            <a:ext cx="1751215" cy="124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Inhalation Injury"/>
          <p:cNvSpPr txBox="1"/>
          <p:nvPr/>
        </p:nvSpPr>
        <p:spPr>
          <a:xfrm>
            <a:off x="1016000" y="2406367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स्वसन</a:t>
            </a:r>
            <a:r>
              <a:rPr dirty="0"/>
              <a:t> </a:t>
            </a:r>
            <a:r>
              <a:rPr dirty="0" err="1"/>
              <a:t>संबंधी</a:t>
            </a:r>
            <a:r>
              <a:rPr dirty="0"/>
              <a:t> </a:t>
            </a:r>
            <a:r>
              <a:rPr dirty="0" err="1"/>
              <a:t>चोट</a:t>
            </a:r>
            <a:endParaRPr dirty="0"/>
          </a:p>
        </p:txBody>
      </p:sp>
      <p:sp>
        <p:nvSpPr>
          <p:cNvPr id="179" name="Singed nasal hair…"/>
          <p:cNvSpPr txBox="1"/>
          <p:nvPr/>
        </p:nvSpPr>
        <p:spPr>
          <a:xfrm>
            <a:off x="10019966" y="5392783"/>
            <a:ext cx="13439514" cy="68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सिग्नड नासिका बाल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चेहरे पर जलन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लार में कालिख के कण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श्वास पर कालिख या धुएँ की गंध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स्वसन संकट</a:t>
            </a:r>
          </a:p>
        </p:txBody>
      </p:sp>
      <p:sp>
        <p:nvSpPr>
          <p:cNvPr id="180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8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2" name="PPT 13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8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85" name="Signs and Symptoms"/>
          <p:cNvSpPr txBox="1"/>
          <p:nvPr/>
        </p:nvSpPr>
        <p:spPr>
          <a:xfrm>
            <a:off x="1020652" y="372970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संकेत और लक्षण</a:t>
            </a:r>
          </a:p>
        </p:txBody>
      </p:sp>
      <p:sp>
        <p:nvSpPr>
          <p:cNvPr id="186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320" y="184929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0" name="PPT 13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193" name="Inhalation Injury"/>
          <p:cNvSpPr txBox="1"/>
          <p:nvPr/>
        </p:nvSpPr>
        <p:spPr>
          <a:xfrm>
            <a:off x="1106769" y="2291243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स्वसन</a:t>
            </a:r>
            <a:r>
              <a:rPr dirty="0"/>
              <a:t> </a:t>
            </a:r>
            <a:r>
              <a:rPr dirty="0" err="1"/>
              <a:t>संबंधी</a:t>
            </a:r>
            <a:r>
              <a:rPr dirty="0"/>
              <a:t> </a:t>
            </a:r>
            <a:r>
              <a:rPr dirty="0" err="1"/>
              <a:t>चोट</a:t>
            </a:r>
            <a:endParaRPr dirty="0"/>
          </a:p>
        </p:txBody>
      </p:sp>
      <p:sp>
        <p:nvSpPr>
          <p:cNvPr id="194" name="Hoarseness, cough, or difficulty speaking…"/>
          <p:cNvSpPr txBox="1"/>
          <p:nvPr/>
        </p:nvSpPr>
        <p:spPr>
          <a:xfrm>
            <a:off x="10019966" y="5392783"/>
            <a:ext cx="13875728" cy="367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खरासपन</a:t>
            </a:r>
            <a:r>
              <a:rPr/>
              <a:t>, </a:t>
            </a:r>
            <a:r>
              <a:rPr smtClean="0"/>
              <a:t>खांसी </a:t>
            </a:r>
            <a:r>
              <a:t>या बोलने में कठिनाई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सीने की गति में बाधा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सियानोसिस</a:t>
            </a:r>
          </a:p>
        </p:txBody>
      </p:sp>
      <p:sp>
        <p:nvSpPr>
          <p:cNvPr id="195" name="Signs and Symptoms"/>
          <p:cNvSpPr txBox="1"/>
          <p:nvPr/>
        </p:nvSpPr>
        <p:spPr>
          <a:xfrm>
            <a:off x="1020652" y="372970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संकेत और लक्षण</a:t>
            </a:r>
          </a:p>
        </p:txBody>
      </p:sp>
      <p:sp>
        <p:nvSpPr>
          <p:cNvPr id="196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Cont."/>
          <p:cNvSpPr txBox="1"/>
          <p:nvPr/>
        </p:nvSpPr>
        <p:spPr>
          <a:xfrm>
            <a:off x="10073637" y="4053558"/>
            <a:ext cx="2047633" cy="656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endParaRPr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186" y="484187"/>
            <a:ext cx="2086496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479</Words>
  <Application>Microsoft Office PowerPoint</Application>
  <PresentationFormat>Custom</PresentationFormat>
  <Paragraphs>119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CONTROL ROOM 2</cp:lastModifiedBy>
  <cp:revision>4</cp:revision>
  <dcterms:modified xsi:type="dcterms:W3CDTF">2025-12-18T11:52:35Z</dcterms:modified>
</cp:coreProperties>
</file>