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41"/>
  </p:notesMasterIdLst>
  <p:sldIdLst>
    <p:sldId id="260" r:id="rId2"/>
    <p:sldId id="6770" r:id="rId3"/>
    <p:sldId id="261" r:id="rId4"/>
    <p:sldId id="6733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7" r:id="rId18"/>
    <p:sldId id="278" r:id="rId19"/>
    <p:sldId id="279" r:id="rId20"/>
    <p:sldId id="275" r:id="rId21"/>
    <p:sldId id="280" r:id="rId22"/>
    <p:sldId id="276" r:id="rId23"/>
    <p:sldId id="292" r:id="rId24"/>
    <p:sldId id="293" r:id="rId25"/>
    <p:sldId id="299" r:id="rId26"/>
    <p:sldId id="330" r:id="rId27"/>
    <p:sldId id="331" r:id="rId28"/>
    <p:sldId id="258" r:id="rId29"/>
    <p:sldId id="332" r:id="rId30"/>
    <p:sldId id="333" r:id="rId31"/>
    <p:sldId id="334" r:id="rId32"/>
    <p:sldId id="281" r:id="rId33"/>
    <p:sldId id="282" r:id="rId34"/>
    <p:sldId id="283" r:id="rId35"/>
    <p:sldId id="284" r:id="rId36"/>
    <p:sldId id="6771" r:id="rId37"/>
    <p:sldId id="6772" r:id="rId38"/>
    <p:sldId id="6773" r:id="rId39"/>
    <p:sldId id="118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3BC3"/>
    <a:srgbClr val="0066FF"/>
    <a:srgbClr val="F6587E"/>
    <a:srgbClr val="FF3300"/>
    <a:srgbClr val="7030A0"/>
    <a:srgbClr val="4C9034"/>
    <a:srgbClr val="CE0808"/>
    <a:srgbClr val="CC0066"/>
    <a:srgbClr val="F84EB3"/>
    <a:srgbClr val="FF0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6" autoAdjust="0"/>
    <p:restoredTop sz="94660"/>
  </p:normalViewPr>
  <p:slideViewPr>
    <p:cSldViewPr snapToGrid="0">
      <p:cViewPr varScale="1">
        <p:scale>
          <a:sx n="78" d="100"/>
          <a:sy n="78" d="100"/>
        </p:scale>
        <p:origin x="7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185D3-D946-4C34-8218-DC9B22289F03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B2746-F364-4100-9480-B081BF66C8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934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B2746-F364-4100-9480-B081BF66C8A6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9476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8E90E64F-34A3-4BA1-BEB4-6C7DE62223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F287ADDD-E13E-4945-B160-D863A3556219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5ABF8A5D-97A2-9146-54E9-130F9D7B2B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83B1B9BB-2211-7308-9EDE-5F110956EF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888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C9A7DDB8-F0A0-BDD3-7F23-D4836F72DA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76AB4F84-935E-476E-BBC6-C81143C7F6D8}" type="slidenum">
              <a:rPr lang="en-US" altLang="en-US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D38504A-395F-88E4-D1CD-3E62D5CEA5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72EAEF9-B747-3819-B8BC-A22C6564C7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966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E679CFA-DA98-2295-5E99-D3EA83B387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7D56285A-5B25-41B6-BF2F-9312D1A2F7B7}" type="slidenum">
              <a:rPr lang="en-US" altLang="en-US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C499C369-9A53-9AFF-92AA-D43620C61B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A346ACC-7A17-321B-18F3-419DF5AC47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779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2AB5936-DC89-30F6-761B-C1A10DF882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700DC73A-2B00-48C8-B25D-0161F2B78A1B}" type="slidenum">
              <a:rPr lang="en-US" altLang="en-US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B95CC439-AEA4-33C6-8F1C-705DB6476B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778C584A-1A58-3271-7F06-75E1DA23A6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609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DF52C881-8F0B-C382-2E60-FF0A3CA62F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1166311D-0E57-45FD-A2F8-F1C53F0F85E3}" type="slidenum">
              <a:rPr lang="en-US" altLang="en-US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04F1472-1DA6-5433-4A4D-5EB6C9647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891EBF2A-40E9-C9C3-3559-7B741795A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708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82140AA5-1F7C-DE46-01BC-30427FF6A2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F3EFC753-03CE-47E2-AAB4-E24B6621C28E}" type="slidenum">
              <a:rPr lang="en-US" altLang="en-US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E0A15562-FE03-454D-BC2E-95864E5CB2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AB96E186-35F5-0C18-1997-A586B0A2F8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468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6EACF10D-2785-6C10-1B5C-9AC023E43C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80DAC7D8-CB51-4B9D-AF1E-35782A2B28F8}" type="slidenum">
              <a:rPr lang="en-US" altLang="en-US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1BE46E0-64A7-456F-275A-73ADE6EB2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F4A87EAF-5821-8D12-1554-2D1D3F423C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437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0E274E44-0CCA-C6EC-C110-FAF5D7D6E4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E36C705C-B042-46FD-B50E-20B97EC6FFB4}" type="slidenum">
              <a:rPr lang="en-US" altLang="en-US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5EC3FCFC-4E24-3BAA-3B49-8D33266149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97CA2E96-8CBC-80DB-86E5-F41DFE9921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4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FDE1B-0962-44FA-9CF0-97A457BCF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B3DF6D-D401-49E4-AF68-0892E0210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4E470-F8A3-48CE-B3BE-3D78DFFDC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137B5-F88A-4E7A-9961-7E89C60A9791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47252-8CC9-4905-A4D7-C223384F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30AE7-751F-4609-A088-548DA7DD7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9A0E-529A-4F5D-859D-1966AFCC11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465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A46A4-4036-4F6A-8D03-5666A598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983A1-199F-48DD-A42B-9EF228115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DB0E9-7CE4-410B-87F0-0FD7884D6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137B5-F88A-4E7A-9961-7E89C60A9791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E3FF2-7EFA-4B9E-9D45-FE3B58A8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323B0-D70B-44C0-89F6-A16B9A0E4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9A0E-529A-4F5D-859D-1966AFCC11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172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848724-5E93-481A-8954-978EEDAFA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0DD52-5AE9-4C0C-91D8-A8368F47E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E021E-78A6-4C88-BCC6-075840B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137B5-F88A-4E7A-9961-7E89C60A9791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75978-BB21-412D-B1F7-3E6FA92D9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18C84-C6B8-4529-A48C-8DC7198BF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9A0E-529A-4F5D-859D-1966AFCC11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239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AA4A5-AFBB-4014-BF15-C0B52ACC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0C3F-3E0D-40AC-A740-9C5DF6B8E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2ADF9-ECB6-4F97-949B-B497B430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137B5-F88A-4E7A-9961-7E89C60A9791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1023F-B3CB-4ED1-9C8B-6DF9924E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42C82-31E7-4792-A7F6-79A960EF8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9A0E-529A-4F5D-859D-1966AFCC11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2327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B3C8E-D8E8-475C-935B-29F291926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4F3DD-8CCA-44C1-97AB-F35097F76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C6ED8-CC0A-4646-A689-07458106D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137B5-F88A-4E7A-9961-7E89C60A9791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4C52B-15FF-45E2-AEE9-AF1AFC749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8FE48-6B85-403B-A249-0ED3A03F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9A0E-529A-4F5D-859D-1966AFCC11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543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9451-C02E-412B-9432-3B6402B91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E7B0D-96F3-46F5-A4F9-F7CDECA4E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6AD15F-429F-4A76-81D3-ECE708343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62011-D775-439A-B8E5-4C69752E1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137B5-F88A-4E7A-9961-7E89C60A9791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34EBE-181C-44A0-AA98-D7005DD83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AF4B0-0F74-4C57-8CA3-A6B221C00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9A0E-529A-4F5D-859D-1966AFCC11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9248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D218B-B87F-490F-B432-EE0C889D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1AE68-688C-41EA-BA69-16FBB1DDD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66EAEB-85B5-4134-B4A8-0A56C72D7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07BE93-A437-4E4F-99FB-FE0A03F28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CBF45B-7115-4756-A525-C20E3991B2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AA387A-FCD2-4B06-9ABF-CCF9AF72B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137B5-F88A-4E7A-9961-7E89C60A9791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197B02-B8C1-402B-83E8-C576B9761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76CE93-75CB-410F-B4B7-92D81A2DD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9A0E-529A-4F5D-859D-1966AFCC11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4779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AB734-8CD8-4EF9-BAE4-B1260C3DC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8F8002-3085-4DA4-A4B7-AF17DE0CF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137B5-F88A-4E7A-9961-7E89C60A9791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5B83F0-C6B0-4046-879E-73038CCFB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555018-A720-4830-9CBB-05D83BA0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9A0E-529A-4F5D-859D-1966AFCC11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1627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7C5A38-CE05-4DCB-8E16-E0DE0B168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137B5-F88A-4E7A-9961-7E89C60A9791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594872-EBF4-40BB-BA85-CCB72E1B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92462-ED51-450A-B802-A6D7AB85E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9A0E-529A-4F5D-859D-1966AFCC11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033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8ECC8-B4CE-45D0-ADBA-2423DF9D8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6319F-AA47-4861-A29D-E48390651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6AA46-1791-4390-B302-217A00CD1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BB43C-B369-4457-92EF-6E6FC5B66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137B5-F88A-4E7A-9961-7E89C60A9791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9B431-65C9-4EB2-A21A-EB06393F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A50B7-F582-4BFB-8F1C-11BC2502E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9A0E-529A-4F5D-859D-1966AFCC11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41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5B99B-C8C7-4C7F-9AB3-86B520766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70C7DF-93B2-4B2E-8151-6B1E5F36B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08CE0E-3902-4A2E-9773-1E2E4304B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F9BA9-CEDD-454E-889D-FCA4FD72A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137B5-F88A-4E7A-9961-7E89C60A9791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963EC-2F4D-4230-A96F-0DEA432B3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41B28-5045-4496-A1C1-2371DC8C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9A0E-529A-4F5D-859D-1966AFCC11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128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D5900-A4A7-485A-9EB1-EE3C17947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6ED38-5271-4397-AA05-DCB7079C6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0EAC4-D059-4D0B-906B-12A37EE39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137B5-F88A-4E7A-9961-7E89C60A9791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D28F5-B71B-4F27-8114-549EE5C7B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53F50-DAC4-4E87-9F4B-30C6B3F1E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59A0E-529A-4F5D-859D-1966AFCC11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831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B03DBA7-3FE9-2F49-1FEE-D19776508DA0}"/>
              </a:ext>
            </a:extLst>
          </p:cNvPr>
          <p:cNvSpPr txBox="1">
            <a:spLocks/>
          </p:cNvSpPr>
          <p:nvPr/>
        </p:nvSpPr>
        <p:spPr>
          <a:xfrm>
            <a:off x="1524000" y="1609244"/>
            <a:ext cx="9144000" cy="2380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FFC000"/>
                </a:solidFill>
                <a:latin typeface="Opensans"/>
                <a:cs typeface="Arial" panose="020B0604020202020204" pitchFamily="34" charset="0"/>
              </a:rPr>
              <a:t>TRAIN ACCIDENT &amp; EVACUATION DRILL</a:t>
            </a:r>
            <a:endParaRPr lang="en-IN" sz="8000" b="1" dirty="0">
              <a:solidFill>
                <a:srgbClr val="FFC000"/>
              </a:solidFill>
              <a:latin typeface="Opensans"/>
              <a:cs typeface="Arial" panose="020B0604020202020204" pitchFamily="34" charset="0"/>
            </a:endParaRPr>
          </a:p>
        </p:txBody>
      </p:sp>
      <p:pic>
        <p:nvPicPr>
          <p:cNvPr id="5" name="Picture 4" descr="C:\Users\Acer\Downloads\WhatsApp Image 2025-09-04 at 17.24.38 (1).jpeg">
            <a:extLst>
              <a:ext uri="{FF2B5EF4-FFF2-40B4-BE49-F238E27FC236}">
                <a16:creationId xmlns:a16="http://schemas.microsoft.com/office/drawing/2014/main" id="{6B0A984F-D94E-4147-972E-ACCEE344F06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3" y="214580"/>
            <a:ext cx="1086135" cy="89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Acer\Downloads\WhatsApp Image 2025-09-04 at 17.24.38 (3).jpeg">
            <a:extLst>
              <a:ext uri="{FF2B5EF4-FFF2-40B4-BE49-F238E27FC236}">
                <a16:creationId xmlns:a16="http://schemas.microsoft.com/office/drawing/2014/main" id="{9B412581-5601-4218-9B0D-F52DBDD917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1" y="191134"/>
            <a:ext cx="980626" cy="8991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uties of…">
            <a:extLst>
              <a:ext uri="{FF2B5EF4-FFF2-40B4-BE49-F238E27FC236}">
                <a16:creationId xmlns:a16="http://schemas.microsoft.com/office/drawing/2014/main" id="{DF3C13D9-D126-31B4-C7AB-054C04121C92}"/>
              </a:ext>
            </a:extLst>
          </p:cNvPr>
          <p:cNvSpPr txBox="1"/>
          <p:nvPr/>
        </p:nvSpPr>
        <p:spPr>
          <a:xfrm>
            <a:off x="7265773" y="5653015"/>
            <a:ext cx="5324951" cy="386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2000" b="1" dirty="0">
                <a:latin typeface="Open sans"/>
              </a:rPr>
              <a:t>Presented By:- Sachin Chauhan,2IC</a:t>
            </a:r>
            <a:endParaRPr lang="en-US" sz="20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19331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484314-D8C7-4EB0-801B-AF1C2DFB849B}"/>
              </a:ext>
            </a:extLst>
          </p:cNvPr>
          <p:cNvSpPr txBox="1"/>
          <p:nvPr/>
        </p:nvSpPr>
        <p:spPr>
          <a:xfrm>
            <a:off x="5720862" y="11724"/>
            <a:ext cx="65297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926EB9-AED4-521E-2C56-0F381E5D5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585" y="1291245"/>
            <a:ext cx="4765431" cy="1325563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  <a:latin typeface="opensan(Headings)"/>
              </a:rPr>
              <a:t>ENTRAPMENTS TYPES</a:t>
            </a:r>
            <a:endParaRPr lang="en-IN" b="1" dirty="0">
              <a:solidFill>
                <a:srgbClr val="FFC000"/>
              </a:solidFill>
              <a:latin typeface="opensan(Headings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CEEA7-8C38-58D2-E46A-AB5C15A6C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4984" y="1289537"/>
            <a:ext cx="5468815" cy="5063271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b="1" dirty="0">
                <a:latin typeface="opensan(Headings)"/>
              </a:rPr>
              <a:t>MECHANICAL ENTRAPMENT</a:t>
            </a:r>
            <a:r>
              <a:rPr lang="en-US" sz="2400" dirty="0">
                <a:latin typeface="opensan(Headings)"/>
              </a:rPr>
              <a:t>: The train compartment/coach is blocked up or damaged in such a manner that the occupants are unable to normally exit the compartment.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N" sz="2400" b="1" dirty="0">
                <a:latin typeface="opensan(Headings)"/>
              </a:rPr>
              <a:t>PHYSICAL ENTRAPMENT</a:t>
            </a:r>
            <a:r>
              <a:rPr lang="en-IN" sz="2400" dirty="0">
                <a:latin typeface="opensan(Headings)"/>
              </a:rPr>
              <a:t>: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IN" sz="2400" b="1" dirty="0">
                <a:latin typeface="opensan(Headings)"/>
              </a:rPr>
              <a:t>Type-I</a:t>
            </a:r>
            <a:r>
              <a:rPr lang="en-IN" sz="2400" dirty="0">
                <a:latin typeface="opensan(Headings)"/>
              </a:rPr>
              <a:t>: The occupants are injured in such a manner that additional space is required for providing relief/rescue and removal of the casualty.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IN" sz="2400" b="1" dirty="0">
                <a:latin typeface="opensan(Headings)"/>
              </a:rPr>
              <a:t>Type-II</a:t>
            </a:r>
            <a:r>
              <a:rPr lang="en-IN" sz="2400" dirty="0">
                <a:latin typeface="opensan(Headings)"/>
              </a:rPr>
              <a:t>: The casualty is pinned by the wreckage either by encasement or by impalement.</a:t>
            </a:r>
            <a:endParaRPr lang="en-US" sz="2400" dirty="0">
              <a:latin typeface="opensan(Headings)"/>
            </a:endParaRPr>
          </a:p>
        </p:txBody>
      </p:sp>
      <p:pic>
        <p:nvPicPr>
          <p:cNvPr id="5" name="Picture 4" descr="C:\Users\Acer\Downloads\WhatsApp Image 2025-09-04 at 17.24.38 (1).jpeg">
            <a:extLst>
              <a:ext uri="{FF2B5EF4-FFF2-40B4-BE49-F238E27FC236}">
                <a16:creationId xmlns:a16="http://schemas.microsoft.com/office/drawing/2014/main" id="{1610D964-511F-4DFA-8BA4-BCADB2BD66B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3" y="214580"/>
            <a:ext cx="1086135" cy="89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cer\Downloads\WhatsApp Image 2025-09-04 at 17.24.38 (3).jpeg">
            <a:extLst>
              <a:ext uri="{FF2B5EF4-FFF2-40B4-BE49-F238E27FC236}">
                <a16:creationId xmlns:a16="http://schemas.microsoft.com/office/drawing/2014/main" id="{2088C009-891D-4F7B-8C4F-C06193EC91A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1" y="191134"/>
            <a:ext cx="980626" cy="899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854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F9D0F0-BD9D-4773-A12F-39E304C70390}"/>
              </a:ext>
            </a:extLst>
          </p:cNvPr>
          <p:cNvSpPr txBox="1"/>
          <p:nvPr/>
        </p:nvSpPr>
        <p:spPr>
          <a:xfrm>
            <a:off x="5720862" y="11724"/>
            <a:ext cx="65297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0DAF9-3A52-13AB-0E17-AA4C9073F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9462"/>
            <a:ext cx="35814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opensan(Headings)"/>
              </a:rPr>
              <a:t>RELEASE TYPES</a:t>
            </a:r>
            <a:endParaRPr lang="en-IN" sz="4000" b="1" dirty="0">
              <a:solidFill>
                <a:srgbClr val="FFC000"/>
              </a:solidFill>
              <a:latin typeface="opensan(Headings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75869-A1D4-3187-69D9-712C5C9D8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2214" y="1348154"/>
            <a:ext cx="5896709" cy="5144721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latin typeface="opensan(Headings)"/>
              </a:rPr>
              <a:t>CONTROLLED RELEASE</a:t>
            </a:r>
            <a:r>
              <a:rPr lang="en-US" sz="2400" dirty="0">
                <a:latin typeface="opensan(Headings)"/>
              </a:rPr>
              <a:t>: Due to stable condition of the casualty, time can be taken for disentanglement providing appropriate care and extrication is possible.</a:t>
            </a:r>
          </a:p>
          <a:p>
            <a:pPr marL="0" indent="0" algn="just">
              <a:buNone/>
            </a:pPr>
            <a:endParaRPr lang="en-US" sz="2400" dirty="0">
              <a:latin typeface="opensan(Headings)"/>
            </a:endParaRPr>
          </a:p>
          <a:p>
            <a:pPr algn="just"/>
            <a:endParaRPr lang="en-US" sz="2400" b="1" dirty="0">
              <a:latin typeface="opensan(Headings)"/>
            </a:endParaRPr>
          </a:p>
          <a:p>
            <a:pPr algn="just"/>
            <a:r>
              <a:rPr lang="en-US" sz="2400" b="1" dirty="0">
                <a:latin typeface="opensan(Headings)"/>
              </a:rPr>
              <a:t>IMMEDIATE RELEASE</a:t>
            </a:r>
            <a:r>
              <a:rPr lang="en-US" sz="2400" dirty="0">
                <a:latin typeface="opensan(Headings)"/>
              </a:rPr>
              <a:t>: </a:t>
            </a:r>
          </a:p>
          <a:p>
            <a:pPr marL="0" indent="-514350" algn="just">
              <a:spcBef>
                <a:spcPts val="0"/>
              </a:spcBef>
              <a:buFont typeface="+mj-lt"/>
              <a:buAutoNum type="romanLcPeriod"/>
            </a:pPr>
            <a:r>
              <a:rPr lang="en-US" sz="2400" dirty="0">
                <a:latin typeface="opensan(Headings)"/>
              </a:rPr>
              <a:t>The condition of the casualty deteriorates and is life-threatening.</a:t>
            </a:r>
          </a:p>
          <a:p>
            <a:pPr marL="0" indent="-514350" algn="just">
              <a:spcBef>
                <a:spcPts val="0"/>
              </a:spcBef>
              <a:buFont typeface="+mj-lt"/>
              <a:buAutoNum type="romanLcPeriod"/>
            </a:pPr>
            <a:r>
              <a:rPr lang="en-US" sz="2400" dirty="0">
                <a:latin typeface="opensan(Headings)"/>
              </a:rPr>
              <a:t>Requirement of advanced life support.</a:t>
            </a:r>
          </a:p>
          <a:p>
            <a:pPr marL="0" indent="-514350" algn="just">
              <a:spcBef>
                <a:spcPts val="0"/>
              </a:spcBef>
              <a:buFont typeface="+mj-lt"/>
              <a:buAutoNum type="romanLcPeriod"/>
            </a:pPr>
            <a:r>
              <a:rPr lang="en-US" sz="2400" dirty="0">
                <a:latin typeface="opensan(Headings)"/>
              </a:rPr>
              <a:t>Presence of danger.</a:t>
            </a:r>
            <a:endParaRPr lang="en-IN" sz="2400" dirty="0">
              <a:latin typeface="opensan(Headings)"/>
            </a:endParaRPr>
          </a:p>
        </p:txBody>
      </p:sp>
      <p:pic>
        <p:nvPicPr>
          <p:cNvPr id="5" name="Picture 4" descr="C:\Users\Acer\Downloads\WhatsApp Image 2025-09-04 at 17.24.38 (1).jpeg">
            <a:extLst>
              <a:ext uri="{FF2B5EF4-FFF2-40B4-BE49-F238E27FC236}">
                <a16:creationId xmlns:a16="http://schemas.microsoft.com/office/drawing/2014/main" id="{61BFBB2C-ECD2-43C9-A384-9D4929D10B5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3" y="214580"/>
            <a:ext cx="1086135" cy="89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cer\Downloads\WhatsApp Image 2025-09-04 at 17.24.38 (3).jpeg">
            <a:extLst>
              <a:ext uri="{FF2B5EF4-FFF2-40B4-BE49-F238E27FC236}">
                <a16:creationId xmlns:a16="http://schemas.microsoft.com/office/drawing/2014/main" id="{2554E982-89A9-464C-B06F-737D33E0D4D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1" y="191134"/>
            <a:ext cx="980626" cy="899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468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085296-295C-4A6B-9A80-1BEC02E3391E}"/>
              </a:ext>
            </a:extLst>
          </p:cNvPr>
          <p:cNvSpPr txBox="1"/>
          <p:nvPr/>
        </p:nvSpPr>
        <p:spPr>
          <a:xfrm>
            <a:off x="5720862" y="11724"/>
            <a:ext cx="65297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B41A4-8417-F490-DDEE-EF5371217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3938" y="1195753"/>
            <a:ext cx="5615354" cy="52636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6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dirty="0">
                <a:latin typeface="opensan(Headings)"/>
              </a:rPr>
              <a:t>RESCUE TEAM:</a:t>
            </a:r>
          </a:p>
          <a:p>
            <a:pPr marL="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Team leader</a:t>
            </a:r>
          </a:p>
          <a:p>
            <a:pPr marL="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Technical rescuer(s)</a:t>
            </a:r>
          </a:p>
          <a:p>
            <a:pPr marL="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Safety officer</a:t>
            </a:r>
          </a:p>
          <a:p>
            <a:pPr marL="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Medical assistant</a:t>
            </a:r>
          </a:p>
          <a:p>
            <a:pPr marL="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General assistant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latin typeface="opensan(Headings)"/>
              </a:rPr>
              <a:t> WORK AREA:</a:t>
            </a:r>
          </a:p>
          <a:p>
            <a:pPr marL="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Selection of appropriate work area</a:t>
            </a:r>
          </a:p>
          <a:p>
            <a:pPr marL="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Emergency vehicles safe parking</a:t>
            </a:r>
          </a:p>
          <a:p>
            <a:pPr marL="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Tool &amp; equipment staging area</a:t>
            </a:r>
          </a:p>
          <a:p>
            <a:pPr marL="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Area for dumping unwanted material</a:t>
            </a:r>
          </a:p>
          <a:p>
            <a:pPr marL="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Fire prevention</a:t>
            </a:r>
            <a:endParaRPr lang="en-IN" sz="2400" dirty="0">
              <a:latin typeface="opensan(Headings)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DC0F76-AFD9-EEFE-D224-8DC67A748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402" y="1569550"/>
            <a:ext cx="4322766" cy="16054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opensan(Headings)"/>
              </a:rPr>
              <a:t>ORGANIZING FESCUE</a:t>
            </a:r>
            <a:endParaRPr lang="en-IN" sz="4000" b="1" dirty="0">
              <a:solidFill>
                <a:srgbClr val="FFC000"/>
              </a:solidFill>
              <a:latin typeface="opensan(Headings)"/>
            </a:endParaRPr>
          </a:p>
        </p:txBody>
      </p:sp>
      <p:pic>
        <p:nvPicPr>
          <p:cNvPr id="5" name="Picture 4" descr="C:\Users\Acer\Downloads\WhatsApp Image 2025-09-04 at 17.24.38 (1).jpeg">
            <a:extLst>
              <a:ext uri="{FF2B5EF4-FFF2-40B4-BE49-F238E27FC236}">
                <a16:creationId xmlns:a16="http://schemas.microsoft.com/office/drawing/2014/main" id="{135A4973-9586-44F4-A1BA-09B1B8CA8FE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3" y="214580"/>
            <a:ext cx="1086135" cy="89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cer\Downloads\WhatsApp Image 2025-09-04 at 17.24.38 (3).jpeg">
            <a:extLst>
              <a:ext uri="{FF2B5EF4-FFF2-40B4-BE49-F238E27FC236}">
                <a16:creationId xmlns:a16="http://schemas.microsoft.com/office/drawing/2014/main" id="{62AF3599-4A6A-4B12-BFC1-5FED9023733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1" y="191134"/>
            <a:ext cx="980626" cy="899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08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CAAF2D-D9AD-4601-980B-A400CC7A6F8D}"/>
              </a:ext>
            </a:extLst>
          </p:cNvPr>
          <p:cNvSpPr txBox="1"/>
          <p:nvPr/>
        </p:nvSpPr>
        <p:spPr>
          <a:xfrm>
            <a:off x="5720862" y="11724"/>
            <a:ext cx="65297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568DC0-06A9-0B97-66C3-B4120EC37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47" y="1549153"/>
            <a:ext cx="477715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opensnas"/>
              </a:rPr>
              <a:t>DUTIES OF TEAM LEADER</a:t>
            </a:r>
            <a:endParaRPr lang="en-IN" sz="4000" b="1" dirty="0">
              <a:solidFill>
                <a:srgbClr val="FFC000"/>
              </a:solidFill>
              <a:latin typeface="opensna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23EEF-30A6-1252-CD1C-73DF07EFC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5322" y="1395046"/>
            <a:ext cx="5568463" cy="478191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To be easily recognized by all by distinctive clothing.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To conduct reconnaissance of accident scene.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To direct proceedings.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To liaise with other units.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Ensure safety of site with assistance of Safety officer.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To supervise the access and extrication.</a:t>
            </a:r>
          </a:p>
          <a:p>
            <a:pPr marL="457200" indent="-457200">
              <a:buFont typeface="+mj-lt"/>
              <a:buAutoNum type="arabicPeriod"/>
            </a:pPr>
            <a:endParaRPr lang="en-IN" sz="2800" dirty="0">
              <a:latin typeface="+mj-lt"/>
            </a:endParaRPr>
          </a:p>
        </p:txBody>
      </p:sp>
      <p:pic>
        <p:nvPicPr>
          <p:cNvPr id="5" name="Picture 4" descr="C:\Users\Acer\Downloads\WhatsApp Image 2025-09-04 at 17.24.38 (1).jpeg">
            <a:extLst>
              <a:ext uri="{FF2B5EF4-FFF2-40B4-BE49-F238E27FC236}">
                <a16:creationId xmlns:a16="http://schemas.microsoft.com/office/drawing/2014/main" id="{22CD08C8-7943-4B68-BCC6-8A11BE9A381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3" y="214580"/>
            <a:ext cx="1086135" cy="89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cer\Downloads\WhatsApp Image 2025-09-04 at 17.24.38 (3).jpeg">
            <a:extLst>
              <a:ext uri="{FF2B5EF4-FFF2-40B4-BE49-F238E27FC236}">
                <a16:creationId xmlns:a16="http://schemas.microsoft.com/office/drawing/2014/main" id="{93EA9EDD-B54A-4B12-9592-2A96C09F891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1" y="191134"/>
            <a:ext cx="980626" cy="899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972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6EA5E9-0531-47FC-8EE0-E756F1C36FF7}"/>
              </a:ext>
            </a:extLst>
          </p:cNvPr>
          <p:cNvSpPr txBox="1"/>
          <p:nvPr/>
        </p:nvSpPr>
        <p:spPr>
          <a:xfrm>
            <a:off x="5720862" y="11724"/>
            <a:ext cx="65297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D782F1-4D87-9C3A-6226-8CA1C521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595743"/>
            <a:ext cx="4017967" cy="1569799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  <a:latin typeface="opensan(Headings)"/>
              </a:rPr>
              <a:t>    TASKS</a:t>
            </a:r>
            <a:endParaRPr lang="en-IN" b="1" dirty="0">
              <a:solidFill>
                <a:srgbClr val="FFC000"/>
              </a:solidFill>
              <a:latin typeface="opensan(Headings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07C62-3ECB-6973-CA60-D60B0ADAA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8092" y="1418492"/>
            <a:ext cx="6025662" cy="52970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latin typeface="opensan(Headings)"/>
              </a:rPr>
              <a:t> TECHNICAL RESCUER</a:t>
            </a:r>
          </a:p>
          <a:p>
            <a:pPr marL="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Stabilization</a:t>
            </a:r>
          </a:p>
          <a:p>
            <a:pPr marL="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Gaining access</a:t>
            </a:r>
          </a:p>
          <a:p>
            <a:pPr marL="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Disentanglement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opensan(Headings)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400" b="1" dirty="0">
              <a:latin typeface="opensan(Headings)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400" b="1" dirty="0">
              <a:latin typeface="opensan(Headings)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latin typeface="opensan(Headings)"/>
              </a:rPr>
              <a:t> GENERAL ASSISTANT</a:t>
            </a:r>
          </a:p>
          <a:p>
            <a:pPr marL="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Assembles equipment for use.</a:t>
            </a:r>
          </a:p>
          <a:p>
            <a:pPr marL="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Attends “Lever” on hydraulic rescue equipment</a:t>
            </a:r>
          </a:p>
          <a:p>
            <a:pPr marL="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Attends all material, if necessary</a:t>
            </a:r>
          </a:p>
          <a:p>
            <a:pPr marL="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Acts as a Logistic </a:t>
            </a:r>
            <a:r>
              <a:rPr lang="en-US" sz="2400" dirty="0" err="1">
                <a:latin typeface="opensan(Headings)"/>
              </a:rPr>
              <a:t>co-ordinator</a:t>
            </a:r>
            <a:r>
              <a:rPr lang="en-US" sz="2400" dirty="0">
                <a:latin typeface="opensan(Headings)"/>
              </a:rPr>
              <a:t>.</a:t>
            </a:r>
            <a:endParaRPr lang="en-IN" sz="2400" dirty="0">
              <a:latin typeface="opensan(Headings)"/>
            </a:endParaRPr>
          </a:p>
        </p:txBody>
      </p:sp>
      <p:pic>
        <p:nvPicPr>
          <p:cNvPr id="5" name="Picture 4" descr="C:\Users\Acer\Downloads\WhatsApp Image 2025-09-04 at 17.24.38 (1).jpeg">
            <a:extLst>
              <a:ext uri="{FF2B5EF4-FFF2-40B4-BE49-F238E27FC236}">
                <a16:creationId xmlns:a16="http://schemas.microsoft.com/office/drawing/2014/main" id="{58842DC1-9DF8-4F39-83CE-AF22EA8EBFD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3" y="214580"/>
            <a:ext cx="1086135" cy="89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cer\Downloads\WhatsApp Image 2025-09-04 at 17.24.38 (3).jpeg">
            <a:extLst>
              <a:ext uri="{FF2B5EF4-FFF2-40B4-BE49-F238E27FC236}">
                <a16:creationId xmlns:a16="http://schemas.microsoft.com/office/drawing/2014/main" id="{078887A5-BCE8-486F-B992-5B09792445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1" y="191134"/>
            <a:ext cx="980626" cy="899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543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FE3F1A-BAC6-4E9A-9D6C-82B87E091910}"/>
              </a:ext>
            </a:extLst>
          </p:cNvPr>
          <p:cNvSpPr txBox="1"/>
          <p:nvPr/>
        </p:nvSpPr>
        <p:spPr>
          <a:xfrm>
            <a:off x="5720862" y="11724"/>
            <a:ext cx="65297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63818-4847-75C4-C6D0-6C6A1D9D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3247"/>
            <a:ext cx="4050323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opensan(Headings)"/>
              </a:rPr>
              <a:t>RESCUE PLAN</a:t>
            </a:r>
            <a:endParaRPr lang="en-IN" sz="4000" b="1" dirty="0">
              <a:solidFill>
                <a:srgbClr val="FFC000"/>
              </a:solidFill>
              <a:latin typeface="opensan(Headings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46E99-ABC8-2467-593C-E63684784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784" y="1371600"/>
            <a:ext cx="5164015" cy="480536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>
                <a:latin typeface="opensan(Headings)"/>
              </a:rPr>
              <a:t>Reconnaissance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>
                <a:latin typeface="opensan(Headings)"/>
              </a:rPr>
              <a:t>Appreciation process</a:t>
            </a:r>
            <a:endParaRPr lang="en-IN" sz="2800" dirty="0">
              <a:latin typeface="opensan(Headings)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>
                <a:latin typeface="opensan(Headings)"/>
              </a:rPr>
              <a:t>Consider the Factors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>
                <a:latin typeface="opensan(Headings)"/>
              </a:rPr>
              <a:t>Evaluation of plan</a:t>
            </a:r>
          </a:p>
        </p:txBody>
      </p:sp>
      <p:pic>
        <p:nvPicPr>
          <p:cNvPr id="5" name="Picture 4" descr="C:\Users\Acer\Downloads\WhatsApp Image 2025-09-04 at 17.24.38 (1).jpeg">
            <a:extLst>
              <a:ext uri="{FF2B5EF4-FFF2-40B4-BE49-F238E27FC236}">
                <a16:creationId xmlns:a16="http://schemas.microsoft.com/office/drawing/2014/main" id="{F88B3976-9A7A-4DF6-A485-6719289108C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3" y="214580"/>
            <a:ext cx="1086135" cy="89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cer\Downloads\WhatsApp Image 2025-09-04 at 17.24.38 (3).jpeg">
            <a:extLst>
              <a:ext uri="{FF2B5EF4-FFF2-40B4-BE49-F238E27FC236}">
                <a16:creationId xmlns:a16="http://schemas.microsoft.com/office/drawing/2014/main" id="{CF49507A-2748-4FEF-8D43-5ABF537258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1" y="191134"/>
            <a:ext cx="980626" cy="899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139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8033A4-062F-4DCC-A6EF-2201AFB74F0E}"/>
              </a:ext>
            </a:extLst>
          </p:cNvPr>
          <p:cNvSpPr txBox="1"/>
          <p:nvPr/>
        </p:nvSpPr>
        <p:spPr>
          <a:xfrm>
            <a:off x="5720862" y="11724"/>
            <a:ext cx="65297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600C04-7EB8-8E8D-330C-A3A6D4F0F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74" y="1668657"/>
            <a:ext cx="4841770" cy="1609344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  <a:latin typeface="opensan(Headings)"/>
              </a:rPr>
              <a:t>RESCUE PLAN: RECONNAISSANCE</a:t>
            </a:r>
            <a:endParaRPr lang="en-IN" b="1" dirty="0">
              <a:solidFill>
                <a:srgbClr val="FFC000"/>
              </a:solidFill>
              <a:latin typeface="opensan(Headings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2BC53-5A56-98B8-5E54-DA564EC45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9814" y="1453663"/>
            <a:ext cx="6213231" cy="4919706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romanLcPeriod"/>
            </a:pPr>
            <a:r>
              <a:rPr lang="en-US" sz="2400" dirty="0">
                <a:latin typeface="opensan(Headings)"/>
              </a:rPr>
              <a:t>Preferably by Team Leader.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US" sz="2400" dirty="0">
                <a:latin typeface="opensan(Headings)"/>
              </a:rPr>
              <a:t>Exploit all sources to obtain information.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US" sz="2400" dirty="0">
                <a:latin typeface="opensan(Headings)"/>
              </a:rPr>
              <a:t>Number &amp; location of casualties.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US" sz="2400" dirty="0">
                <a:latin typeface="opensan(Headings)"/>
              </a:rPr>
              <a:t>Extent and type of damage.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US" sz="2400" dirty="0">
                <a:latin typeface="opensan(Headings)"/>
              </a:rPr>
              <a:t>Dangerous situations &amp; material.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US" sz="2400" dirty="0">
                <a:latin typeface="opensan(Headings)"/>
              </a:rPr>
              <a:t>Access to the casualties.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US" sz="2400" dirty="0">
                <a:latin typeface="opensan(Headings)"/>
              </a:rPr>
              <a:t>Available resources, (personnel and equipment).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US" sz="2400" dirty="0">
                <a:latin typeface="opensan(Headings)"/>
              </a:rPr>
              <a:t>Tentative time it will take to complete the task with available resources.</a:t>
            </a:r>
            <a:endParaRPr lang="en-IN" sz="2400" dirty="0">
              <a:latin typeface="opensan(Headings)"/>
            </a:endParaRPr>
          </a:p>
        </p:txBody>
      </p:sp>
      <p:pic>
        <p:nvPicPr>
          <p:cNvPr id="5" name="Picture 4" descr="C:\Users\Acer\Downloads\WhatsApp Image 2025-09-04 at 17.24.38 (1).jpeg">
            <a:extLst>
              <a:ext uri="{FF2B5EF4-FFF2-40B4-BE49-F238E27FC236}">
                <a16:creationId xmlns:a16="http://schemas.microsoft.com/office/drawing/2014/main" id="{27031E93-E29C-4990-8EE5-023DCC5759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3" y="214580"/>
            <a:ext cx="1086135" cy="89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cer\Downloads\WhatsApp Image 2025-09-04 at 17.24.38 (3).jpeg">
            <a:extLst>
              <a:ext uri="{FF2B5EF4-FFF2-40B4-BE49-F238E27FC236}">
                <a16:creationId xmlns:a16="http://schemas.microsoft.com/office/drawing/2014/main" id="{B7524EFA-1EE8-438D-9B7F-DD88BEDF3D9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1" y="191134"/>
            <a:ext cx="980626" cy="899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190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CACEEC-7503-4179-B666-EE5EB810A39D}"/>
              </a:ext>
            </a:extLst>
          </p:cNvPr>
          <p:cNvSpPr txBox="1"/>
          <p:nvPr/>
        </p:nvSpPr>
        <p:spPr>
          <a:xfrm>
            <a:off x="5720862" y="11724"/>
            <a:ext cx="65297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A627F-FFF0-4D19-A176-FF2A4475C728}"/>
              </a:ext>
            </a:extLst>
          </p:cNvPr>
          <p:cNvSpPr txBox="1"/>
          <p:nvPr/>
        </p:nvSpPr>
        <p:spPr>
          <a:xfrm>
            <a:off x="5873262" y="175847"/>
            <a:ext cx="65297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600C04-7EB8-8E8D-330C-A3A6D4F0F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689" y="1903125"/>
            <a:ext cx="4747989" cy="1609344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  <a:latin typeface="opensan(Headings)"/>
              </a:rPr>
              <a:t>RESCUE PLAN: APPRECIATION</a:t>
            </a:r>
            <a:endParaRPr lang="en-IN" b="1" dirty="0">
              <a:solidFill>
                <a:srgbClr val="FFC000"/>
              </a:solidFill>
              <a:latin typeface="opensan(Headings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2BC53-5A56-98B8-5E54-DA564EC45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261" y="1477109"/>
            <a:ext cx="5479555" cy="497119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Appreciation process is a simple method of problem solving.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It involves the logical assessment of the situation, which includes-</a:t>
            </a:r>
          </a:p>
          <a:p>
            <a:pPr marL="0" indent="-571500">
              <a:lnSpc>
                <a:spcPct val="15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2400" dirty="0">
                <a:latin typeface="opensan(Headings)"/>
              </a:rPr>
              <a:t>Definition of the problem</a:t>
            </a:r>
          </a:p>
          <a:p>
            <a:pPr marL="0" indent="-571500">
              <a:lnSpc>
                <a:spcPct val="15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2400" dirty="0">
                <a:latin typeface="opensan(Headings)"/>
              </a:rPr>
              <a:t>Stating Aim</a:t>
            </a:r>
          </a:p>
          <a:p>
            <a:pPr marL="0" indent="-571500">
              <a:lnSpc>
                <a:spcPct val="15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2400" dirty="0">
                <a:latin typeface="opensan(Headings)"/>
              </a:rPr>
              <a:t>Factors </a:t>
            </a:r>
          </a:p>
          <a:p>
            <a:pPr marL="0" indent="-571500">
              <a:lnSpc>
                <a:spcPct val="15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2400" dirty="0">
                <a:latin typeface="opensan(Headings)"/>
              </a:rPr>
              <a:t>Planning</a:t>
            </a:r>
            <a:endParaRPr lang="en-US" sz="2800" dirty="0">
              <a:latin typeface="opensan(Headings)"/>
            </a:endParaRPr>
          </a:p>
        </p:txBody>
      </p:sp>
      <p:pic>
        <p:nvPicPr>
          <p:cNvPr id="6" name="Picture 5" descr="C:\Users\Acer\Downloads\WhatsApp Image 2025-09-04 at 17.24.38 (1).jpeg">
            <a:extLst>
              <a:ext uri="{FF2B5EF4-FFF2-40B4-BE49-F238E27FC236}">
                <a16:creationId xmlns:a16="http://schemas.microsoft.com/office/drawing/2014/main" id="{CFA3C527-C68A-457A-8BBA-6D1CD2E2CBC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3" y="214580"/>
            <a:ext cx="1086135" cy="89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Acer\Downloads\WhatsApp Image 2025-09-04 at 17.24.38 (3).jpeg">
            <a:extLst>
              <a:ext uri="{FF2B5EF4-FFF2-40B4-BE49-F238E27FC236}">
                <a16:creationId xmlns:a16="http://schemas.microsoft.com/office/drawing/2014/main" id="{EC53E36E-277C-48CE-A311-3571D238D99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1" y="191134"/>
            <a:ext cx="980626" cy="899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33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BE6F84-23FF-4330-BCD1-E06F0A4C1E5F}"/>
              </a:ext>
            </a:extLst>
          </p:cNvPr>
          <p:cNvSpPr txBox="1"/>
          <p:nvPr/>
        </p:nvSpPr>
        <p:spPr>
          <a:xfrm>
            <a:off x="5720862" y="11724"/>
            <a:ext cx="65297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600C04-7EB8-8E8D-330C-A3A6D4F0F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736" y="1821054"/>
            <a:ext cx="4900389" cy="160934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opensan(Headings)"/>
              </a:rPr>
              <a:t>RESCUE PLAN: FACTORS</a:t>
            </a:r>
            <a:endParaRPr lang="en-IN" sz="4000" b="1" dirty="0">
              <a:solidFill>
                <a:srgbClr val="FFC000"/>
              </a:solidFill>
              <a:latin typeface="opensan(Headings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2BC53-5A56-98B8-5E54-DA564EC45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348154"/>
            <a:ext cx="5627078" cy="502521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opensan(Headings)"/>
              </a:rPr>
              <a:t>Factors are points relevant to the problem:</a:t>
            </a:r>
          </a:p>
          <a:p>
            <a:pPr marL="0" indent="-571500">
              <a:lnSpc>
                <a:spcPct val="15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2400" dirty="0">
                <a:latin typeface="opensan(Headings)"/>
              </a:rPr>
              <a:t>No &amp; loc of casualties</a:t>
            </a:r>
          </a:p>
          <a:p>
            <a:pPr marL="0" indent="-571500">
              <a:lnSpc>
                <a:spcPct val="15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2400" dirty="0">
                <a:latin typeface="opensan(Headings)"/>
              </a:rPr>
              <a:t>Time and space</a:t>
            </a:r>
          </a:p>
          <a:p>
            <a:pPr marL="0" indent="-571500">
              <a:lnSpc>
                <a:spcPct val="15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2400" dirty="0">
                <a:latin typeface="opensan(Headings)"/>
              </a:rPr>
              <a:t>Topography</a:t>
            </a:r>
          </a:p>
          <a:p>
            <a:pPr marL="0" indent="-571500">
              <a:lnSpc>
                <a:spcPct val="15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2400" dirty="0">
                <a:latin typeface="opensan(Headings)"/>
              </a:rPr>
              <a:t>Weather</a:t>
            </a:r>
          </a:p>
          <a:p>
            <a:pPr marL="0" indent="-571500">
              <a:lnSpc>
                <a:spcPct val="15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2400" dirty="0">
                <a:latin typeface="opensan(Headings)"/>
              </a:rPr>
              <a:t>Support requirements and availability</a:t>
            </a:r>
          </a:p>
          <a:p>
            <a:pPr marL="0" indent="-571500">
              <a:lnSpc>
                <a:spcPct val="15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2400" dirty="0">
                <a:latin typeface="opensan(Headings)"/>
              </a:rPr>
              <a:t>Communications and logistics</a:t>
            </a:r>
          </a:p>
          <a:p>
            <a:pPr marL="0" indent="-571500">
              <a:lnSpc>
                <a:spcPct val="15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2400" dirty="0">
                <a:latin typeface="opensan(Headings)"/>
              </a:rPr>
              <a:t>Priority of tasks</a:t>
            </a:r>
          </a:p>
        </p:txBody>
      </p:sp>
      <p:pic>
        <p:nvPicPr>
          <p:cNvPr id="5" name="Picture 4" descr="C:\Users\Acer\Downloads\WhatsApp Image 2025-09-04 at 17.24.38 (1).jpeg">
            <a:extLst>
              <a:ext uri="{FF2B5EF4-FFF2-40B4-BE49-F238E27FC236}">
                <a16:creationId xmlns:a16="http://schemas.microsoft.com/office/drawing/2014/main" id="{FE7BE124-B7F0-42F9-A52E-8F85F2C49DC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3" y="214580"/>
            <a:ext cx="1086135" cy="89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cer\Downloads\WhatsApp Image 2025-09-04 at 17.24.38 (3).jpeg">
            <a:extLst>
              <a:ext uri="{FF2B5EF4-FFF2-40B4-BE49-F238E27FC236}">
                <a16:creationId xmlns:a16="http://schemas.microsoft.com/office/drawing/2014/main" id="{23AEAF9F-BF3C-4389-A9B4-457E02BE33A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1" y="191134"/>
            <a:ext cx="980626" cy="899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445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A54A2A-170D-40A1-9FA2-942B4359C51A}"/>
              </a:ext>
            </a:extLst>
          </p:cNvPr>
          <p:cNvSpPr txBox="1"/>
          <p:nvPr/>
        </p:nvSpPr>
        <p:spPr>
          <a:xfrm>
            <a:off x="5720862" y="11724"/>
            <a:ext cx="65297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600C04-7EB8-8E8D-330C-A3A6D4F0F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966" y="1539702"/>
            <a:ext cx="4689373" cy="160934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opensan(Headings)"/>
              </a:rPr>
              <a:t>RESCUE PLAN: PLAN EVALUATION</a:t>
            </a:r>
            <a:endParaRPr lang="en-IN" sz="4000" b="1" dirty="0">
              <a:solidFill>
                <a:srgbClr val="FFC000"/>
              </a:solidFill>
              <a:latin typeface="opensan(Headings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2BC53-5A56-98B8-5E54-DA564EC45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7045" y="1230924"/>
            <a:ext cx="5943601" cy="514244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Plan must be simple.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Plan must relate directly to the aim.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Plan will result from the choice of best solution.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It will be the solution with “max advantages” and “least disadvantages”.</a:t>
            </a:r>
          </a:p>
          <a:p>
            <a:pPr marL="0" indent="0">
              <a:buNone/>
            </a:pPr>
            <a:endParaRPr lang="en-US" sz="2800" dirty="0">
              <a:latin typeface="+mj-lt"/>
            </a:endParaRPr>
          </a:p>
        </p:txBody>
      </p:sp>
      <p:pic>
        <p:nvPicPr>
          <p:cNvPr id="5" name="Picture 4" descr="C:\Users\Acer\Downloads\WhatsApp Image 2025-09-04 at 17.24.38 (1).jpeg">
            <a:extLst>
              <a:ext uri="{FF2B5EF4-FFF2-40B4-BE49-F238E27FC236}">
                <a16:creationId xmlns:a16="http://schemas.microsoft.com/office/drawing/2014/main" id="{8DA4F26D-71C8-42E0-95A3-F452AD2C822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3" y="214580"/>
            <a:ext cx="1086135" cy="89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cer\Downloads\WhatsApp Image 2025-09-04 at 17.24.38 (3).jpeg">
            <a:extLst>
              <a:ext uri="{FF2B5EF4-FFF2-40B4-BE49-F238E27FC236}">
                <a16:creationId xmlns:a16="http://schemas.microsoft.com/office/drawing/2014/main" id="{7362FEF1-C659-4F58-8054-0F197F0E204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1" y="191134"/>
            <a:ext cx="980626" cy="899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405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5E56F-33EA-C417-5A6C-F3FC39E1D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AEDA00-0C79-478A-9837-E63AC2B3CEC6}"/>
              </a:ext>
            </a:extLst>
          </p:cNvPr>
          <p:cNvSpPr txBox="1"/>
          <p:nvPr/>
        </p:nvSpPr>
        <p:spPr>
          <a:xfrm>
            <a:off x="5720862" y="11724"/>
            <a:ext cx="65297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0627C4-4604-3394-E075-1DACA983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923" y="1560878"/>
            <a:ext cx="3593122" cy="122921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     </a:t>
            </a:r>
            <a:r>
              <a:rPr lang="en-US" sz="4000" b="1" dirty="0">
                <a:solidFill>
                  <a:srgbClr val="FFC000"/>
                </a:solidFill>
                <a:latin typeface="opensan(Headings)"/>
              </a:rPr>
              <a:t>OBJECTIVES</a:t>
            </a:r>
            <a:endParaRPr lang="en-IN" sz="4000" b="1" dirty="0">
              <a:solidFill>
                <a:srgbClr val="FFC000"/>
              </a:solidFill>
              <a:latin typeface="opensan(Headings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4992B-B778-E170-48D1-E388D6219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1876" y="1359877"/>
            <a:ext cx="5421923" cy="4817086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opensan(Headings)"/>
              </a:rPr>
              <a:t>Upon completion of this lecture, you will be able to: - </a:t>
            </a:r>
          </a:p>
          <a:p>
            <a:pPr marL="0" indent="0">
              <a:buNone/>
            </a:pPr>
            <a:endParaRPr lang="en-US" altLang="en-US" dirty="0">
              <a:latin typeface="opensan(Headings)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>
                <a:latin typeface="opensan(Headings)"/>
              </a:rPr>
              <a:t>List characteristics of railway accidents.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>
                <a:latin typeface="opensan(Headings)"/>
              </a:rPr>
              <a:t>Describe SAR during train accidents.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Organize rescue in train disaster.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Important points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.</a:t>
            </a:r>
          </a:p>
          <a:p>
            <a:pPr marL="457200" indent="-457200">
              <a:buAutoNum type="arabicPeriod"/>
            </a:pPr>
            <a:endParaRPr lang="en-IN" dirty="0">
              <a:solidFill>
                <a:srgbClr val="0070C0"/>
              </a:solidFill>
            </a:endParaRPr>
          </a:p>
        </p:txBody>
      </p:sp>
      <p:pic>
        <p:nvPicPr>
          <p:cNvPr id="5" name="Picture 4" descr="C:\Users\Acer\Downloads\WhatsApp Image 2025-09-04 at 17.24.38 (1).jpeg">
            <a:extLst>
              <a:ext uri="{FF2B5EF4-FFF2-40B4-BE49-F238E27FC236}">
                <a16:creationId xmlns:a16="http://schemas.microsoft.com/office/drawing/2014/main" id="{981F311A-DC5C-413A-9A71-6C3C5E3FDE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3" y="214580"/>
            <a:ext cx="1086135" cy="89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cer\Downloads\WhatsApp Image 2025-09-04 at 17.24.38 (3).jpeg">
            <a:extLst>
              <a:ext uri="{FF2B5EF4-FFF2-40B4-BE49-F238E27FC236}">
                <a16:creationId xmlns:a16="http://schemas.microsoft.com/office/drawing/2014/main" id="{B6553445-1C4F-4A51-959F-52A1A1FC3D7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1" y="191134"/>
            <a:ext cx="980626" cy="899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0724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328CB0-9F85-4583-9956-2784A2D2CE36}"/>
              </a:ext>
            </a:extLst>
          </p:cNvPr>
          <p:cNvSpPr txBox="1"/>
          <p:nvPr/>
        </p:nvSpPr>
        <p:spPr>
          <a:xfrm>
            <a:off x="5720862" y="11724"/>
            <a:ext cx="65297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385E55-6C85-3636-58AC-33A993348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371600"/>
            <a:ext cx="3895712" cy="176530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opensan(Headings)"/>
              </a:rPr>
              <a:t>    SAFETY</a:t>
            </a:r>
            <a:endParaRPr lang="en-IN" sz="4000" b="1" dirty="0">
              <a:solidFill>
                <a:srgbClr val="FFC000"/>
              </a:solidFill>
              <a:latin typeface="opensan(Headings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72C91-C40B-B220-0420-A31B05AD6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7046" y="1191179"/>
            <a:ext cx="5528268" cy="4849406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dirty="0">
                <a:latin typeface="opensan(Headings)"/>
              </a:rPr>
              <a:t>BASIC PRECAUTIONS:</a:t>
            </a:r>
          </a:p>
          <a:p>
            <a:pPr marL="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Carefully check equipment on a regular basis.</a:t>
            </a:r>
          </a:p>
          <a:p>
            <a:pPr marL="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Adherence to the use of standard techniques.</a:t>
            </a:r>
          </a:p>
          <a:p>
            <a:pPr marL="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Follow safety limits.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b="1" dirty="0">
                <a:latin typeface="opensan(Headings)"/>
              </a:rPr>
              <a:t> PROTECTIVE CLOTHING &amp; SAFETY</a:t>
            </a:r>
          </a:p>
          <a:p>
            <a:pPr marL="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PPE</a:t>
            </a:r>
          </a:p>
          <a:p>
            <a:pPr marL="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Safety boots in accordance with the laid down procedure/ system.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b="1" dirty="0">
                <a:latin typeface="opensan(Headings)"/>
              </a:rPr>
              <a:t> CASUALTY SAFETY</a:t>
            </a:r>
          </a:p>
          <a:p>
            <a:pPr marL="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Use of proper techniques and Equipment.</a:t>
            </a:r>
          </a:p>
          <a:p>
            <a:pPr marL="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Use proper route for extrication and transportation.</a:t>
            </a:r>
          </a:p>
          <a:p>
            <a:pPr marL="457200" indent="-457200" algn="just">
              <a:buFont typeface="+mj-lt"/>
              <a:buAutoNum type="arabicPeriod"/>
            </a:pPr>
            <a:endParaRPr lang="en-IN" sz="2800" dirty="0">
              <a:latin typeface="+mj-lt"/>
            </a:endParaRPr>
          </a:p>
        </p:txBody>
      </p:sp>
      <p:pic>
        <p:nvPicPr>
          <p:cNvPr id="5" name="Picture 4" descr="C:\Users\Acer\Downloads\WhatsApp Image 2025-09-04 at 17.24.38 (1).jpeg">
            <a:extLst>
              <a:ext uri="{FF2B5EF4-FFF2-40B4-BE49-F238E27FC236}">
                <a16:creationId xmlns:a16="http://schemas.microsoft.com/office/drawing/2014/main" id="{065C8CF3-DC65-42E5-906A-FF95A9ACE6F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3" y="214580"/>
            <a:ext cx="1086135" cy="89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cer\Downloads\WhatsApp Image 2025-09-04 at 17.24.38 (3).jpeg">
            <a:extLst>
              <a:ext uri="{FF2B5EF4-FFF2-40B4-BE49-F238E27FC236}">
                <a16:creationId xmlns:a16="http://schemas.microsoft.com/office/drawing/2014/main" id="{925A436F-5E6D-4F91-B132-41054EB2892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1" y="191134"/>
            <a:ext cx="980626" cy="899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688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38872A-9979-403B-AC19-11C1B74345C8}"/>
              </a:ext>
            </a:extLst>
          </p:cNvPr>
          <p:cNvSpPr txBox="1"/>
          <p:nvPr/>
        </p:nvSpPr>
        <p:spPr>
          <a:xfrm>
            <a:off x="5720862" y="11724"/>
            <a:ext cx="65297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385E55-6C85-3636-58AC-33A993348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464955"/>
            <a:ext cx="3291137" cy="163677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opensan(Headings)"/>
              </a:rPr>
              <a:t>      SAFETY</a:t>
            </a:r>
            <a:endParaRPr lang="en-IN" sz="4000" b="1" dirty="0">
              <a:solidFill>
                <a:srgbClr val="FFC000"/>
              </a:solidFill>
              <a:latin typeface="opensan(Headings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72C91-C40B-B220-0420-A31B05AD6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707" y="890954"/>
            <a:ext cx="6142893" cy="5759227"/>
          </a:xfrm>
        </p:spPr>
        <p:txBody>
          <a:bodyPr>
            <a:normAutofit fontScale="92500"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dirty="0">
                <a:latin typeface="opensan(Headings)"/>
              </a:rPr>
              <a:t>EQUIPMENT SAFETY: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Direct the cutting blades away from casualty.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Use of blades, fuel, oil, hydraulic fluids and parts which are recommended by the manufacturer. 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Never refuel petrol driven motors while they are hot.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Carry out safety checks before and after use on a regular basis.</a:t>
            </a:r>
            <a:endParaRPr lang="en-US" sz="2400" b="1" dirty="0">
              <a:latin typeface="opensan(Headings)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b="1" dirty="0">
                <a:latin typeface="opensan(Headings)"/>
              </a:rPr>
              <a:t> CORRECT LIFTING TECHNIQUES</a:t>
            </a:r>
          </a:p>
          <a:p>
            <a:pPr marL="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Follow basis principles of Lifting and moving.</a:t>
            </a:r>
          </a:p>
          <a:p>
            <a:pPr marL="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Position your feet properly.</a:t>
            </a:r>
          </a:p>
          <a:p>
            <a:pPr marL="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Keep your back as straight as possible while lifting.</a:t>
            </a:r>
          </a:p>
          <a:p>
            <a:pPr marL="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Grip the load correctly and start the lift by thrust of the legs.</a:t>
            </a:r>
          </a:p>
          <a:p>
            <a:pPr marL="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Use reverse of Lifting technique while Lowering the load</a:t>
            </a:r>
            <a:r>
              <a:rPr lang="en-US" sz="2800" dirty="0">
                <a:latin typeface="+mj-lt"/>
              </a:rPr>
              <a:t>.</a:t>
            </a:r>
          </a:p>
        </p:txBody>
      </p:sp>
      <p:pic>
        <p:nvPicPr>
          <p:cNvPr id="5" name="Picture 4" descr="C:\Users\Acer\Downloads\WhatsApp Image 2025-09-04 at 17.24.38 (1).jpeg">
            <a:extLst>
              <a:ext uri="{FF2B5EF4-FFF2-40B4-BE49-F238E27FC236}">
                <a16:creationId xmlns:a16="http://schemas.microsoft.com/office/drawing/2014/main" id="{780C0B8C-D02C-4463-B546-F68CC7DC418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3" y="214580"/>
            <a:ext cx="1086135" cy="89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cer\Downloads\WhatsApp Image 2025-09-04 at 17.24.38 (3).jpeg">
            <a:extLst>
              <a:ext uri="{FF2B5EF4-FFF2-40B4-BE49-F238E27FC236}">
                <a16:creationId xmlns:a16="http://schemas.microsoft.com/office/drawing/2014/main" id="{EA57CAE0-5CA8-4368-932E-F95C0C32DF5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1" y="191134"/>
            <a:ext cx="980626" cy="899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209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0A15FA-448E-4828-A5A2-6AC65B6C3A17}"/>
              </a:ext>
            </a:extLst>
          </p:cNvPr>
          <p:cNvSpPr txBox="1"/>
          <p:nvPr/>
        </p:nvSpPr>
        <p:spPr>
          <a:xfrm>
            <a:off x="5720862" y="11724"/>
            <a:ext cx="65297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E6225A-2551-BDDB-9505-A61147F40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840" y="1559168"/>
            <a:ext cx="4890346" cy="253218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opensan(Headings)"/>
              </a:rPr>
              <a:t>SEARCH &amp; EXTRICATION METHODS</a:t>
            </a:r>
            <a:endParaRPr lang="en-IN" sz="4000" b="1" dirty="0">
              <a:solidFill>
                <a:srgbClr val="FFC000"/>
              </a:solidFill>
              <a:latin typeface="opensan(Headings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74465-BC69-CE2B-74BA-57F51C010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3938" y="1675934"/>
            <a:ext cx="5469502" cy="4050792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Procedure for penetrating.</a:t>
            </a:r>
          </a:p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Evaluating access conditions.</a:t>
            </a:r>
          </a:p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Approaching a located trapped victim.</a:t>
            </a:r>
          </a:p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Extrication.</a:t>
            </a:r>
          </a:p>
          <a:p>
            <a:pPr marL="457200" indent="-457200">
              <a:buFont typeface="+mj-lt"/>
              <a:buAutoNum type="arabicPeriod"/>
            </a:pPr>
            <a:endParaRPr lang="en-IN" sz="2800" dirty="0">
              <a:latin typeface="+mj-lt"/>
            </a:endParaRPr>
          </a:p>
        </p:txBody>
      </p:sp>
      <p:pic>
        <p:nvPicPr>
          <p:cNvPr id="5" name="Picture 4" descr="C:\Users\Acer\Downloads\WhatsApp Image 2025-09-04 at 17.24.38 (1).jpeg">
            <a:extLst>
              <a:ext uri="{FF2B5EF4-FFF2-40B4-BE49-F238E27FC236}">
                <a16:creationId xmlns:a16="http://schemas.microsoft.com/office/drawing/2014/main" id="{5E8DBE5F-FB61-4F84-A1F6-87AC63A9557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3" y="214580"/>
            <a:ext cx="1086135" cy="89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cer\Downloads\WhatsApp Image 2025-09-04 at 17.24.38 (3).jpeg">
            <a:extLst>
              <a:ext uri="{FF2B5EF4-FFF2-40B4-BE49-F238E27FC236}">
                <a16:creationId xmlns:a16="http://schemas.microsoft.com/office/drawing/2014/main" id="{24AF0BD6-CD6A-4B6C-8299-8EFB0945AE3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1" y="191134"/>
            <a:ext cx="980626" cy="899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722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A4B913-A408-40F9-B383-03CE7722FD31}"/>
              </a:ext>
            </a:extLst>
          </p:cNvPr>
          <p:cNvSpPr txBox="1"/>
          <p:nvPr/>
        </p:nvSpPr>
        <p:spPr>
          <a:xfrm>
            <a:off x="5720862" y="11724"/>
            <a:ext cx="65297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02FFADB-5FD6-411E-7389-C3DB125DA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2AD24771-7A6F-485D-9285-A92446B318C2}" type="slidenum">
              <a:rPr lang="en-US" altLang="en-US">
                <a:solidFill>
                  <a:srgbClr val="95B3C2"/>
                </a:solidFill>
                <a:latin typeface="+mj-lt"/>
              </a:rPr>
              <a:pPr/>
              <a:t>23</a:t>
            </a:fld>
            <a:endParaRPr lang="en-US" altLang="en-US">
              <a:solidFill>
                <a:srgbClr val="95B3C2"/>
              </a:solidFill>
              <a:latin typeface="+mj-lt"/>
            </a:endParaRPr>
          </a:p>
        </p:txBody>
      </p:sp>
      <p:sp>
        <p:nvSpPr>
          <p:cNvPr id="20484" name="Text Box 3">
            <a:extLst>
              <a:ext uri="{FF2B5EF4-FFF2-40B4-BE49-F238E27FC236}">
                <a16:creationId xmlns:a16="http://schemas.microsoft.com/office/drawing/2014/main" id="{9D4A172C-6144-0FED-CB13-B9E8D9615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0154" y="1046376"/>
            <a:ext cx="5814646" cy="45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66"/>
                </a:solidFill>
                <a:latin typeface="+mj-lt"/>
              </a:rPr>
              <a:t>	</a:t>
            </a:r>
          </a:p>
          <a:p>
            <a:pPr>
              <a:lnSpc>
                <a:spcPct val="20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latin typeface="opensan(Headings)"/>
              </a:rPr>
              <a:t>If  a coach is involved , the 	emergency exits at the sides 	provide ambulatory occupants 	with a means of escape</a:t>
            </a:r>
          </a:p>
          <a:p>
            <a:pPr>
              <a:lnSpc>
                <a:spcPct val="20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latin typeface="opensan(Headings)"/>
              </a:rPr>
              <a:t>  Also provide good access for 	crews assigned to interior 	rescues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EAA636-AB46-4567-BF42-BD5F54D2F3D4}"/>
              </a:ext>
            </a:extLst>
          </p:cNvPr>
          <p:cNvSpPr/>
          <p:nvPr/>
        </p:nvSpPr>
        <p:spPr>
          <a:xfrm>
            <a:off x="468921" y="1946671"/>
            <a:ext cx="48885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opensan(Headings)"/>
                <a:ea typeface="+mj-ea"/>
                <a:cs typeface="+mj-cs"/>
              </a:rPr>
              <a:t>SEARCH &amp; EXTRICATION METHODS</a:t>
            </a:r>
            <a:endParaRPr lang="en-US" dirty="0"/>
          </a:p>
        </p:txBody>
      </p:sp>
      <p:pic>
        <p:nvPicPr>
          <p:cNvPr id="6" name="Picture 5" descr="C:\Users\Acer\Downloads\WhatsApp Image 2025-09-04 at 17.24.38 (1).jpeg">
            <a:extLst>
              <a:ext uri="{FF2B5EF4-FFF2-40B4-BE49-F238E27FC236}">
                <a16:creationId xmlns:a16="http://schemas.microsoft.com/office/drawing/2014/main" id="{DBF1522B-7148-41C2-8944-CBB2DB3609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3" y="214580"/>
            <a:ext cx="1086135" cy="89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Acer\Downloads\WhatsApp Image 2025-09-04 at 17.24.38 (3).jpeg">
            <a:extLst>
              <a:ext uri="{FF2B5EF4-FFF2-40B4-BE49-F238E27FC236}">
                <a16:creationId xmlns:a16="http://schemas.microsoft.com/office/drawing/2014/main" id="{C1807BBA-01E4-4A27-8AB5-9E397FAF72A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1" y="191134"/>
            <a:ext cx="980626" cy="899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7283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DEE1BB-DC37-428A-92C2-4902F6F15DE2}"/>
              </a:ext>
            </a:extLst>
          </p:cNvPr>
          <p:cNvSpPr txBox="1"/>
          <p:nvPr/>
        </p:nvSpPr>
        <p:spPr>
          <a:xfrm>
            <a:off x="5720862" y="11724"/>
            <a:ext cx="65297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E9DE2-3B09-6527-BB7F-07F12F6E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26D1A95F-11A7-4AF7-9C26-89E5463432EB}" type="slidenum">
              <a:rPr lang="en-US" altLang="en-US">
                <a:solidFill>
                  <a:srgbClr val="95B3C2"/>
                </a:solidFill>
                <a:latin typeface="+mj-lt"/>
              </a:rPr>
              <a:pPr/>
              <a:t>24</a:t>
            </a:fld>
            <a:endParaRPr lang="en-US" altLang="en-US">
              <a:solidFill>
                <a:srgbClr val="95B3C2"/>
              </a:solidFill>
              <a:latin typeface="+mj-lt"/>
            </a:endParaRP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44C0BC97-9A0E-FF15-6F54-A593F4F0E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905000"/>
            <a:ext cx="632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endParaRPr lang="en-US" altLang="en-US">
              <a:latin typeface="+mj-lt"/>
            </a:endParaRP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9B193E03-226E-6AE3-B005-9FE2445AD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1538" y="1048311"/>
            <a:ext cx="6183925" cy="520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3200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altLang="en-US" sz="2400" dirty="0">
                <a:latin typeface="opensan(Headings)"/>
              </a:rPr>
              <a:t>A large portion of the passenger  	area is made up of window, if all   the exits blocked, then remove: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dirty="0">
                <a:latin typeface="opensan(Headings)"/>
              </a:rPr>
              <a:t>        	              * </a:t>
            </a:r>
            <a:r>
              <a:rPr lang="en-US" altLang="en-US" sz="2400" i="1" dirty="0">
                <a:latin typeface="opensan(Headings)"/>
              </a:rPr>
              <a:t>window glass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i="1" dirty="0">
                <a:latin typeface="opensan(Headings)"/>
              </a:rPr>
              <a:t>		* window rebar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400" i="1" dirty="0">
                <a:latin typeface="opensan(Headings)"/>
              </a:rPr>
              <a:t>  </a:t>
            </a:r>
            <a:r>
              <a:rPr lang="en-US" altLang="en-US" sz="2400" dirty="0">
                <a:latin typeface="opensan(Headings)"/>
              </a:rPr>
              <a:t>Interior procedures used to free	victims after access has been gained by breaching door/window or opening of roof </a:t>
            </a:r>
            <a:endParaRPr lang="en-US" altLang="en-US" sz="2400" i="1" dirty="0">
              <a:latin typeface="opensan(Headings)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70A482-6FDF-45CE-8EBF-9AACD7E99BC0}"/>
              </a:ext>
            </a:extLst>
          </p:cNvPr>
          <p:cNvSpPr/>
          <p:nvPr/>
        </p:nvSpPr>
        <p:spPr>
          <a:xfrm>
            <a:off x="1125421" y="1665319"/>
            <a:ext cx="30773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FFC000"/>
                </a:solidFill>
                <a:latin typeface="opensan(Headings)"/>
              </a:rPr>
              <a:t>SEARCH &amp; EXTRICATION METHODS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629B1323-1342-487E-BA15-E4928E09CC5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3" y="214580"/>
            <a:ext cx="1086135" cy="89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D061F987-6649-470E-B396-2F11E984C34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1" y="191134"/>
            <a:ext cx="980626" cy="899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720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013039-F08D-4ADC-9F98-351CD58CEF42}"/>
              </a:ext>
            </a:extLst>
          </p:cNvPr>
          <p:cNvSpPr txBox="1"/>
          <p:nvPr/>
        </p:nvSpPr>
        <p:spPr>
          <a:xfrm>
            <a:off x="5720862" y="11724"/>
            <a:ext cx="65297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C929D20-3754-C007-4095-C4500E45A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ABD6E940-9079-4952-AE5F-A11F82EBD70C}" type="slidenum">
              <a:rPr lang="en-US" altLang="en-US">
                <a:solidFill>
                  <a:srgbClr val="95B3C2"/>
                </a:solidFill>
                <a:latin typeface="+mj-lt"/>
              </a:rPr>
              <a:pPr/>
              <a:t>25</a:t>
            </a:fld>
            <a:endParaRPr lang="en-US" altLang="en-US">
              <a:solidFill>
                <a:srgbClr val="95B3C2"/>
              </a:solidFill>
              <a:latin typeface="+mj-lt"/>
            </a:endParaRP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BA0A8EAA-A3A1-AC07-AE13-6FD146B89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0154" y="1028700"/>
            <a:ext cx="5838092" cy="548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solidFill>
                  <a:srgbClr val="000066"/>
                </a:solidFill>
                <a:latin typeface="+mj-lt"/>
              </a:rPr>
              <a:t> 	</a:t>
            </a:r>
            <a:r>
              <a:rPr lang="en-US" altLang="en-US" sz="2400" dirty="0">
                <a:latin typeface="opensan(Headings)"/>
              </a:rPr>
              <a:t>Careful inspection of the components  	responsible for victims entanglement 	provide a basis for selection of TEA 	and procedures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endParaRPr lang="en-US" altLang="en-US" sz="2400" dirty="0">
              <a:latin typeface="opensan(Headings)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latin typeface="opensan(Headings)"/>
              </a:rPr>
              <a:t> 	Opening exits, or simply cutting a roof 	may open up enough space for 	removing  victims immobilized on 	backboard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3EB93F-EB93-42DC-881E-040C3ADC6364}"/>
              </a:ext>
            </a:extLst>
          </p:cNvPr>
          <p:cNvSpPr/>
          <p:nvPr/>
        </p:nvSpPr>
        <p:spPr>
          <a:xfrm>
            <a:off x="1172320" y="1899779"/>
            <a:ext cx="28721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FFC000"/>
                </a:solidFill>
                <a:latin typeface="opensan(Headings)"/>
              </a:rPr>
              <a:t>SEARCH &amp; EXTRICATION METHODS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 descr="C:\Users\Acer\Downloads\WhatsApp Image 2025-09-04 at 17.24.38 (1).jpeg">
            <a:extLst>
              <a:ext uri="{FF2B5EF4-FFF2-40B4-BE49-F238E27FC236}">
                <a16:creationId xmlns:a16="http://schemas.microsoft.com/office/drawing/2014/main" id="{1F18876B-0E12-4001-8453-94567EB6755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3" y="214580"/>
            <a:ext cx="1086135" cy="89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Acer\Downloads\WhatsApp Image 2025-09-04 at 17.24.38 (3).jpeg">
            <a:extLst>
              <a:ext uri="{FF2B5EF4-FFF2-40B4-BE49-F238E27FC236}">
                <a16:creationId xmlns:a16="http://schemas.microsoft.com/office/drawing/2014/main" id="{9435B35F-F0B9-4B5B-B195-DA8BE459431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1" y="191134"/>
            <a:ext cx="980626" cy="899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848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DEB772E-F7FC-476A-9896-8FD39FCCA0A6}"/>
              </a:ext>
            </a:extLst>
          </p:cNvPr>
          <p:cNvSpPr txBox="1"/>
          <p:nvPr/>
        </p:nvSpPr>
        <p:spPr>
          <a:xfrm>
            <a:off x="5679831" y="0"/>
            <a:ext cx="65297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DBD76AE-3661-9F92-29A6-0467E6CE68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0619" y="1359870"/>
            <a:ext cx="3247291" cy="127781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latin typeface="opensan(Headings)"/>
              </a:rPr>
              <a:t>APPROACH STRATEGIES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B4229CD-8904-0039-34C0-B8D6E35DE0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3598" y="1295400"/>
            <a:ext cx="5410201" cy="1905000"/>
          </a:xfrm>
        </p:spPr>
        <p:txBody>
          <a:bodyPr>
            <a:normAutofit/>
          </a:bodyPr>
          <a:lstStyle/>
          <a:p>
            <a:pPr marL="671457" indent="-571500">
              <a:spcBef>
                <a:spcPts val="729"/>
              </a:spcBef>
              <a:defRPr/>
            </a:pPr>
            <a:r>
              <a:rPr lang="en-US" sz="2400" dirty="0">
                <a:latin typeface="opensan(Headings)"/>
              </a:rPr>
              <a:t>Once the search has ended and the trapped victim has been located, it is then necessary to make a decision on how to approach the victim</a:t>
            </a:r>
            <a:r>
              <a:rPr lang="en-US" sz="3926" dirty="0">
                <a:solidFill>
                  <a:srgbClr val="000066"/>
                </a:solidFill>
                <a:latin typeface="+mj-lt"/>
              </a:rPr>
              <a:t>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238E862-C292-710B-9D55-C443F176F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A87E56F0-040A-419D-820B-E77129E3E87D}" type="slidenum">
              <a:rPr lang="en-US" altLang="en-US">
                <a:solidFill>
                  <a:srgbClr val="95B3C2"/>
                </a:solidFill>
                <a:latin typeface="+mj-lt"/>
              </a:rPr>
              <a:pPr/>
              <a:t>26</a:t>
            </a:fld>
            <a:endParaRPr lang="en-US" altLang="en-US">
              <a:solidFill>
                <a:srgbClr val="95B3C2"/>
              </a:solidFill>
              <a:latin typeface="+mj-lt"/>
            </a:endParaRPr>
          </a:p>
        </p:txBody>
      </p:sp>
      <p:pic>
        <p:nvPicPr>
          <p:cNvPr id="26629" name="Picture 6" descr="CRTN3966">
            <a:extLst>
              <a:ext uri="{FF2B5EF4-FFF2-40B4-BE49-F238E27FC236}">
                <a16:creationId xmlns:a16="http://schemas.microsoft.com/office/drawing/2014/main" id="{887AED36-D593-9E30-7CB9-A62A5B24F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1" y="3978336"/>
            <a:ext cx="1455737" cy="1781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Line 7">
            <a:extLst>
              <a:ext uri="{FF2B5EF4-FFF2-40B4-BE49-F238E27FC236}">
                <a16:creationId xmlns:a16="http://schemas.microsoft.com/office/drawing/2014/main" id="{ED94F467-BDF5-4CF8-6E0D-FCA48E889E5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9617" y="3288323"/>
            <a:ext cx="1588" cy="6096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>
              <a:latin typeface="+mj-lt"/>
            </a:endParaRPr>
          </a:p>
        </p:txBody>
      </p:sp>
      <p:sp>
        <p:nvSpPr>
          <p:cNvPr id="26631" name="Text Box 8">
            <a:extLst>
              <a:ext uri="{FF2B5EF4-FFF2-40B4-BE49-F238E27FC236}">
                <a16:creationId xmlns:a16="http://schemas.microsoft.com/office/drawing/2014/main" id="{C7CA721F-B838-D082-65B3-E1DF2305C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0241" y="3367088"/>
            <a:ext cx="2849806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+mj-lt"/>
              </a:rPr>
              <a:t>Vertical Approach</a:t>
            </a:r>
          </a:p>
        </p:txBody>
      </p:sp>
      <p:sp>
        <p:nvSpPr>
          <p:cNvPr id="26632" name="Line 13">
            <a:extLst>
              <a:ext uri="{FF2B5EF4-FFF2-40B4-BE49-F238E27FC236}">
                <a16:creationId xmlns:a16="http://schemas.microsoft.com/office/drawing/2014/main" id="{C8E46FCE-4197-DD1C-E535-E7659420E6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75944" y="5627077"/>
            <a:ext cx="12192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>
              <a:latin typeface="+mj-lt"/>
            </a:endParaRPr>
          </a:p>
        </p:txBody>
      </p:sp>
      <p:sp>
        <p:nvSpPr>
          <p:cNvPr id="26633" name="Text Box 14">
            <a:extLst>
              <a:ext uri="{FF2B5EF4-FFF2-40B4-BE49-F238E27FC236}">
                <a16:creationId xmlns:a16="http://schemas.microsoft.com/office/drawing/2014/main" id="{DBADF356-CB86-9C1D-1C57-6E09B8CBE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8210" y="4738688"/>
            <a:ext cx="3429001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+mj-lt"/>
              </a:rPr>
              <a:t>Horizontal Approach</a:t>
            </a:r>
          </a:p>
        </p:txBody>
      </p:sp>
      <p:pic>
        <p:nvPicPr>
          <p:cNvPr id="11" name="Picture 10" descr="C:\Users\Acer\Downloads\WhatsApp Image 2025-09-04 at 17.24.38 (1).jpeg">
            <a:extLst>
              <a:ext uri="{FF2B5EF4-FFF2-40B4-BE49-F238E27FC236}">
                <a16:creationId xmlns:a16="http://schemas.microsoft.com/office/drawing/2014/main" id="{252BACF7-C1DC-4F0E-8ADC-97529D9C1A9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3" y="214580"/>
            <a:ext cx="1086135" cy="89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Acer\Downloads\WhatsApp Image 2025-09-04 at 17.24.38 (3).jpeg">
            <a:extLst>
              <a:ext uri="{FF2B5EF4-FFF2-40B4-BE49-F238E27FC236}">
                <a16:creationId xmlns:a16="http://schemas.microsoft.com/office/drawing/2014/main" id="{D3B63A32-F293-45BB-804B-C10B377A2BF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1" y="191134"/>
            <a:ext cx="980626" cy="899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9502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Content Placeholder 4">
            <a:extLst>
              <a:ext uri="{FF2B5EF4-FFF2-40B4-BE49-F238E27FC236}">
                <a16:creationId xmlns:a16="http://schemas.microsoft.com/office/drawing/2014/main" id="{C412B524-BA21-8DF0-ACE7-9C7E44D42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61" y="292955"/>
            <a:ext cx="12006243" cy="63230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2649B-2635-87B4-12D9-B788248F8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EA8C4828-C2CB-4D89-901F-06F07B2FB363}" type="slidenum">
              <a:rPr lang="en-US" altLang="en-US">
                <a:solidFill>
                  <a:srgbClr val="95B3C2"/>
                </a:solidFill>
              </a:rPr>
              <a:pPr/>
              <a:t>27</a:t>
            </a:fld>
            <a:endParaRPr lang="en-US" altLang="en-US">
              <a:solidFill>
                <a:srgbClr val="95B3C2"/>
              </a:solidFill>
            </a:endParaRP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530AB564-76BE-6700-F4DD-AF38D6927DBC}"/>
              </a:ext>
            </a:extLst>
          </p:cNvPr>
          <p:cNvSpPr/>
          <p:nvPr/>
        </p:nvSpPr>
        <p:spPr>
          <a:xfrm>
            <a:off x="6134100" y="1676400"/>
            <a:ext cx="990600" cy="102076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D4F3FC2E-7720-E667-BEB4-F384645E711F}"/>
              </a:ext>
            </a:extLst>
          </p:cNvPr>
          <p:cNvSpPr/>
          <p:nvPr/>
        </p:nvSpPr>
        <p:spPr>
          <a:xfrm>
            <a:off x="7543800" y="3619500"/>
            <a:ext cx="977900" cy="48418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Notched Right Arrow 7">
            <a:extLst>
              <a:ext uri="{FF2B5EF4-FFF2-40B4-BE49-F238E27FC236}">
                <a16:creationId xmlns:a16="http://schemas.microsoft.com/office/drawing/2014/main" id="{7619D290-33DD-71C2-2D5D-399A2616E0F7}"/>
              </a:ext>
            </a:extLst>
          </p:cNvPr>
          <p:cNvSpPr/>
          <p:nvPr/>
        </p:nvSpPr>
        <p:spPr>
          <a:xfrm>
            <a:off x="4221163" y="3619500"/>
            <a:ext cx="979487" cy="484188"/>
          </a:xfrm>
          <a:prstGeom prst="notch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8E50FC98-317A-01E3-A5DF-54DDA0B7BA91}"/>
              </a:ext>
            </a:extLst>
          </p:cNvPr>
          <p:cNvSpPr/>
          <p:nvPr/>
        </p:nvSpPr>
        <p:spPr>
          <a:xfrm rot="16200000">
            <a:off x="6397625" y="5165725"/>
            <a:ext cx="977900" cy="85725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58ACD214-3189-75C8-ADEA-B6871609A285}"/>
              </a:ext>
            </a:extLst>
          </p:cNvPr>
          <p:cNvSpPr/>
          <p:nvPr/>
        </p:nvSpPr>
        <p:spPr>
          <a:xfrm rot="10800000">
            <a:off x="10372725" y="3433763"/>
            <a:ext cx="977900" cy="48895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6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4D85C90-1DF3-4E5C-8787-F6A9D4F9195E}"/>
              </a:ext>
            </a:extLst>
          </p:cNvPr>
          <p:cNvSpPr txBox="1"/>
          <p:nvPr/>
        </p:nvSpPr>
        <p:spPr>
          <a:xfrm>
            <a:off x="5679831" y="0"/>
            <a:ext cx="65297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39080FD8-A65A-E5FE-AB84-513941CE67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51183" y="2080847"/>
            <a:ext cx="252095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hlink"/>
                </a:solidFill>
                <a:latin typeface="opensan(Headings)"/>
              </a:rPr>
              <a:t>VERTICAL </a:t>
            </a:r>
            <a:br>
              <a:rPr lang="en-US" sz="2400" dirty="0">
                <a:solidFill>
                  <a:schemeClr val="hlink"/>
                </a:solidFill>
                <a:latin typeface="opensan(Headings)"/>
              </a:rPr>
            </a:br>
            <a:r>
              <a:rPr lang="en-US" sz="2400" dirty="0">
                <a:solidFill>
                  <a:schemeClr val="hlink"/>
                </a:solidFill>
                <a:latin typeface="opensan(Headings)"/>
              </a:rPr>
              <a:t>APPROACH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413C8AB-1105-8833-7C1A-2B7F953155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16723" y="3671888"/>
            <a:ext cx="2600446" cy="2133600"/>
          </a:xfrm>
        </p:spPr>
        <p:txBody>
          <a:bodyPr>
            <a:normAutofit/>
          </a:bodyPr>
          <a:lstStyle/>
          <a:p>
            <a:pPr marL="444254" indent="-344297" eaLnBrk="1" fontAlgn="auto" hangingPunct="1">
              <a:spcBef>
                <a:spcPts val="729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3600" dirty="0">
                <a:solidFill>
                  <a:srgbClr val="000066"/>
                </a:solidFill>
                <a:latin typeface="opensan(Headings)"/>
              </a:rPr>
              <a:t>	</a:t>
            </a:r>
            <a:r>
              <a:rPr lang="en-US" sz="2400" dirty="0">
                <a:solidFill>
                  <a:srgbClr val="000066"/>
                </a:solidFill>
                <a:latin typeface="opensan(Headings)"/>
              </a:rPr>
              <a:t>Access into victim is made from either above or below</a:t>
            </a:r>
            <a:r>
              <a:rPr lang="en-US" sz="3600" dirty="0">
                <a:solidFill>
                  <a:srgbClr val="000066"/>
                </a:solidFill>
                <a:latin typeface="opensan(Headings)"/>
              </a:rPr>
              <a:t>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EB61674-CD9D-8DB4-1B56-FF6C51C6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FA753614-A269-401A-A559-88BD742D7ECE}" type="slidenum">
              <a:rPr lang="en-US" altLang="en-US">
                <a:solidFill>
                  <a:srgbClr val="95B3C2"/>
                </a:solidFill>
                <a:latin typeface="opensan(Headings)"/>
              </a:rPr>
              <a:pPr/>
              <a:t>28</a:t>
            </a:fld>
            <a:endParaRPr lang="en-US" altLang="en-US">
              <a:solidFill>
                <a:srgbClr val="95B3C2"/>
              </a:solidFill>
              <a:latin typeface="opensan(Headings)"/>
            </a:endParaRPr>
          </a:p>
        </p:txBody>
      </p:sp>
      <p:sp>
        <p:nvSpPr>
          <p:cNvPr id="29701" name="Rectangle 4">
            <a:extLst>
              <a:ext uri="{FF2B5EF4-FFF2-40B4-BE49-F238E27FC236}">
                <a16:creationId xmlns:a16="http://schemas.microsoft.com/office/drawing/2014/main" id="{293CAB1A-1A87-EE77-D1CF-96EC52091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199" y="2080847"/>
            <a:ext cx="1899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r"/>
            <a:r>
              <a:rPr lang="en-US" altLang="en-US" sz="2400" dirty="0">
                <a:solidFill>
                  <a:schemeClr val="hlink"/>
                </a:solidFill>
                <a:latin typeface="opensan(Headings)"/>
              </a:rPr>
              <a:t>HORIZONTAL </a:t>
            </a:r>
          </a:p>
          <a:p>
            <a:pPr algn="r"/>
            <a:r>
              <a:rPr lang="en-US" altLang="en-US" sz="2400" dirty="0">
                <a:solidFill>
                  <a:schemeClr val="hlink"/>
                </a:solidFill>
                <a:latin typeface="opensan(Headings)"/>
              </a:rPr>
              <a:t>APPROACH</a:t>
            </a:r>
          </a:p>
        </p:txBody>
      </p:sp>
      <p:sp>
        <p:nvSpPr>
          <p:cNvPr id="29702" name="Rectangle 5">
            <a:extLst>
              <a:ext uri="{FF2B5EF4-FFF2-40B4-BE49-F238E27FC236}">
                <a16:creationId xmlns:a16="http://schemas.microsoft.com/office/drawing/2014/main" id="{1A603374-D2F1-59E3-A199-F5C3A457B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0834" y="3862754"/>
            <a:ext cx="2022226" cy="238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/>
            <a:r>
              <a:rPr lang="en-US" altLang="en-US" sz="2400" dirty="0">
                <a:solidFill>
                  <a:srgbClr val="000066"/>
                </a:solidFill>
                <a:latin typeface="opensan(Headings)"/>
              </a:rPr>
              <a:t>Access into victim is made from either sides</a:t>
            </a:r>
            <a:r>
              <a:rPr lang="en-US" altLang="en-US" sz="3600" dirty="0">
                <a:solidFill>
                  <a:srgbClr val="000066"/>
                </a:solidFill>
                <a:latin typeface="opensan(Headings)"/>
              </a:rPr>
              <a:t>.</a:t>
            </a:r>
          </a:p>
        </p:txBody>
      </p:sp>
      <p:sp>
        <p:nvSpPr>
          <p:cNvPr id="29703" name="Line 6">
            <a:extLst>
              <a:ext uri="{FF2B5EF4-FFF2-40B4-BE49-F238E27FC236}">
                <a16:creationId xmlns:a16="http://schemas.microsoft.com/office/drawing/2014/main" id="{166EA287-38BE-2E3C-7BF5-8CF41A7E3B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64923" y="3091596"/>
            <a:ext cx="0" cy="4572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>
              <a:latin typeface="opensan(Headings)"/>
            </a:endParaRPr>
          </a:p>
        </p:txBody>
      </p:sp>
      <p:sp>
        <p:nvSpPr>
          <p:cNvPr id="29704" name="Line 7">
            <a:extLst>
              <a:ext uri="{FF2B5EF4-FFF2-40B4-BE49-F238E27FC236}">
                <a16:creationId xmlns:a16="http://schemas.microsoft.com/office/drawing/2014/main" id="{17E7F3AE-02E8-8C33-25CD-12722F022AF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73862" y="3214688"/>
            <a:ext cx="0" cy="4572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>
              <a:latin typeface="opensan(Headings)"/>
            </a:endParaRPr>
          </a:p>
        </p:txBody>
      </p:sp>
      <p:sp>
        <p:nvSpPr>
          <p:cNvPr id="17417" name="Rectangle 8">
            <a:extLst>
              <a:ext uri="{FF2B5EF4-FFF2-40B4-BE49-F238E27FC236}">
                <a16:creationId xmlns:a16="http://schemas.microsoft.com/office/drawing/2014/main" id="{1C6F0F27-496B-C1DA-D84C-363D36090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095" y="1899135"/>
            <a:ext cx="2672861" cy="13715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>
                <a:solidFill>
                  <a:srgbClr val="C00000"/>
                </a:solidFill>
                <a:latin typeface="opensan(Headings)"/>
              </a:rPr>
              <a:t>APPROACH STRATEGIES</a:t>
            </a:r>
            <a:r>
              <a:rPr lang="en-US" sz="2800" b="1" dirty="0">
                <a:solidFill>
                  <a:srgbClr val="C00000"/>
                </a:solidFill>
                <a:latin typeface="opensan(Headings)"/>
              </a:rPr>
              <a:t>…</a:t>
            </a:r>
          </a:p>
        </p:txBody>
      </p:sp>
      <p:pic>
        <p:nvPicPr>
          <p:cNvPr id="12" name="Picture 11" descr="C:\Users\Acer\Downloads\WhatsApp Image 2025-09-04 at 17.24.38 (1).jpeg">
            <a:extLst>
              <a:ext uri="{FF2B5EF4-FFF2-40B4-BE49-F238E27FC236}">
                <a16:creationId xmlns:a16="http://schemas.microsoft.com/office/drawing/2014/main" id="{7835DB34-473C-4DF2-8268-0578384CB7F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3" y="214580"/>
            <a:ext cx="1086135" cy="89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Acer\Downloads\WhatsApp Image 2025-09-04 at 17.24.38 (3).jpeg">
            <a:extLst>
              <a:ext uri="{FF2B5EF4-FFF2-40B4-BE49-F238E27FC236}">
                <a16:creationId xmlns:a16="http://schemas.microsoft.com/office/drawing/2014/main" id="{DADCB134-2A24-4AE4-A583-0F96725EDD2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1" y="191134"/>
            <a:ext cx="980626" cy="899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8098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1A1A65-B465-41E8-9F3D-40B486FDAE4C}"/>
              </a:ext>
            </a:extLst>
          </p:cNvPr>
          <p:cNvSpPr txBox="1"/>
          <p:nvPr/>
        </p:nvSpPr>
        <p:spPr>
          <a:xfrm>
            <a:off x="5720862" y="11724"/>
            <a:ext cx="65297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DEB216A5-ED76-A289-6FDB-415F2B08EC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4742" y="1617779"/>
            <a:ext cx="3411415" cy="208670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latin typeface="opensan(Headings)"/>
              </a:rPr>
              <a:t>EVALUATING ACCESS CONDITONS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4AD78AA-03AB-6624-4D9E-6497EC8F43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0" y="1295399"/>
            <a:ext cx="5908430" cy="4912701"/>
          </a:xfrm>
        </p:spPr>
        <p:txBody>
          <a:bodyPr>
            <a:normAutofit/>
          </a:bodyPr>
          <a:lstStyle/>
          <a:p>
            <a:pPr marL="444254" indent="-344297" eaLnBrk="1" fontAlgn="auto" hangingPunct="1">
              <a:lnSpc>
                <a:spcPct val="150000"/>
              </a:lnSpc>
              <a:spcBef>
                <a:spcPts val="729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3926" dirty="0">
                <a:solidFill>
                  <a:srgbClr val="000066"/>
                </a:solidFill>
                <a:latin typeface="+mj-lt"/>
              </a:rPr>
              <a:t>	</a:t>
            </a:r>
            <a:r>
              <a:rPr lang="en-US" sz="2400" dirty="0">
                <a:latin typeface="opensan(Headings)"/>
              </a:rPr>
              <a:t>The following steps must be taken :</a:t>
            </a:r>
          </a:p>
          <a:p>
            <a:pPr marL="444254" indent="-344297" eaLnBrk="1" fontAlgn="auto" hangingPunct="1">
              <a:lnSpc>
                <a:spcPct val="150000"/>
              </a:lnSpc>
              <a:spcBef>
                <a:spcPts val="729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latin typeface="opensan(Headings)"/>
              </a:rPr>
              <a:t>Ensure presence of any hazards</a:t>
            </a:r>
          </a:p>
          <a:p>
            <a:pPr marL="444254" indent="-344297" eaLnBrk="1" fontAlgn="auto" hangingPunct="1">
              <a:lnSpc>
                <a:spcPct val="150000"/>
              </a:lnSpc>
              <a:spcBef>
                <a:spcPts val="729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latin typeface="opensan(Headings)"/>
              </a:rPr>
              <a:t>Proceed to victim location</a:t>
            </a:r>
          </a:p>
          <a:p>
            <a:pPr marL="444254" indent="-344297" eaLnBrk="1" fontAlgn="auto" hangingPunct="1">
              <a:lnSpc>
                <a:spcPct val="150000"/>
              </a:lnSpc>
              <a:spcBef>
                <a:spcPts val="729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latin typeface="opensan(Headings)"/>
              </a:rPr>
              <a:t>Mitigate hazards, if any</a:t>
            </a:r>
          </a:p>
          <a:p>
            <a:pPr marL="444254" indent="-344297" eaLnBrk="1" fontAlgn="auto" hangingPunct="1">
              <a:lnSpc>
                <a:spcPct val="150000"/>
              </a:lnSpc>
              <a:spcBef>
                <a:spcPts val="729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latin typeface="opensan(Headings)"/>
              </a:rPr>
              <a:t>Establish Safety Zones and Escape Routes</a:t>
            </a:r>
          </a:p>
          <a:p>
            <a:pPr marL="444254" indent="-344297" eaLnBrk="1" fontAlgn="auto" hangingPunct="1">
              <a:lnSpc>
                <a:spcPct val="150000"/>
              </a:lnSpc>
              <a:spcBef>
                <a:spcPts val="729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latin typeface="opensan(Headings)"/>
              </a:rPr>
              <a:t>Secure your access area and remove rubble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8ED0BA4-488E-A714-3BB1-C89156B9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569399FA-88A6-4BCA-A8EC-4972C57D5613}" type="slidenum">
              <a:rPr lang="en-US" altLang="en-US">
                <a:solidFill>
                  <a:srgbClr val="95B3C2"/>
                </a:solidFill>
                <a:latin typeface="+mj-lt"/>
              </a:rPr>
              <a:pPr/>
              <a:t>29</a:t>
            </a:fld>
            <a:endParaRPr lang="en-US" altLang="en-US">
              <a:solidFill>
                <a:srgbClr val="95B3C2"/>
              </a:solidFill>
              <a:latin typeface="+mj-lt"/>
            </a:endParaRPr>
          </a:p>
        </p:txBody>
      </p:sp>
      <p:pic>
        <p:nvPicPr>
          <p:cNvPr id="6" name="Picture 5" descr="C:\Users\Acer\Downloads\WhatsApp Image 2025-09-04 at 17.24.38 (1).jpeg">
            <a:extLst>
              <a:ext uri="{FF2B5EF4-FFF2-40B4-BE49-F238E27FC236}">
                <a16:creationId xmlns:a16="http://schemas.microsoft.com/office/drawing/2014/main" id="{56885BE7-0525-4241-ABFA-1A0A5012B2F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3" y="214580"/>
            <a:ext cx="1086135" cy="89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Acer\Downloads\WhatsApp Image 2025-09-04 at 17.24.38 (3).jpeg">
            <a:extLst>
              <a:ext uri="{FF2B5EF4-FFF2-40B4-BE49-F238E27FC236}">
                <a16:creationId xmlns:a16="http://schemas.microsoft.com/office/drawing/2014/main" id="{69818DC8-C162-4BA1-93EE-726785EFBA6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1" y="191134"/>
            <a:ext cx="980626" cy="899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090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F2E94E-6D69-4E9F-8A38-9398884DDF4C}"/>
              </a:ext>
            </a:extLst>
          </p:cNvPr>
          <p:cNvSpPr txBox="1"/>
          <p:nvPr/>
        </p:nvSpPr>
        <p:spPr>
          <a:xfrm>
            <a:off x="5720862" y="11724"/>
            <a:ext cx="65297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444EFB-3263-703F-A23E-10BCA2D05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923" y="1537435"/>
            <a:ext cx="436684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opensan(Headings)"/>
              </a:rPr>
              <a:t>INTRODUCTION</a:t>
            </a:r>
            <a:endParaRPr lang="en-IN" sz="4000" b="1" dirty="0">
              <a:solidFill>
                <a:srgbClr val="FFC000"/>
              </a:solidFill>
              <a:latin typeface="opensan(Headings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BCDED-0F91-C1B3-72BF-F3B9FDFDC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5322" y="1148862"/>
            <a:ext cx="5545016" cy="502810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openASN"/>
              </a:rPr>
              <a:t>A railway disaster is a serious train accident or an untoward event of grave nature occurring due to natural or man-made causes, that may lead to loss of many lives and/or grievous injuries to a large number of people, and/or severe disruption of traffic, necessitating a need of large scale of help from other govt/non-govt and private organizations</a:t>
            </a:r>
            <a:r>
              <a:rPr lang="en-US" sz="2800" dirty="0">
                <a:solidFill>
                  <a:srgbClr val="00B050"/>
                </a:solidFill>
                <a:latin typeface="openASN"/>
              </a:rPr>
              <a:t>.</a:t>
            </a:r>
            <a:endParaRPr lang="en-IN" sz="2800" dirty="0">
              <a:solidFill>
                <a:srgbClr val="00B050"/>
              </a:solidFill>
              <a:latin typeface="openASN"/>
            </a:endParaRPr>
          </a:p>
        </p:txBody>
      </p:sp>
      <p:pic>
        <p:nvPicPr>
          <p:cNvPr id="5" name="Picture 4" descr="C:\Users\Acer\Downloads\WhatsApp Image 2025-09-04 at 17.24.38 (1).jpeg">
            <a:extLst>
              <a:ext uri="{FF2B5EF4-FFF2-40B4-BE49-F238E27FC236}">
                <a16:creationId xmlns:a16="http://schemas.microsoft.com/office/drawing/2014/main" id="{C0336701-20DD-4B62-975A-F8984D0A91A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3" y="214580"/>
            <a:ext cx="1086135" cy="89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cer\Downloads\WhatsApp Image 2025-09-04 at 17.24.38 (3).jpeg">
            <a:extLst>
              <a:ext uri="{FF2B5EF4-FFF2-40B4-BE49-F238E27FC236}">
                <a16:creationId xmlns:a16="http://schemas.microsoft.com/office/drawing/2014/main" id="{35F6F5D8-76CF-4FE8-A787-BB0BCA4C6EC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1" y="191134"/>
            <a:ext cx="980626" cy="899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2077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4BC6ED-B09E-4928-9C52-EA62BBD2437C}"/>
              </a:ext>
            </a:extLst>
          </p:cNvPr>
          <p:cNvSpPr txBox="1"/>
          <p:nvPr/>
        </p:nvSpPr>
        <p:spPr>
          <a:xfrm>
            <a:off x="5720862" y="11724"/>
            <a:ext cx="65297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F1C041EC-8945-3CAA-8AA9-304D8F9ACB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0312" y="2074981"/>
            <a:ext cx="4607165" cy="208670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latin typeface="opensan(Headings)"/>
              </a:rPr>
              <a:t>PROCEDURES FOR CUTTING AND PENETRATING MATERIALS</a:t>
            </a:r>
            <a:endParaRPr lang="en-US" sz="4800" b="1" dirty="0">
              <a:solidFill>
                <a:srgbClr val="C00000"/>
              </a:solidFill>
              <a:latin typeface="opensan(Headings)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F45EE60-3757-3A4D-8C6E-21EA73BDB7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0" y="1207477"/>
            <a:ext cx="5791200" cy="5148873"/>
          </a:xfrm>
        </p:spPr>
        <p:txBody>
          <a:bodyPr>
            <a:normAutofit/>
          </a:bodyPr>
          <a:lstStyle/>
          <a:p>
            <a:pPr marL="444254" indent="-344297" eaLnBrk="1" fontAlgn="auto" hangingPunct="1">
              <a:lnSpc>
                <a:spcPct val="200000"/>
              </a:lnSpc>
              <a:spcBef>
                <a:spcPts val="729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latin typeface="opensan(Headings)"/>
              </a:rPr>
              <a:t>Always be aware that a trapped victim may be in direct contact with the other side of the material.</a:t>
            </a:r>
          </a:p>
          <a:p>
            <a:pPr marL="444254" indent="-344297" eaLnBrk="1" fontAlgn="auto" hangingPunct="1">
              <a:lnSpc>
                <a:spcPct val="200000"/>
              </a:lnSpc>
              <a:spcBef>
                <a:spcPts val="729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latin typeface="opensan(Headings)"/>
              </a:rPr>
              <a:t>Use extreme caution while cutting and penetrating to avoid accidentally injuring a trapped victim.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0203D80-E1B7-B67D-3A23-E640627F8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7A002242-5046-4811-93D2-3FBCB68C45EA}" type="slidenum">
              <a:rPr lang="en-US" altLang="en-US">
                <a:solidFill>
                  <a:srgbClr val="95B3C2"/>
                </a:solidFill>
                <a:latin typeface="+mj-lt"/>
              </a:rPr>
              <a:pPr/>
              <a:t>30</a:t>
            </a:fld>
            <a:endParaRPr lang="en-US" altLang="en-US">
              <a:solidFill>
                <a:srgbClr val="95B3C2"/>
              </a:solidFill>
              <a:latin typeface="+mj-lt"/>
            </a:endParaRPr>
          </a:p>
        </p:txBody>
      </p:sp>
      <p:pic>
        <p:nvPicPr>
          <p:cNvPr id="6" name="Picture 5" descr="C:\Users\Acer\Downloads\WhatsApp Image 2025-09-04 at 17.24.38 (1).jpeg">
            <a:extLst>
              <a:ext uri="{FF2B5EF4-FFF2-40B4-BE49-F238E27FC236}">
                <a16:creationId xmlns:a16="http://schemas.microsoft.com/office/drawing/2014/main" id="{C8FBB812-6248-4E52-995D-FDA532B34EA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3" y="214580"/>
            <a:ext cx="1086135" cy="89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Acer\Downloads\WhatsApp Image 2025-09-04 at 17.24.38 (3).jpeg">
            <a:extLst>
              <a:ext uri="{FF2B5EF4-FFF2-40B4-BE49-F238E27FC236}">
                <a16:creationId xmlns:a16="http://schemas.microsoft.com/office/drawing/2014/main" id="{8E00BB1F-6D4A-4609-88D2-3F6F6BA8905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1" y="191134"/>
            <a:ext cx="980626" cy="899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7125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297CE5-DEBF-40FF-8B3E-39E712ED021B}"/>
              </a:ext>
            </a:extLst>
          </p:cNvPr>
          <p:cNvSpPr txBox="1"/>
          <p:nvPr/>
        </p:nvSpPr>
        <p:spPr>
          <a:xfrm>
            <a:off x="5720862" y="11724"/>
            <a:ext cx="65297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B9BF1BAA-BE12-7AB0-B7A0-C50CAAE7F8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1" y="1975336"/>
            <a:ext cx="4964722" cy="181121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latin typeface="opensan(Headings)"/>
              </a:rPr>
              <a:t>PROCEDURES FOR CUTTING AND PENETRATING MATERIALS</a:t>
            </a:r>
            <a:r>
              <a:rPr lang="en-US" sz="4000" dirty="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8385AF5-4771-7AC0-04A3-E9C4234338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5999" y="1781908"/>
            <a:ext cx="5627077" cy="4841630"/>
          </a:xfrm>
        </p:spPr>
        <p:txBody>
          <a:bodyPr>
            <a:normAutofit/>
          </a:bodyPr>
          <a:lstStyle/>
          <a:p>
            <a:pPr marL="444254" indent="-344297" eaLnBrk="1" fontAlgn="auto" hangingPunct="1">
              <a:lnSpc>
                <a:spcPct val="200000"/>
              </a:lnSpc>
              <a:spcBef>
                <a:spcPts val="729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latin typeface="opensan(Headings)"/>
              </a:rPr>
              <a:t>Properly select a TEA for a task.</a:t>
            </a:r>
          </a:p>
          <a:p>
            <a:pPr marL="444254" indent="-344297" eaLnBrk="1" fontAlgn="auto" hangingPunct="1">
              <a:lnSpc>
                <a:spcPct val="200000"/>
              </a:lnSpc>
              <a:spcBef>
                <a:spcPts val="729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latin typeface="opensan(Headings)"/>
              </a:rPr>
              <a:t>Must have good understanding of the capabilities and limitation of TEA.</a:t>
            </a:r>
          </a:p>
          <a:p>
            <a:pPr marL="444254" indent="-344297" eaLnBrk="1" fontAlgn="auto" hangingPunct="1">
              <a:lnSpc>
                <a:spcPct val="200000"/>
              </a:lnSpc>
              <a:spcBef>
                <a:spcPts val="729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latin typeface="opensan(Headings)"/>
              </a:rPr>
              <a:t>Must always work within the capabilities of the TEA.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59210AA-40AC-ED79-C047-937C47358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B7336CF9-797E-4C56-A4E2-35B157ECA63E}" type="slidenum">
              <a:rPr lang="en-US" altLang="en-US">
                <a:solidFill>
                  <a:srgbClr val="95B3C2"/>
                </a:solidFill>
                <a:latin typeface="+mj-lt"/>
              </a:rPr>
              <a:pPr/>
              <a:t>31</a:t>
            </a:fld>
            <a:endParaRPr lang="en-US" altLang="en-US">
              <a:solidFill>
                <a:srgbClr val="95B3C2"/>
              </a:solidFill>
              <a:latin typeface="+mj-lt"/>
            </a:endParaRPr>
          </a:p>
        </p:txBody>
      </p:sp>
      <p:pic>
        <p:nvPicPr>
          <p:cNvPr id="6" name="Picture 5" descr="C:\Users\Acer\Downloads\WhatsApp Image 2025-09-04 at 17.24.38 (1).jpeg">
            <a:extLst>
              <a:ext uri="{FF2B5EF4-FFF2-40B4-BE49-F238E27FC236}">
                <a16:creationId xmlns:a16="http://schemas.microsoft.com/office/drawing/2014/main" id="{D0052448-0940-47F5-8B15-9CAA96F6ADC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3" y="214580"/>
            <a:ext cx="1086135" cy="89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Acer\Downloads\WhatsApp Image 2025-09-04 at 17.24.38 (3).jpeg">
            <a:extLst>
              <a:ext uri="{FF2B5EF4-FFF2-40B4-BE49-F238E27FC236}">
                <a16:creationId xmlns:a16="http://schemas.microsoft.com/office/drawing/2014/main" id="{F72D98D2-B6B5-4F12-AE2A-7FBB1185877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1" y="191134"/>
            <a:ext cx="980626" cy="899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2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7EE0C3-060A-4475-8655-D4B03EFCFCAE}"/>
              </a:ext>
            </a:extLst>
          </p:cNvPr>
          <p:cNvSpPr txBox="1"/>
          <p:nvPr/>
        </p:nvSpPr>
        <p:spPr>
          <a:xfrm>
            <a:off x="5720862" y="11724"/>
            <a:ext cx="65297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43B2D-4B47-53C3-FD5F-A33020083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63" y="1349862"/>
            <a:ext cx="46482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opensan(Headings)"/>
              </a:rPr>
              <a:t>EVALUATING ACCESS </a:t>
            </a:r>
            <a:r>
              <a:rPr lang="en-US" sz="4000" b="1" dirty="0" err="1">
                <a:solidFill>
                  <a:srgbClr val="FFC000"/>
                </a:solidFill>
                <a:latin typeface="opensan(Headings)"/>
              </a:rPr>
              <a:t>CONt</a:t>
            </a:r>
            <a:r>
              <a:rPr lang="en-US" sz="4000" b="1" dirty="0">
                <a:solidFill>
                  <a:srgbClr val="FFC000"/>
                </a:solidFill>
                <a:latin typeface="opensan(Headings)"/>
              </a:rPr>
              <a:t>…</a:t>
            </a:r>
            <a:endParaRPr lang="en-IN" sz="4000" b="1" dirty="0">
              <a:solidFill>
                <a:srgbClr val="FFC000"/>
              </a:solidFill>
              <a:latin typeface="opensan(Headings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DC93D-ECEC-9B24-F052-12F4EF3F2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492" y="867508"/>
            <a:ext cx="6025662" cy="5896707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Check presence of hazards, mitigate hazards, if any.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Establish Safety Zones and Escape routes.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Secure your access and remove rubble.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Proceed to victim loc.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Non-AC coaches have 02 emergency exit windows on each side and AC coaches have 01 on each side.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In case of collision, generally end coaches are badly smashed.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Max no of Railway staff and extra volunteers from amongst passengers should be directed to GS coaches for</a:t>
            </a:r>
            <a:r>
              <a:rPr lang="en-US" sz="2400" dirty="0">
                <a:solidFill>
                  <a:srgbClr val="FF0000"/>
                </a:solidFill>
                <a:latin typeface="opensan(Headings)"/>
              </a:rPr>
              <a:t> </a:t>
            </a:r>
            <a:r>
              <a:rPr lang="en-US" sz="2400" dirty="0">
                <a:latin typeface="opensan(Headings)"/>
              </a:rPr>
              <a:t>forming of groups, and taking out critically injured passengers.</a:t>
            </a:r>
            <a:endParaRPr lang="en-IN" sz="2400" dirty="0">
              <a:latin typeface="opensan(Headings)"/>
            </a:endParaRPr>
          </a:p>
        </p:txBody>
      </p:sp>
      <p:pic>
        <p:nvPicPr>
          <p:cNvPr id="5" name="Picture 4" descr="C:\Users\Acer\Downloads\WhatsApp Image 2025-09-04 at 17.24.38 (1).jpeg">
            <a:extLst>
              <a:ext uri="{FF2B5EF4-FFF2-40B4-BE49-F238E27FC236}">
                <a16:creationId xmlns:a16="http://schemas.microsoft.com/office/drawing/2014/main" id="{0FFD6397-7621-4A48-B7D0-91F05177A2C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3" y="214580"/>
            <a:ext cx="1086135" cy="89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cer\Downloads\WhatsApp Image 2025-09-04 at 17.24.38 (3).jpeg">
            <a:extLst>
              <a:ext uri="{FF2B5EF4-FFF2-40B4-BE49-F238E27FC236}">
                <a16:creationId xmlns:a16="http://schemas.microsoft.com/office/drawing/2014/main" id="{D7E77D5C-D3D7-40AF-BFF9-4DAC3BC07C3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1" y="191134"/>
            <a:ext cx="980626" cy="899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946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84EA12-8351-46F6-9CC0-BA40CDFCA608}"/>
              </a:ext>
            </a:extLst>
          </p:cNvPr>
          <p:cNvSpPr txBox="1"/>
          <p:nvPr/>
        </p:nvSpPr>
        <p:spPr>
          <a:xfrm>
            <a:off x="5720862" y="11724"/>
            <a:ext cx="65297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09D2DF-76B6-9041-3287-99A7DAA6C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2914"/>
            <a:ext cx="4683368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opensan(Headings)"/>
              </a:rPr>
              <a:t>APPROACH STRATEGIES</a:t>
            </a:r>
            <a:endParaRPr lang="en-IN" sz="4000" b="1" dirty="0">
              <a:solidFill>
                <a:srgbClr val="FFC000"/>
              </a:solidFill>
              <a:latin typeface="opensan(Headings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7D382-A2FD-2A3D-80B1-84E3338AA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3938" y="1254369"/>
            <a:ext cx="5744308" cy="4922594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latin typeface="opensan(Headings)"/>
              </a:rPr>
              <a:t>VERTICAL APPROACH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Access to the victim is made from either above or below.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Mark a square hole large enough to permit access.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Make a small hole in the center of the piece.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Cut to marked sides of the square.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Then lift out the piece using the hole.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Take care of sharp edges.</a:t>
            </a:r>
            <a:endParaRPr lang="en-IN" sz="2400" dirty="0">
              <a:latin typeface="opensan(Headings)"/>
            </a:endParaRPr>
          </a:p>
        </p:txBody>
      </p:sp>
      <p:pic>
        <p:nvPicPr>
          <p:cNvPr id="5" name="Picture 4" descr="C:\Users\Acer\Downloads\WhatsApp Image 2025-09-04 at 17.24.38 (1).jpeg">
            <a:extLst>
              <a:ext uri="{FF2B5EF4-FFF2-40B4-BE49-F238E27FC236}">
                <a16:creationId xmlns:a16="http://schemas.microsoft.com/office/drawing/2014/main" id="{A6D505DA-68D2-44C4-85BF-26F155758CA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3" y="214580"/>
            <a:ext cx="1086135" cy="89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cer\Downloads\WhatsApp Image 2025-09-04 at 17.24.38 (3).jpeg">
            <a:extLst>
              <a:ext uri="{FF2B5EF4-FFF2-40B4-BE49-F238E27FC236}">
                <a16:creationId xmlns:a16="http://schemas.microsoft.com/office/drawing/2014/main" id="{FA39CE9A-360D-480A-A24F-555EAC34896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1" y="191134"/>
            <a:ext cx="980626" cy="899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525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B088A2-8D49-43FD-93EE-CDD62324CD45}"/>
              </a:ext>
            </a:extLst>
          </p:cNvPr>
          <p:cNvSpPr txBox="1"/>
          <p:nvPr/>
        </p:nvSpPr>
        <p:spPr>
          <a:xfrm>
            <a:off x="5720862" y="11724"/>
            <a:ext cx="65297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09D2DF-76B6-9041-3287-99A7DAA6C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87" y="1467091"/>
            <a:ext cx="4659923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Opensans"/>
              </a:rPr>
              <a:t>APPROACH STRATEGIES</a:t>
            </a:r>
            <a:endParaRPr lang="en-IN" sz="4000" b="1" dirty="0">
              <a:solidFill>
                <a:srgbClr val="FFC000"/>
              </a:solidFill>
              <a:latin typeface="Open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7D382-A2FD-2A3D-80B1-84E3338AA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538" y="1078523"/>
            <a:ext cx="5492262" cy="54143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opensan(Headings)"/>
              </a:rPr>
              <a:t>HORIZONTAL APPROACH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Access to the victim is made from either side.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Cut a rectangular access hole, large enough to permit access (70 cm all sides).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Remove the piece.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opensan(Headings)"/>
              </a:rPr>
              <a:t>Take care of sharp edges.</a:t>
            </a:r>
            <a:endParaRPr lang="en-IN" sz="2400" dirty="0">
              <a:latin typeface="opensan(Headings)"/>
            </a:endParaRPr>
          </a:p>
        </p:txBody>
      </p:sp>
      <p:pic>
        <p:nvPicPr>
          <p:cNvPr id="5" name="Picture 4" descr="C:\Users\Acer\Downloads\WhatsApp Image 2025-09-04 at 17.24.38 (1).jpeg">
            <a:extLst>
              <a:ext uri="{FF2B5EF4-FFF2-40B4-BE49-F238E27FC236}">
                <a16:creationId xmlns:a16="http://schemas.microsoft.com/office/drawing/2014/main" id="{F2D31EEA-1D0C-4ED7-B239-AE270737226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3" y="214580"/>
            <a:ext cx="1086135" cy="89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cer\Downloads\WhatsApp Image 2025-09-04 at 17.24.38 (3).jpeg">
            <a:extLst>
              <a:ext uri="{FF2B5EF4-FFF2-40B4-BE49-F238E27FC236}">
                <a16:creationId xmlns:a16="http://schemas.microsoft.com/office/drawing/2014/main" id="{5BFEF917-172F-48B0-ADE3-D6A03915B65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1" y="191134"/>
            <a:ext cx="980626" cy="899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892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3D6011-0F3E-473B-B0F6-B7581D14AE1E}"/>
              </a:ext>
            </a:extLst>
          </p:cNvPr>
          <p:cNvSpPr txBox="1"/>
          <p:nvPr/>
        </p:nvSpPr>
        <p:spPr>
          <a:xfrm>
            <a:off x="5720862" y="11724"/>
            <a:ext cx="65297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06A368-E165-680D-8611-ABA91EA59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14" y="1361273"/>
            <a:ext cx="4463444" cy="163677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Opensans"/>
              </a:rPr>
              <a:t>IMP INSTRUCTIONS</a:t>
            </a:r>
            <a:endParaRPr lang="en-IN" sz="4000" b="1" dirty="0">
              <a:solidFill>
                <a:srgbClr val="FFC000"/>
              </a:solidFill>
              <a:latin typeface="Open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62822-6BF1-6C15-4C59-88BD19BE0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262" y="820615"/>
            <a:ext cx="5254986" cy="575462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sans"/>
              </a:rPr>
              <a:t>Compile &amp; analyze available info.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sans"/>
              </a:rPr>
              <a:t>Secure the scene.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sans"/>
              </a:rPr>
              <a:t>Inspect and evaluate the train and wreckage.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sans"/>
              </a:rPr>
              <a:t>Rescue victims with easy access on or near the emergency window.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sans"/>
              </a:rPr>
              <a:t>Select the portion of train to be searched.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sans"/>
              </a:rPr>
              <a:t>Select approach method.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sans"/>
              </a:rPr>
              <a:t>Create approach route and ensure safety while extrication.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sans"/>
              </a:rPr>
              <a:t>Continually </a:t>
            </a:r>
            <a:r>
              <a:rPr lang="en-US" sz="2400" dirty="0" err="1">
                <a:latin typeface="Opensans"/>
              </a:rPr>
              <a:t>analyse</a:t>
            </a:r>
            <a:r>
              <a:rPr lang="en-US" sz="2400" dirty="0">
                <a:latin typeface="Opensans"/>
              </a:rPr>
              <a:t> the results and re-evaluate the search plan.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sans"/>
              </a:rPr>
              <a:t>Initiate PHT.</a:t>
            </a:r>
          </a:p>
          <a:p>
            <a:pPr marL="457200" indent="-457200">
              <a:buFont typeface="+mj-lt"/>
              <a:buAutoNum type="arabicPeriod"/>
            </a:pPr>
            <a:endParaRPr lang="en-IN" sz="2600" dirty="0">
              <a:latin typeface="+mj-lt"/>
            </a:endParaRPr>
          </a:p>
        </p:txBody>
      </p:sp>
      <p:pic>
        <p:nvPicPr>
          <p:cNvPr id="5" name="Picture 4" descr="C:\Users\Acer\Downloads\WhatsApp Image 2025-09-04 at 17.24.38 (1).jpeg">
            <a:extLst>
              <a:ext uri="{FF2B5EF4-FFF2-40B4-BE49-F238E27FC236}">
                <a16:creationId xmlns:a16="http://schemas.microsoft.com/office/drawing/2014/main" id="{FE0BD947-846B-438F-B053-B6238532C8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3" y="214580"/>
            <a:ext cx="1086135" cy="89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cer\Downloads\WhatsApp Image 2025-09-04 at 17.24.38 (3).jpeg">
            <a:extLst>
              <a:ext uri="{FF2B5EF4-FFF2-40B4-BE49-F238E27FC236}">
                <a16:creationId xmlns:a16="http://schemas.microsoft.com/office/drawing/2014/main" id="{5FDD8362-8D42-42BB-B496-0E7C2CB103A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1" y="191134"/>
            <a:ext cx="980626" cy="899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36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D4C737-4CDB-4C0D-A068-B56267B3D8AF}"/>
              </a:ext>
            </a:extLst>
          </p:cNvPr>
          <p:cNvSpPr txBox="1"/>
          <p:nvPr/>
        </p:nvSpPr>
        <p:spPr>
          <a:xfrm>
            <a:off x="5720862" y="11724"/>
            <a:ext cx="65297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495A27-3E4B-4BF7-8ACE-1E04FC1E3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9156"/>
            <a:ext cx="4214446" cy="1325563"/>
          </a:xfrm>
        </p:spPr>
        <p:txBody>
          <a:bodyPr>
            <a:normAutofit/>
          </a:bodyPr>
          <a:lstStyle/>
          <a:p>
            <a:r>
              <a:rPr lang="en-US" sz="4000" b="1" spc="-13" dirty="0">
                <a:solidFill>
                  <a:srgbClr val="FFC000"/>
                </a:solidFill>
                <a:latin typeface="Opensans"/>
                <a:cs typeface="Arial"/>
              </a:rPr>
              <a:t>GOLDEN</a:t>
            </a:r>
            <a:r>
              <a:rPr lang="en-US" sz="4000" b="1" spc="-60" dirty="0">
                <a:solidFill>
                  <a:srgbClr val="FFC000"/>
                </a:solidFill>
                <a:latin typeface="Opensans"/>
                <a:cs typeface="Arial"/>
              </a:rPr>
              <a:t> </a:t>
            </a:r>
            <a:r>
              <a:rPr lang="en-US" sz="4000" b="1" spc="-13" dirty="0">
                <a:solidFill>
                  <a:srgbClr val="FFC000"/>
                </a:solidFill>
                <a:latin typeface="Opensans"/>
                <a:cs typeface="Arial"/>
              </a:rPr>
              <a:t>HOUR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7EE0C-B55F-4592-B886-1D3301104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0154" y="1031629"/>
            <a:ext cx="5978769" cy="5579086"/>
          </a:xfrm>
        </p:spPr>
        <p:txBody>
          <a:bodyPr>
            <a:normAutofit fontScale="77500" lnSpcReduction="20000"/>
          </a:bodyPr>
          <a:lstStyle/>
          <a:p>
            <a:pPr marL="558786" marR="6773" indent="0" algn="just">
              <a:lnSpc>
                <a:spcPct val="80000"/>
              </a:lnSpc>
              <a:spcBef>
                <a:spcPts val="927"/>
              </a:spcBef>
              <a:buNone/>
            </a:pPr>
            <a:r>
              <a:rPr lang="en-US" sz="3100" spc="-20" dirty="0">
                <a:latin typeface="Opensans"/>
                <a:cs typeface="Calibri"/>
              </a:rPr>
              <a:t>If </a:t>
            </a:r>
            <a:r>
              <a:rPr lang="en-US" sz="3100" spc="-7" dirty="0">
                <a:latin typeface="Opensans"/>
                <a:cs typeface="Calibri"/>
              </a:rPr>
              <a:t>a </a:t>
            </a:r>
            <a:r>
              <a:rPr lang="en-US" sz="3100" spc="-13" dirty="0">
                <a:latin typeface="Opensans"/>
                <a:cs typeface="Calibri"/>
              </a:rPr>
              <a:t>critical </a:t>
            </a:r>
            <a:r>
              <a:rPr lang="en-US" sz="3100" spc="-7" dirty="0">
                <a:latin typeface="Opensans"/>
                <a:cs typeface="Calibri"/>
              </a:rPr>
              <a:t>trauma patient is not given definite </a:t>
            </a:r>
            <a:r>
              <a:rPr lang="en-US" sz="3100" spc="-13" dirty="0">
                <a:latin typeface="Opensans"/>
                <a:cs typeface="Calibri"/>
              </a:rPr>
              <a:t>medical </a:t>
            </a:r>
            <a:r>
              <a:rPr lang="en-US" sz="3100" spc="-740" dirty="0">
                <a:latin typeface="Opensans"/>
                <a:cs typeface="Calibri"/>
              </a:rPr>
              <a:t> </a:t>
            </a:r>
            <a:r>
              <a:rPr lang="en-US" sz="3100" spc="-13" dirty="0">
                <a:latin typeface="Opensans"/>
                <a:cs typeface="Calibri"/>
              </a:rPr>
              <a:t>care within </a:t>
            </a:r>
            <a:r>
              <a:rPr lang="en-US" sz="3100" spc="-7" dirty="0">
                <a:latin typeface="Opensans"/>
                <a:cs typeface="Calibri"/>
              </a:rPr>
              <a:t>one </a:t>
            </a:r>
            <a:r>
              <a:rPr lang="en-US" sz="3100" spc="-13" dirty="0">
                <a:latin typeface="Opensans"/>
                <a:cs typeface="Calibri"/>
              </a:rPr>
              <a:t>hour from </a:t>
            </a:r>
            <a:r>
              <a:rPr lang="en-US" sz="3100" spc="-7" dirty="0">
                <a:latin typeface="Opensans"/>
                <a:cs typeface="Calibri"/>
              </a:rPr>
              <a:t>the </a:t>
            </a:r>
            <a:r>
              <a:rPr lang="en-US" sz="3100" spc="-13" dirty="0">
                <a:latin typeface="Opensans"/>
                <a:cs typeface="Calibri"/>
              </a:rPr>
              <a:t>time </a:t>
            </a:r>
            <a:r>
              <a:rPr lang="en-US" sz="3100" spc="-7" dirty="0">
                <a:latin typeface="Opensans"/>
                <a:cs typeface="Calibri"/>
              </a:rPr>
              <a:t>of </a:t>
            </a:r>
            <a:r>
              <a:rPr lang="en-US" sz="3100" spc="-13" dirty="0">
                <a:latin typeface="Opensans"/>
                <a:cs typeface="Calibri"/>
              </a:rPr>
              <a:t>accident, chances </a:t>
            </a:r>
            <a:r>
              <a:rPr lang="en-US" sz="3100" spc="-7" dirty="0">
                <a:latin typeface="Opensans"/>
                <a:cs typeface="Calibri"/>
              </a:rPr>
              <a:t>of </a:t>
            </a:r>
            <a:r>
              <a:rPr lang="en-US" sz="3100" dirty="0">
                <a:latin typeface="Opensans"/>
                <a:cs typeface="Calibri"/>
              </a:rPr>
              <a:t> </a:t>
            </a:r>
            <a:r>
              <a:rPr lang="en-US" sz="3100" spc="-7" dirty="0">
                <a:latin typeface="Opensans"/>
                <a:cs typeface="Calibri"/>
              </a:rPr>
              <a:t>his </a:t>
            </a:r>
            <a:r>
              <a:rPr lang="en-US" sz="3100" spc="-13" dirty="0">
                <a:latin typeface="Opensans"/>
                <a:cs typeface="Calibri"/>
              </a:rPr>
              <a:t>ultimate recovery reduce </a:t>
            </a:r>
            <a:r>
              <a:rPr lang="en-US" sz="3100" spc="-27" dirty="0">
                <a:latin typeface="Opensans"/>
                <a:cs typeface="Calibri"/>
              </a:rPr>
              <a:t>drastically, </a:t>
            </a:r>
            <a:r>
              <a:rPr lang="en-US" sz="3100" spc="-20" dirty="0">
                <a:latin typeface="Opensans"/>
                <a:cs typeface="Calibri"/>
              </a:rPr>
              <a:t>even </a:t>
            </a:r>
            <a:r>
              <a:rPr lang="en-US" sz="3100" spc="-13" dirty="0">
                <a:latin typeface="Opensans"/>
                <a:cs typeface="Calibri"/>
              </a:rPr>
              <a:t>with </a:t>
            </a:r>
            <a:r>
              <a:rPr lang="en-US" sz="3100" spc="-7" dirty="0">
                <a:latin typeface="Opensans"/>
                <a:cs typeface="Calibri"/>
              </a:rPr>
              <a:t>the </a:t>
            </a:r>
            <a:r>
              <a:rPr lang="en-US" sz="3100" spc="-13" dirty="0">
                <a:latin typeface="Opensans"/>
                <a:cs typeface="Calibri"/>
              </a:rPr>
              <a:t>best </a:t>
            </a:r>
            <a:r>
              <a:rPr lang="en-US" sz="3100" spc="-740" dirty="0">
                <a:latin typeface="Opensans"/>
                <a:cs typeface="Calibri"/>
              </a:rPr>
              <a:t> </a:t>
            </a:r>
            <a:r>
              <a:rPr lang="en-US" sz="3100" spc="-7" dirty="0">
                <a:latin typeface="Opensans"/>
                <a:cs typeface="Calibri"/>
              </a:rPr>
              <a:t>of</a:t>
            </a:r>
            <a:r>
              <a:rPr lang="en-US" sz="3100" dirty="0">
                <a:latin typeface="Opensans"/>
                <a:cs typeface="Calibri"/>
              </a:rPr>
              <a:t> </a:t>
            </a:r>
            <a:r>
              <a:rPr lang="en-US" sz="3100" spc="-13" dirty="0">
                <a:latin typeface="Opensans"/>
                <a:cs typeface="Calibri"/>
              </a:rPr>
              <a:t>medical</a:t>
            </a:r>
            <a:r>
              <a:rPr lang="en-US" sz="3100" spc="-7" dirty="0">
                <a:latin typeface="Opensans"/>
                <a:cs typeface="Calibri"/>
              </a:rPr>
              <a:t> </a:t>
            </a:r>
            <a:r>
              <a:rPr lang="en-US" sz="3100" spc="-20" dirty="0">
                <a:latin typeface="Opensans"/>
                <a:cs typeface="Calibri"/>
              </a:rPr>
              <a:t>attention</a:t>
            </a:r>
            <a:r>
              <a:rPr lang="en-US" sz="3100" spc="-13" dirty="0">
                <a:latin typeface="Opensans"/>
                <a:cs typeface="Calibri"/>
              </a:rPr>
              <a:t> </a:t>
            </a:r>
            <a:r>
              <a:rPr lang="en-US" sz="3100" spc="-33" dirty="0">
                <a:latin typeface="Opensans"/>
                <a:cs typeface="Calibri"/>
              </a:rPr>
              <a:t>thereafter.</a:t>
            </a:r>
            <a:r>
              <a:rPr lang="en-US" sz="3100" spc="-27" dirty="0">
                <a:latin typeface="Opensans"/>
                <a:cs typeface="Calibri"/>
              </a:rPr>
              <a:t> </a:t>
            </a:r>
            <a:r>
              <a:rPr lang="en-US" sz="3100" spc="-7" dirty="0">
                <a:latin typeface="Opensans"/>
                <a:cs typeface="Calibri"/>
              </a:rPr>
              <a:t>This</a:t>
            </a:r>
            <a:r>
              <a:rPr lang="en-US" sz="3100" dirty="0">
                <a:latin typeface="Opensans"/>
                <a:cs typeface="Calibri"/>
              </a:rPr>
              <a:t> </a:t>
            </a:r>
            <a:r>
              <a:rPr lang="en-US" sz="3100" spc="-13" dirty="0">
                <a:latin typeface="Opensans"/>
                <a:cs typeface="Calibri"/>
              </a:rPr>
              <a:t>initial</a:t>
            </a:r>
            <a:r>
              <a:rPr lang="en-US" sz="3100" spc="727" dirty="0">
                <a:latin typeface="Opensans"/>
                <a:cs typeface="Calibri"/>
              </a:rPr>
              <a:t> </a:t>
            </a:r>
            <a:r>
              <a:rPr lang="en-US" sz="3100" spc="-7" dirty="0">
                <a:latin typeface="Opensans"/>
                <a:cs typeface="Calibri"/>
              </a:rPr>
              <a:t>one</a:t>
            </a:r>
            <a:r>
              <a:rPr lang="en-US" sz="3100" spc="740" dirty="0">
                <a:latin typeface="Opensans"/>
                <a:cs typeface="Calibri"/>
              </a:rPr>
              <a:t> </a:t>
            </a:r>
            <a:r>
              <a:rPr lang="en-US" sz="3100" spc="-13" dirty="0">
                <a:latin typeface="Opensans"/>
                <a:cs typeface="Calibri"/>
              </a:rPr>
              <a:t>hour </a:t>
            </a:r>
            <a:r>
              <a:rPr lang="en-US" sz="3100" spc="-7" dirty="0">
                <a:latin typeface="Opensans"/>
                <a:cs typeface="Calibri"/>
              </a:rPr>
              <a:t> period</a:t>
            </a:r>
            <a:r>
              <a:rPr lang="en-US" sz="3100" dirty="0">
                <a:latin typeface="Opensans"/>
                <a:cs typeface="Calibri"/>
              </a:rPr>
              <a:t> </a:t>
            </a:r>
            <a:r>
              <a:rPr lang="en-US" sz="3100" spc="-7" dirty="0">
                <a:latin typeface="Opensans"/>
                <a:cs typeface="Calibri"/>
              </a:rPr>
              <a:t>is generally</a:t>
            </a:r>
            <a:r>
              <a:rPr lang="en-US" sz="3100" spc="13" dirty="0">
                <a:latin typeface="Opensans"/>
                <a:cs typeface="Calibri"/>
              </a:rPr>
              <a:t> </a:t>
            </a:r>
            <a:r>
              <a:rPr lang="en-US" sz="3100" spc="-7" dirty="0">
                <a:latin typeface="Opensans"/>
                <a:cs typeface="Calibri"/>
              </a:rPr>
              <a:t>known</a:t>
            </a:r>
            <a:r>
              <a:rPr lang="en-US" sz="3100" spc="-33" dirty="0">
                <a:latin typeface="Opensans"/>
                <a:cs typeface="Calibri"/>
              </a:rPr>
              <a:t> </a:t>
            </a:r>
            <a:r>
              <a:rPr lang="en-US" sz="3100" spc="-7" dirty="0">
                <a:latin typeface="Opensans"/>
                <a:cs typeface="Calibri"/>
              </a:rPr>
              <a:t>as </a:t>
            </a:r>
            <a:r>
              <a:rPr lang="en-US" sz="3100" spc="20" dirty="0">
                <a:latin typeface="Opensans"/>
                <a:cs typeface="Calibri"/>
              </a:rPr>
              <a:t>“The</a:t>
            </a:r>
            <a:r>
              <a:rPr lang="en-US" sz="3100" spc="7" dirty="0">
                <a:latin typeface="Opensans"/>
                <a:cs typeface="Calibri"/>
              </a:rPr>
              <a:t> </a:t>
            </a:r>
            <a:r>
              <a:rPr lang="en-US" sz="3100" spc="-7" dirty="0">
                <a:latin typeface="Opensans"/>
                <a:cs typeface="Calibri"/>
              </a:rPr>
              <a:t>Golden</a:t>
            </a:r>
            <a:r>
              <a:rPr lang="en-US" sz="3100" spc="-27" dirty="0">
                <a:latin typeface="Opensans"/>
                <a:cs typeface="Calibri"/>
              </a:rPr>
              <a:t> </a:t>
            </a:r>
            <a:r>
              <a:rPr lang="en-US" sz="3100" spc="-33" dirty="0">
                <a:latin typeface="Opensans"/>
                <a:cs typeface="Calibri"/>
              </a:rPr>
              <a:t>Hour</a:t>
            </a:r>
            <a:r>
              <a:rPr lang="en-US" sz="2600" spc="-33" dirty="0">
                <a:latin typeface="Opensans"/>
                <a:cs typeface="Calibri"/>
              </a:rPr>
              <a:t>”.</a:t>
            </a:r>
            <a:endParaRPr lang="en-US" sz="2600" dirty="0">
              <a:latin typeface="Opensans"/>
              <a:cs typeface="Calibri"/>
            </a:endParaRPr>
          </a:p>
          <a:p>
            <a:pPr marL="0" indent="0">
              <a:spcBef>
                <a:spcPts val="2113"/>
              </a:spcBef>
              <a:buNone/>
            </a:pPr>
            <a:r>
              <a:rPr lang="en-US" sz="3100" u="heavy" spc="-7" dirty="0">
                <a:uFill>
                  <a:solidFill>
                    <a:srgbClr val="FFFFFF"/>
                  </a:solidFill>
                </a:uFill>
                <a:latin typeface="Opensans"/>
                <a:cs typeface="Arial"/>
              </a:rPr>
              <a:t>           </a:t>
            </a:r>
            <a:r>
              <a:rPr lang="en-US" sz="3100" u="heavy" spc="-7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Opensans"/>
                <a:cs typeface="Arial"/>
              </a:rPr>
              <a:t>THINGS</a:t>
            </a:r>
            <a:r>
              <a:rPr lang="en-US" sz="3100" u="heavy" spc="-20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Opensans"/>
                <a:cs typeface="Arial"/>
              </a:rPr>
              <a:t> </a:t>
            </a:r>
            <a:r>
              <a:rPr lang="en-US" sz="3100" u="heavy" spc="-47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Opensans"/>
                <a:cs typeface="Arial"/>
              </a:rPr>
              <a:t>TO</a:t>
            </a:r>
            <a:r>
              <a:rPr lang="en-US" sz="3100" u="heavy" spc="-27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Opensans"/>
                <a:cs typeface="Arial"/>
              </a:rPr>
              <a:t> </a:t>
            </a:r>
            <a:r>
              <a:rPr lang="en-US" sz="3100" u="heavy" spc="-13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Opensans"/>
                <a:cs typeface="Arial"/>
              </a:rPr>
              <a:t>DO:</a:t>
            </a:r>
            <a:endParaRPr lang="en-US" sz="3100" dirty="0">
              <a:solidFill>
                <a:srgbClr val="FF0000"/>
              </a:solidFill>
              <a:latin typeface="Opensans"/>
              <a:cs typeface="Arial"/>
            </a:endParaRPr>
          </a:p>
          <a:p>
            <a:pPr marL="558786" indent="-458035">
              <a:spcBef>
                <a:spcPts val="1393"/>
              </a:spcBef>
              <a:buFont typeface="Arial MT"/>
              <a:buChar char="•"/>
              <a:tabLst>
                <a:tab pos="558786" algn="l"/>
                <a:tab pos="559631" algn="l"/>
              </a:tabLst>
            </a:pPr>
            <a:r>
              <a:rPr lang="en-US" sz="3100" spc="-20" dirty="0">
                <a:latin typeface="Opensans"/>
                <a:cs typeface="Calibri"/>
              </a:rPr>
              <a:t>Render</a:t>
            </a:r>
            <a:r>
              <a:rPr lang="en-US" sz="3100" spc="40" dirty="0">
                <a:latin typeface="Opensans"/>
                <a:cs typeface="Calibri"/>
              </a:rPr>
              <a:t> </a:t>
            </a:r>
            <a:r>
              <a:rPr lang="en-US" sz="3100" spc="-20" dirty="0">
                <a:latin typeface="Opensans"/>
                <a:cs typeface="Calibri"/>
              </a:rPr>
              <a:t>definite</a:t>
            </a:r>
            <a:r>
              <a:rPr lang="en-US" sz="3100" spc="53" dirty="0">
                <a:latin typeface="Opensans"/>
                <a:cs typeface="Calibri"/>
              </a:rPr>
              <a:t> </a:t>
            </a:r>
            <a:r>
              <a:rPr lang="en-US" sz="3100" spc="-13" dirty="0">
                <a:latin typeface="Opensans"/>
                <a:cs typeface="Calibri"/>
              </a:rPr>
              <a:t>medical</a:t>
            </a:r>
            <a:r>
              <a:rPr lang="en-US" sz="3100" spc="13" dirty="0">
                <a:latin typeface="Opensans"/>
                <a:cs typeface="Calibri"/>
              </a:rPr>
              <a:t> </a:t>
            </a:r>
            <a:r>
              <a:rPr lang="en-US" sz="3100" spc="-20" dirty="0">
                <a:latin typeface="Opensans"/>
                <a:cs typeface="Calibri"/>
              </a:rPr>
              <a:t>care</a:t>
            </a:r>
            <a:r>
              <a:rPr lang="en-US" sz="3100" spc="20" dirty="0">
                <a:latin typeface="Opensans"/>
                <a:cs typeface="Calibri"/>
              </a:rPr>
              <a:t> </a:t>
            </a:r>
            <a:r>
              <a:rPr lang="en-US" sz="3100" spc="-7" dirty="0">
                <a:latin typeface="Opensans"/>
                <a:cs typeface="Calibri"/>
              </a:rPr>
              <a:t>within</a:t>
            </a:r>
            <a:r>
              <a:rPr lang="en-US" sz="3100" spc="13" dirty="0">
                <a:latin typeface="Opensans"/>
                <a:cs typeface="Calibri"/>
              </a:rPr>
              <a:t> </a:t>
            </a:r>
            <a:r>
              <a:rPr lang="en-US" sz="3100" spc="-13" dirty="0">
                <a:latin typeface="Opensans"/>
                <a:cs typeface="Calibri"/>
              </a:rPr>
              <a:t>Golden</a:t>
            </a:r>
            <a:r>
              <a:rPr lang="en-US" sz="3100" spc="33" dirty="0">
                <a:latin typeface="Opensans"/>
                <a:cs typeface="Calibri"/>
              </a:rPr>
              <a:t> </a:t>
            </a:r>
            <a:r>
              <a:rPr lang="en-US" sz="3100" spc="-73" dirty="0">
                <a:latin typeface="Opensans"/>
                <a:cs typeface="Calibri"/>
              </a:rPr>
              <a:t>Hour.</a:t>
            </a:r>
            <a:endParaRPr lang="en-US" sz="3100" dirty="0">
              <a:latin typeface="Opensans"/>
              <a:cs typeface="Calibri"/>
            </a:endParaRPr>
          </a:p>
          <a:p>
            <a:pPr marL="558786" marR="10160" indent="-457189">
              <a:lnSpc>
                <a:spcPts val="3587"/>
              </a:lnSpc>
              <a:spcBef>
                <a:spcPts val="860"/>
              </a:spcBef>
              <a:buFont typeface="Arial MT"/>
              <a:buChar char="•"/>
              <a:tabLst>
                <a:tab pos="558786" algn="l"/>
                <a:tab pos="559631" algn="l"/>
                <a:tab pos="1954904" algn="l"/>
                <a:tab pos="3843771" algn="l"/>
                <a:tab pos="4775927" algn="l"/>
                <a:tab pos="6367621" algn="l"/>
                <a:tab pos="7690081" algn="l"/>
                <a:tab pos="9567939" algn="l"/>
              </a:tabLst>
            </a:pPr>
            <a:r>
              <a:rPr lang="en-US" sz="3100" spc="-7" dirty="0" err="1">
                <a:latin typeface="Opensans"/>
                <a:cs typeface="Calibri"/>
              </a:rPr>
              <a:t>A</a:t>
            </a:r>
            <a:r>
              <a:rPr lang="en-US" sz="3100" spc="7" dirty="0" err="1">
                <a:latin typeface="Opensans"/>
                <a:cs typeface="Calibri"/>
              </a:rPr>
              <a:t>r</a:t>
            </a:r>
            <a:r>
              <a:rPr lang="en-US" sz="3100" spc="-53" dirty="0" err="1">
                <a:latin typeface="Opensans"/>
                <a:cs typeface="Calibri"/>
              </a:rPr>
              <a:t>r</a:t>
            </a:r>
            <a:r>
              <a:rPr lang="en-US" sz="3100" spc="-13" dirty="0" err="1">
                <a:latin typeface="Opensans"/>
                <a:cs typeface="Calibri"/>
              </a:rPr>
              <a:t>e</a:t>
            </a:r>
            <a:r>
              <a:rPr lang="en-US" sz="3100" spc="-47" dirty="0" err="1">
                <a:latin typeface="Opensans"/>
                <a:cs typeface="Calibri"/>
              </a:rPr>
              <a:t>s</a:t>
            </a:r>
            <a:r>
              <a:rPr lang="en-US" sz="3100" spc="-7" dirty="0" err="1">
                <a:latin typeface="Opensans"/>
                <a:cs typeface="Calibri"/>
              </a:rPr>
              <a:t>tbl</a:t>
            </a:r>
            <a:r>
              <a:rPr lang="en-US" sz="3100" spc="13" dirty="0" err="1">
                <a:latin typeface="Opensans"/>
                <a:cs typeface="Calibri"/>
              </a:rPr>
              <a:t>e</a:t>
            </a:r>
            <a:r>
              <a:rPr lang="en-US" sz="3100" spc="-13" dirty="0" err="1">
                <a:latin typeface="Opensans"/>
                <a:cs typeface="Calibri"/>
              </a:rPr>
              <a:t>edi</a:t>
            </a:r>
            <a:r>
              <a:rPr lang="en-US" sz="3100" spc="-20" dirty="0" err="1">
                <a:latin typeface="Opensans"/>
                <a:cs typeface="Calibri"/>
              </a:rPr>
              <a:t>n</a:t>
            </a:r>
            <a:r>
              <a:rPr lang="en-US" sz="3100" spc="-7" dirty="0" err="1">
                <a:latin typeface="Opensans"/>
                <a:cs typeface="Calibri"/>
              </a:rPr>
              <a:t>g</a:t>
            </a:r>
            <a:r>
              <a:rPr lang="en-US" sz="3100" spc="-13" dirty="0" err="1">
                <a:latin typeface="Opensans"/>
                <a:cs typeface="Calibri"/>
              </a:rPr>
              <a:t>an</a:t>
            </a:r>
            <a:r>
              <a:rPr lang="en-US" sz="3100" spc="-7" dirty="0" err="1">
                <a:latin typeface="Opensans"/>
                <a:cs typeface="Calibri"/>
              </a:rPr>
              <a:t>d</a:t>
            </a:r>
            <a:r>
              <a:rPr lang="en-US" sz="3100" spc="-53" dirty="0" err="1">
                <a:latin typeface="Opensans"/>
                <a:cs typeface="Calibri"/>
              </a:rPr>
              <a:t>r</a:t>
            </a:r>
            <a:r>
              <a:rPr lang="en-US" sz="3100" spc="-7" dirty="0" err="1">
                <a:latin typeface="Opensans"/>
                <a:cs typeface="Calibri"/>
              </a:rPr>
              <a:t>e</a:t>
            </a:r>
            <a:r>
              <a:rPr lang="en-US" sz="3100" spc="-60" dirty="0" err="1">
                <a:latin typeface="Opensans"/>
                <a:cs typeface="Calibri"/>
              </a:rPr>
              <a:t>s</a:t>
            </a:r>
            <a:r>
              <a:rPr lang="en-US" sz="3100" spc="-40" dirty="0" err="1">
                <a:latin typeface="Opensans"/>
                <a:cs typeface="Calibri"/>
              </a:rPr>
              <a:t>t</a:t>
            </a:r>
            <a:r>
              <a:rPr lang="en-US" sz="3100" spc="-7" dirty="0" err="1">
                <a:latin typeface="Opensans"/>
                <a:cs typeface="Calibri"/>
              </a:rPr>
              <a:t>o</a:t>
            </a:r>
            <a:r>
              <a:rPr lang="en-US" sz="3100" spc="-40" dirty="0" err="1">
                <a:latin typeface="Opensans"/>
                <a:cs typeface="Calibri"/>
              </a:rPr>
              <a:t>r</a:t>
            </a:r>
            <a:r>
              <a:rPr lang="en-US" sz="3100" spc="-7" dirty="0" err="1">
                <a:latin typeface="Opensans"/>
                <a:cs typeface="Calibri"/>
              </a:rPr>
              <a:t>e</a:t>
            </a:r>
            <a:r>
              <a:rPr lang="en-US" sz="3100" dirty="0" err="1">
                <a:latin typeface="Opensans"/>
                <a:cs typeface="Calibri"/>
              </a:rPr>
              <a:t>b</a:t>
            </a:r>
            <a:r>
              <a:rPr lang="en-US" sz="3100" spc="-7" dirty="0" err="1">
                <a:latin typeface="Opensans"/>
                <a:cs typeface="Calibri"/>
              </a:rPr>
              <a:t>lo</a:t>
            </a:r>
            <a:r>
              <a:rPr lang="en-US" sz="3100" spc="-27" dirty="0" err="1">
                <a:latin typeface="Opensans"/>
                <a:cs typeface="Calibri"/>
              </a:rPr>
              <a:t>o</a:t>
            </a:r>
            <a:r>
              <a:rPr lang="en-US" sz="3100" spc="-7" dirty="0" err="1">
                <a:latin typeface="Opensans"/>
                <a:cs typeface="Calibri"/>
              </a:rPr>
              <a:t>d</a:t>
            </a:r>
            <a:r>
              <a:rPr lang="en-US" sz="3100" dirty="0">
                <a:latin typeface="Opensans"/>
                <a:cs typeface="Calibri"/>
              </a:rPr>
              <a:t>	</a:t>
            </a:r>
            <a:r>
              <a:rPr lang="en-US" sz="3100" spc="-7" dirty="0">
                <a:latin typeface="Opensans"/>
                <a:cs typeface="Calibri"/>
              </a:rPr>
              <a:t>p</a:t>
            </a:r>
            <a:r>
              <a:rPr lang="en-US" sz="3100" spc="-40" dirty="0">
                <a:latin typeface="Opensans"/>
                <a:cs typeface="Calibri"/>
              </a:rPr>
              <a:t>r</a:t>
            </a:r>
            <a:r>
              <a:rPr lang="en-US" sz="3100" spc="-13" dirty="0">
                <a:latin typeface="Opensans"/>
                <a:cs typeface="Calibri"/>
              </a:rPr>
              <a:t>essu</a:t>
            </a:r>
            <a:r>
              <a:rPr lang="en-US" sz="3100" spc="-60" dirty="0">
                <a:latin typeface="Opensans"/>
                <a:cs typeface="Calibri"/>
              </a:rPr>
              <a:t>r</a:t>
            </a:r>
            <a:r>
              <a:rPr lang="en-US" sz="3100" spc="-7" dirty="0">
                <a:latin typeface="Opensans"/>
                <a:cs typeface="Calibri"/>
              </a:rPr>
              <a:t>e</a:t>
            </a:r>
            <a:r>
              <a:rPr lang="en-US" sz="3100" dirty="0">
                <a:latin typeface="Opensans"/>
                <a:cs typeface="Calibri"/>
              </a:rPr>
              <a:t>	</a:t>
            </a:r>
            <a:r>
              <a:rPr lang="en-US" sz="3100" spc="-13" dirty="0">
                <a:latin typeface="Opensans"/>
                <a:cs typeface="Calibri"/>
              </a:rPr>
              <a:t>w</a:t>
            </a:r>
            <a:r>
              <a:rPr lang="en-US" sz="3100" spc="7" dirty="0">
                <a:latin typeface="Opensans"/>
                <a:cs typeface="Calibri"/>
              </a:rPr>
              <a:t>i</a:t>
            </a:r>
            <a:r>
              <a:rPr lang="en-US" sz="3100" spc="-7" dirty="0">
                <a:latin typeface="Opensans"/>
                <a:cs typeface="Calibri"/>
              </a:rPr>
              <a:t>th</a:t>
            </a:r>
            <a:r>
              <a:rPr lang="en-US" sz="3100" dirty="0">
                <a:latin typeface="Opensans"/>
                <a:cs typeface="Calibri"/>
              </a:rPr>
              <a:t>i</a:t>
            </a:r>
            <a:r>
              <a:rPr lang="en-US" sz="3100" spc="-7" dirty="0">
                <a:latin typeface="Opensans"/>
                <a:cs typeface="Calibri"/>
              </a:rPr>
              <a:t>n  an</a:t>
            </a:r>
            <a:r>
              <a:rPr lang="en-US" sz="3100" spc="13" dirty="0">
                <a:latin typeface="Opensans"/>
                <a:cs typeface="Calibri"/>
              </a:rPr>
              <a:t> </a:t>
            </a:r>
            <a:r>
              <a:rPr lang="en-US" sz="3100" spc="-73" dirty="0">
                <a:latin typeface="Opensans"/>
                <a:cs typeface="Calibri"/>
              </a:rPr>
              <a:t>hour.</a:t>
            </a:r>
            <a:endParaRPr lang="en-US" sz="3100" dirty="0">
              <a:latin typeface="Opensans"/>
              <a:cs typeface="Calibri"/>
            </a:endParaRPr>
          </a:p>
          <a:p>
            <a:pPr marL="558786" marR="9313" indent="-457189">
              <a:lnSpc>
                <a:spcPct val="120000"/>
              </a:lnSpc>
              <a:spcBef>
                <a:spcPts val="893"/>
              </a:spcBef>
              <a:buFont typeface="Arial MT"/>
              <a:buChar char="•"/>
              <a:tabLst>
                <a:tab pos="558786" algn="l"/>
                <a:tab pos="559631" algn="l"/>
              </a:tabLst>
            </a:pPr>
            <a:r>
              <a:rPr lang="en-US" sz="3100" spc="-27" dirty="0">
                <a:latin typeface="Opensans"/>
                <a:cs typeface="Calibri"/>
              </a:rPr>
              <a:t>Persons</a:t>
            </a:r>
            <a:r>
              <a:rPr lang="en-US" sz="3100" spc="447" dirty="0">
                <a:latin typeface="Opensans"/>
                <a:cs typeface="Calibri"/>
              </a:rPr>
              <a:t> </a:t>
            </a:r>
            <a:r>
              <a:rPr lang="en-US" sz="3100" spc="-7" dirty="0">
                <a:latin typeface="Opensans"/>
                <a:cs typeface="Calibri"/>
              </a:rPr>
              <a:t>under</a:t>
            </a:r>
            <a:r>
              <a:rPr lang="en-US" sz="3100" spc="453" dirty="0">
                <a:latin typeface="Opensans"/>
                <a:cs typeface="Calibri"/>
              </a:rPr>
              <a:t> </a:t>
            </a:r>
            <a:r>
              <a:rPr lang="en-US" sz="3100" dirty="0">
                <a:latin typeface="Opensans"/>
                <a:cs typeface="Calibri"/>
              </a:rPr>
              <a:t>shock</a:t>
            </a:r>
            <a:r>
              <a:rPr lang="en-US" sz="3100" spc="460" dirty="0">
                <a:latin typeface="Opensans"/>
                <a:cs typeface="Calibri"/>
              </a:rPr>
              <a:t> </a:t>
            </a:r>
            <a:r>
              <a:rPr lang="en-US" sz="3100" spc="-7" dirty="0">
                <a:latin typeface="Opensans"/>
                <a:cs typeface="Calibri"/>
              </a:rPr>
              <a:t>shall</a:t>
            </a:r>
            <a:r>
              <a:rPr lang="en-US" sz="3100" spc="460" dirty="0">
                <a:latin typeface="Opensans"/>
                <a:cs typeface="Calibri"/>
              </a:rPr>
              <a:t> </a:t>
            </a:r>
            <a:r>
              <a:rPr lang="en-US" sz="3100" spc="-13" dirty="0">
                <a:latin typeface="Opensans"/>
                <a:cs typeface="Calibri"/>
              </a:rPr>
              <a:t>immediately</a:t>
            </a:r>
            <a:r>
              <a:rPr lang="en-US" sz="3100" spc="480" dirty="0">
                <a:latin typeface="Opensans"/>
                <a:cs typeface="Calibri"/>
              </a:rPr>
              <a:t> </a:t>
            </a:r>
            <a:r>
              <a:rPr lang="en-US" sz="3100" spc="-7" dirty="0">
                <a:latin typeface="Opensans"/>
                <a:cs typeface="Calibri"/>
              </a:rPr>
              <a:t>be</a:t>
            </a:r>
            <a:r>
              <a:rPr lang="en-US" sz="3100" spc="447" dirty="0">
                <a:latin typeface="Opensans"/>
                <a:cs typeface="Calibri"/>
              </a:rPr>
              <a:t> </a:t>
            </a:r>
            <a:r>
              <a:rPr lang="en-US" sz="3100" spc="-20" dirty="0">
                <a:latin typeface="Opensans"/>
                <a:cs typeface="Calibri"/>
              </a:rPr>
              <a:t>relieved </a:t>
            </a:r>
            <a:r>
              <a:rPr lang="en-US" sz="3100" spc="-820" dirty="0">
                <a:latin typeface="Opensans"/>
                <a:cs typeface="Calibri"/>
              </a:rPr>
              <a:t> </a:t>
            </a:r>
            <a:r>
              <a:rPr lang="en-US" sz="3100" spc="-7" dirty="0">
                <a:latin typeface="Opensans"/>
                <a:cs typeface="Calibri"/>
              </a:rPr>
              <a:t>of</a:t>
            </a:r>
            <a:r>
              <a:rPr lang="en-US" sz="3100" dirty="0">
                <a:latin typeface="Opensans"/>
                <a:cs typeface="Calibri"/>
              </a:rPr>
              <a:t> </a:t>
            </a:r>
            <a:r>
              <a:rPr lang="en-US" sz="3100" spc="-7" dirty="0">
                <a:latin typeface="Opensans"/>
                <a:cs typeface="Calibri"/>
              </a:rPr>
              <a:t>shock.</a:t>
            </a:r>
            <a:endParaRPr lang="en-US" sz="3100" dirty="0">
              <a:latin typeface="Opensans"/>
              <a:cs typeface="Calibri"/>
            </a:endParaRPr>
          </a:p>
          <a:p>
            <a:pPr marL="558786" indent="-458035">
              <a:spcBef>
                <a:spcPts val="33"/>
              </a:spcBef>
              <a:buFont typeface="Arial MT"/>
              <a:buChar char="•"/>
              <a:tabLst>
                <a:tab pos="558786" algn="l"/>
                <a:tab pos="559631" algn="l"/>
              </a:tabLst>
            </a:pPr>
            <a:r>
              <a:rPr lang="en-US" sz="3100" spc="-40" dirty="0">
                <a:latin typeface="Opensans"/>
                <a:cs typeface="Calibri"/>
              </a:rPr>
              <a:t>Transport</a:t>
            </a:r>
            <a:r>
              <a:rPr lang="en-US" sz="3100" spc="33" dirty="0">
                <a:latin typeface="Opensans"/>
                <a:cs typeface="Calibri"/>
              </a:rPr>
              <a:t> </a:t>
            </a:r>
            <a:r>
              <a:rPr lang="en-US" sz="3100" spc="-7" dirty="0">
                <a:latin typeface="Opensans"/>
                <a:cs typeface="Calibri"/>
              </a:rPr>
              <a:t>the</a:t>
            </a:r>
            <a:r>
              <a:rPr lang="en-US" sz="3100" spc="20" dirty="0">
                <a:latin typeface="Opensans"/>
                <a:cs typeface="Calibri"/>
              </a:rPr>
              <a:t> </a:t>
            </a:r>
            <a:r>
              <a:rPr lang="en-US" sz="3100" spc="-13" dirty="0">
                <a:latin typeface="Opensans"/>
                <a:cs typeface="Calibri"/>
              </a:rPr>
              <a:t>casualties</a:t>
            </a:r>
            <a:r>
              <a:rPr lang="en-US" sz="3100" spc="47" dirty="0">
                <a:latin typeface="Opensans"/>
                <a:cs typeface="Calibri"/>
              </a:rPr>
              <a:t> </a:t>
            </a:r>
            <a:r>
              <a:rPr lang="en-US" sz="3100" spc="-20" dirty="0">
                <a:latin typeface="Opensans"/>
                <a:cs typeface="Calibri"/>
              </a:rPr>
              <a:t>to</a:t>
            </a:r>
            <a:r>
              <a:rPr lang="en-US" sz="3100" spc="7" dirty="0">
                <a:latin typeface="Opensans"/>
                <a:cs typeface="Calibri"/>
              </a:rPr>
              <a:t> </a:t>
            </a:r>
            <a:r>
              <a:rPr lang="en-US" sz="3100" spc="-7" dirty="0">
                <a:latin typeface="Opensans"/>
                <a:cs typeface="Calibri"/>
              </a:rPr>
              <a:t>the</a:t>
            </a:r>
            <a:r>
              <a:rPr lang="en-US" sz="3100" spc="20" dirty="0">
                <a:latin typeface="Opensans"/>
                <a:cs typeface="Calibri"/>
              </a:rPr>
              <a:t> </a:t>
            </a:r>
            <a:r>
              <a:rPr lang="en-US" sz="3100" spc="-20" dirty="0">
                <a:latin typeface="Opensans"/>
                <a:cs typeface="Calibri"/>
              </a:rPr>
              <a:t>nearest</a:t>
            </a:r>
            <a:r>
              <a:rPr lang="en-US" sz="3100" spc="53" dirty="0">
                <a:latin typeface="Opensans"/>
                <a:cs typeface="Calibri"/>
              </a:rPr>
              <a:t> </a:t>
            </a:r>
            <a:r>
              <a:rPr lang="en-US" sz="3100" spc="-13" dirty="0">
                <a:latin typeface="Opensans"/>
                <a:cs typeface="Calibri"/>
              </a:rPr>
              <a:t>hospital.</a:t>
            </a:r>
            <a:endParaRPr lang="en-US" sz="3100" dirty="0">
              <a:latin typeface="Opensans"/>
              <a:cs typeface="Calibri"/>
            </a:endParaRPr>
          </a:p>
          <a:p>
            <a:endParaRPr lang="en-US" dirty="0"/>
          </a:p>
        </p:txBody>
      </p:sp>
      <p:pic>
        <p:nvPicPr>
          <p:cNvPr id="5" name="Picture 4" descr="C:\Users\Acer\Downloads\WhatsApp Image 2025-09-04 at 17.24.38 (1).jpeg">
            <a:extLst>
              <a:ext uri="{FF2B5EF4-FFF2-40B4-BE49-F238E27FC236}">
                <a16:creationId xmlns:a16="http://schemas.microsoft.com/office/drawing/2014/main" id="{900C4E32-05A7-4237-A678-6BF4AD958A6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3" y="214580"/>
            <a:ext cx="1086135" cy="89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cer\Downloads\WhatsApp Image 2025-09-04 at 17.24.38 (3).jpeg">
            <a:extLst>
              <a:ext uri="{FF2B5EF4-FFF2-40B4-BE49-F238E27FC236}">
                <a16:creationId xmlns:a16="http://schemas.microsoft.com/office/drawing/2014/main" id="{8DE81463-EFE2-45CF-901D-F30E6EED69E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1" y="72122"/>
            <a:ext cx="980626" cy="899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00567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FF54CC-36A1-4F32-A7EA-EF99EE0B9F97}"/>
              </a:ext>
            </a:extLst>
          </p:cNvPr>
          <p:cNvSpPr txBox="1"/>
          <p:nvPr/>
        </p:nvSpPr>
        <p:spPr>
          <a:xfrm>
            <a:off x="5720862" y="11724"/>
            <a:ext cx="65297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6533E1-346F-4250-99CE-777BCEC4C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46" y="1748446"/>
            <a:ext cx="4525108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Opensans"/>
              </a:rPr>
              <a:t>ACCIDENT RELIEF </a:t>
            </a:r>
            <a:br>
              <a:rPr lang="en-US" sz="4000" b="1" dirty="0">
                <a:solidFill>
                  <a:srgbClr val="FFC000"/>
                </a:solidFill>
                <a:latin typeface="Opensans"/>
              </a:rPr>
            </a:br>
            <a:r>
              <a:rPr lang="en-US" sz="4000" b="1" dirty="0">
                <a:solidFill>
                  <a:srgbClr val="FFC000"/>
                </a:solidFill>
                <a:latin typeface="Opensans"/>
              </a:rPr>
              <a:t>TRAIN</a:t>
            </a:r>
            <a:endParaRPr lang="en-US" sz="4000" dirty="0">
              <a:solidFill>
                <a:srgbClr val="FFC000"/>
              </a:solidFill>
              <a:latin typeface="Open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DCEE0-D9AF-4F5A-BF95-50AF8542B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2210" y="1137138"/>
            <a:ext cx="5961185" cy="5427785"/>
          </a:xfrm>
        </p:spPr>
        <p:txBody>
          <a:bodyPr/>
          <a:lstStyle/>
          <a:p>
            <a:pPr marL="234945" indent="-40216">
              <a:lnSpc>
                <a:spcPct val="150000"/>
              </a:lnSpc>
              <a:buNone/>
            </a:pPr>
            <a:r>
              <a:rPr lang="en-US" u="sng" dirty="0"/>
              <a:t>Speedy &amp; Accurate information to the Concerned</a:t>
            </a:r>
          </a:p>
          <a:p>
            <a:pPr lvl="1">
              <a:lnSpc>
                <a:spcPct val="150000"/>
              </a:lnSpc>
            </a:pPr>
            <a:endParaRPr lang="en-US" sz="1600" u="sng" dirty="0"/>
          </a:p>
          <a:p>
            <a:pPr>
              <a:lnSpc>
                <a:spcPct val="150000"/>
              </a:lnSpc>
            </a:pPr>
            <a:r>
              <a:rPr lang="en-US" sz="2400" dirty="0"/>
              <a:t>Provision of Satellite Phone : Can work even in absence of Network</a:t>
            </a:r>
          </a:p>
          <a:p>
            <a:pPr lvl="3"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Provision of Laptop in ART </a:t>
            </a:r>
          </a:p>
          <a:p>
            <a:endParaRPr lang="en-US" dirty="0"/>
          </a:p>
        </p:txBody>
      </p:sp>
      <p:pic>
        <p:nvPicPr>
          <p:cNvPr id="5" name="Picture 4" descr="C:\Users\Acer\Downloads\WhatsApp Image 2025-09-04 at 17.24.38 (1).jpeg">
            <a:extLst>
              <a:ext uri="{FF2B5EF4-FFF2-40B4-BE49-F238E27FC236}">
                <a16:creationId xmlns:a16="http://schemas.microsoft.com/office/drawing/2014/main" id="{4CC0DB92-335A-4E54-A049-35D260D1067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3" y="261472"/>
            <a:ext cx="1086135" cy="89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cer\Downloads\WhatsApp Image 2025-09-04 at 17.24.38 (3).jpeg">
            <a:extLst>
              <a:ext uri="{FF2B5EF4-FFF2-40B4-BE49-F238E27FC236}">
                <a16:creationId xmlns:a16="http://schemas.microsoft.com/office/drawing/2014/main" id="{6034A908-0930-440B-AE8A-8373473980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1" y="191134"/>
            <a:ext cx="980626" cy="899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4509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294B7-E85A-4426-BAF0-1E8910E1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2938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C000"/>
                </a:solidFill>
                <a:latin typeface="Opensans"/>
              </a:rPr>
              <a:t>             ANY QUESTION</a:t>
            </a:r>
          </a:p>
        </p:txBody>
      </p:sp>
      <p:pic>
        <p:nvPicPr>
          <p:cNvPr id="4" name="Picture 3" descr="C:\Users\Acer\Downloads\WhatsApp Image 2025-09-04 at 17.24.38 (1).jpeg">
            <a:extLst>
              <a:ext uri="{FF2B5EF4-FFF2-40B4-BE49-F238E27FC236}">
                <a16:creationId xmlns:a16="http://schemas.microsoft.com/office/drawing/2014/main" id="{0FE97A36-5D6E-4E7C-812D-54D7246A9B8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3" y="214580"/>
            <a:ext cx="1086135" cy="89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cer\Downloads\WhatsApp Image 2025-09-04 at 17.24.38 (3).jpeg">
            <a:extLst>
              <a:ext uri="{FF2B5EF4-FFF2-40B4-BE49-F238E27FC236}">
                <a16:creationId xmlns:a16="http://schemas.microsoft.com/office/drawing/2014/main" id="{F38C7FE4-A741-4286-B68B-79416772382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1" y="191134"/>
            <a:ext cx="980626" cy="899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0998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0"/>
            <a:ext cx="12039600" cy="6781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36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6237" y="6370638"/>
            <a:ext cx="2743200" cy="365125"/>
          </a:xfrm>
        </p:spPr>
        <p:txBody>
          <a:bodyPr/>
          <a:lstStyle/>
          <a:p>
            <a:fld id="{2BB1E14F-796C-409E-9B94-89634ADD74DA}" type="slidenum">
              <a:rPr lang="en-IN" smtClean="0"/>
              <a:t>39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4217365" y="145669"/>
            <a:ext cx="6805306" cy="626186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339567" y="3230214"/>
            <a:ext cx="3724569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algn="ctr"/>
            <a:r>
              <a:rPr lang="en-US" sz="4000" b="1" dirty="0">
                <a:latin typeface="Open sans"/>
              </a:rPr>
              <a:t>THANK YOU </a:t>
            </a:r>
            <a:r>
              <a:rPr lang="en-US" sz="4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618" y="6619"/>
            <a:ext cx="1387082" cy="1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493" y="633032"/>
            <a:ext cx="5739388" cy="534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tx1"/>
            </a:gs>
            <a:gs pos="41000">
              <a:schemeClr val="accent4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26CE27-2410-47F8-8FA5-A38DC3FE9E29}"/>
              </a:ext>
            </a:extLst>
          </p:cNvPr>
          <p:cNvSpPr txBox="1"/>
          <p:nvPr/>
        </p:nvSpPr>
        <p:spPr>
          <a:xfrm>
            <a:off x="5720862" y="11724"/>
            <a:ext cx="65297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4979" y="1581701"/>
            <a:ext cx="4988560" cy="633507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40"/>
              </a:spcBef>
            </a:pPr>
            <a:r>
              <a:rPr lang="en-US" sz="4000" b="1" spc="-33" dirty="0">
                <a:solidFill>
                  <a:srgbClr val="FFC000"/>
                </a:solidFill>
                <a:latin typeface="opensan(Headings)"/>
              </a:rPr>
              <a:t>FIRST</a:t>
            </a:r>
            <a:r>
              <a:rPr lang="en-US" sz="4000" b="1" spc="-73" dirty="0">
                <a:solidFill>
                  <a:srgbClr val="FFC000"/>
                </a:solidFill>
              </a:rPr>
              <a:t> </a:t>
            </a:r>
            <a:r>
              <a:rPr lang="en-US" sz="4000" b="1" spc="-20" dirty="0">
                <a:solidFill>
                  <a:srgbClr val="FFC000"/>
                </a:solidFill>
                <a:latin typeface="Opensans"/>
              </a:rPr>
              <a:t>RESPONDERS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0" y="1112892"/>
            <a:ext cx="5383106" cy="533222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74121" marR="9313" indent="-457189">
              <a:spcBef>
                <a:spcPts val="140"/>
              </a:spcBef>
              <a:buFont typeface="Arial MT"/>
              <a:buChar char="•"/>
              <a:tabLst>
                <a:tab pos="473275" algn="l"/>
                <a:tab pos="474121" algn="l"/>
                <a:tab pos="2253770" algn="l"/>
                <a:tab pos="3925049" algn="l"/>
                <a:tab pos="5354186" algn="l"/>
                <a:tab pos="5879953" algn="l"/>
                <a:tab pos="8316599" algn="l"/>
                <a:tab pos="8778021" algn="l"/>
              </a:tabLst>
            </a:pPr>
            <a:r>
              <a:rPr sz="2400" u="heavy" dirty="0">
                <a:uFill>
                  <a:solidFill>
                    <a:srgbClr val="FFFFFF"/>
                  </a:solidFill>
                </a:uFill>
                <a:latin typeface="opensan(Headings)"/>
                <a:cs typeface="Calibri"/>
              </a:rPr>
              <a:t>In</a:t>
            </a:r>
            <a:r>
              <a:rPr sz="2400" u="heavy" spc="-53" dirty="0">
                <a:uFill>
                  <a:solidFill>
                    <a:srgbClr val="FFFFFF"/>
                  </a:solidFill>
                </a:uFill>
                <a:latin typeface="opensan(Headings)"/>
                <a:cs typeface="Calibri"/>
              </a:rPr>
              <a:t>s</a:t>
            </a:r>
            <a:r>
              <a:rPr sz="2400" u="heavy" spc="-60" dirty="0">
                <a:uFill>
                  <a:solidFill>
                    <a:srgbClr val="FFFFFF"/>
                  </a:solidFill>
                </a:uFill>
                <a:latin typeface="opensan(Headings)"/>
                <a:cs typeface="Calibri"/>
              </a:rPr>
              <a:t>t</a:t>
            </a:r>
            <a:r>
              <a:rPr sz="2400" u="heavy" dirty="0">
                <a:uFill>
                  <a:solidFill>
                    <a:srgbClr val="FFFFFF"/>
                  </a:solidFill>
                </a:uFill>
                <a:latin typeface="opensan(Headings)"/>
                <a:cs typeface="Calibri"/>
              </a:rPr>
              <a:t>a</a:t>
            </a:r>
            <a:r>
              <a:rPr sz="2400" u="heavy" spc="-20" dirty="0">
                <a:uFill>
                  <a:solidFill>
                    <a:srgbClr val="FFFFFF"/>
                  </a:solidFill>
                </a:uFill>
                <a:latin typeface="opensan(Headings)"/>
                <a:cs typeface="Calibri"/>
              </a:rPr>
              <a:t>n</a:t>
            </a:r>
            <a:r>
              <a:rPr sz="2400" u="heavy" dirty="0">
                <a:uFill>
                  <a:solidFill>
                    <a:srgbClr val="FFFFFF"/>
                  </a:solidFill>
                </a:uFill>
                <a:latin typeface="opensan(Headings)"/>
                <a:cs typeface="Calibri"/>
              </a:rPr>
              <a:t>t	Ac</a:t>
            </a:r>
            <a:r>
              <a:rPr sz="2400" u="heavy" spc="-20" dirty="0">
                <a:uFill>
                  <a:solidFill>
                    <a:srgbClr val="FFFFFF"/>
                  </a:solidFill>
                </a:uFill>
                <a:latin typeface="opensan(Headings)"/>
                <a:cs typeface="Calibri"/>
              </a:rPr>
              <a:t>t</a:t>
            </a:r>
            <a:r>
              <a:rPr sz="2400" u="heavy" dirty="0">
                <a:uFill>
                  <a:solidFill>
                    <a:srgbClr val="FFFFFF"/>
                  </a:solidFill>
                </a:uFill>
                <a:latin typeface="opensan(Headings)"/>
                <a:cs typeface="Calibri"/>
              </a:rPr>
              <a:t>ion	</a:t>
            </a:r>
            <a:r>
              <a:rPr sz="2400" u="heavy" spc="-373" dirty="0">
                <a:uFill>
                  <a:solidFill>
                    <a:srgbClr val="FFFFFF"/>
                  </a:solidFill>
                </a:uFill>
                <a:latin typeface="opensan(Headings)"/>
                <a:cs typeface="Calibri"/>
              </a:rPr>
              <a:t>T</a:t>
            </a:r>
            <a:r>
              <a:rPr sz="2400" u="heavy" dirty="0">
                <a:uFill>
                  <a:solidFill>
                    <a:srgbClr val="FFFFFF"/>
                  </a:solidFill>
                </a:uFill>
                <a:latin typeface="opensan(Headings)"/>
                <a:cs typeface="Calibri"/>
              </a:rPr>
              <a:t>eam	</a:t>
            </a:r>
            <a:r>
              <a:rPr sz="2400" dirty="0">
                <a:latin typeface="opensan(Headings)"/>
                <a:cs typeface="Calibri"/>
              </a:rPr>
              <a:t>–	</a:t>
            </a:r>
            <a:r>
              <a:rPr sz="2400" spc="7" dirty="0">
                <a:latin typeface="opensan(Headings)"/>
                <a:cs typeface="Calibri"/>
              </a:rPr>
              <a:t>L</a:t>
            </a:r>
            <a:r>
              <a:rPr sz="2400" spc="-7" dirty="0">
                <a:latin typeface="opensan(Headings)"/>
                <a:cs typeface="Calibri"/>
              </a:rPr>
              <a:t>o</a:t>
            </a:r>
            <a:r>
              <a:rPr sz="2400" spc="-33" dirty="0">
                <a:latin typeface="opensan(Headings)"/>
                <a:cs typeface="Calibri"/>
              </a:rPr>
              <a:t>c</a:t>
            </a:r>
            <a:r>
              <a:rPr sz="2400" spc="-7" dirty="0">
                <a:latin typeface="opensan(Headings)"/>
                <a:cs typeface="Calibri"/>
              </a:rPr>
              <a:t>o</a:t>
            </a:r>
            <a:r>
              <a:rPr sz="2400" spc="-13" dirty="0">
                <a:latin typeface="opensan(Headings)"/>
                <a:cs typeface="Calibri"/>
              </a:rPr>
              <a:t>-</a:t>
            </a:r>
            <a:r>
              <a:rPr sz="2400" dirty="0">
                <a:latin typeface="opensan(Headings)"/>
                <a:cs typeface="Calibri"/>
              </a:rPr>
              <a:t>Pi</a:t>
            </a:r>
            <a:r>
              <a:rPr sz="2400" spc="-13" dirty="0">
                <a:latin typeface="opensan(Headings)"/>
                <a:cs typeface="Calibri"/>
              </a:rPr>
              <a:t>l</a:t>
            </a:r>
            <a:r>
              <a:rPr sz="2400" spc="-7" dirty="0">
                <a:latin typeface="opensan(Headings)"/>
                <a:cs typeface="Calibri"/>
              </a:rPr>
              <a:t>o</a:t>
            </a:r>
            <a:r>
              <a:rPr sz="2400" dirty="0">
                <a:latin typeface="opensan(Headings)"/>
                <a:cs typeface="Calibri"/>
              </a:rPr>
              <a:t>t	/	A</a:t>
            </a:r>
            <a:r>
              <a:rPr sz="2400" spc="-20" dirty="0">
                <a:latin typeface="opensan(Headings)"/>
                <a:cs typeface="Calibri"/>
              </a:rPr>
              <a:t>s</a:t>
            </a:r>
            <a:r>
              <a:rPr sz="2400" spc="-7" dirty="0">
                <a:latin typeface="opensan(Headings)"/>
                <a:cs typeface="Calibri"/>
              </a:rPr>
              <a:t>si</a:t>
            </a:r>
            <a:r>
              <a:rPr sz="2400" spc="-53" dirty="0">
                <a:latin typeface="opensan(Headings)"/>
                <a:cs typeface="Calibri"/>
              </a:rPr>
              <a:t>s</a:t>
            </a:r>
            <a:r>
              <a:rPr sz="2400" spc="-40" dirty="0">
                <a:latin typeface="opensan(Headings)"/>
                <a:cs typeface="Calibri"/>
              </a:rPr>
              <a:t>t</a:t>
            </a:r>
            <a:r>
              <a:rPr sz="2400" dirty="0">
                <a:latin typeface="opensan(Headings)"/>
                <a:cs typeface="Calibri"/>
              </a:rPr>
              <a:t>a</a:t>
            </a:r>
            <a:r>
              <a:rPr sz="2400" spc="-40" dirty="0">
                <a:latin typeface="opensan(Headings)"/>
                <a:cs typeface="Calibri"/>
              </a:rPr>
              <a:t>n</a:t>
            </a:r>
            <a:r>
              <a:rPr sz="2400" dirty="0">
                <a:latin typeface="opensan(Headings)"/>
                <a:cs typeface="Calibri"/>
              </a:rPr>
              <a:t>t  </a:t>
            </a:r>
            <a:r>
              <a:rPr sz="2400" spc="-7" dirty="0">
                <a:latin typeface="opensan(Headings)"/>
                <a:cs typeface="Calibri"/>
              </a:rPr>
              <a:t>Loco-Pilot,</a:t>
            </a:r>
            <a:r>
              <a:rPr sz="2400" spc="-27" dirty="0">
                <a:latin typeface="opensan(Headings)"/>
                <a:cs typeface="Calibri"/>
              </a:rPr>
              <a:t> </a:t>
            </a:r>
            <a:r>
              <a:rPr sz="2400" spc="-13" dirty="0">
                <a:latin typeface="opensan(Headings)"/>
                <a:cs typeface="Calibri"/>
              </a:rPr>
              <a:t>Guard</a:t>
            </a:r>
            <a:r>
              <a:rPr sz="2400" spc="33" dirty="0">
                <a:latin typeface="opensan(Headings)"/>
                <a:cs typeface="Calibri"/>
              </a:rPr>
              <a:t> </a:t>
            </a:r>
            <a:r>
              <a:rPr sz="2400" dirty="0">
                <a:latin typeface="opensan(Headings)"/>
                <a:cs typeface="Calibri"/>
              </a:rPr>
              <a:t>&amp;</a:t>
            </a:r>
            <a:r>
              <a:rPr sz="2400" spc="-13" dirty="0">
                <a:latin typeface="opensan(Headings)"/>
                <a:cs typeface="Calibri"/>
              </a:rPr>
              <a:t> </a:t>
            </a:r>
            <a:r>
              <a:rPr sz="2400" spc="-7" dirty="0">
                <a:latin typeface="opensan(Headings)"/>
                <a:cs typeface="Calibri"/>
              </a:rPr>
              <a:t>other </a:t>
            </a:r>
            <a:r>
              <a:rPr sz="2400" spc="-13" dirty="0">
                <a:latin typeface="opensan(Headings)"/>
                <a:cs typeface="Calibri"/>
              </a:rPr>
              <a:t>on-board</a:t>
            </a:r>
            <a:r>
              <a:rPr sz="2400" spc="13" dirty="0">
                <a:latin typeface="opensan(Headings)"/>
                <a:cs typeface="Calibri"/>
              </a:rPr>
              <a:t> </a:t>
            </a:r>
            <a:r>
              <a:rPr sz="2400" spc="-40" dirty="0">
                <a:latin typeface="opensan(Headings)"/>
                <a:cs typeface="Calibri"/>
              </a:rPr>
              <a:t>staff</a:t>
            </a:r>
            <a:endParaRPr sz="2400" dirty="0">
              <a:latin typeface="opensan(Headings)"/>
              <a:cs typeface="Calibri"/>
            </a:endParaRPr>
          </a:p>
          <a:p>
            <a:pPr marL="474121" indent="-457189">
              <a:spcBef>
                <a:spcPts val="1027"/>
              </a:spcBef>
              <a:buFont typeface="Arial MT"/>
              <a:buChar char="•"/>
              <a:tabLst>
                <a:tab pos="473275" algn="l"/>
                <a:tab pos="474121" algn="l"/>
              </a:tabLst>
            </a:pPr>
            <a:r>
              <a:rPr sz="2400" spc="-40" dirty="0">
                <a:latin typeface="opensan(Headings)"/>
                <a:cs typeface="Calibri"/>
              </a:rPr>
              <a:t>Volunteers</a:t>
            </a:r>
            <a:r>
              <a:rPr sz="2400" spc="-7" dirty="0">
                <a:latin typeface="opensan(Headings)"/>
                <a:cs typeface="Calibri"/>
              </a:rPr>
              <a:t> </a:t>
            </a:r>
            <a:r>
              <a:rPr sz="2400" spc="-20" dirty="0">
                <a:latin typeface="opensan(Headings)"/>
                <a:cs typeface="Calibri"/>
              </a:rPr>
              <a:t>from</a:t>
            </a:r>
            <a:r>
              <a:rPr sz="2400" spc="-7" dirty="0">
                <a:latin typeface="opensan(Headings)"/>
                <a:cs typeface="Calibri"/>
              </a:rPr>
              <a:t> </a:t>
            </a:r>
            <a:r>
              <a:rPr sz="2400" spc="-13" dirty="0">
                <a:latin typeface="opensan(Headings)"/>
                <a:cs typeface="Calibri"/>
              </a:rPr>
              <a:t>Surrounding</a:t>
            </a:r>
            <a:r>
              <a:rPr sz="2400" spc="47" dirty="0">
                <a:latin typeface="opensan(Headings)"/>
                <a:cs typeface="Calibri"/>
              </a:rPr>
              <a:t> </a:t>
            </a:r>
            <a:r>
              <a:rPr sz="2400" spc="-13" dirty="0">
                <a:latin typeface="opensan(Headings)"/>
                <a:cs typeface="Calibri"/>
              </a:rPr>
              <a:t>areas</a:t>
            </a:r>
            <a:endParaRPr sz="2400" dirty="0">
              <a:latin typeface="opensan(Headings)"/>
              <a:cs typeface="Calibri"/>
            </a:endParaRPr>
          </a:p>
          <a:p>
            <a:pPr marL="474121" indent="-457189">
              <a:spcBef>
                <a:spcPts val="1020"/>
              </a:spcBef>
              <a:buFont typeface="Arial MT"/>
              <a:buChar char="•"/>
              <a:tabLst>
                <a:tab pos="473275" algn="l"/>
                <a:tab pos="474121" algn="l"/>
              </a:tabLst>
            </a:pPr>
            <a:r>
              <a:rPr sz="2400" spc="-20" dirty="0">
                <a:latin typeface="opensan(Headings)"/>
                <a:cs typeface="Calibri"/>
              </a:rPr>
              <a:t>Nearest</a:t>
            </a:r>
            <a:r>
              <a:rPr sz="2400" spc="-33" dirty="0">
                <a:latin typeface="opensan(Headings)"/>
                <a:cs typeface="Calibri"/>
              </a:rPr>
              <a:t> </a:t>
            </a:r>
            <a:r>
              <a:rPr sz="2400" spc="-7" dirty="0">
                <a:latin typeface="opensan(Headings)"/>
                <a:cs typeface="Calibri"/>
              </a:rPr>
              <a:t>Engineering</a:t>
            </a:r>
            <a:r>
              <a:rPr sz="2400" spc="20" dirty="0">
                <a:latin typeface="opensan(Headings)"/>
                <a:cs typeface="Calibri"/>
              </a:rPr>
              <a:t> </a:t>
            </a:r>
            <a:r>
              <a:rPr sz="2400" spc="7" dirty="0">
                <a:latin typeface="opensan(Headings)"/>
                <a:cs typeface="Calibri"/>
              </a:rPr>
              <a:t>Gang,</a:t>
            </a:r>
            <a:r>
              <a:rPr sz="2400" spc="27" dirty="0">
                <a:latin typeface="opensan(Headings)"/>
                <a:cs typeface="Calibri"/>
              </a:rPr>
              <a:t> </a:t>
            </a:r>
            <a:r>
              <a:rPr sz="2400" spc="-20" dirty="0">
                <a:latin typeface="opensan(Headings)"/>
                <a:cs typeface="Calibri"/>
              </a:rPr>
              <a:t>Station</a:t>
            </a:r>
            <a:r>
              <a:rPr sz="2400" spc="27" dirty="0">
                <a:latin typeface="opensan(Headings)"/>
                <a:cs typeface="Calibri"/>
              </a:rPr>
              <a:t> </a:t>
            </a:r>
            <a:r>
              <a:rPr sz="2400" spc="-27" dirty="0">
                <a:latin typeface="opensan(Headings)"/>
                <a:cs typeface="Calibri"/>
              </a:rPr>
              <a:t>Masters</a:t>
            </a:r>
            <a:endParaRPr sz="2400" dirty="0">
              <a:latin typeface="opensan(Headings)"/>
              <a:cs typeface="Calibri"/>
            </a:endParaRPr>
          </a:p>
          <a:p>
            <a:pPr marL="474121" indent="-457189">
              <a:spcBef>
                <a:spcPts val="1027"/>
              </a:spcBef>
              <a:buFont typeface="Arial MT"/>
              <a:buChar char="•"/>
              <a:tabLst>
                <a:tab pos="473275" algn="l"/>
                <a:tab pos="474121" algn="l"/>
              </a:tabLst>
            </a:pPr>
            <a:r>
              <a:rPr sz="2400" spc="-7" dirty="0">
                <a:latin typeface="opensan(Headings)"/>
                <a:cs typeface="Calibri"/>
              </a:rPr>
              <a:t>Other </a:t>
            </a:r>
            <a:r>
              <a:rPr sz="2400" spc="-13" dirty="0">
                <a:latin typeface="opensan(Headings)"/>
                <a:cs typeface="Calibri"/>
              </a:rPr>
              <a:t>Departmental</a:t>
            </a:r>
            <a:r>
              <a:rPr sz="2400" spc="20" dirty="0">
                <a:latin typeface="opensan(Headings)"/>
                <a:cs typeface="Calibri"/>
              </a:rPr>
              <a:t> </a:t>
            </a:r>
            <a:r>
              <a:rPr sz="2400" spc="-13" dirty="0">
                <a:latin typeface="opensan(Headings)"/>
                <a:cs typeface="Calibri"/>
              </a:rPr>
              <a:t>Officials</a:t>
            </a:r>
            <a:endParaRPr sz="2400" dirty="0">
              <a:latin typeface="opensan(Headings)"/>
              <a:cs typeface="Calibri"/>
            </a:endParaRPr>
          </a:p>
          <a:p>
            <a:pPr marL="474121" marR="6773" indent="-457189" algn="just">
              <a:spcBef>
                <a:spcPts val="1027"/>
              </a:spcBef>
              <a:buFont typeface="Arial MT"/>
              <a:buChar char="•"/>
              <a:tabLst>
                <a:tab pos="474121" algn="l"/>
              </a:tabLst>
            </a:pPr>
            <a:r>
              <a:rPr sz="2400" b="1" dirty="0">
                <a:latin typeface="opensan(Headings)"/>
                <a:cs typeface="Calibri"/>
              </a:rPr>
              <a:t>DM </a:t>
            </a:r>
            <a:r>
              <a:rPr sz="2400" b="1" spc="-13" dirty="0">
                <a:latin typeface="opensan(Headings)"/>
                <a:cs typeface="Calibri"/>
              </a:rPr>
              <a:t>TEAM </a:t>
            </a:r>
            <a:r>
              <a:rPr sz="2400" b="1" dirty="0">
                <a:latin typeface="opensan(Headings)"/>
                <a:cs typeface="Calibri"/>
              </a:rPr>
              <a:t>– </a:t>
            </a:r>
            <a:r>
              <a:rPr sz="2400" spc="-13" dirty="0">
                <a:latin typeface="opensan(Headings)"/>
                <a:cs typeface="Calibri"/>
              </a:rPr>
              <a:t>Nominated officials </a:t>
            </a:r>
            <a:r>
              <a:rPr sz="2400" spc="-20" dirty="0">
                <a:latin typeface="opensan(Headings)"/>
                <a:cs typeface="Calibri"/>
              </a:rPr>
              <a:t>from </a:t>
            </a:r>
            <a:r>
              <a:rPr sz="2400" spc="-7" dirty="0">
                <a:latin typeface="opensan(Headings)"/>
                <a:cs typeface="Calibri"/>
              </a:rPr>
              <a:t>various </a:t>
            </a:r>
            <a:r>
              <a:rPr sz="2400" dirty="0">
                <a:latin typeface="opensan(Headings)"/>
                <a:cs typeface="Calibri"/>
              </a:rPr>
              <a:t> </a:t>
            </a:r>
            <a:r>
              <a:rPr sz="2400" spc="-7" dirty="0">
                <a:latin typeface="opensan(Headings)"/>
                <a:cs typeface="Calibri"/>
              </a:rPr>
              <a:t>Departments</a:t>
            </a:r>
            <a:r>
              <a:rPr sz="2400" dirty="0">
                <a:latin typeface="opensan(Headings)"/>
                <a:cs typeface="Calibri"/>
              </a:rPr>
              <a:t> arriving</a:t>
            </a:r>
            <a:r>
              <a:rPr sz="2400" spc="7" dirty="0">
                <a:latin typeface="opensan(Headings)"/>
                <a:cs typeface="Calibri"/>
              </a:rPr>
              <a:t> </a:t>
            </a:r>
            <a:r>
              <a:rPr sz="2400" spc="-7" dirty="0">
                <a:latin typeface="opensan(Headings)"/>
                <a:cs typeface="Calibri"/>
              </a:rPr>
              <a:t>at</a:t>
            </a:r>
            <a:r>
              <a:rPr sz="2400" dirty="0">
                <a:latin typeface="opensan(Headings)"/>
                <a:cs typeface="Calibri"/>
              </a:rPr>
              <a:t> </a:t>
            </a:r>
            <a:r>
              <a:rPr sz="2400" spc="-20" dirty="0">
                <a:latin typeface="opensan(Headings)"/>
                <a:cs typeface="Calibri"/>
              </a:rPr>
              <a:t>site</a:t>
            </a:r>
            <a:r>
              <a:rPr sz="2400" spc="-13" dirty="0">
                <a:latin typeface="opensan(Headings)"/>
                <a:cs typeface="Calibri"/>
              </a:rPr>
              <a:t> by</a:t>
            </a:r>
            <a:r>
              <a:rPr sz="2400" spc="-7" dirty="0">
                <a:latin typeface="opensan(Headings)"/>
                <a:cs typeface="Calibri"/>
              </a:rPr>
              <a:t> </a:t>
            </a:r>
            <a:r>
              <a:rPr sz="2400" spc="-40" dirty="0">
                <a:latin typeface="opensan(Headings)"/>
                <a:cs typeface="Calibri"/>
              </a:rPr>
              <a:t>ARMVs</a:t>
            </a:r>
            <a:r>
              <a:rPr sz="2400" spc="-33" dirty="0">
                <a:latin typeface="opensan(Headings)"/>
                <a:cs typeface="Calibri"/>
              </a:rPr>
              <a:t> </a:t>
            </a:r>
            <a:r>
              <a:rPr sz="2400" dirty="0">
                <a:latin typeface="opensan(Headings)"/>
                <a:cs typeface="Calibri"/>
              </a:rPr>
              <a:t>and </a:t>
            </a:r>
            <a:r>
              <a:rPr sz="2400" spc="-947" dirty="0">
                <a:latin typeface="opensan(Headings)"/>
                <a:cs typeface="Calibri"/>
              </a:rPr>
              <a:t> </a:t>
            </a:r>
            <a:r>
              <a:rPr sz="2400" spc="-100" dirty="0">
                <a:latin typeface="opensan(Headings)"/>
                <a:cs typeface="Calibri"/>
              </a:rPr>
              <a:t>ARTs</a:t>
            </a:r>
            <a:r>
              <a:rPr sz="2400" spc="-7" dirty="0">
                <a:latin typeface="opensan(Headings)"/>
                <a:cs typeface="Calibri"/>
              </a:rPr>
              <a:t> </a:t>
            </a:r>
            <a:r>
              <a:rPr sz="2400" spc="-33" dirty="0">
                <a:latin typeface="opensan(Headings)"/>
                <a:cs typeface="Calibri"/>
              </a:rPr>
              <a:t>form</a:t>
            </a:r>
            <a:r>
              <a:rPr sz="2400" spc="7" dirty="0">
                <a:latin typeface="opensan(Headings)"/>
                <a:cs typeface="Calibri"/>
              </a:rPr>
              <a:t> </a:t>
            </a:r>
            <a:r>
              <a:rPr sz="2400" spc="-7" dirty="0">
                <a:latin typeface="opensan(Headings)"/>
                <a:cs typeface="Calibri"/>
              </a:rPr>
              <a:t>part</a:t>
            </a:r>
            <a:r>
              <a:rPr sz="2400" spc="20" dirty="0">
                <a:latin typeface="opensan(Headings)"/>
                <a:cs typeface="Calibri"/>
              </a:rPr>
              <a:t> </a:t>
            </a:r>
            <a:r>
              <a:rPr sz="2400" dirty="0">
                <a:latin typeface="opensan(Headings)"/>
                <a:cs typeface="Calibri"/>
              </a:rPr>
              <a:t>of</a:t>
            </a:r>
            <a:r>
              <a:rPr sz="2400" spc="-13" dirty="0">
                <a:latin typeface="opensan(Headings)"/>
                <a:cs typeface="Calibri"/>
              </a:rPr>
              <a:t> </a:t>
            </a:r>
            <a:r>
              <a:rPr sz="2400" dirty="0">
                <a:latin typeface="opensan(Headings)"/>
                <a:cs typeface="Calibri"/>
              </a:rPr>
              <a:t>the DM </a:t>
            </a:r>
            <a:r>
              <a:rPr sz="2400" spc="-80" dirty="0">
                <a:latin typeface="opensan(Headings)"/>
                <a:cs typeface="Calibri"/>
              </a:rPr>
              <a:t>Team.</a:t>
            </a:r>
            <a:endParaRPr sz="2400" dirty="0">
              <a:latin typeface="opensan(Headings)"/>
              <a:cs typeface="Calibri"/>
            </a:endParaRPr>
          </a:p>
        </p:txBody>
      </p:sp>
      <p:pic>
        <p:nvPicPr>
          <p:cNvPr id="5" name="Picture 4" descr="C:\Users\Acer\Downloads\WhatsApp Image 2025-09-04 at 17.24.38 (1).jpeg">
            <a:extLst>
              <a:ext uri="{FF2B5EF4-FFF2-40B4-BE49-F238E27FC236}">
                <a16:creationId xmlns:a16="http://schemas.microsoft.com/office/drawing/2014/main" id="{2D4EAE4F-069C-40C4-BC7B-17162DBB718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3" y="214580"/>
            <a:ext cx="1086135" cy="89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cer\Downloads\WhatsApp Image 2025-09-04 at 17.24.38 (3).jpeg">
            <a:extLst>
              <a:ext uri="{FF2B5EF4-FFF2-40B4-BE49-F238E27FC236}">
                <a16:creationId xmlns:a16="http://schemas.microsoft.com/office/drawing/2014/main" id="{6B55504D-8D18-40A5-87A2-052F1996DDB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1" y="191134"/>
            <a:ext cx="980626" cy="899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C5912E-D6CA-4BA1-A7CE-EBDF06BCAF8C}"/>
              </a:ext>
            </a:extLst>
          </p:cNvPr>
          <p:cNvSpPr txBox="1"/>
          <p:nvPr/>
        </p:nvSpPr>
        <p:spPr>
          <a:xfrm>
            <a:off x="5720862" y="11724"/>
            <a:ext cx="65297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C0A3AE-DD44-E447-FF9C-5B5E2D2F6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881" y="1413168"/>
            <a:ext cx="4651014" cy="140079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Opensans"/>
              </a:rPr>
              <a:t>CAUSES OF TRAIN DISASTER</a:t>
            </a:r>
            <a:endParaRPr lang="en-IN" sz="4000" b="1" dirty="0">
              <a:solidFill>
                <a:srgbClr val="FFC000"/>
              </a:solidFill>
              <a:latin typeface="Open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A666B-7A95-4522-2FF1-41E38C709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0" y="1248428"/>
            <a:ext cx="5219817" cy="5450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>
                <a:latin typeface="Opensans"/>
              </a:rPr>
              <a:t>HUMAN/EQUIPMENT FAILURE: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2400" dirty="0">
                <a:latin typeface="Opensans"/>
              </a:rPr>
              <a:t>Collisions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2400" dirty="0">
                <a:latin typeface="Opensans"/>
              </a:rPr>
              <a:t>Derailment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2400" dirty="0">
                <a:latin typeface="Opensans"/>
              </a:rPr>
              <a:t>Accidents at level </a:t>
            </a:r>
            <a:r>
              <a:rPr lang="en-US" sz="2400" dirty="0" err="1">
                <a:latin typeface="Opensans"/>
              </a:rPr>
              <a:t>Xg</a:t>
            </a:r>
            <a:endParaRPr lang="en-US" sz="2400" dirty="0">
              <a:latin typeface="Opensans"/>
            </a:endParaRP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2400" dirty="0">
                <a:latin typeface="Opensans"/>
              </a:rPr>
              <a:t>Fire/explosion</a:t>
            </a:r>
          </a:p>
          <a:p>
            <a:pPr marL="0" indent="0">
              <a:buNone/>
            </a:pPr>
            <a:r>
              <a:rPr lang="en-US" sz="2400" b="1" dirty="0">
                <a:latin typeface="Opensans"/>
              </a:rPr>
              <a:t>NATURAL CALAMITY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2400" dirty="0">
                <a:latin typeface="Opensans"/>
              </a:rPr>
              <a:t>Landslide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2400" dirty="0">
                <a:latin typeface="Opensans"/>
              </a:rPr>
              <a:t>Storms/Cyclones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2400" dirty="0">
                <a:latin typeface="Opensans"/>
              </a:rPr>
              <a:t>Earthquakes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2400" dirty="0">
                <a:latin typeface="Opensans"/>
              </a:rPr>
              <a:t>Floods</a:t>
            </a:r>
          </a:p>
          <a:p>
            <a:pPr marL="0" indent="0">
              <a:buNone/>
            </a:pPr>
            <a:r>
              <a:rPr lang="en-US" sz="2400" b="1" dirty="0">
                <a:latin typeface="Opensans"/>
              </a:rPr>
              <a:t>SABOTAGE</a:t>
            </a:r>
          </a:p>
          <a:p>
            <a:pPr marL="0" indent="-514350">
              <a:spcBef>
                <a:spcPts val="0"/>
              </a:spcBef>
              <a:buFont typeface="+mj-lt"/>
              <a:buAutoNum type="romanLcPeriod"/>
            </a:pPr>
            <a:r>
              <a:rPr lang="en-US" sz="2400" dirty="0">
                <a:latin typeface="Opensans"/>
              </a:rPr>
              <a:t>Setting trains to fire</a:t>
            </a:r>
          </a:p>
          <a:p>
            <a:pPr marL="0" indent="-514350">
              <a:spcBef>
                <a:spcPts val="0"/>
              </a:spcBef>
              <a:buFont typeface="+mj-lt"/>
              <a:buAutoNum type="romanLcPeriod"/>
            </a:pPr>
            <a:r>
              <a:rPr lang="en-US" sz="2400" dirty="0">
                <a:latin typeface="Opensans"/>
              </a:rPr>
              <a:t>Bombing</a:t>
            </a:r>
          </a:p>
          <a:p>
            <a:pPr marL="0" indent="-514350">
              <a:spcBef>
                <a:spcPts val="0"/>
              </a:spcBef>
              <a:buFont typeface="+mj-lt"/>
              <a:buAutoNum type="romanLcPeriod"/>
            </a:pPr>
            <a:r>
              <a:rPr lang="en-US" sz="2400" dirty="0">
                <a:latin typeface="Opensans"/>
              </a:rPr>
              <a:t>Obstruction on tracks</a:t>
            </a:r>
          </a:p>
          <a:p>
            <a:pPr marL="0" indent="-514350">
              <a:spcBef>
                <a:spcPts val="0"/>
              </a:spcBef>
              <a:buFont typeface="+mj-lt"/>
              <a:buAutoNum type="romanLcPeriod"/>
            </a:pPr>
            <a:r>
              <a:rPr lang="en-US" sz="2400" dirty="0">
                <a:latin typeface="Opensans"/>
              </a:rPr>
              <a:t>Tampering with railway fittings</a:t>
            </a:r>
            <a:endParaRPr lang="en-IN" sz="2400" dirty="0">
              <a:latin typeface="Opensans"/>
            </a:endParaRPr>
          </a:p>
        </p:txBody>
      </p:sp>
      <p:pic>
        <p:nvPicPr>
          <p:cNvPr id="5" name="Picture 4" descr="C:\Users\Acer\Downloads\WhatsApp Image 2025-09-04 at 17.24.38 (1).jpeg">
            <a:extLst>
              <a:ext uri="{FF2B5EF4-FFF2-40B4-BE49-F238E27FC236}">
                <a16:creationId xmlns:a16="http://schemas.microsoft.com/office/drawing/2014/main" id="{C623AE2D-D74E-4815-B211-C79643A2CAA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3" y="214580"/>
            <a:ext cx="1086135" cy="89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cer\Downloads\WhatsApp Image 2025-09-04 at 17.24.38 (3).jpeg">
            <a:extLst>
              <a:ext uri="{FF2B5EF4-FFF2-40B4-BE49-F238E27FC236}">
                <a16:creationId xmlns:a16="http://schemas.microsoft.com/office/drawing/2014/main" id="{00E71005-E0A4-4346-BA46-905B87046C3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1" y="191134"/>
            <a:ext cx="980626" cy="899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523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C1FFB4-3F4D-4E47-ADA4-8925AB4B675C}"/>
              </a:ext>
            </a:extLst>
          </p:cNvPr>
          <p:cNvSpPr txBox="1"/>
          <p:nvPr/>
        </p:nvSpPr>
        <p:spPr>
          <a:xfrm>
            <a:off x="5720862" y="11724"/>
            <a:ext cx="65297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1E52D7-76F5-65DF-9565-386DCCDF1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1186"/>
            <a:ext cx="4402015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Opensans"/>
              </a:rPr>
              <a:t>CHARACTERISTICS </a:t>
            </a:r>
            <a:endParaRPr lang="en-IN" sz="4000" b="1" dirty="0">
              <a:solidFill>
                <a:srgbClr val="FFC000"/>
              </a:solidFill>
              <a:latin typeface="Open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4309C-8A47-E579-B449-C7DF19406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8092" y="1348153"/>
            <a:ext cx="5515708" cy="4828809"/>
          </a:xfrm>
        </p:spPr>
        <p:txBody>
          <a:bodyPr>
            <a:normAutofit lnSpcReduction="10000"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sans"/>
              </a:rPr>
              <a:t>Usually happens unexpectedly, without any warning.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sans"/>
              </a:rPr>
              <a:t>Result in fatalities/injuries.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sans"/>
              </a:rPr>
              <a:t>Attracts lot of media attention.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sans"/>
              </a:rPr>
              <a:t>Causes psychological problems for the survivors, rescuers and families.</a:t>
            </a:r>
            <a:endParaRPr lang="en-IN" sz="2800" dirty="0">
              <a:latin typeface="Opensans"/>
            </a:endParaRPr>
          </a:p>
        </p:txBody>
      </p:sp>
      <p:pic>
        <p:nvPicPr>
          <p:cNvPr id="5" name="Picture 4" descr="C:\Users\Acer\Downloads\WhatsApp Image 2025-09-04 at 17.24.38 (1).jpeg">
            <a:extLst>
              <a:ext uri="{FF2B5EF4-FFF2-40B4-BE49-F238E27FC236}">
                <a16:creationId xmlns:a16="http://schemas.microsoft.com/office/drawing/2014/main" id="{1F0DF408-7825-44F8-ACED-6186D2D048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3" y="214580"/>
            <a:ext cx="1086135" cy="89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cer\Downloads\WhatsApp Image 2025-09-04 at 17.24.38 (3).jpeg">
            <a:extLst>
              <a:ext uri="{FF2B5EF4-FFF2-40B4-BE49-F238E27FC236}">
                <a16:creationId xmlns:a16="http://schemas.microsoft.com/office/drawing/2014/main" id="{7A0114EC-FA06-4B7A-AF47-5F05540A92D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1" y="191134"/>
            <a:ext cx="980626" cy="899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79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3C505E-E9FF-4FE1-A8E3-B235CDC0AE89}"/>
              </a:ext>
            </a:extLst>
          </p:cNvPr>
          <p:cNvSpPr txBox="1"/>
          <p:nvPr/>
        </p:nvSpPr>
        <p:spPr>
          <a:xfrm>
            <a:off x="5720862" y="11724"/>
            <a:ext cx="65297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DD1558-E5D3-DB2B-15ED-42EA54675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3277"/>
            <a:ext cx="4220305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Opensans"/>
              </a:rPr>
              <a:t>CONSEQUENCES</a:t>
            </a:r>
            <a:endParaRPr lang="en-IN" sz="4000" b="1" dirty="0">
              <a:solidFill>
                <a:srgbClr val="FFC000"/>
              </a:solidFill>
              <a:latin typeface="Open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B126B-ABD4-B46B-49C4-7D95B551F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5322" y="1066798"/>
            <a:ext cx="5943601" cy="5438409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b="1" dirty="0">
                <a:latin typeface="Opensans"/>
              </a:rPr>
              <a:t>SHOCK STAGE</a:t>
            </a:r>
            <a:r>
              <a:rPr lang="en-US" sz="2400" dirty="0">
                <a:latin typeface="Opensans"/>
              </a:rPr>
              <a:t>: Victims are stunned, dazed and apathetic.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400" dirty="0">
              <a:latin typeface="Opensans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>
                <a:latin typeface="Opensans"/>
              </a:rPr>
              <a:t>SUGGESTIBLE STAGE</a:t>
            </a:r>
            <a:r>
              <a:rPr lang="en-US" sz="2400" dirty="0">
                <a:latin typeface="Opensans"/>
              </a:rPr>
              <a:t>: Victims tend to be passive and willing to take directions from rescue workers.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400" dirty="0">
              <a:latin typeface="Opensans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>
                <a:latin typeface="Opensans"/>
              </a:rPr>
              <a:t>RECOVERY STAGE</a:t>
            </a:r>
            <a:r>
              <a:rPr lang="en-US" sz="2400" dirty="0">
                <a:latin typeface="Opensans"/>
              </a:rPr>
              <a:t>: 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US" sz="2400" dirty="0">
                <a:latin typeface="Opensans"/>
              </a:rPr>
              <a:t>Spontaneous reaction of men available on the train.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US" sz="2400" dirty="0">
                <a:latin typeface="Opensans"/>
              </a:rPr>
              <a:t>Rescue and relief work by men and material available locally.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US" sz="2400" dirty="0">
                <a:latin typeface="Opensans"/>
              </a:rPr>
              <a:t>Longest phase consists of meticulously planned efforts by DM teams.</a:t>
            </a:r>
            <a:endParaRPr lang="en-IN" sz="2400" dirty="0">
              <a:latin typeface="Opensans"/>
            </a:endParaRPr>
          </a:p>
        </p:txBody>
      </p:sp>
      <p:pic>
        <p:nvPicPr>
          <p:cNvPr id="5" name="Picture 4" descr="C:\Users\Acer\Downloads\WhatsApp Image 2025-09-04 at 17.24.38 (1).jpeg">
            <a:extLst>
              <a:ext uri="{FF2B5EF4-FFF2-40B4-BE49-F238E27FC236}">
                <a16:creationId xmlns:a16="http://schemas.microsoft.com/office/drawing/2014/main" id="{E0857AE3-5762-43C2-BC11-49EB4575948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3" y="214580"/>
            <a:ext cx="1086135" cy="89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cer\Downloads\WhatsApp Image 2025-09-04 at 17.24.38 (3).jpeg">
            <a:extLst>
              <a:ext uri="{FF2B5EF4-FFF2-40B4-BE49-F238E27FC236}">
                <a16:creationId xmlns:a16="http://schemas.microsoft.com/office/drawing/2014/main" id="{B5E93B00-D7E9-4A98-8DA1-3A2A4E989F6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1" y="191134"/>
            <a:ext cx="980626" cy="899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904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7E4230-8B99-4FFE-BC91-490069C92DB7}"/>
              </a:ext>
            </a:extLst>
          </p:cNvPr>
          <p:cNvSpPr txBox="1"/>
          <p:nvPr/>
        </p:nvSpPr>
        <p:spPr>
          <a:xfrm>
            <a:off x="5720862" y="11724"/>
            <a:ext cx="65297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30A4D-0F82-4909-82A9-3AB43BC35963}"/>
              </a:ext>
            </a:extLst>
          </p:cNvPr>
          <p:cNvSpPr txBox="1"/>
          <p:nvPr/>
        </p:nvSpPr>
        <p:spPr>
          <a:xfrm>
            <a:off x="5873262" y="164124"/>
            <a:ext cx="65297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C71A07-D038-C11A-136D-C71167AE4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1186"/>
            <a:ext cx="4601308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Opensans"/>
              </a:rPr>
              <a:t>SAR DURING ACCIDENTS</a:t>
            </a:r>
            <a:endParaRPr lang="en-IN" sz="4000" b="1" dirty="0">
              <a:solidFill>
                <a:srgbClr val="FFC000"/>
              </a:solidFill>
              <a:latin typeface="Open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5171B-074A-8200-5239-15EA5EEE2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262" y="1453662"/>
            <a:ext cx="5943600" cy="520839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800" b="1" dirty="0">
                <a:latin typeface="Opensans"/>
              </a:rPr>
              <a:t>Common rescue functions are to</a:t>
            </a:r>
            <a:r>
              <a:rPr lang="en-US" sz="2800" dirty="0">
                <a:latin typeface="Opensans"/>
              </a:rPr>
              <a:t>: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US" sz="2800" dirty="0">
                <a:latin typeface="Opensans"/>
              </a:rPr>
              <a:t>Access, support and remove trapped victims.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US" sz="2800" dirty="0">
                <a:latin typeface="Opensans"/>
              </a:rPr>
              <a:t>Assist in evacuating the dead.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US" sz="2800" dirty="0">
                <a:latin typeface="Opensans"/>
              </a:rPr>
              <a:t>Provide support to other services, authorities or specialist team.</a:t>
            </a:r>
          </a:p>
          <a:p>
            <a:pPr marL="0" indent="0" algn="just">
              <a:buNone/>
            </a:pPr>
            <a:endParaRPr lang="en-US" sz="100" dirty="0">
              <a:latin typeface="Opensans"/>
            </a:endParaRPr>
          </a:p>
          <a:p>
            <a:pPr marL="0" indent="0" algn="just">
              <a:buNone/>
            </a:pPr>
            <a:endParaRPr lang="en-US" sz="400" b="1" dirty="0">
              <a:latin typeface="Opensans"/>
            </a:endParaRPr>
          </a:p>
          <a:p>
            <a:pPr marL="0" indent="0" algn="just">
              <a:buNone/>
            </a:pPr>
            <a:r>
              <a:rPr lang="en-US" sz="2800" b="1" dirty="0">
                <a:latin typeface="Opensans"/>
              </a:rPr>
              <a:t>Planning</a:t>
            </a:r>
            <a:r>
              <a:rPr lang="en-US" sz="2800" dirty="0">
                <a:latin typeface="Opensans"/>
              </a:rPr>
              <a:t>: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US" sz="2800" dirty="0">
                <a:latin typeface="Opensans"/>
              </a:rPr>
              <a:t>List types of entrapment.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US" sz="2800" dirty="0">
                <a:latin typeface="Opensans"/>
              </a:rPr>
              <a:t>List types of releases.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US" sz="2800" dirty="0">
                <a:latin typeface="Opensans"/>
              </a:rPr>
              <a:t>Define a structure of search &amp; rescue team.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US" sz="2800" dirty="0">
                <a:latin typeface="Opensans"/>
              </a:rPr>
              <a:t>List out the duties of team members.</a:t>
            </a:r>
            <a:endParaRPr lang="en-IN" sz="2800" dirty="0">
              <a:latin typeface="Opensans"/>
            </a:endParaRPr>
          </a:p>
        </p:txBody>
      </p:sp>
      <p:pic>
        <p:nvPicPr>
          <p:cNvPr id="6" name="Picture 5" descr="C:\Users\Acer\Downloads\WhatsApp Image 2025-09-04 at 17.24.38 (1).jpeg">
            <a:extLst>
              <a:ext uri="{FF2B5EF4-FFF2-40B4-BE49-F238E27FC236}">
                <a16:creationId xmlns:a16="http://schemas.microsoft.com/office/drawing/2014/main" id="{08596636-1072-4999-989F-8680A419266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3" y="214580"/>
            <a:ext cx="1086135" cy="89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Acer\Downloads\WhatsApp Image 2025-09-04 at 17.24.38 (3).jpeg">
            <a:extLst>
              <a:ext uri="{FF2B5EF4-FFF2-40B4-BE49-F238E27FC236}">
                <a16:creationId xmlns:a16="http://schemas.microsoft.com/office/drawing/2014/main" id="{B41339CB-00D1-4423-8937-8CFC7787AF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1" y="191134"/>
            <a:ext cx="980626" cy="899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192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95CACC-9A54-42A2-B8E3-1030E02CA953}"/>
              </a:ext>
            </a:extLst>
          </p:cNvPr>
          <p:cNvSpPr txBox="1"/>
          <p:nvPr/>
        </p:nvSpPr>
        <p:spPr>
          <a:xfrm>
            <a:off x="5720862" y="23447"/>
            <a:ext cx="65297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69BA3-E3FF-83B4-329B-FA99B1984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0876"/>
            <a:ext cx="3979985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opensan(Headings)"/>
              </a:rPr>
              <a:t>PRINCIPLES</a:t>
            </a:r>
            <a:endParaRPr lang="en-IN" sz="4000" b="1" dirty="0">
              <a:solidFill>
                <a:srgbClr val="FFC000"/>
              </a:solidFill>
              <a:latin typeface="opensan(Headings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2BF0E-E4B6-2737-0CD4-31B6CFC12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1969"/>
            <a:ext cx="5509846" cy="5560087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800" dirty="0">
                <a:latin typeface="opensan(Headings)"/>
              </a:rPr>
              <a:t>Rescue will occur in phases.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800" dirty="0">
                <a:latin typeface="opensan(Headings)"/>
              </a:rPr>
              <a:t>Each phase must be completed before beginning of the next phase.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800" dirty="0">
                <a:latin typeface="opensan(Headings)"/>
              </a:rPr>
              <a:t>Method to use: </a:t>
            </a:r>
            <a:r>
              <a:rPr lang="en-US" sz="2800" b="1" dirty="0">
                <a:latin typeface="opensan(Headings)"/>
              </a:rPr>
              <a:t>SAVER</a:t>
            </a:r>
          </a:p>
          <a:p>
            <a:pPr algn="just"/>
            <a:r>
              <a:rPr lang="en-US" sz="2800" dirty="0">
                <a:latin typeface="opensan(Headings)"/>
              </a:rPr>
              <a:t> S: Systematic</a:t>
            </a:r>
          </a:p>
          <a:p>
            <a:pPr algn="just"/>
            <a:r>
              <a:rPr lang="en-US" sz="2800" dirty="0">
                <a:latin typeface="opensan(Headings)"/>
              </a:rPr>
              <a:t> A: Approach to </a:t>
            </a:r>
          </a:p>
          <a:p>
            <a:pPr algn="just"/>
            <a:r>
              <a:rPr lang="en-US" sz="2800" dirty="0">
                <a:latin typeface="opensan(Headings)"/>
              </a:rPr>
              <a:t> V: Victim</a:t>
            </a:r>
          </a:p>
          <a:p>
            <a:pPr algn="just"/>
            <a:r>
              <a:rPr lang="en-US" sz="2800" dirty="0">
                <a:latin typeface="opensan(Headings)"/>
              </a:rPr>
              <a:t> E: Entrapment</a:t>
            </a:r>
          </a:p>
          <a:p>
            <a:pPr algn="just"/>
            <a:r>
              <a:rPr lang="en-US" sz="2800" dirty="0">
                <a:latin typeface="opensan(Headings)"/>
              </a:rPr>
              <a:t> R: Rescue</a:t>
            </a:r>
          </a:p>
          <a:p>
            <a:pPr algn="just"/>
            <a:endParaRPr lang="en-IN" sz="2800" dirty="0">
              <a:latin typeface="+mj-lt"/>
            </a:endParaRPr>
          </a:p>
        </p:txBody>
      </p:sp>
      <p:pic>
        <p:nvPicPr>
          <p:cNvPr id="5" name="Picture 4" descr="C:\Users\Acer\Downloads\WhatsApp Image 2025-09-04 at 17.24.38 (1).jpeg">
            <a:extLst>
              <a:ext uri="{FF2B5EF4-FFF2-40B4-BE49-F238E27FC236}">
                <a16:creationId xmlns:a16="http://schemas.microsoft.com/office/drawing/2014/main" id="{B1B298A9-1F82-440F-940A-358BFD63E01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3" y="214580"/>
            <a:ext cx="1086135" cy="89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cer\Downloads\WhatsApp Image 2025-09-04 at 17.24.38 (3).jpeg">
            <a:extLst>
              <a:ext uri="{FF2B5EF4-FFF2-40B4-BE49-F238E27FC236}">
                <a16:creationId xmlns:a16="http://schemas.microsoft.com/office/drawing/2014/main" id="{42D8D759-F97E-450E-86F7-FDBEC76CF47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1" y="191134"/>
            <a:ext cx="980626" cy="899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746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1775</Words>
  <Application>Microsoft Office PowerPoint</Application>
  <PresentationFormat>Widescreen</PresentationFormat>
  <Paragraphs>280</Paragraphs>
  <Slides>39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3" baseType="lpstr">
      <vt:lpstr>Arial</vt:lpstr>
      <vt:lpstr>Arial MT</vt:lpstr>
      <vt:lpstr>Calibri</vt:lpstr>
      <vt:lpstr>Calibri Light</vt:lpstr>
      <vt:lpstr>Open Sans</vt:lpstr>
      <vt:lpstr>Open Sans</vt:lpstr>
      <vt:lpstr>openASN</vt:lpstr>
      <vt:lpstr>opensan(Headings)</vt:lpstr>
      <vt:lpstr>Opensans</vt:lpstr>
      <vt:lpstr>opensnas</vt:lpstr>
      <vt:lpstr>Times New Roman</vt:lpstr>
      <vt:lpstr>Wingdings</vt:lpstr>
      <vt:lpstr>Wingdings 2</vt:lpstr>
      <vt:lpstr>Office Theme</vt:lpstr>
      <vt:lpstr>PowerPoint Presentation</vt:lpstr>
      <vt:lpstr>     OBJECTIVES</vt:lpstr>
      <vt:lpstr>INTRODUCTION</vt:lpstr>
      <vt:lpstr>FIRST RESPONDERS</vt:lpstr>
      <vt:lpstr>CAUSES OF TRAIN DISASTER</vt:lpstr>
      <vt:lpstr>CHARACTERISTICS </vt:lpstr>
      <vt:lpstr>CONSEQUENCES</vt:lpstr>
      <vt:lpstr>SAR DURING ACCIDENTS</vt:lpstr>
      <vt:lpstr>PRINCIPLES</vt:lpstr>
      <vt:lpstr>ENTRAPMENTS TYPES</vt:lpstr>
      <vt:lpstr>RELEASE TYPES</vt:lpstr>
      <vt:lpstr>ORGANIZING FESCUE</vt:lpstr>
      <vt:lpstr>DUTIES OF TEAM LEADER</vt:lpstr>
      <vt:lpstr>    TASKS</vt:lpstr>
      <vt:lpstr>RESCUE PLAN</vt:lpstr>
      <vt:lpstr>RESCUE PLAN: RECONNAISSANCE</vt:lpstr>
      <vt:lpstr>RESCUE PLAN: APPRECIATION</vt:lpstr>
      <vt:lpstr>RESCUE PLAN: FACTORS</vt:lpstr>
      <vt:lpstr>RESCUE PLAN: PLAN EVALUATION</vt:lpstr>
      <vt:lpstr>    SAFETY</vt:lpstr>
      <vt:lpstr>      SAFETY</vt:lpstr>
      <vt:lpstr>SEARCH &amp; EXTRICATION METHODS</vt:lpstr>
      <vt:lpstr>PowerPoint Presentation</vt:lpstr>
      <vt:lpstr>PowerPoint Presentation</vt:lpstr>
      <vt:lpstr>PowerPoint Presentation</vt:lpstr>
      <vt:lpstr>APPROACH STRATEGIES</vt:lpstr>
      <vt:lpstr>PowerPoint Presentation</vt:lpstr>
      <vt:lpstr>VERTICAL  APPROACH</vt:lpstr>
      <vt:lpstr>EVALUATING ACCESS CONDITONS</vt:lpstr>
      <vt:lpstr>PROCEDURES FOR CUTTING AND PENETRATING MATERIALS</vt:lpstr>
      <vt:lpstr>PROCEDURES FOR CUTTING AND PENETRATING MATERIALS…</vt:lpstr>
      <vt:lpstr>EVALUATING ACCESS CONt…</vt:lpstr>
      <vt:lpstr>APPROACH STRATEGIES</vt:lpstr>
      <vt:lpstr>APPROACH STRATEGIES</vt:lpstr>
      <vt:lpstr>IMP INSTRUCTIONS</vt:lpstr>
      <vt:lpstr>GOLDEN HOUR</vt:lpstr>
      <vt:lpstr>ACCIDENT RELIEF  TRAIN</vt:lpstr>
      <vt:lpstr>             ANY QUESTION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SAR IN RAIL TRANSPORT DISASTER</dc:title>
  <dc:creator>kamlesh dhoundiyal</dc:creator>
  <cp:lastModifiedBy>NDRF ACADEMY</cp:lastModifiedBy>
  <cp:revision>61</cp:revision>
  <dcterms:created xsi:type="dcterms:W3CDTF">2023-07-01T15:41:44Z</dcterms:created>
  <dcterms:modified xsi:type="dcterms:W3CDTF">2026-01-05T13:33:18Z</dcterms:modified>
</cp:coreProperties>
</file>