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7" d="100"/>
          <a:sy n="57" d="100"/>
        </p:scale>
        <p:origin x="-396" y="-27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86289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12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12 -</a:t>
            </a:r>
          </a:p>
        </p:txBody>
      </p:sp>
      <p:sp>
        <p:nvSpPr>
          <p:cNvPr id="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392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12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12 -</a:t>
            </a:r>
          </a:p>
        </p:txBody>
      </p:sp>
      <p:sp>
        <p:nvSpPr>
          <p:cNvPr id="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19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MFR | INDIA"/>
          <p:cNvSpPr txBox="1"/>
          <p:nvPr/>
        </p:nvSpPr>
        <p:spPr>
          <a:xfrm>
            <a:off x="6150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PPT 12 -"/>
          <p:cNvSpPr txBox="1"/>
          <p:nvPr/>
        </p:nvSpPr>
        <p:spPr>
          <a:xfrm>
            <a:off x="214511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12 -</a:t>
            </a:r>
          </a:p>
        </p:txBody>
      </p:sp>
      <p:sp>
        <p:nvSpPr>
          <p:cNvPr id="3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633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medical-student-are-practicing.jpg" descr="medical-student-are-practicing.jpg"/>
          <p:cNvPicPr>
            <a:picLocks noChangeAspect="1"/>
          </p:cNvPicPr>
          <p:nvPr/>
        </p:nvPicPr>
        <p:blipFill>
          <a:blip r:embed="rId3"/>
          <a:srcRect l="234" t="14710" r="7167" b="7408"/>
          <a:stretch>
            <a:fillRect/>
          </a:stretch>
        </p:blipFill>
        <p:spPr>
          <a:xfrm>
            <a:off x="-23562" y="0"/>
            <a:ext cx="2443112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पीयर | एमएफआर | भारत</a:t>
            </a:r>
          </a:p>
        </p:txBody>
      </p:sp>
      <p:sp>
        <p:nvSpPr>
          <p:cNvPr id="8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PPT 12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पीपीटी 12 -</a:t>
            </a:r>
          </a:p>
        </p:txBody>
      </p:sp>
      <p:sp>
        <p:nvSpPr>
          <p:cNvPr id="8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84" name="Rectangle"/>
          <p:cNvSpPr/>
          <p:nvPr/>
        </p:nvSpPr>
        <p:spPr>
          <a:xfrm>
            <a:off x="0" y="0"/>
            <a:ext cx="24384001" cy="13716001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5" name="Shape"/>
          <p:cNvSpPr/>
          <p:nvPr/>
        </p:nvSpPr>
        <p:spPr>
          <a:xfrm>
            <a:off x="126999" y="4083124"/>
            <a:ext cx="17776160" cy="3533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rgbClr val="DA751A">
              <a:alpha val="8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6" name="LESSON 12…"/>
          <p:cNvSpPr txBox="1"/>
          <p:nvPr/>
        </p:nvSpPr>
        <p:spPr>
          <a:xfrm>
            <a:off x="1200259" y="4083124"/>
            <a:ext cx="12020755" cy="3029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पाठ</a:t>
            </a:r>
            <a:r>
              <a:rPr dirty="0"/>
              <a:t> 12</a:t>
            </a:r>
          </a:p>
          <a:p>
            <a:pPr defTabSz="243840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खोपड़ी</a:t>
            </a:r>
            <a:r>
              <a:rPr dirty="0"/>
              <a:t>, </a:t>
            </a:r>
            <a:r>
              <a:rPr dirty="0" err="1"/>
              <a:t>रीढ</a:t>
            </a:r>
            <a:r>
              <a:rPr dirty="0"/>
              <a:t>़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छाती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चोटें</a:t>
            </a:r>
            <a:endParaRPr dirty="0"/>
          </a:p>
        </p:txBody>
      </p:sp>
      <p:grpSp>
        <p:nvGrpSpPr>
          <p:cNvPr id="92" name="Group"/>
          <p:cNvGrpSpPr/>
          <p:nvPr/>
        </p:nvGrpSpPr>
        <p:grpSpPr>
          <a:xfrm>
            <a:off x="-1" y="11193859"/>
            <a:ext cx="24434801" cy="2522141"/>
            <a:chOff x="0" y="0"/>
            <a:chExt cx="24434800" cy="2522140"/>
          </a:xfrm>
        </p:grpSpPr>
        <p:sp>
          <p:nvSpPr>
            <p:cNvPr id="87" name="Shape"/>
            <p:cNvSpPr/>
            <p:nvPr/>
          </p:nvSpPr>
          <p:spPr>
            <a:xfrm flipH="1">
              <a:off x="0" y="0"/>
              <a:ext cx="24434801" cy="252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934" y="0"/>
                  </a:lnTo>
                  <a:lnTo>
                    <a:pt x="19328" y="7094"/>
                  </a:lnTo>
                  <a:lnTo>
                    <a:pt x="187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pic>
          <p:nvPicPr>
            <p:cNvPr id="88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7816" y="317422"/>
              <a:ext cx="6604001" cy="1937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1" name="Group"/>
            <p:cNvGrpSpPr/>
            <p:nvPr/>
          </p:nvGrpSpPr>
          <p:grpSpPr>
            <a:xfrm>
              <a:off x="10512114" y="268426"/>
              <a:ext cx="4318001" cy="2008830"/>
              <a:chOff x="0" y="0"/>
              <a:chExt cx="4318000" cy="2008829"/>
            </a:xfrm>
          </p:grpSpPr>
          <p:pic>
            <p:nvPicPr>
              <p:cNvPr id="89" name="NDMA India.png" descr="NDMA India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81439"/>
                <a:ext cx="1764513" cy="17645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" name="NDRF India.jpeg" descr="NDRF India.jpe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09170" y="0"/>
                <a:ext cx="2008830" cy="20088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5" name="Group"/>
          <p:cNvGrpSpPr/>
          <p:nvPr/>
        </p:nvGrpSpPr>
        <p:grpSpPr>
          <a:xfrm>
            <a:off x="21539200" y="12813338"/>
            <a:ext cx="2209800" cy="1270001"/>
            <a:chOff x="30361" y="0"/>
            <a:chExt cx="2209800" cy="1270000"/>
          </a:xfrm>
        </p:grpSpPr>
        <p:sp>
          <p:nvSpPr>
            <p:cNvPr id="93" name="PPT 12 - 1"/>
            <p:cNvSpPr/>
            <p:nvPr/>
          </p:nvSpPr>
          <p:spPr>
            <a:xfrm>
              <a:off x="9701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12 - 1</a:t>
              </a:r>
            </a:p>
          </p:txBody>
        </p:sp>
        <p:sp>
          <p:nvSpPr>
            <p:cNvPr id="94" name="Rectangle"/>
            <p:cNvSpPr/>
            <p:nvPr/>
          </p:nvSpPr>
          <p:spPr>
            <a:xfrm>
              <a:off x="30361" y="699461"/>
              <a:ext cx="1879601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6" name="Photo Credit: Freepik"/>
          <p:cNvSpPr txBox="1"/>
          <p:nvPr/>
        </p:nvSpPr>
        <p:spPr>
          <a:xfrm rot="16200000">
            <a:off x="-844613" y="9589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फोटो क्रेडिट: फ्रीपिक</a:t>
            </a:r>
          </a:p>
        </p:txBody>
      </p:sp>
      <p:pic>
        <p:nvPicPr>
          <p:cNvPr id="97" name="MFR-logo-02.png" descr="MFR-logo-02.png"/>
          <p:cNvPicPr>
            <a:picLocks noChangeAspect="1"/>
          </p:cNvPicPr>
          <p:nvPr/>
        </p:nvPicPr>
        <p:blipFill>
          <a:blip r:embed="rId7"/>
          <a:srcRect t="12599" b="19178"/>
          <a:stretch>
            <a:fillRect/>
          </a:stretch>
        </p:blipFill>
        <p:spPr>
          <a:xfrm>
            <a:off x="16441624" y="3557848"/>
            <a:ext cx="7102674" cy="34256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16276320" y="11953702"/>
            <a:ext cx="4788131" cy="71209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r>
              <a:rPr lang="hi-IN" dirty="0"/>
              <a:t>उप </a:t>
            </a:r>
            <a:r>
              <a:rPr lang="hi-IN" dirty="0" smtClean="0"/>
              <a:t>निरीक्षक</a:t>
            </a:r>
            <a:r>
              <a:rPr lang="en-US" dirty="0" smtClean="0"/>
              <a:t> </a:t>
            </a:r>
            <a:r>
              <a:rPr lang="hi-IN" dirty="0"/>
              <a:t>रितु नागर</a:t>
            </a:r>
            <a:endParaRPr kumimoji="0" lang="en-IN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66469" cy="202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3621" y="0"/>
            <a:ext cx="2443942" cy="202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10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1" name="PPT 12 -"/>
          <p:cNvSpPr txBox="1"/>
          <p:nvPr/>
        </p:nvSpPr>
        <p:spPr>
          <a:xfrm>
            <a:off x="22171320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endParaRPr b="1" dirty="0"/>
          </a:p>
        </p:txBody>
      </p:sp>
      <p:sp>
        <p:nvSpPr>
          <p:cNvPr id="10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71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04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602390" y="5406076"/>
            <a:ext cx="7627217" cy="4355126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इस</a:t>
            </a:r>
            <a:r>
              <a:rPr dirty="0"/>
              <a:t> </a:t>
            </a:r>
            <a:r>
              <a:rPr dirty="0" err="1"/>
              <a:t>पाठ</a:t>
            </a:r>
            <a:r>
              <a:rPr dirty="0"/>
              <a:t> </a:t>
            </a:r>
            <a:r>
              <a:rPr dirty="0" err="1"/>
              <a:t>को</a:t>
            </a:r>
            <a:r>
              <a:rPr dirty="0"/>
              <a:t> </a:t>
            </a:r>
            <a:r>
              <a:rPr dirty="0" err="1"/>
              <a:t>पूरा</a:t>
            </a:r>
            <a:r>
              <a:rPr dirty="0"/>
              <a:t> </a:t>
            </a:r>
            <a:r>
              <a:rPr dirty="0" err="1"/>
              <a:t>करने</a:t>
            </a:r>
            <a:r>
              <a:rPr dirty="0"/>
              <a:t> </a:t>
            </a:r>
            <a:r>
              <a:rPr dirty="0" err="1"/>
              <a:t>पर</a:t>
            </a:r>
            <a:r>
              <a:rPr dirty="0"/>
              <a:t>, </a:t>
            </a:r>
            <a:r>
              <a:rPr dirty="0" err="1"/>
              <a:t>आप</a:t>
            </a:r>
            <a:r>
              <a:rPr dirty="0"/>
              <a:t> </a:t>
            </a:r>
            <a:r>
              <a:rPr dirty="0" err="1"/>
              <a:t>सक्षम</a:t>
            </a:r>
            <a:r>
              <a:rPr dirty="0"/>
              <a:t> </a:t>
            </a:r>
            <a:r>
              <a:rPr dirty="0" err="1"/>
              <a:t>होंगे</a:t>
            </a:r>
            <a:r>
              <a:rPr dirty="0"/>
              <a:t>:</a:t>
            </a:r>
          </a:p>
        </p:txBody>
      </p:sp>
      <p:sp>
        <p:nvSpPr>
          <p:cNvPr id="105" name="OBJECTIVES"/>
          <p:cNvSpPr txBox="1"/>
          <p:nvPr/>
        </p:nvSpPr>
        <p:spPr>
          <a:xfrm>
            <a:off x="968433" y="3526722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उद्देश्य</a:t>
            </a:r>
            <a:endParaRPr dirty="0"/>
          </a:p>
        </p:txBody>
      </p:sp>
      <p:sp>
        <p:nvSpPr>
          <p:cNvPr id="106" name="List five signs and symptoms of a skull fracture.…"/>
          <p:cNvSpPr txBox="1"/>
          <p:nvPr/>
        </p:nvSpPr>
        <p:spPr>
          <a:xfrm>
            <a:off x="9996992" y="5952384"/>
            <a:ext cx="13551169" cy="479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खोपड़ी के फ्रैक्चर के पांच संकेत और लक्षण सूचीबद्ध करें।</a:t>
            </a:r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रीढ़ की चोट के छह संकेत और लक्षण सूचीबद्ध करें।</a:t>
            </a:r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छाती की चोट के पांच संकेत और लक्षण सूचीबद्ध करें।</a:t>
            </a:r>
          </a:p>
        </p:txBody>
      </p:sp>
      <p:grpSp>
        <p:nvGrpSpPr>
          <p:cNvPr id="109" name="Group"/>
          <p:cNvGrpSpPr/>
          <p:nvPr/>
        </p:nvGrpSpPr>
        <p:grpSpPr>
          <a:xfrm>
            <a:off x="8295439" y="5677901"/>
            <a:ext cx="1219201" cy="1681958"/>
            <a:chOff x="0" y="115975"/>
            <a:chExt cx="1219200" cy="1681957"/>
          </a:xfrm>
        </p:grpSpPr>
        <p:sp>
          <p:nvSpPr>
            <p:cNvPr id="10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2" name="Group"/>
          <p:cNvGrpSpPr/>
          <p:nvPr/>
        </p:nvGrpSpPr>
        <p:grpSpPr>
          <a:xfrm>
            <a:off x="8295439" y="7583639"/>
            <a:ext cx="1219201" cy="1681959"/>
            <a:chOff x="0" y="115975"/>
            <a:chExt cx="1219200" cy="1681957"/>
          </a:xfrm>
        </p:grpSpPr>
        <p:sp>
          <p:nvSpPr>
            <p:cNvPr id="11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15" name="Group"/>
          <p:cNvGrpSpPr/>
          <p:nvPr/>
        </p:nvGrpSpPr>
        <p:grpSpPr>
          <a:xfrm>
            <a:off x="8295439" y="9489377"/>
            <a:ext cx="1219201" cy="1681959"/>
            <a:chOff x="0" y="115975"/>
            <a:chExt cx="1219200" cy="1681957"/>
          </a:xfrm>
        </p:grpSpPr>
        <p:sp>
          <p:nvSpPr>
            <p:cNvPr id="113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4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1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05"/>
            <a:ext cx="1936866" cy="159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854" y="182163"/>
            <a:ext cx="2085218" cy="179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11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9" name="PPT 12 -"/>
          <p:cNvSpPr txBox="1"/>
          <p:nvPr/>
        </p:nvSpPr>
        <p:spPr>
          <a:xfrm>
            <a:off x="22171320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endParaRPr b="1" dirty="0"/>
          </a:p>
        </p:txBody>
      </p:sp>
      <p:sp>
        <p:nvSpPr>
          <p:cNvPr id="12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71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22" name="Upon completing this lesson, you will become familiar with:"/>
          <p:cNvSpPr txBox="1">
            <a:spLocks noGrp="1"/>
          </p:cNvSpPr>
          <p:nvPr>
            <p:ph type="body" sz="quarter" idx="4294967295"/>
          </p:nvPr>
        </p:nvSpPr>
        <p:spPr>
          <a:xfrm>
            <a:off x="930026" y="5450474"/>
            <a:ext cx="7627217" cy="5223563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इस</a:t>
            </a:r>
            <a:r>
              <a:rPr dirty="0"/>
              <a:t> </a:t>
            </a:r>
            <a:r>
              <a:rPr dirty="0" err="1"/>
              <a:t>पाठ</a:t>
            </a:r>
            <a:r>
              <a:rPr dirty="0"/>
              <a:t> </a:t>
            </a:r>
            <a:r>
              <a:rPr dirty="0" err="1"/>
              <a:t>को</a:t>
            </a:r>
            <a:r>
              <a:rPr dirty="0"/>
              <a:t> </a:t>
            </a:r>
            <a:r>
              <a:rPr dirty="0" err="1"/>
              <a:t>पूरा</a:t>
            </a:r>
            <a:r>
              <a:rPr dirty="0"/>
              <a:t> </a:t>
            </a:r>
            <a:r>
              <a:rPr dirty="0" err="1"/>
              <a:t>करने</a:t>
            </a:r>
            <a:r>
              <a:rPr dirty="0"/>
              <a:t> </a:t>
            </a:r>
            <a:r>
              <a:rPr dirty="0" err="1"/>
              <a:t>पर</a:t>
            </a:r>
            <a:r>
              <a:rPr dirty="0"/>
              <a:t>, </a:t>
            </a:r>
            <a:r>
              <a:rPr dirty="0" err="1"/>
              <a:t>आप</a:t>
            </a:r>
            <a:r>
              <a:rPr dirty="0"/>
              <a:t> </a:t>
            </a:r>
            <a:r>
              <a:rPr dirty="0" err="1"/>
              <a:t>परिचित</a:t>
            </a:r>
            <a:r>
              <a:rPr dirty="0"/>
              <a:t> </a:t>
            </a:r>
            <a:r>
              <a:rPr dirty="0" err="1"/>
              <a:t>होंगे</a:t>
            </a:r>
            <a:r>
              <a:rPr dirty="0"/>
              <a:t>:</a:t>
            </a:r>
          </a:p>
        </p:txBody>
      </p:sp>
      <p:sp>
        <p:nvSpPr>
          <p:cNvPr id="123" name="OBJECTIVES"/>
          <p:cNvSpPr txBox="1"/>
          <p:nvPr/>
        </p:nvSpPr>
        <p:spPr>
          <a:xfrm>
            <a:off x="1016000" y="366204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उद्देश्य</a:t>
            </a:r>
            <a:endParaRPr dirty="0"/>
          </a:p>
        </p:txBody>
      </p:sp>
      <p:sp>
        <p:nvSpPr>
          <p:cNvPr id="124" name="Demonstrate the procedures for the evaluation and pre-hospital treatment of injuries to the skull and spine.…"/>
          <p:cNvSpPr txBox="1"/>
          <p:nvPr/>
        </p:nvSpPr>
        <p:spPr>
          <a:xfrm>
            <a:off x="9996992" y="5699557"/>
            <a:ext cx="13582223" cy="6189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खोपड़ी और रीढ़ की चोटों के मूल्यांकन और प्री-हॉस्पिटल उपचार की प्रक्रियाएँ प्रदर्शित करें।</a:t>
            </a:r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रिब फ्रैक्चर, फ्लेल छाती और पैनेट्रेटिंग छाती की चोटों के मूल्यांकन और प्री-हॉस्पिटल उपचार की प्रक्रियाएँ प्रदर्शित करें।</a:t>
            </a:r>
          </a:p>
        </p:txBody>
      </p:sp>
      <p:grpSp>
        <p:nvGrpSpPr>
          <p:cNvPr id="127" name="Group"/>
          <p:cNvGrpSpPr/>
          <p:nvPr/>
        </p:nvGrpSpPr>
        <p:grpSpPr>
          <a:xfrm>
            <a:off x="8295439" y="5450474"/>
            <a:ext cx="1219201" cy="1681958"/>
            <a:chOff x="0" y="115975"/>
            <a:chExt cx="1219200" cy="1681957"/>
          </a:xfrm>
        </p:grpSpPr>
        <p:sp>
          <p:nvSpPr>
            <p:cNvPr id="12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6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30" name="Group"/>
          <p:cNvGrpSpPr/>
          <p:nvPr/>
        </p:nvGrpSpPr>
        <p:grpSpPr>
          <a:xfrm>
            <a:off x="8295439" y="8992078"/>
            <a:ext cx="1219201" cy="1681958"/>
            <a:chOff x="0" y="115975"/>
            <a:chExt cx="1219200" cy="1681957"/>
          </a:xfrm>
        </p:grpSpPr>
        <p:sp>
          <p:nvSpPr>
            <p:cNvPr id="12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9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pic>
        <p:nvPicPr>
          <p:cNvPr id="1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2474" cy="165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399" y="59612"/>
            <a:ext cx="2094442" cy="169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6072" y="641121"/>
            <a:ext cx="5604890" cy="12581335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1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5" name="PPT 12 -"/>
          <p:cNvSpPr txBox="1"/>
          <p:nvPr/>
        </p:nvSpPr>
        <p:spPr>
          <a:xfrm>
            <a:off x="221713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endParaRPr b="1" dirty="0"/>
          </a:p>
        </p:txBody>
      </p:sp>
      <p:sp>
        <p:nvSpPr>
          <p:cNvPr id="13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38" name="Skeletal System"/>
          <p:cNvSpPr txBox="1"/>
          <p:nvPr/>
        </p:nvSpPr>
        <p:spPr>
          <a:xfrm>
            <a:off x="1016000" y="3682443"/>
            <a:ext cx="8153302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स्केलेटल</a:t>
            </a:r>
            <a:r>
              <a:rPr dirty="0"/>
              <a:t> </a:t>
            </a:r>
            <a:r>
              <a:rPr dirty="0" err="1"/>
              <a:t>सिस्टम</a:t>
            </a:r>
            <a:endParaRPr dirty="0"/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6" y="70964"/>
            <a:ext cx="2003367" cy="17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943" y="118430"/>
            <a:ext cx="2003367" cy="17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14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2" name="PPT 12 -"/>
          <p:cNvSpPr txBox="1"/>
          <p:nvPr/>
        </p:nvSpPr>
        <p:spPr>
          <a:xfrm>
            <a:off x="221713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endParaRPr b="1" dirty="0"/>
          </a:p>
        </p:txBody>
      </p:sp>
      <p:sp>
        <p:nvSpPr>
          <p:cNvPr id="14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145" name="slide no 5" descr="slide no 5"/>
          <p:cNvPicPr>
            <a:picLocks noChangeAspect="1"/>
          </p:cNvPicPr>
          <p:nvPr/>
        </p:nvPicPr>
        <p:blipFill>
          <a:blip r:embed="rId3"/>
          <a:srcRect b="52722"/>
          <a:stretch>
            <a:fillRect/>
          </a:stretch>
        </p:blipFill>
        <p:spPr>
          <a:xfrm>
            <a:off x="11577279" y="1044521"/>
            <a:ext cx="7097393" cy="11950286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Cranium"/>
          <p:cNvSpPr txBox="1"/>
          <p:nvPr/>
        </p:nvSpPr>
        <p:spPr>
          <a:xfrm>
            <a:off x="19257120" y="1270960"/>
            <a:ext cx="2780490" cy="91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क्रेनियम</a:t>
            </a:r>
          </a:p>
        </p:txBody>
      </p:sp>
      <p:sp>
        <p:nvSpPr>
          <p:cNvPr id="147" name="Vertebrae"/>
          <p:cNvSpPr txBox="1"/>
          <p:nvPr/>
        </p:nvSpPr>
        <p:spPr>
          <a:xfrm>
            <a:off x="19257120" y="7285702"/>
            <a:ext cx="3100065" cy="91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रीढ़</a:t>
            </a:r>
          </a:p>
        </p:txBody>
      </p:sp>
      <p:sp>
        <p:nvSpPr>
          <p:cNvPr id="148" name="Thorax"/>
          <p:cNvSpPr txBox="1"/>
          <p:nvPr/>
        </p:nvSpPr>
        <p:spPr>
          <a:xfrm>
            <a:off x="9098906" y="6448529"/>
            <a:ext cx="2321160" cy="91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थोरैक्स</a:t>
            </a:r>
          </a:p>
        </p:txBody>
      </p:sp>
      <p:sp>
        <p:nvSpPr>
          <p:cNvPr id="149" name="Line"/>
          <p:cNvSpPr/>
          <p:nvPr/>
        </p:nvSpPr>
        <p:spPr>
          <a:xfrm flipV="1">
            <a:off x="16592238" y="1853623"/>
            <a:ext cx="2567216" cy="117444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50" name="Line"/>
          <p:cNvSpPr/>
          <p:nvPr/>
        </p:nvSpPr>
        <p:spPr>
          <a:xfrm flipV="1">
            <a:off x="17179357" y="7984152"/>
            <a:ext cx="1873094" cy="637854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51" name="Line"/>
          <p:cNvSpPr/>
          <p:nvPr/>
        </p:nvSpPr>
        <p:spPr>
          <a:xfrm>
            <a:off x="11543640" y="7053301"/>
            <a:ext cx="2773519" cy="3058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52" name="Skeletal System"/>
          <p:cNvSpPr txBox="1"/>
          <p:nvPr/>
        </p:nvSpPr>
        <p:spPr>
          <a:xfrm>
            <a:off x="1077422" y="3200306"/>
            <a:ext cx="8153302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स्केलेटल</a:t>
            </a:r>
            <a:r>
              <a:rPr dirty="0"/>
              <a:t> </a:t>
            </a:r>
            <a:r>
              <a:rPr dirty="0" err="1"/>
              <a:t>सिस्टम</a:t>
            </a:r>
            <a:endParaRPr dirty="0"/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4" y="115663"/>
            <a:ext cx="2003367" cy="17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9578" y="122042"/>
            <a:ext cx="2003367" cy="17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15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6" name="PPT 12 -"/>
          <p:cNvSpPr txBox="1"/>
          <p:nvPr/>
        </p:nvSpPr>
        <p:spPr>
          <a:xfrm>
            <a:off x="22171320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endParaRPr b="1" dirty="0"/>
          </a:p>
        </p:txBody>
      </p:sp>
      <p:sp>
        <p:nvSpPr>
          <p:cNvPr id="15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159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402" y="1019274"/>
            <a:ext cx="3070557" cy="11967214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Cervical vertebrae"/>
          <p:cNvSpPr txBox="1"/>
          <p:nvPr/>
        </p:nvSpPr>
        <p:spPr>
          <a:xfrm>
            <a:off x="14881628" y="1343456"/>
            <a:ext cx="6951567" cy="913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गर्दन की रीढ़ की हड्डियाँ</a:t>
            </a:r>
          </a:p>
        </p:txBody>
      </p:sp>
      <p:sp>
        <p:nvSpPr>
          <p:cNvPr id="161" name="Thoracic vertebrae"/>
          <p:cNvSpPr txBox="1"/>
          <p:nvPr/>
        </p:nvSpPr>
        <p:spPr>
          <a:xfrm>
            <a:off x="15205809" y="4254978"/>
            <a:ext cx="6951568" cy="913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थोरैसिक रीढ़ की हड्डियाँ</a:t>
            </a:r>
          </a:p>
        </p:txBody>
      </p:sp>
      <p:sp>
        <p:nvSpPr>
          <p:cNvPr id="162" name="Lumbar vertebrae"/>
          <p:cNvSpPr txBox="1"/>
          <p:nvPr/>
        </p:nvSpPr>
        <p:spPr>
          <a:xfrm>
            <a:off x="15078809" y="8660118"/>
            <a:ext cx="6951568" cy="1030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कमर की रीढ़ की हड्डियाँ</a:t>
            </a:r>
          </a:p>
        </p:txBody>
      </p:sp>
      <p:sp>
        <p:nvSpPr>
          <p:cNvPr id="163" name="Sacral vertebrae"/>
          <p:cNvSpPr txBox="1"/>
          <p:nvPr/>
        </p:nvSpPr>
        <p:spPr>
          <a:xfrm>
            <a:off x="15078809" y="10388882"/>
            <a:ext cx="6951568" cy="1030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सैक्रल रीढ़ की हड्डियाँ</a:t>
            </a:r>
          </a:p>
        </p:txBody>
      </p:sp>
      <p:sp>
        <p:nvSpPr>
          <p:cNvPr id="164" name="Coccygeal vertebrae"/>
          <p:cNvSpPr txBox="1"/>
          <p:nvPr/>
        </p:nvSpPr>
        <p:spPr>
          <a:xfrm>
            <a:off x="15078809" y="11613301"/>
            <a:ext cx="6028765" cy="115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कॉकसीज रीढ़ की हड्डियाँ</a:t>
            </a:r>
          </a:p>
        </p:txBody>
      </p:sp>
      <p:sp>
        <p:nvSpPr>
          <p:cNvPr id="165" name="Line"/>
          <p:cNvSpPr/>
          <p:nvPr/>
        </p:nvSpPr>
        <p:spPr>
          <a:xfrm>
            <a:off x="11970105" y="1991820"/>
            <a:ext cx="2911524" cy="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66" name="Line"/>
          <p:cNvSpPr/>
          <p:nvPr/>
        </p:nvSpPr>
        <p:spPr>
          <a:xfrm>
            <a:off x="12618470" y="4738192"/>
            <a:ext cx="2587341" cy="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67" name="Line"/>
          <p:cNvSpPr/>
          <p:nvPr/>
        </p:nvSpPr>
        <p:spPr>
          <a:xfrm flipV="1">
            <a:off x="11648981" y="9257931"/>
            <a:ext cx="3065166" cy="979125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68" name="Line"/>
          <p:cNvSpPr/>
          <p:nvPr/>
        </p:nvSpPr>
        <p:spPr>
          <a:xfrm flipV="1">
            <a:off x="12456378" y="10934397"/>
            <a:ext cx="2267768" cy="110057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69" name="Line"/>
          <p:cNvSpPr/>
          <p:nvPr/>
        </p:nvSpPr>
        <p:spPr>
          <a:xfrm flipV="1">
            <a:off x="12294287" y="12176032"/>
            <a:ext cx="2587342" cy="810456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70" name="Spinal Column"/>
          <p:cNvSpPr txBox="1"/>
          <p:nvPr/>
        </p:nvSpPr>
        <p:spPr>
          <a:xfrm>
            <a:off x="1227051" y="5601712"/>
            <a:ext cx="7774684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रीढ</a:t>
            </a:r>
            <a:r>
              <a:rPr dirty="0"/>
              <a:t>़</a:t>
            </a: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6" y="71265"/>
            <a:ext cx="2003367" cy="17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070" y="95441"/>
            <a:ext cx="2003367" cy="17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17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4" name="PPT 12 -"/>
          <p:cNvSpPr txBox="1"/>
          <p:nvPr/>
        </p:nvSpPr>
        <p:spPr>
          <a:xfrm>
            <a:off x="22171320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endParaRPr b="1" dirty="0"/>
          </a:p>
        </p:txBody>
      </p:sp>
      <p:sp>
        <p:nvSpPr>
          <p:cNvPr id="17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pic>
        <p:nvPicPr>
          <p:cNvPr id="177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465" y="2644351"/>
            <a:ext cx="5039995" cy="10045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769" y="2783533"/>
            <a:ext cx="6694121" cy="94617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ternum"/>
          <p:cNvSpPr txBox="1"/>
          <p:nvPr/>
        </p:nvSpPr>
        <p:spPr>
          <a:xfrm>
            <a:off x="11604424" y="3536410"/>
            <a:ext cx="2874612" cy="98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स्टर्नम</a:t>
            </a:r>
          </a:p>
        </p:txBody>
      </p:sp>
      <p:sp>
        <p:nvSpPr>
          <p:cNvPr id="180" name="Ribs"/>
          <p:cNvSpPr txBox="1"/>
          <p:nvPr/>
        </p:nvSpPr>
        <p:spPr>
          <a:xfrm>
            <a:off x="12278921" y="9167169"/>
            <a:ext cx="1471172" cy="11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/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रेशे</a:t>
            </a:r>
          </a:p>
        </p:txBody>
      </p:sp>
      <p:sp>
        <p:nvSpPr>
          <p:cNvPr id="181" name="Line"/>
          <p:cNvSpPr/>
          <p:nvPr/>
        </p:nvSpPr>
        <p:spPr>
          <a:xfrm flipH="1" flipV="1">
            <a:off x="13871484" y="4598253"/>
            <a:ext cx="1806691" cy="942155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82" name="Line"/>
          <p:cNvSpPr/>
          <p:nvPr/>
        </p:nvSpPr>
        <p:spPr>
          <a:xfrm flipV="1">
            <a:off x="7672532" y="4598253"/>
            <a:ext cx="4338732" cy="1696950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83" name="Line"/>
          <p:cNvSpPr/>
          <p:nvPr/>
        </p:nvSpPr>
        <p:spPr>
          <a:xfrm flipV="1">
            <a:off x="13898251" y="8776389"/>
            <a:ext cx="2157322" cy="75212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84" name="Line"/>
          <p:cNvSpPr/>
          <p:nvPr/>
        </p:nvSpPr>
        <p:spPr>
          <a:xfrm flipH="1" flipV="1">
            <a:off x="10284871" y="8423081"/>
            <a:ext cx="1996728" cy="1185725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85" name="Thorax"/>
          <p:cNvSpPr txBox="1"/>
          <p:nvPr/>
        </p:nvSpPr>
        <p:spPr>
          <a:xfrm>
            <a:off x="602390" y="4368745"/>
            <a:ext cx="3970637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थोरैक्स</a:t>
            </a:r>
            <a:endParaRPr dirty="0"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6" y="38072"/>
            <a:ext cx="2003367" cy="17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399" y="166255"/>
            <a:ext cx="2003367" cy="17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88" name="IMG-3642.JPG" descr="IMG-3642.JPG"/>
          <p:cNvPicPr>
            <a:picLocks noChangeAspect="1"/>
          </p:cNvPicPr>
          <p:nvPr/>
        </p:nvPicPr>
        <p:blipFill>
          <a:blip r:embed="rId3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89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19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1" name="PPT 12 -"/>
          <p:cNvSpPr txBox="1"/>
          <p:nvPr/>
        </p:nvSpPr>
        <p:spPr>
          <a:xfrm>
            <a:off x="22171318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endParaRPr b="1" dirty="0"/>
          </a:p>
        </p:txBody>
      </p:sp>
      <p:sp>
        <p:nvSpPr>
          <p:cNvPr id="19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854" y="7608386"/>
            <a:ext cx="7112001" cy="50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1812" y="7622565"/>
            <a:ext cx="8459525" cy="510379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Photo Credit: Freepik"/>
          <p:cNvSpPr txBox="1"/>
          <p:nvPr/>
        </p:nvSpPr>
        <p:spPr>
          <a:xfrm rot="16200000">
            <a:off x="-844613" y="9208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फोटो क्रेडिट: फ्रीपिक</a:t>
            </a: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9477" y="0"/>
            <a:ext cx="2003367" cy="17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171</Words>
  <Application>Microsoft Office PowerPoint</Application>
  <PresentationFormat>Custom</PresentationFormat>
  <Paragraphs>47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CONTROL ROOM 2</cp:lastModifiedBy>
  <cp:revision>3</cp:revision>
  <dcterms:modified xsi:type="dcterms:W3CDTF">2025-12-18T11:30:13Z</dcterms:modified>
</cp:coreProperties>
</file>