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258" r:id="rId3"/>
    <p:sldId id="259" r:id="rId4"/>
    <p:sldId id="264" r:id="rId5"/>
    <p:sldId id="260" r:id="rId6"/>
    <p:sldId id="261" r:id="rId7"/>
    <p:sldId id="262" r:id="rId8"/>
    <p:sldId id="267" r:id="rId9"/>
    <p:sldId id="268" r:id="rId10"/>
  </p:sldIdLst>
  <p:sldSz cx="12192000" cy="6858000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6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2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29FBF45-8B2A-1740-2557-E7C9D223D9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324C3FB-B457-97A7-009A-5311FAC939E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A88449F9-86DB-2F19-2187-BB7C47302D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047C234B-594A-7931-9BD8-C60CB1F3955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9D67B13B-DDD1-4072-B727-DDAC9C6896E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A20D70-486B-4865-FB63-555640D631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A66AE7-44F8-88EA-3526-6497A8B10E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5671A42-3129-47F9-9A5E-B9F2B4BE3ED0}" type="datetimeFigureOut">
              <a:rPr lang="en-IN"/>
              <a:pPr>
                <a:defRPr/>
              </a:pPr>
              <a:t>06-01-2026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2806C4B-97CB-7AA0-05A7-2442EC1E87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D004510-BA55-8E7C-DE28-BED8357DA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4230BE-4F7E-B246-EF6F-622DB2EFD9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B42C6-E9DE-3D53-7383-FE2C382B47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005B4A-926E-4F63-AE2C-66E0A804CEB7}" type="slidenum">
              <a:rPr lang="en-IN" altLang="en-US"/>
              <a:pPr/>
              <a:t>‹#›</a:t>
            </a:fld>
            <a:endParaRPr lang="en-I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56F106B8-F39C-4C3E-78F2-55CB263B2B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C578E226-E16D-C3BC-E986-C9F32552AB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i-IN" altLang="hi-IN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C4307EE9-5C93-F1B1-0CD6-6AAD1809FF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723DEF34-F45D-4DC5-A584-C7B1A2A96DB6}" type="slidenum">
              <a:rPr lang="en-IN" altLang="en-US" sz="1200"/>
              <a:pPr/>
              <a:t>1</a:t>
            </a:fld>
            <a:endParaRPr lang="en-IN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7E9BC31E-D741-2341-7190-8FA97BF560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287D1C1-9584-68D1-B7F0-DF85F645ED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i-IN" altLang="hi-IN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ED8022EF-F415-CD73-33AD-113441E865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C59AA9A-E39D-4B65-AAF8-3F6E6A0AD781}" type="slidenum">
              <a:rPr lang="en-IN" altLang="en-US" sz="1200"/>
              <a:pPr/>
              <a:t>7</a:t>
            </a:fld>
            <a:endParaRPr lang="en-IN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400" y="2045731"/>
            <a:ext cx="10363200" cy="830997"/>
          </a:xfrm>
        </p:spPr>
        <p:txBody>
          <a:bodyPr/>
          <a:lstStyle>
            <a:lvl1pPr>
              <a:defRPr sz="48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400" y="3352800"/>
            <a:ext cx="10363200" cy="1569660"/>
          </a:xfrm>
        </p:spPr>
        <p:txBody>
          <a:bodyPr/>
          <a:lstStyle>
            <a:lvl1pPr marL="0" indent="0" algn="ctr">
              <a:buNone/>
              <a:defRPr lang="en-US" altLang="en-US" sz="4800" b="1" dirty="0">
                <a:solidFill>
                  <a:srgbClr val="262699"/>
                </a:solidFill>
                <a:latin typeface="Arial Black" pitchFamily="34" charset="0"/>
                <a:ea typeface="+mj-ea"/>
                <a:cs typeface="+mj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5218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1059" y="2057401"/>
            <a:ext cx="6583341" cy="3249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430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23637" y="966788"/>
            <a:ext cx="2031325" cy="3459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94957" y="966788"/>
            <a:ext cx="6112443" cy="3459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165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235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06790"/>
            <a:ext cx="10363200" cy="40011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58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397126"/>
            <a:ext cx="3962400" cy="2400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2397126"/>
            <a:ext cx="3962400" cy="24006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563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2195"/>
            <a:ext cx="10972800" cy="7078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13210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17266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13210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17266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164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491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493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27214"/>
            <a:ext cx="4011084" cy="7078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22467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30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967228"/>
            <a:ext cx="7315200" cy="4001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277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A6C3985-65F6-42A2-6CFD-93FCBA6FAE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841375"/>
            <a:ext cx="985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0BED919-515F-1621-F965-7B91ABB45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2057400"/>
            <a:ext cx="9855200" cy="32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8C29985A-5FDD-7D75-1EDB-E5591F2311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57600" y="6278563"/>
            <a:ext cx="48768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893A46FC-D5F5-46D2-9D24-12BC2EFE212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4800" y="196850"/>
            <a:ext cx="11590338" cy="60420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8F40B4F7-6029-48BA-945C-610174CFC23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400" y="6291263"/>
            <a:ext cx="2032000" cy="2619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 dirty="0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altLang="en-US" sz="4000" b="1" dirty="0">
          <a:solidFill>
            <a:srgbClr val="262699"/>
          </a:solidFill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62699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2pPr>
      <a:lvl3pPr marL="1201738" indent="-168275" algn="l" rtl="0" eaLnBrk="0" fontAlgn="base" hangingPunct="0">
        <a:lnSpc>
          <a:spcPct val="85000"/>
        </a:lnSpc>
        <a:spcBef>
          <a:spcPct val="25000"/>
        </a:spcBef>
        <a:spcAft>
          <a:spcPct val="0"/>
        </a:spcAft>
        <a:buChar char="•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lang="en-US" altLang="en-US" sz="36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w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>
            <a:extLst>
              <a:ext uri="{FF2B5EF4-FFF2-40B4-BE49-F238E27FC236}">
                <a16:creationId xmlns:a16="http://schemas.microsoft.com/office/drawing/2014/main" id="{E7AD6980-93F5-C5E6-D1BD-E0967A23BC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0" y="2087563"/>
            <a:ext cx="7772400" cy="823912"/>
          </a:xfrm>
        </p:spPr>
        <p:txBody>
          <a:bodyPr/>
          <a:lstStyle/>
          <a:p>
            <a:r>
              <a:rPr lang="hi-IN">
                <a:solidFill>
                  <a:schemeClr val="tx1"/>
                </a:solidFill>
                <a:latin typeface="Open sans" panose="020B0606030504020204" pitchFamily="34" charset="0"/>
              </a:rPr>
              <a:t>इकाई 12</a:t>
            </a:r>
            <a:endParaRPr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F5E6EC6C-13D1-D22D-2F0B-AD36BE31EEC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773363"/>
            <a:ext cx="9144000" cy="830262"/>
          </a:xfrm>
        </p:spPr>
        <p:txBody>
          <a:bodyPr/>
          <a:lstStyle/>
          <a:p>
            <a:pPr indent="349250">
              <a:defRPr/>
            </a:pPr>
            <a:r>
              <a:rPr lang="hi-IN">
                <a:solidFill>
                  <a:schemeClr val="accent2"/>
                </a:solidFill>
                <a:latin typeface="Open sans"/>
              </a:rPr>
              <a:t>समूह व्यायाम बैठकें</a:t>
            </a:r>
            <a:endParaRPr>
              <a:solidFill>
                <a:schemeClr val="accent2"/>
              </a:solidFill>
              <a:latin typeface="Open sans"/>
            </a:endParaRPr>
          </a:p>
        </p:txBody>
      </p:sp>
      <p:pic>
        <p:nvPicPr>
          <p:cNvPr id="2052" name="Picture 19">
            <a:extLst>
              <a:ext uri="{FF2B5EF4-FFF2-40B4-BE49-F238E27FC236}">
                <a16:creationId xmlns:a16="http://schemas.microsoft.com/office/drawing/2014/main" id="{846502AB-51D0-99CE-7DCF-AA1458AF1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305117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4">
            <a:extLst>
              <a:ext uri="{FF2B5EF4-FFF2-40B4-BE49-F238E27FC236}">
                <a16:creationId xmlns:a16="http://schemas.microsoft.com/office/drawing/2014/main" id="{E7635CB1-776F-F227-1339-19E3EF911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7688"/>
            <a:ext cx="3322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84BE88E-8206-4D06-78A6-21B9880BE1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">
            <a:extLst>
              <a:ext uri="{FF2B5EF4-FFF2-40B4-BE49-F238E27FC236}">
                <a16:creationId xmlns:a16="http://schemas.microsoft.com/office/drawing/2014/main" id="{AA59BB05-6525-7A12-29DF-61E18C8C8A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Box 1">
            <a:extLst>
              <a:ext uri="{FF2B5EF4-FFF2-40B4-BE49-F238E27FC236}">
                <a16:creationId xmlns:a16="http://schemas.microsoft.com/office/drawing/2014/main" id="{688E550E-2419-C9F8-2D33-093FCEC49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800600"/>
            <a:ext cx="3235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FF0000"/>
                </a:solidFill>
              </a:rPr>
              <a:t>        </a:t>
            </a:r>
            <a:r>
              <a:rPr lang="hi-IN" altLang="en-US" sz="2800" b="1">
                <a:solidFill>
                  <a:srgbClr val="FF0000"/>
                </a:solidFill>
              </a:rPr>
              <a:t>प्रस्तुत द्वारा</a:t>
            </a:r>
            <a:endParaRPr lang="en-US" altLang="en-US" sz="2800" b="1">
              <a:solidFill>
                <a:srgbClr val="FF0000"/>
              </a:solidFill>
            </a:endParaRPr>
          </a:p>
          <a:p>
            <a:r>
              <a:rPr lang="hi-IN" altLang="en-US" sz="2800" b="1">
                <a:solidFill>
                  <a:srgbClr val="FF0000"/>
                </a:solidFill>
              </a:rPr>
              <a:t>निरीक्षक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  <a:r>
              <a:rPr lang="hi-IN" altLang="en-US" sz="2800" b="1">
                <a:solidFill>
                  <a:srgbClr val="FF0000"/>
                </a:solidFill>
              </a:rPr>
              <a:t>नवीन कुमार</a:t>
            </a:r>
            <a:endParaRPr lang="en-IN" altLang="en-US" sz="2800">
              <a:solidFill>
                <a:srgbClr val="FF0000"/>
              </a:solidFill>
            </a:endParaRPr>
          </a:p>
        </p:txBody>
      </p:sp>
      <p:pic>
        <p:nvPicPr>
          <p:cNvPr id="2057" name="Picture 1">
            <a:extLst>
              <a:ext uri="{FF2B5EF4-FFF2-40B4-BE49-F238E27FC236}">
                <a16:creationId xmlns:a16="http://schemas.microsoft.com/office/drawing/2014/main" id="{3F8E9CC7-17B1-752E-10CD-A337BF3EA5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8BFBEB62-EF11-E641-182C-1E415864C1D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>
            <a:extLst>
              <a:ext uri="{FF2B5EF4-FFF2-40B4-BE49-F238E27FC236}">
                <a16:creationId xmlns:a16="http://schemas.microsoft.com/office/drawing/2014/main" id="{E86CDDB1-6CC4-14DC-A444-29E7527BF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765175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उद्देश्य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3075" name="Content Placeholder 4">
            <a:extLst>
              <a:ext uri="{FF2B5EF4-FFF2-40B4-BE49-F238E27FC236}">
                <a16:creationId xmlns:a16="http://schemas.microsoft.com/office/drawing/2014/main" id="{3BD979C7-A699-0FD1-B003-B01FF96B9F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62200" y="1981200"/>
            <a:ext cx="7391400" cy="1754188"/>
          </a:xfrm>
        </p:spPr>
        <p:txBody>
          <a:bodyPr/>
          <a:lstStyle/>
          <a:p>
            <a:pPr>
              <a:buFontTx/>
              <a:buNone/>
            </a:pPr>
            <a:r>
              <a:rPr lang="hi-IN">
                <a:latin typeface="Open sans" panose="020B0606030504020204" pitchFamily="34" charset="0"/>
              </a:rPr>
              <a:t>प्रतिभागियों को समूह में एक साथ काम करने के लिए उपकरण प्रदान करना।</a:t>
            </a:r>
            <a:endParaRPr sz="2800">
              <a:latin typeface="Open sans" panose="020B0606030504020204" pitchFamily="34" charset="0"/>
            </a:endParaRP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049F3ECA-704F-39C2-DBF8-4AE4AADA6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12-1</a:t>
            </a:r>
          </a:p>
        </p:txBody>
      </p:sp>
      <p:pic>
        <p:nvPicPr>
          <p:cNvPr id="30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B8B338F-F063-52C4-6E89-DC1AA45679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">
            <a:extLst>
              <a:ext uri="{FF2B5EF4-FFF2-40B4-BE49-F238E27FC236}">
                <a16:creationId xmlns:a16="http://schemas.microsoft.com/office/drawing/2014/main" id="{188C1AD6-1CDC-1632-3972-731FC71FE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">
            <a:extLst>
              <a:ext uri="{FF2B5EF4-FFF2-40B4-BE49-F238E27FC236}">
                <a16:creationId xmlns:a16="http://schemas.microsoft.com/office/drawing/2014/main" id="{18F0261C-A528-FCED-8DDC-8BB9680180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0">
            <a:extLst>
              <a:ext uri="{FF2B5EF4-FFF2-40B4-BE49-F238E27FC236}">
                <a16:creationId xmlns:a16="http://schemas.microsoft.com/office/drawing/2014/main" id="{84CD7A45-3029-9696-0E5E-D605BFF9E0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>
            <a:extLst>
              <a:ext uri="{FF2B5EF4-FFF2-40B4-BE49-F238E27FC236}">
                <a16:creationId xmlns:a16="http://schemas.microsoft.com/office/drawing/2014/main" id="{B4ED3100-F669-2523-9B60-4C1B611CE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371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98B112DD-E7D8-FC9D-E7B5-2DDC71B30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533400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12 उद्देश्य</a:t>
            </a:r>
            <a:endParaRPr sz="4800" b="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4100" name="Rectangle 8">
            <a:extLst>
              <a:ext uri="{FF2B5EF4-FFF2-40B4-BE49-F238E27FC236}">
                <a16:creationId xmlns:a16="http://schemas.microsoft.com/office/drawing/2014/main" id="{E31C1184-529A-C2F7-C437-5223D590C2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68425"/>
            <a:ext cx="9296400" cy="3736975"/>
          </a:xfrm>
        </p:spPr>
        <p:txBody>
          <a:bodyPr/>
          <a:lstStyle/>
          <a:p>
            <a:pPr marL="109538" indent="0" algn="just">
              <a:buClr>
                <a:srgbClr val="000066"/>
              </a:buClr>
              <a:buFontTx/>
              <a:buNone/>
            </a:pPr>
            <a:r>
              <a:rPr lang="hi-IN" sz="3200">
                <a:latin typeface="Open sans" panose="020B0606030504020204" pitchFamily="34" charset="0"/>
              </a:rPr>
              <a:t>इस इकाई के पूरा होने पर, आप निम्नलिखित कार्य करने में सक्षम होंगे:</a:t>
            </a:r>
          </a:p>
          <a:p>
            <a:pPr marL="109538" indent="0" algn="just">
              <a:buClr>
                <a:srgbClr val="000066"/>
              </a:buClr>
              <a:buFontTx/>
              <a:buAutoNum type="arabicPeriod"/>
            </a:pPr>
            <a:r>
              <a:rPr lang="hi-IN" sz="3200">
                <a:latin typeface="Open sans" panose="020B0606030504020204" pitchFamily="34" charset="0"/>
              </a:rPr>
              <a:t>प्रशिक्षक समूह के निर्णयों में आम सहमति के महत्व को बता सकेंगे।</a:t>
            </a:r>
          </a:p>
          <a:p>
            <a:pPr marL="109538" indent="0" algn="just">
              <a:buClr>
                <a:srgbClr val="000066"/>
              </a:buClr>
              <a:buFontTx/>
              <a:buAutoNum type="arabicPeriod"/>
            </a:pPr>
            <a:r>
              <a:rPr lang="hi-IN" sz="3200">
                <a:latin typeface="Open sans" panose="020B0606030504020204" pitchFamily="34" charset="0"/>
              </a:rPr>
              <a:t>एक से अधिक प्रशिक्षकों के साथ प्रशिक्षण आयोजित करते समय आवश्यक समन्वय का वर्णन कर सकेंगे।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7ACF3BFB-FDDE-2162-4AEE-8EA1323FA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12-2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36AFDA4-6144-59AC-A61A-3A07583E8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410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AEF09EFA-985A-702D-CAFA-F0B4DF1FB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5">
            <a:extLst>
              <a:ext uri="{FF2B5EF4-FFF2-40B4-BE49-F238E27FC236}">
                <a16:creationId xmlns:a16="http://schemas.microsoft.com/office/drawing/2014/main" id="{58C688AB-CC38-ABF8-E3E2-045BDD8B98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">
            <a:extLst>
              <a:ext uri="{FF2B5EF4-FFF2-40B4-BE49-F238E27FC236}">
                <a16:creationId xmlns:a16="http://schemas.microsoft.com/office/drawing/2014/main" id="{3DE12CC9-D5E5-596F-7110-21F7588E6F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0">
            <a:extLst>
              <a:ext uri="{FF2B5EF4-FFF2-40B4-BE49-F238E27FC236}">
                <a16:creationId xmlns:a16="http://schemas.microsoft.com/office/drawing/2014/main" id="{0634F022-4988-B713-AC3D-AA542E4A2A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F8B5810D-6FB2-A556-430C-ABD2662A4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371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A6A727C7-F262-CE24-99E6-D9FA3BC14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14600" y="892175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12 उद्देश्य</a:t>
            </a:r>
            <a:endParaRPr sz="4800" b="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5124" name="Rectangle 8">
            <a:extLst>
              <a:ext uri="{FF2B5EF4-FFF2-40B4-BE49-F238E27FC236}">
                <a16:creationId xmlns:a16="http://schemas.microsoft.com/office/drawing/2014/main" id="{1931A7C9-8636-57F3-3645-D9BEBE5C0A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674813"/>
            <a:ext cx="9220200" cy="1077912"/>
          </a:xfrm>
        </p:spPr>
        <p:txBody>
          <a:bodyPr/>
          <a:lstStyle/>
          <a:p>
            <a:pPr marL="109538" indent="0" algn="just">
              <a:buClr>
                <a:srgbClr val="000066"/>
              </a:buClr>
              <a:buFontTx/>
              <a:buNone/>
            </a:pPr>
            <a:r>
              <a:rPr lang="hi-IN" sz="3200">
                <a:latin typeface="Open sans" panose="020B0606030504020204" pitchFamily="34" charset="0"/>
              </a:rPr>
              <a:t>3. प्रशिक्षक समूह बैठकें आयोजित करने की प्रक्रिया का वर्णन करें।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73A43E7-E1EC-80C4-7624-0E2BB0F4D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048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cont’d.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sp>
        <p:nvSpPr>
          <p:cNvPr id="5126" name="Text Box 4">
            <a:extLst>
              <a:ext uri="{FF2B5EF4-FFF2-40B4-BE49-F238E27FC236}">
                <a16:creationId xmlns:a16="http://schemas.microsoft.com/office/drawing/2014/main" id="{100C9EA1-4515-7B67-AE09-C5438D03C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12-3</a:t>
            </a:r>
          </a:p>
        </p:txBody>
      </p:sp>
      <p:pic>
        <p:nvPicPr>
          <p:cNvPr id="512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4506751-DCF6-A422-25A4-79DD3D674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5">
            <a:extLst>
              <a:ext uri="{FF2B5EF4-FFF2-40B4-BE49-F238E27FC236}">
                <a16:creationId xmlns:a16="http://schemas.microsoft.com/office/drawing/2014/main" id="{F467CEFC-F15D-CC23-B70A-771B3C4E67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">
            <a:extLst>
              <a:ext uri="{FF2B5EF4-FFF2-40B4-BE49-F238E27FC236}">
                <a16:creationId xmlns:a16="http://schemas.microsoft.com/office/drawing/2014/main" id="{20CE655C-EB15-97D3-F59D-73E42DB30A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>
            <a:extLst>
              <a:ext uri="{FF2B5EF4-FFF2-40B4-BE49-F238E27FC236}">
                <a16:creationId xmlns:a16="http://schemas.microsoft.com/office/drawing/2014/main" id="{C9B31DE9-0B9E-9706-24CA-1A98B860F8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0136E8F-C48E-3F6D-4796-8AB8407F20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841375"/>
            <a:ext cx="73152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सर्वसम्मति</a:t>
            </a:r>
            <a:endParaRPr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A55BD3D-E7F8-5275-98A9-7C007237BF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0200" y="1981200"/>
            <a:ext cx="8458200" cy="2530475"/>
          </a:xfrm>
        </p:spPr>
        <p:txBody>
          <a:bodyPr/>
          <a:lstStyle/>
          <a:p>
            <a:pPr marL="682625" indent="-333375">
              <a:buClrTx/>
            </a:pPr>
            <a:r>
              <a:rPr lang="hi-IN">
                <a:latin typeface="Open sans" panose="020B0606030504020204" pitchFamily="34" charset="0"/>
              </a:rPr>
              <a:t>सबकी बात सुनी गई है।</a:t>
            </a:r>
          </a:p>
          <a:p>
            <a:pPr marL="682625" indent="-333375">
              <a:buClrTx/>
            </a:pPr>
            <a:r>
              <a:rPr lang="hi-IN">
                <a:latin typeface="Open sans" panose="020B0606030504020204" pitchFamily="34" charset="0"/>
              </a:rPr>
              <a:t>सभी सहमत हैं,</a:t>
            </a:r>
          </a:p>
          <a:p>
            <a:pPr marL="682625" indent="-333375">
              <a:buClrTx/>
            </a:pPr>
            <a:r>
              <a:rPr lang="hi-IN">
                <a:latin typeface="Open sans" panose="020B0606030504020204" pitchFamily="34" charset="0"/>
              </a:rPr>
              <a:t>और इस फैसले का समर्थन करने को तैयार हैं।</a:t>
            </a:r>
            <a:r>
              <a:rPr>
                <a:latin typeface="Open sans" panose="020B0606030504020204" pitchFamily="34" charset="0"/>
              </a:rPr>
              <a:t>.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AC7F88E4-9C15-82EB-CE51-B07501310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9463" y="6276975"/>
            <a:ext cx="1658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12-4</a:t>
            </a:r>
          </a:p>
        </p:txBody>
      </p:sp>
      <p:pic>
        <p:nvPicPr>
          <p:cNvPr id="6149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67453AA7-F3EF-2379-A4FD-832A62BC4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277813"/>
            <a:ext cx="1131887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">
            <a:extLst>
              <a:ext uri="{FF2B5EF4-FFF2-40B4-BE49-F238E27FC236}">
                <a16:creationId xmlns:a16="http://schemas.microsoft.com/office/drawing/2014/main" id="{7F8E07C2-B3E4-48C8-A048-10149318C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5313" y="277813"/>
            <a:ext cx="10922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">
            <a:extLst>
              <a:ext uri="{FF2B5EF4-FFF2-40B4-BE49-F238E27FC236}">
                <a16:creationId xmlns:a16="http://schemas.microsoft.com/office/drawing/2014/main" id="{2132D2C7-9C3E-30D8-09E3-6354450DA3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0">
            <a:extLst>
              <a:ext uri="{FF2B5EF4-FFF2-40B4-BE49-F238E27FC236}">
                <a16:creationId xmlns:a16="http://schemas.microsoft.com/office/drawing/2014/main" id="{BF748EED-AD15-BA03-377C-0A4AC54BE1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>
            <a:extLst>
              <a:ext uri="{FF2B5EF4-FFF2-40B4-BE49-F238E27FC236}">
                <a16:creationId xmlns:a16="http://schemas.microsoft.com/office/drawing/2014/main" id="{964671F8-8FAC-D02F-89E7-9107BBD5A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81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C770C823-37E7-B3CF-DFD2-CF780D7FF05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00400" y="2643188"/>
            <a:ext cx="6096000" cy="831850"/>
          </a:xfrm>
        </p:spPr>
        <p:txBody>
          <a:bodyPr/>
          <a:lstStyle/>
          <a:p>
            <a:r>
              <a:rPr lang="hi-IN" sz="4800">
                <a:solidFill>
                  <a:schemeClr val="accent2"/>
                </a:solidFill>
                <a:latin typeface="Open sans" panose="020B0606030504020204" pitchFamily="34" charset="0"/>
              </a:rPr>
              <a:t>मैं हूं क्योंकि हम रहे हैं।</a:t>
            </a:r>
            <a:endParaRPr sz="480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C547D62F-7594-5630-6747-53E8F7158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12-5</a:t>
            </a:r>
          </a:p>
        </p:txBody>
      </p:sp>
      <p:pic>
        <p:nvPicPr>
          <p:cNvPr id="7173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9C76D28B-626E-1B50-82DB-16062B604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>
            <a:extLst>
              <a:ext uri="{FF2B5EF4-FFF2-40B4-BE49-F238E27FC236}">
                <a16:creationId xmlns:a16="http://schemas.microsoft.com/office/drawing/2014/main" id="{585441F4-11F2-1E58-8D70-D6F6F73F1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">
            <a:extLst>
              <a:ext uri="{FF2B5EF4-FFF2-40B4-BE49-F238E27FC236}">
                <a16:creationId xmlns:a16="http://schemas.microsoft.com/office/drawing/2014/main" id="{5F81F9C0-63F9-AEB4-4184-5EDA84875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0">
            <a:extLst>
              <a:ext uri="{FF2B5EF4-FFF2-40B4-BE49-F238E27FC236}">
                <a16:creationId xmlns:a16="http://schemas.microsoft.com/office/drawing/2014/main" id="{32B9638B-965C-4C74-AAFC-FD30B0271E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4">
            <a:extLst>
              <a:ext uri="{FF2B5EF4-FFF2-40B4-BE49-F238E27FC236}">
                <a16:creationId xmlns:a16="http://schemas.microsoft.com/office/drawing/2014/main" id="{B79B8C4F-15B3-9246-EA09-31007C64F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765175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समूह मेमोरी</a:t>
            </a:r>
            <a:endParaRPr>
              <a:latin typeface="Open sans" panose="020B0606030504020204" pitchFamily="34" charset="0"/>
            </a:endParaRP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F40643EB-EB30-18BE-3B25-C2BEB81C8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69" t="30869" r="15384" b="38425"/>
          <a:stretch>
            <a:fillRect/>
          </a:stretch>
        </p:blipFill>
        <p:spPr bwMode="auto">
          <a:xfrm>
            <a:off x="2379663" y="2133600"/>
            <a:ext cx="7373937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>
            <a:extLst>
              <a:ext uri="{FF2B5EF4-FFF2-40B4-BE49-F238E27FC236}">
                <a16:creationId xmlns:a16="http://schemas.microsoft.com/office/drawing/2014/main" id="{68A33803-3165-F88E-49A1-5D9C54A55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12-6</a:t>
            </a:r>
          </a:p>
        </p:txBody>
      </p:sp>
      <p:pic>
        <p:nvPicPr>
          <p:cNvPr id="819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19ECF7C6-6D7F-53D3-8B72-1258F7F671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">
            <a:extLst>
              <a:ext uri="{FF2B5EF4-FFF2-40B4-BE49-F238E27FC236}">
                <a16:creationId xmlns:a16="http://schemas.microsoft.com/office/drawing/2014/main" id="{65F96430-AC70-E101-780A-CC4F5EF52D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">
            <a:extLst>
              <a:ext uri="{FF2B5EF4-FFF2-40B4-BE49-F238E27FC236}">
                <a16:creationId xmlns:a16="http://schemas.microsoft.com/office/drawing/2014/main" id="{7A8C0773-2566-7CC0-81D7-B36582E7E7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0">
            <a:extLst>
              <a:ext uri="{FF2B5EF4-FFF2-40B4-BE49-F238E27FC236}">
                <a16:creationId xmlns:a16="http://schemas.microsoft.com/office/drawing/2014/main" id="{4B8230CE-FF20-9E76-06CB-08390149EA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>
            <a:extLst>
              <a:ext uri="{FF2B5EF4-FFF2-40B4-BE49-F238E27FC236}">
                <a16:creationId xmlns:a16="http://schemas.microsoft.com/office/drawing/2014/main" id="{168450B6-FEDC-3296-3293-0AA156BC7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765175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उद्देश्य</a:t>
            </a:r>
            <a:endParaRPr>
              <a:latin typeface="Open sans" panose="020B0606030504020204" pitchFamily="34" charset="0"/>
            </a:endParaRPr>
          </a:p>
        </p:txBody>
      </p:sp>
      <p:sp>
        <p:nvSpPr>
          <p:cNvPr id="9219" name="Content Placeholder 4">
            <a:extLst>
              <a:ext uri="{FF2B5EF4-FFF2-40B4-BE49-F238E27FC236}">
                <a16:creationId xmlns:a16="http://schemas.microsoft.com/office/drawing/2014/main" id="{C56E92DA-824C-5118-1030-868C7AB0A8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1981200"/>
            <a:ext cx="7391400" cy="1754188"/>
          </a:xfrm>
        </p:spPr>
        <p:txBody>
          <a:bodyPr/>
          <a:lstStyle/>
          <a:p>
            <a:pPr>
              <a:buFontTx/>
              <a:buNone/>
            </a:pPr>
            <a:r>
              <a:rPr lang="en-GB">
                <a:latin typeface="Open sans" panose="020B0606030504020204" pitchFamily="34" charset="0"/>
              </a:rPr>
              <a:t> </a:t>
            </a:r>
            <a:r>
              <a:rPr lang="hi-IN">
                <a:latin typeface="Open sans" panose="020B0606030504020204" pitchFamily="34" charset="0"/>
              </a:rPr>
              <a:t>प्रतिभागियों को समूह में एक साथ काम करने के लिए उपकरण प्रदान करना।</a:t>
            </a:r>
            <a:endParaRPr sz="2800">
              <a:latin typeface="Open sans" panose="020B0606030504020204" pitchFamily="34" charset="0"/>
            </a:endParaRP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7F9FF5D7-B29D-EFE7-8E85-C1EADCA74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12-7</a:t>
            </a:r>
          </a:p>
        </p:txBody>
      </p:sp>
      <p:pic>
        <p:nvPicPr>
          <p:cNvPr id="922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CC36944-6524-922A-E816-1A7180024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">
            <a:extLst>
              <a:ext uri="{FF2B5EF4-FFF2-40B4-BE49-F238E27FC236}">
                <a16:creationId xmlns:a16="http://schemas.microsoft.com/office/drawing/2014/main" id="{BFDF0928-70A4-C788-D033-5BFFEC60B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">
            <a:extLst>
              <a:ext uri="{FF2B5EF4-FFF2-40B4-BE49-F238E27FC236}">
                <a16:creationId xmlns:a16="http://schemas.microsoft.com/office/drawing/2014/main" id="{87CD9142-6606-3032-82BA-9404ED9B21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0">
            <a:extLst>
              <a:ext uri="{FF2B5EF4-FFF2-40B4-BE49-F238E27FC236}">
                <a16:creationId xmlns:a16="http://schemas.microsoft.com/office/drawing/2014/main" id="{489BE8BF-4434-B860-A7C2-41E4582D18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>
            <a:extLst>
              <a:ext uri="{FF2B5EF4-FFF2-40B4-BE49-F238E27FC236}">
                <a16:creationId xmlns:a16="http://schemas.microsoft.com/office/drawing/2014/main" id="{359E3B0F-D796-D41C-F5AE-96AA3968A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371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>
              <a:latin typeface="Open sans" panose="020B0606030504020204" pitchFamily="34" charset="0"/>
            </a:endParaRPr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8C801056-C0A0-6F56-14A8-1538899E16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533400"/>
            <a:ext cx="7391400" cy="708025"/>
          </a:xfrm>
        </p:spPr>
        <p:txBody>
          <a:bodyPr/>
          <a:lstStyle/>
          <a:p>
            <a:r>
              <a:rPr lang="hi-IN">
                <a:solidFill>
                  <a:schemeClr val="accent2"/>
                </a:solidFill>
                <a:latin typeface="Open sans" panose="020B0606030504020204" pitchFamily="34" charset="0"/>
              </a:rPr>
              <a:t>इकाई 12 उद्देश्य</a:t>
            </a:r>
            <a:endParaRPr sz="4800" b="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0244" name="Rectangle 8">
            <a:extLst>
              <a:ext uri="{FF2B5EF4-FFF2-40B4-BE49-F238E27FC236}">
                <a16:creationId xmlns:a16="http://schemas.microsoft.com/office/drawing/2014/main" id="{23E009A7-D246-683A-BDE9-FB4228E796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1368425"/>
            <a:ext cx="9372600" cy="4819650"/>
          </a:xfrm>
        </p:spPr>
        <p:txBody>
          <a:bodyPr/>
          <a:lstStyle/>
          <a:p>
            <a:pPr marL="109538" indent="0" algn="just">
              <a:buClr>
                <a:srgbClr val="000066"/>
              </a:buClr>
              <a:buFontTx/>
              <a:buNone/>
            </a:pPr>
            <a:r>
              <a:rPr lang="hi-IN" sz="3200">
                <a:latin typeface="Open sans" panose="020B0606030504020204" pitchFamily="34" charset="0"/>
              </a:rPr>
              <a:t>इस इकाई के पूरा होने पर, आप निम्नलिखित कार्य कर पाएँगे:</a:t>
            </a:r>
          </a:p>
          <a:p>
            <a:pPr marL="109538" indent="0" algn="just">
              <a:buClr>
                <a:srgbClr val="000066"/>
              </a:buClr>
              <a:buFontTx/>
              <a:buAutoNum type="arabicPeriod"/>
            </a:pPr>
            <a:r>
              <a:rPr lang="hi-IN" sz="3200">
                <a:latin typeface="Open sans" panose="020B0606030504020204" pitchFamily="34" charset="0"/>
              </a:rPr>
              <a:t>प्रशिक्षक समूह के निर्णयों में आम सहमति के महत्व को बता पाएँगे।</a:t>
            </a:r>
          </a:p>
          <a:p>
            <a:pPr marL="109538" indent="0" algn="just">
              <a:buClr>
                <a:srgbClr val="000066"/>
              </a:buClr>
              <a:buFontTx/>
              <a:buAutoNum type="arabicPeriod"/>
            </a:pPr>
            <a:r>
              <a:rPr lang="hi-IN" sz="3200">
                <a:latin typeface="Open sans" panose="020B0606030504020204" pitchFamily="34" charset="0"/>
              </a:rPr>
              <a:t>एक से अधिक प्रशिक्षकों के साथ प्रशिक्षण आयोजित करते समय आवश्यक समन्वय का वर्णन कर पाएँगे।</a:t>
            </a:r>
          </a:p>
          <a:p>
            <a:pPr marL="109538" indent="0" algn="just">
              <a:buClr>
                <a:srgbClr val="000066"/>
              </a:buClr>
              <a:buFontTx/>
              <a:buAutoNum type="arabicPeriod"/>
            </a:pPr>
            <a:r>
              <a:rPr lang="hi-IN" sz="3200">
                <a:latin typeface="Open sans" panose="020B0606030504020204" pitchFamily="34" charset="0"/>
              </a:rPr>
              <a:t>प्रशिक्षक समूह बैठकें आयोजित करने की प्रक्रिया का वर्णन कर पाएँगे।</a:t>
            </a:r>
            <a:endParaRPr sz="3200">
              <a:latin typeface="Open sans" panose="020B0606030504020204" pitchFamily="34" charset="0"/>
            </a:endParaRP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6A01A8EB-8AEE-87BA-C0B1-EA8CFF253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6276975"/>
            <a:ext cx="1676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r>
              <a:rPr lang="en-US" altLang="en-US" sz="1200">
                <a:latin typeface="Open sans" panose="020B0606030504020204" pitchFamily="34" charset="0"/>
              </a:rPr>
              <a:t>PPT 12-8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1EC25CF-9D65-FEA0-03C7-7F6AF1FFA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562600"/>
            <a:ext cx="152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en-US" i="1" kern="0" dirty="0">
                <a:solidFill>
                  <a:schemeClr val="tx2"/>
                </a:solidFill>
                <a:latin typeface="Open sans"/>
                <a:ea typeface="+mj-ea"/>
                <a:cs typeface="+mj-cs"/>
              </a:rPr>
              <a:t>more…</a:t>
            </a: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024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34C8DFBA-DF5C-76DC-A5A2-0D6D27947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7813"/>
            <a:ext cx="1143000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">
            <a:extLst>
              <a:ext uri="{FF2B5EF4-FFF2-40B4-BE49-F238E27FC236}">
                <a16:creationId xmlns:a16="http://schemas.microsoft.com/office/drawing/2014/main" id="{15C44D87-113D-1E2E-AC99-E241584802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2778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">
            <a:extLst>
              <a:ext uri="{FF2B5EF4-FFF2-40B4-BE49-F238E27FC236}">
                <a16:creationId xmlns:a16="http://schemas.microsoft.com/office/drawing/2014/main" id="{61314E31-A7B1-77F0-779E-4E9207A22B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277813"/>
            <a:ext cx="11430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0">
            <a:extLst>
              <a:ext uri="{FF2B5EF4-FFF2-40B4-BE49-F238E27FC236}">
                <a16:creationId xmlns:a16="http://schemas.microsoft.com/office/drawing/2014/main" id="{211A1875-9F27-1869-4EC9-82682E14D8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0" y="239713"/>
            <a:ext cx="10191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RMaster">
  <a:themeElements>
    <a:clrScheme name="TRMaster.pp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RMaster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TRMaster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Master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Master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Storage:Working:TFI 1999:AV folder:PP:TRMaster.ppt</Template>
  <TotalTime>184</TotalTime>
  <Words>219</Words>
  <Application>Microsoft Office PowerPoint</Application>
  <PresentationFormat>Widescreen</PresentationFormat>
  <Paragraphs>38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</vt:lpstr>
      <vt:lpstr>Arial</vt:lpstr>
      <vt:lpstr>Arial Black</vt:lpstr>
      <vt:lpstr>Calibri</vt:lpstr>
      <vt:lpstr>Open sans</vt:lpstr>
      <vt:lpstr>Mangal</vt:lpstr>
      <vt:lpstr>TRMaster</vt:lpstr>
      <vt:lpstr>इकाई 12</vt:lpstr>
      <vt:lpstr>उद्देश्य</vt:lpstr>
      <vt:lpstr>इकाई 12 उद्देश्य</vt:lpstr>
      <vt:lpstr>इकाई 12 उद्देश्य</vt:lpstr>
      <vt:lpstr>सर्वसम्मति</vt:lpstr>
      <vt:lpstr>मैं हूं क्योंकि हम रहे हैं।</vt:lpstr>
      <vt:lpstr>समूह मेमोरी</vt:lpstr>
      <vt:lpstr>उद्देश्य</vt:lpstr>
      <vt:lpstr>इकाई 12 उद्देश्य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NDRF</cp:lastModifiedBy>
  <cp:revision>46</cp:revision>
  <cp:lastPrinted>1999-04-01T09:31:09Z</cp:lastPrinted>
  <dcterms:created xsi:type="dcterms:W3CDTF">1999-09-06T17:36:12Z</dcterms:created>
  <dcterms:modified xsi:type="dcterms:W3CDTF">2026-01-06T12:28:37Z</dcterms:modified>
</cp:coreProperties>
</file>