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44"/>
  </p:notes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7" r:id="rId38"/>
    <p:sldId id="298" r:id="rId39"/>
    <p:sldId id="299" r:id="rId40"/>
    <p:sldId id="301" r:id="rId41"/>
    <p:sldId id="302" r:id="rId42"/>
    <p:sldId id="259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876" y="10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1260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1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35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2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36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6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37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9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38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9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39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09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Final Practical Evaluation</a:t>
            </a: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dt" sz="quarter" idx="1"/>
          </p:nvPr>
        </p:nvSpPr>
        <p:spPr>
          <a:xfrm>
            <a:off x="3884463" y="0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r>
              <a:rPr lang="en-GB"/>
              <a:t>Rev. Oct. 2002</a:t>
            </a:r>
          </a:p>
        </p:txBody>
      </p:sp>
      <p:sp>
        <p:nvSpPr>
          <p:cNvPr id="10244" name="Rectangle 1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/>
          <a:p>
            <a:fld id="{0779D7FC-612C-4535-BE30-395A0C4C2B17}" type="slidenum">
              <a:rPr lang="en-GB"/>
              <a:pPr/>
              <a:t>40</a:t>
            </a:fld>
            <a:endParaRPr lang="en-GB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9175" cy="3430588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5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2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175" y="8813604"/>
            <a:ext cx="20727208" cy="2723555"/>
          </a:xfrm>
        </p:spPr>
        <p:txBody>
          <a:bodyPr anchor="t"/>
          <a:lstStyle>
            <a:lvl1pPr algn="l">
              <a:defRPr sz="9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7175" y="5813228"/>
            <a:ext cx="20727208" cy="3000376"/>
          </a:xfrm>
        </p:spPr>
        <p:txBody>
          <a:bodyPr anchor="b"/>
          <a:lstStyle>
            <a:lvl1pPr marL="0" indent="0">
              <a:buNone/>
              <a:defRPr sz="4500"/>
            </a:lvl1pPr>
            <a:lvl2pPr marL="1029588" indent="0">
              <a:buNone/>
              <a:defRPr sz="4000"/>
            </a:lvl2pPr>
            <a:lvl3pPr marL="2059178" indent="0">
              <a:buNone/>
              <a:defRPr sz="3700"/>
            </a:lvl3pPr>
            <a:lvl4pPr marL="3088765" indent="0">
              <a:buNone/>
              <a:defRPr sz="3200"/>
            </a:lvl4pPr>
            <a:lvl5pPr marL="4118356" indent="0">
              <a:buNone/>
              <a:defRPr sz="3200"/>
            </a:lvl5pPr>
            <a:lvl6pPr marL="5147943" indent="0">
              <a:buNone/>
              <a:defRPr sz="3200"/>
            </a:lvl6pPr>
            <a:lvl7pPr marL="6177531" indent="0">
              <a:buNone/>
              <a:defRPr sz="3200"/>
            </a:lvl7pPr>
            <a:lvl8pPr marL="7207121" indent="0">
              <a:buNone/>
              <a:defRPr sz="3200"/>
            </a:lvl8pPr>
            <a:lvl9pPr marL="8236709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3DF4A857-E135-4980-A352-982818AEE1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9209" y="3961807"/>
            <a:ext cx="9861651" cy="8230195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87907" y="3961807"/>
            <a:ext cx="9865680" cy="8230195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05D2999C-37BA-4737-B9E6-0F1AC8509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87" y="550664"/>
            <a:ext cx="21948827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587" y="3068839"/>
            <a:ext cx="10776859" cy="1279923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29588" indent="0">
              <a:buNone/>
              <a:defRPr sz="4500" b="1"/>
            </a:lvl2pPr>
            <a:lvl3pPr marL="2059178" indent="0">
              <a:buNone/>
              <a:defRPr sz="4000" b="1"/>
            </a:lvl3pPr>
            <a:lvl4pPr marL="3088765" indent="0">
              <a:buNone/>
              <a:defRPr sz="3700" b="1"/>
            </a:lvl4pPr>
            <a:lvl5pPr marL="4118356" indent="0">
              <a:buNone/>
              <a:defRPr sz="3700" b="1"/>
            </a:lvl5pPr>
            <a:lvl6pPr marL="5147943" indent="0">
              <a:buNone/>
              <a:defRPr sz="3700" b="1"/>
            </a:lvl6pPr>
            <a:lvl7pPr marL="6177531" indent="0">
              <a:buNone/>
              <a:defRPr sz="3700" b="1"/>
            </a:lvl7pPr>
            <a:lvl8pPr marL="7207121" indent="0">
              <a:buNone/>
              <a:defRPr sz="3700" b="1"/>
            </a:lvl8pPr>
            <a:lvl9pPr marL="8236709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587" y="4348758"/>
            <a:ext cx="10776859" cy="7902773"/>
          </a:xfrm>
        </p:spPr>
        <p:txBody>
          <a:bodyPr/>
          <a:lstStyle>
            <a:lvl1pPr>
              <a:defRPr sz="5300"/>
            </a:lvl1pPr>
            <a:lvl2pPr>
              <a:defRPr sz="4500"/>
            </a:lvl2pPr>
            <a:lvl3pPr>
              <a:defRPr sz="40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5527" y="3068839"/>
            <a:ext cx="10780888" cy="1279923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29588" indent="0">
              <a:buNone/>
              <a:defRPr sz="4500" b="1"/>
            </a:lvl2pPr>
            <a:lvl3pPr marL="2059178" indent="0">
              <a:buNone/>
              <a:defRPr sz="4000" b="1"/>
            </a:lvl3pPr>
            <a:lvl4pPr marL="3088765" indent="0">
              <a:buNone/>
              <a:defRPr sz="3700" b="1"/>
            </a:lvl4pPr>
            <a:lvl5pPr marL="4118356" indent="0">
              <a:buNone/>
              <a:defRPr sz="3700" b="1"/>
            </a:lvl5pPr>
            <a:lvl6pPr marL="5147943" indent="0">
              <a:buNone/>
              <a:defRPr sz="3700" b="1"/>
            </a:lvl6pPr>
            <a:lvl7pPr marL="6177531" indent="0">
              <a:buNone/>
              <a:defRPr sz="3700" b="1"/>
            </a:lvl7pPr>
            <a:lvl8pPr marL="7207121" indent="0">
              <a:buNone/>
              <a:defRPr sz="3700" b="1"/>
            </a:lvl8pPr>
            <a:lvl9pPr marL="8236709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5527" y="4348758"/>
            <a:ext cx="10780888" cy="7902773"/>
          </a:xfrm>
        </p:spPr>
        <p:txBody>
          <a:bodyPr/>
          <a:lstStyle>
            <a:lvl1pPr>
              <a:defRPr sz="5300"/>
            </a:lvl1pPr>
            <a:lvl2pPr>
              <a:defRPr sz="4500"/>
            </a:lvl2pPr>
            <a:lvl3pPr>
              <a:defRPr sz="40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DC48194E-71E0-4DAE-86C6-DBF754DE05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F69521BA-BFDB-4464-A705-08CEBA043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2F43562C-43D9-4D67-8DA9-A28FDB36E7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90" y="544712"/>
            <a:ext cx="8023173" cy="2324693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5080" y="544713"/>
            <a:ext cx="13631333" cy="11706819"/>
          </a:xfrm>
        </p:spPr>
        <p:txBody>
          <a:bodyPr/>
          <a:lstStyle>
            <a:lvl1pPr>
              <a:defRPr sz="7200"/>
            </a:lvl1pPr>
            <a:lvl2pPr>
              <a:defRPr sz="6400"/>
            </a:lvl2pPr>
            <a:lvl3pPr>
              <a:defRPr sz="53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7590" y="2869407"/>
            <a:ext cx="8023173" cy="9382125"/>
          </a:xfrm>
        </p:spPr>
        <p:txBody>
          <a:bodyPr/>
          <a:lstStyle>
            <a:lvl1pPr marL="0" indent="0">
              <a:buNone/>
              <a:defRPr sz="3200"/>
            </a:lvl1pPr>
            <a:lvl2pPr marL="1029588" indent="0">
              <a:buNone/>
              <a:defRPr sz="2700"/>
            </a:lvl2pPr>
            <a:lvl3pPr marL="2059178" indent="0">
              <a:buNone/>
              <a:defRPr sz="2100"/>
            </a:lvl3pPr>
            <a:lvl4pPr marL="3088765" indent="0">
              <a:buNone/>
              <a:defRPr sz="2100"/>
            </a:lvl4pPr>
            <a:lvl5pPr marL="4118356" indent="0">
              <a:buNone/>
              <a:defRPr sz="2100"/>
            </a:lvl5pPr>
            <a:lvl6pPr marL="5147943" indent="0">
              <a:buNone/>
              <a:defRPr sz="2100"/>
            </a:lvl6pPr>
            <a:lvl7pPr marL="6177531" indent="0">
              <a:buNone/>
              <a:defRPr sz="2100"/>
            </a:lvl7pPr>
            <a:lvl8pPr marL="7207121" indent="0">
              <a:buNone/>
              <a:defRPr sz="2100"/>
            </a:lvl8pPr>
            <a:lvl9pPr marL="823670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2B44B872-6FE0-4991-9AAA-757A97E5F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2" y="9602392"/>
            <a:ext cx="14631205" cy="1131093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7622" y="1226344"/>
            <a:ext cx="14631205" cy="8230197"/>
          </a:xfrm>
        </p:spPr>
        <p:txBody>
          <a:bodyPr/>
          <a:lstStyle>
            <a:lvl1pPr marL="0" indent="0">
              <a:buNone/>
              <a:defRPr sz="7200"/>
            </a:lvl1pPr>
            <a:lvl2pPr marL="1029588" indent="0">
              <a:buNone/>
              <a:defRPr sz="6400"/>
            </a:lvl2pPr>
            <a:lvl3pPr marL="2059178" indent="0">
              <a:buNone/>
              <a:defRPr sz="5300"/>
            </a:lvl3pPr>
            <a:lvl4pPr marL="3088765" indent="0">
              <a:buNone/>
              <a:defRPr sz="4500"/>
            </a:lvl4pPr>
            <a:lvl5pPr marL="4118356" indent="0">
              <a:buNone/>
              <a:defRPr sz="4500"/>
            </a:lvl5pPr>
            <a:lvl6pPr marL="5147943" indent="0">
              <a:buNone/>
              <a:defRPr sz="4500"/>
            </a:lvl6pPr>
            <a:lvl7pPr marL="6177531" indent="0">
              <a:buNone/>
              <a:defRPr sz="4500"/>
            </a:lvl7pPr>
            <a:lvl8pPr marL="7207121" indent="0">
              <a:buNone/>
              <a:defRPr sz="4500"/>
            </a:lvl8pPr>
            <a:lvl9pPr marL="8236709" indent="0">
              <a:buNone/>
              <a:defRPr sz="4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7622" y="10733485"/>
            <a:ext cx="14631205" cy="1610320"/>
          </a:xfrm>
        </p:spPr>
        <p:txBody>
          <a:bodyPr/>
          <a:lstStyle>
            <a:lvl1pPr marL="0" indent="0">
              <a:buNone/>
              <a:defRPr sz="3200"/>
            </a:lvl1pPr>
            <a:lvl2pPr marL="1029588" indent="0">
              <a:buNone/>
              <a:defRPr sz="2700"/>
            </a:lvl2pPr>
            <a:lvl3pPr marL="2059178" indent="0">
              <a:buNone/>
              <a:defRPr sz="2100"/>
            </a:lvl3pPr>
            <a:lvl4pPr marL="3088765" indent="0">
              <a:buNone/>
              <a:defRPr sz="2100"/>
            </a:lvl4pPr>
            <a:lvl5pPr marL="4118356" indent="0">
              <a:buNone/>
              <a:defRPr sz="2100"/>
            </a:lvl5pPr>
            <a:lvl6pPr marL="5147943" indent="0">
              <a:buNone/>
              <a:defRPr sz="2100"/>
            </a:lvl6pPr>
            <a:lvl7pPr marL="6177531" indent="0">
              <a:buNone/>
              <a:defRPr sz="2100"/>
            </a:lvl7pPr>
            <a:lvl8pPr marL="7207121" indent="0">
              <a:buNone/>
              <a:defRPr sz="2100"/>
            </a:lvl8pPr>
            <a:lvl9pPr marL="823670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BDCE2843-9F57-4022-829B-F528A483F3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55EE8914-A227-4EF9-9FFB-1A8461EF4D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26001" y="1220392"/>
            <a:ext cx="5027587" cy="109716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9209" y="1220392"/>
            <a:ext cx="14699747" cy="109716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28B28F42-ACBE-4FC2-B1BC-3F7EFBDDCF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ER | CSSR | INDIA"/>
          <p:cNvSpPr txBox="1"/>
          <p:nvPr/>
        </p:nvSpPr>
        <p:spPr>
          <a:xfrm>
            <a:off x="601133" y="12877802"/>
            <a:ext cx="4643968" cy="52742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8281" tIns="78281" rIns="78281" bIns="78281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/>
            </a:pPr>
            <a:r>
              <a:t>PEER | CSSR | INDIA</a:t>
            </a:r>
          </a:p>
        </p:txBody>
      </p:sp>
      <p:sp>
        <p:nvSpPr>
          <p:cNvPr id="3" name="Rectangle"/>
          <p:cNvSpPr/>
          <p:nvPr/>
        </p:nvSpPr>
        <p:spPr>
          <a:xfrm>
            <a:off x="1016000" y="13512800"/>
            <a:ext cx="3814235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1" tIns="78281" rIns="78281" bIns="78281"/>
          <a:lstStyle/>
          <a:p>
            <a:pPr>
              <a:defRPr/>
            </a:pPr>
            <a:endParaRPr/>
          </a:p>
        </p:txBody>
      </p:sp>
      <p:sp>
        <p:nvSpPr>
          <p:cNvPr id="4" name="PPT 12 -"/>
          <p:cNvSpPr txBox="1"/>
          <p:nvPr/>
        </p:nvSpPr>
        <p:spPr>
          <a:xfrm>
            <a:off x="21200533" y="12814302"/>
            <a:ext cx="4199710" cy="138919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78281" tIns="78281" rIns="78281" bIns="78281">
            <a:spAutoFit/>
          </a:bodyPr>
          <a:lstStyle/>
          <a:p>
            <a:pPr algn="ctr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8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12</a:t>
            </a:r>
            <a:r>
              <a:rPr sz="8000" b="1" spc="-59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8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</a:p>
        </p:txBody>
      </p:sp>
      <p:sp>
        <p:nvSpPr>
          <p:cNvPr id="5" name="Rectangle"/>
          <p:cNvSpPr/>
          <p:nvPr/>
        </p:nvSpPr>
        <p:spPr>
          <a:xfrm>
            <a:off x="21242867" y="13512800"/>
            <a:ext cx="20828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1" tIns="78281" rIns="78281" bIns="78281"/>
          <a:lstStyle/>
          <a:p>
            <a:pPr>
              <a:defRPr/>
            </a:pPr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22771103" y="12814302"/>
            <a:ext cx="601133" cy="677333"/>
          </a:xfrm>
        </p:spPr>
        <p:txBody>
          <a:bodyPr lIns="78281" tIns="78281" rIns="78281" bIns="78281" anchor="t"/>
          <a:lstStyle>
            <a:lvl1pPr algn="ctr">
              <a:spcBef>
                <a:spcPts val="600"/>
              </a:spcBef>
              <a:defRPr sz="29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/>
            </a:pPr>
            <a:fld id="{46A2AF0C-E0AB-40B2-B208-4F803735998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2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2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519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" y="3416301"/>
            <a:ext cx="2439246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lIns="205918" tIns="102960" rIns="205918" bIns="102960"/>
          <a:lstStyle/>
          <a:p>
            <a:pPr>
              <a:defRPr/>
            </a:pPr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1684868"/>
            <a:ext cx="7721600" cy="1203536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lIns="205918" tIns="102960" rIns="205918" bIns="102960"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313588" y="854275"/>
            <a:ext cx="17066381" cy="3048000"/>
          </a:xfrm>
        </p:spPr>
        <p:txBody>
          <a:bodyPr anchor="b"/>
          <a:lstStyle>
            <a:lvl1pPr>
              <a:lnSpc>
                <a:spcPct val="80000"/>
              </a:lnSpc>
              <a:defRPr sz="14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176000" y="3506391"/>
            <a:ext cx="12192000" cy="3503416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6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812800" y="12496800"/>
            <a:ext cx="5080000" cy="914400"/>
          </a:xfrm>
        </p:spPr>
        <p:txBody>
          <a:bodyPr/>
          <a:lstStyle>
            <a:lvl1pPr>
              <a:defRPr sz="3200" b="0" smtClean="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9550400" y="12496800"/>
            <a:ext cx="7721600" cy="914400"/>
          </a:xfrm>
        </p:spPr>
        <p:txBody>
          <a:bodyPr/>
          <a:lstStyle>
            <a:lvl1pPr>
              <a:defRPr sz="3200" b="0" smtClean="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694400" y="12496800"/>
            <a:ext cx="5080000" cy="914400"/>
          </a:xfrm>
        </p:spPr>
        <p:txBody>
          <a:bodyPr/>
          <a:lstStyle>
            <a:lvl1pPr>
              <a:defRPr sz="3200" b="0" smtClean="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DB21AF77-528E-45FF-A522-6D97DC21E1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hf hdr="0" ft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219200"/>
            <a:ext cx="2011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347" tIns="103675" rIns="207347" bIns="103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3962400"/>
            <a:ext cx="20116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347" tIns="103675" rIns="207347" bIns="103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12877800"/>
            <a:ext cx="5080000" cy="69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07347" tIns="103675" rIns="207347" bIns="103675" numCol="1" anchor="ctr" anchorCtr="0" compatLnSpc="1">
            <a:prstTxWarp prst="textNoShape">
              <a:avLst/>
            </a:prstTxWarp>
          </a:bodyPr>
          <a:lstStyle>
            <a:lvl1pPr>
              <a:defRPr sz="2700" b="1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28101" y="12877800"/>
            <a:ext cx="8343899" cy="69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07347" tIns="103675" rIns="207347" bIns="103675" numCol="1" anchor="ctr" anchorCtr="0" compatLnSpc="1">
            <a:prstTxWarp prst="textNoShape">
              <a:avLst/>
            </a:prstTxWarp>
          </a:bodyPr>
          <a:lstStyle>
            <a:lvl1pPr algn="ctr">
              <a:defRPr sz="2700" b="1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587635" y="12856636"/>
            <a:ext cx="3653365" cy="71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07347" tIns="103675" rIns="207347" bIns="103675" numCol="1" anchor="ctr" anchorCtr="0" compatLnSpc="1">
            <a:prstTxWarp prst="textNoShape">
              <a:avLst/>
            </a:prstTxWarp>
          </a:bodyPr>
          <a:lstStyle>
            <a:lvl1pPr algn="r">
              <a:defRPr sz="2700" b="1" noProof="1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A6356A12-85CF-4D30-A9FE-9ABA155E4A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588435" y="499533"/>
            <a:ext cx="23262165" cy="12348635"/>
          </a:xfrm>
          <a:prstGeom prst="roundRect">
            <a:avLst>
              <a:gd name="adj" fmla="val 1699"/>
            </a:avLst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</p:spPr>
        <p:txBody>
          <a:bodyPr wrap="none" lIns="205918" tIns="102960" rIns="205918" bIns="102960" anchor="ctr"/>
          <a:lstStyle/>
          <a:p>
            <a:pPr>
              <a:defRPr/>
            </a:pPr>
            <a:endParaRPr lang="en-US"/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14859000" y="410636"/>
            <a:ext cx="8064501" cy="33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1774" tIns="0" rIns="61774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0" lang="en-GB" sz="2100" b="1" dirty="0">
                <a:latin typeface="Arial" charset="0"/>
              </a:rPr>
              <a:t>Collapsed Structure Search and Rescue Course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5pPr>
      <a:lvl6pPr marL="102958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6pPr>
      <a:lvl7pPr marL="205917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7pPr>
      <a:lvl8pPr marL="3088765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8pPr>
      <a:lvl9pPr marL="4118356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10900" b="1">
          <a:solidFill>
            <a:schemeClr val="tx2"/>
          </a:solidFill>
          <a:latin typeface="Arial Narrow" pitchFamily="34" charset="0"/>
        </a:defRPr>
      </a:lvl9pPr>
    </p:titleStyle>
    <p:bodyStyle>
      <a:lvl1pPr marL="1028676" indent="-102867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n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7200" b="1">
          <a:solidFill>
            <a:schemeClr val="bg2"/>
          </a:solidFill>
          <a:latin typeface="+mn-lt"/>
          <a:ea typeface="+mn-ea"/>
          <a:cs typeface="+mn-cs"/>
        </a:defRPr>
      </a:lvl1pPr>
      <a:lvl2pPr marL="2578037" indent="-102867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pitchFamily="2" charset="2"/>
        <a:buChar char="u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5300" b="1">
          <a:solidFill>
            <a:schemeClr val="bg2"/>
          </a:solidFill>
          <a:latin typeface="+mn-lt"/>
        </a:defRPr>
      </a:lvl2pPr>
      <a:lvl3pPr marL="4114697" indent="-103290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Monotype Sorts" pitchFamily="2" charset="2"/>
        <a:buChar char="F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4500" b="1">
          <a:solidFill>
            <a:schemeClr val="bg2"/>
          </a:solidFill>
          <a:latin typeface="+mn-lt"/>
        </a:defRPr>
      </a:lvl3pPr>
      <a:lvl4pPr marL="5668293" indent="-102867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4500" b="1">
          <a:solidFill>
            <a:schemeClr val="tx1"/>
          </a:solidFill>
          <a:latin typeface="Arial" charset="0"/>
        </a:defRPr>
      </a:lvl4pPr>
      <a:lvl5pPr marL="7209188" indent="-10286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8676" algn="l"/>
          <a:tab pos="2578037" algn="l"/>
          <a:tab pos="4114697" algn="l"/>
          <a:tab pos="5668293" algn="l"/>
          <a:tab pos="7204953" algn="l"/>
        </a:tabLst>
        <a:defRPr kumimoji="1" sz="4500" b="1">
          <a:solidFill>
            <a:schemeClr val="tx1"/>
          </a:solidFill>
          <a:latin typeface="Arial" charset="0"/>
        </a:defRPr>
      </a:lvl5pPr>
      <a:lvl6pPr marL="8240285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6pPr>
      <a:lvl7pPr marL="9269875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7pPr>
      <a:lvl8pPr marL="10299463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8pPr>
      <a:lvl9pPr marL="11329050" indent="-1029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tabLst>
          <a:tab pos="1029588" algn="l"/>
          <a:tab pos="2581122" algn="l"/>
          <a:tab pos="4118356" algn="l"/>
          <a:tab pos="5669888" algn="l"/>
          <a:tab pos="7207121" algn="l"/>
        </a:tabLst>
        <a:defRPr kumimoji="1" sz="4500" b="1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9588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59178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88765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8356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47943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77531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07121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236709" algn="l" defTabSz="2059178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G_2773.jpeg" descr="IMG_2773.jpeg"/>
          <p:cNvPicPr>
            <a:picLocks noChangeAspect="1"/>
          </p:cNvPicPr>
          <p:nvPr/>
        </p:nvPicPr>
        <p:blipFill>
          <a:blip r:embed="rId2">
            <a:alphaModFix amt="80000"/>
          </a:blip>
          <a:srcRect t="11253" r="229" b="45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blurRad="419100" dist="2032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88" name="Rectangle"/>
          <p:cNvSpPr/>
          <p:nvPr/>
        </p:nvSpPr>
        <p:spPr>
          <a:xfrm>
            <a:off x="0" y="-1"/>
            <a:ext cx="24384001" cy="13716001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PPT 12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2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33111" y="3596817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r>
              <a:rPr lang="hi-IN" dirty="0"/>
              <a:t>                                                                                                                                        निरीक्षक देविकांत पांडे </a:t>
            </a:r>
          </a:p>
          <a:p>
            <a:r>
              <a:rPr lang="hi-IN"/>
              <a:t>                                                                                                                                        9 वीं वाहिनी राष्ट्रीय आपदा मोचन बल </a:t>
            </a:r>
            <a:endParaRPr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LESSON 12…"/>
          <p:cNvSpPr txBox="1"/>
          <p:nvPr/>
        </p:nvSpPr>
        <p:spPr>
          <a:xfrm>
            <a:off x="1081559" y="3829124"/>
            <a:ext cx="10586351" cy="229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पाठ्यक्रम समीक्षा</a:t>
            </a:r>
            <a:endParaRPr dirty="0"/>
          </a:p>
        </p:txBody>
      </p:sp>
      <p:grpSp>
        <p:nvGrpSpPr>
          <p:cNvPr id="101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9" name="PPT 12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12 - 1</a:t>
              </a:r>
            </a:p>
          </p:txBody>
        </p:sp>
        <p:sp>
          <p:nvSpPr>
            <p:cNvPr id="100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02" name="NDMA India.png" descr="NDMA Ind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095" y="11489820"/>
            <a:ext cx="1917900" cy="19179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5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776" y="11558142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5268" y="12813339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10013075" y="4740715"/>
            <a:ext cx="1219200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5" y="7069665"/>
            <a:ext cx="1219200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5" y="9011865"/>
            <a:ext cx="1219200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ctorization, its identification and five ASR Levels.…"/>
          <p:cNvSpPr txBox="1"/>
          <p:nvPr/>
        </p:nvSpPr>
        <p:spPr>
          <a:xfrm>
            <a:off x="11835645" y="4495800"/>
            <a:ext cx="11875355" cy="6986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2" tIns="78282" rIns="78282" bIns="78282">
            <a:spAutoFit/>
          </a:bodyPr>
          <a:lstStyle/>
          <a:p>
            <a:pPr algn="just" defTabSz="1896299">
              <a:lnSpc>
                <a:spcPct val="150000"/>
              </a:lnSpc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क्षेत्रीकरण, उसकी पहचान और पाँच </a:t>
            </a:r>
            <a:r>
              <a:rPr lang="en-IN" dirty="0">
                <a:latin typeface="Open Sans"/>
              </a:rPr>
              <a:t>ASR </a:t>
            </a:r>
            <a:r>
              <a:rPr lang="hi-IN" dirty="0">
                <a:latin typeface="Open Sans"/>
              </a:rPr>
              <a:t>स्तरों को परिभाषित कीजिए।</a:t>
            </a:r>
          </a:p>
          <a:p>
            <a:pPr algn="just" defTabSz="1896299">
              <a:lnSpc>
                <a:spcPct val="150000"/>
              </a:lnSpc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कार्यस्थल ट्राइएज की चार श्रेणियों को सूचीबद्ध कीजिए।</a:t>
            </a:r>
          </a:p>
          <a:p>
            <a:pPr algn="just" defTabSz="1896299">
              <a:lnSpc>
                <a:spcPct val="150000"/>
              </a:lnSpc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कार्यस्थल ट्राइएज में विचार करने योग्य कम से कम 8 कारकों को सूचीबद्ध कीजिए।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6952D42D-C107-0268-C0ED-CA506DF214F5}"/>
              </a:ext>
            </a:extLst>
          </p:cNvPr>
          <p:cNvSpPr txBox="1">
            <a:spLocks/>
          </p:cNvSpPr>
          <p:nvPr/>
        </p:nvSpPr>
        <p:spPr>
          <a:xfrm>
            <a:off x="634475" y="4495800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5EDB851C-C1DF-0149-2AC3-15D948BD0707}"/>
              </a:ext>
            </a:extLst>
          </p:cNvPr>
          <p:cNvSpPr txBox="1"/>
          <p:nvPr/>
        </p:nvSpPr>
        <p:spPr>
          <a:xfrm>
            <a:off x="9283047" y="1629508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5268" y="12813339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130" name="Define the INSARAG marking system, list and describe 8 categories of INSARAG Marking System"/>
          <p:cNvSpPr txBox="1"/>
          <p:nvPr/>
        </p:nvSpPr>
        <p:spPr>
          <a:xfrm>
            <a:off x="11860613" y="4490319"/>
            <a:ext cx="11893115" cy="352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IN" dirty="0"/>
              <a:t>INSARAG </a:t>
            </a:r>
            <a:r>
              <a:rPr lang="hi-IN" dirty="0"/>
              <a:t>अंकन प्रणाली को परिभाषित करें, </a:t>
            </a:r>
            <a:r>
              <a:rPr lang="en-IN" dirty="0"/>
              <a:t>INSARAG </a:t>
            </a:r>
            <a:r>
              <a:rPr lang="hi-IN" dirty="0"/>
              <a:t>अंकन प्रणाली की 8 श्रेणियों की सूची बनाएं और उनका वर्णन करें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10013075" y="4215819"/>
            <a:ext cx="1219200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3" name="Upon completing this lesson, you will be able to:">
            <a:extLst>
              <a:ext uri="{FF2B5EF4-FFF2-40B4-BE49-F238E27FC236}">
                <a16:creationId xmlns:a16="http://schemas.microsoft.com/office/drawing/2014/main" id="{91B496EC-E015-1FC5-3E28-A0E37E34DC2C}"/>
              </a:ext>
            </a:extLst>
          </p:cNvPr>
          <p:cNvSpPr txBox="1">
            <a:spLocks/>
          </p:cNvSpPr>
          <p:nvPr/>
        </p:nvSpPr>
        <p:spPr>
          <a:xfrm>
            <a:off x="1016000" y="3962400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4" name="OBJECTIVES">
            <a:extLst>
              <a:ext uri="{FF2B5EF4-FFF2-40B4-BE49-F238E27FC236}">
                <a16:creationId xmlns:a16="http://schemas.microsoft.com/office/drawing/2014/main" id="{D400A63A-86C0-472D-2921-446CA75CF024}"/>
              </a:ext>
            </a:extLst>
          </p:cNvPr>
          <p:cNvSpPr txBox="1"/>
          <p:nvPr/>
        </p:nvSpPr>
        <p:spPr>
          <a:xfrm>
            <a:off x="9448800" y="1606681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oup-firefighters-safe-helmet-uniform-standing-by-car.jpg" descr="group-firefighters-safe-helmet-uniform-standing-by-car.jpg"/>
          <p:cNvPicPr>
            <a:picLocks noChangeAspect="1"/>
          </p:cNvPicPr>
          <p:nvPr/>
        </p:nvPicPr>
        <p:blipFill>
          <a:blip r:embed="rId2"/>
          <a:srcRect t="22788"/>
          <a:stretch>
            <a:fillRect/>
          </a:stretch>
        </p:blipFill>
        <p:spPr>
          <a:xfrm>
            <a:off x="-12669" y="-110116"/>
            <a:ext cx="24409338" cy="1256143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88" name="PPT 5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5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0" y="-101600"/>
            <a:ext cx="24384001" cy="13716000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22608" y="3732520"/>
            <a:ext cx="14003276" cy="30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5…"/>
          <p:cNvSpPr txBox="1"/>
          <p:nvPr/>
        </p:nvSpPr>
        <p:spPr>
          <a:xfrm>
            <a:off x="1200259" y="3829124"/>
            <a:ext cx="5302132" cy="229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पाठ 5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परिचालन सुरक्षा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7" name="PPT 5-1"/>
            <p:cNvSpPr txBox="1"/>
            <p:nvPr/>
          </p:nvSpPr>
          <p:spPr>
            <a:xfrm>
              <a:off x="155431" y="0"/>
              <a:ext cx="1568739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5-1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11406" y="9603120"/>
            <a:ext cx="2338179" cy="4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10013073" y="4740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7196664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786564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List at least five dangers a rescuer…"/>
          <p:cNvSpPr txBox="1"/>
          <p:nvPr/>
        </p:nvSpPr>
        <p:spPr>
          <a:xfrm>
            <a:off x="11835645" y="3886200"/>
            <a:ext cx="11875355" cy="814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सीएसएसआर अभियान में बचावकर्ता के सामने आने वाले कम से कम पाँच खतरों की सूची बनाएँ।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असुरक्षित कार्यों और असुरक्षित स्थितियों की पहचान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सीएसएसआर पाठ्यक्रम सुरक्षा नियमों की पहचान करें।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D8D8987B-2F6A-929B-8C20-4D5E14395082}"/>
              </a:ext>
            </a:extLst>
          </p:cNvPr>
          <p:cNvSpPr txBox="1">
            <a:spLocks/>
          </p:cNvSpPr>
          <p:nvPr/>
        </p:nvSpPr>
        <p:spPr>
          <a:xfrm>
            <a:off x="762000" y="3913592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F42C8383-31AF-C9FB-DD52-65F40015D000}"/>
              </a:ext>
            </a:extLst>
          </p:cNvPr>
          <p:cNvSpPr txBox="1"/>
          <p:nvPr/>
        </p:nvSpPr>
        <p:spPr>
          <a:xfrm>
            <a:off x="9029389" y="1629508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130" name="Identify the four parts of a CSSR safety plan and briefly describe each one.…"/>
          <p:cNvSpPr txBox="1"/>
          <p:nvPr/>
        </p:nvSpPr>
        <p:spPr>
          <a:xfrm>
            <a:off x="11860613" y="5257800"/>
            <a:ext cx="11606301" cy="467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सीएसएसआर सुरक्षा योजना के चार भागों की पहचान करें और प्रत्येक का संक्षेप में वर्णन करें।</a:t>
            </a:r>
          </a:p>
          <a:p>
            <a:pPr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सुरक्षा ब्रीफिंग के उद्देश्य का वर्णन करें और इसके आठ घटकों की सूची बनाएँ।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10013073" y="560357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8239379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8D60A3B3-BAD2-964A-4C36-FC7195DA7BD2}"/>
              </a:ext>
            </a:extLst>
          </p:cNvPr>
          <p:cNvSpPr txBox="1">
            <a:spLocks/>
          </p:cNvSpPr>
          <p:nvPr/>
        </p:nvSpPr>
        <p:spPr>
          <a:xfrm>
            <a:off x="838200" y="5943600"/>
            <a:ext cx="7627217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5" name="OBJECTIVES">
            <a:extLst>
              <a:ext uri="{FF2B5EF4-FFF2-40B4-BE49-F238E27FC236}">
                <a16:creationId xmlns:a16="http://schemas.microsoft.com/office/drawing/2014/main" id="{5C012403-2067-35C9-AFA7-4E3D5D59921D}"/>
              </a:ext>
            </a:extLst>
          </p:cNvPr>
          <p:cNvSpPr txBox="1"/>
          <p:nvPr/>
        </p:nvSpPr>
        <p:spPr>
          <a:xfrm>
            <a:off x="9054357" y="162950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firefighters-went-rescue-fire-from-chimney.jpg" descr="firefighters-went-rescue-fire-from-chimney.jpg"/>
          <p:cNvPicPr>
            <a:picLocks noChangeAspect="1"/>
          </p:cNvPicPr>
          <p:nvPr/>
        </p:nvPicPr>
        <p:blipFill>
          <a:blip r:embed="rId2"/>
          <a:srcRect t="25746"/>
          <a:stretch>
            <a:fillRect/>
          </a:stretch>
        </p:blipFill>
        <p:spPr>
          <a:xfrm>
            <a:off x="-8923" y="-105312"/>
            <a:ext cx="24401846" cy="1207647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26795359" y="-101600"/>
            <a:ext cx="24384001" cy="13716001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126999" y="3567765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6…"/>
          <p:cNvSpPr txBox="1"/>
          <p:nvPr/>
        </p:nvSpPr>
        <p:spPr>
          <a:xfrm>
            <a:off x="1200259" y="3581400"/>
            <a:ext cx="9439975" cy="37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6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खोज और स्थान निर्धारण तकनीकें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6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6-1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413" y="1677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10013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7815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104054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arch and location and describe its importance in the success of a CSSR operation.…"/>
          <p:cNvSpPr txBox="1"/>
          <p:nvPr/>
        </p:nvSpPr>
        <p:spPr>
          <a:xfrm>
            <a:off x="11835645" y="4191000"/>
            <a:ext cx="11875355" cy="814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खोज और स्थान निर्धारण को परिभाषित करें और </a:t>
            </a:r>
            <a:r>
              <a:rPr lang="en-IN" dirty="0">
                <a:latin typeface="Open Sans"/>
              </a:rPr>
              <a:t>CSSR </a:t>
            </a:r>
            <a:r>
              <a:rPr lang="hi-IN" dirty="0">
                <a:latin typeface="Open Sans"/>
              </a:rPr>
              <a:t>ऑपरेशन की सफलता में इसके महत्व का वर्णन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खोज दल की संरचना और प्रयुक्त बुनियादी उपकरणों का वर्णन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खोज और स्थान निर्धारण के चरणों की सूची बनाएँ और उनका वर्णन करें।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4FA73E15-5F95-DE67-61C3-4AFFD35F6A99}"/>
              </a:ext>
            </a:extLst>
          </p:cNvPr>
          <p:cNvSpPr txBox="1">
            <a:spLocks/>
          </p:cNvSpPr>
          <p:nvPr/>
        </p:nvSpPr>
        <p:spPr>
          <a:xfrm>
            <a:off x="1016000" y="5843167"/>
            <a:ext cx="7627217" cy="483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4A550555-213B-7F8F-68F2-5099662412CE}"/>
              </a:ext>
            </a:extLst>
          </p:cNvPr>
          <p:cNvSpPr txBox="1"/>
          <p:nvPr/>
        </p:nvSpPr>
        <p:spPr>
          <a:xfrm>
            <a:off x="9694342" y="1622723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130" name="Define void space and identify probable locations in the four basic collapse patterns.…"/>
          <p:cNvSpPr txBox="1"/>
          <p:nvPr/>
        </p:nvSpPr>
        <p:spPr>
          <a:xfrm>
            <a:off x="11860613" y="3124200"/>
            <a:ext cx="11606301" cy="929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रिक्त स्थान को परिभाषित करें और चार बुनियादी पतन पैटर्न में संभावित स्थानों की पहचान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खोज और स्थान निर्धारण के चरणों की सूची बनाएँ और उनका वर्णन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दो अलग-अलग पैटर्न का उपयोग करके, भौतिक खोज और स्थान निर्धारण के चरणों को दो व्यावहारिक अभ्यासों में प्रदर्शित करें। </a:t>
            </a:r>
            <a:r>
              <a:rPr dirty="0">
                <a:latin typeface="Open Sans"/>
              </a:rPr>
              <a:t>	</a:t>
            </a:r>
          </a:p>
        </p:txBody>
      </p:sp>
      <p:grpSp>
        <p:nvGrpSpPr>
          <p:cNvPr id="2" name="Group"/>
          <p:cNvGrpSpPr/>
          <p:nvPr/>
        </p:nvGrpSpPr>
        <p:grpSpPr>
          <a:xfrm>
            <a:off x="10013073" y="360442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944155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534603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413" y="1677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F7170F82-598B-8A98-28F6-F8612E4AD321}"/>
              </a:ext>
            </a:extLst>
          </p:cNvPr>
          <p:cNvSpPr txBox="1">
            <a:spLocks/>
          </p:cNvSpPr>
          <p:nvPr/>
        </p:nvSpPr>
        <p:spPr>
          <a:xfrm>
            <a:off x="1304207" y="4972894"/>
            <a:ext cx="7627217" cy="494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4B348BA2-0275-65BE-94B6-CC7F47E2AC8D}"/>
              </a:ext>
            </a:extLst>
          </p:cNvPr>
          <p:cNvSpPr txBox="1"/>
          <p:nvPr/>
        </p:nvSpPr>
        <p:spPr>
          <a:xfrm>
            <a:off x="9219545" y="12356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hoto-top-view-huge-set-collection-working-hand-power-tools-many-wooden-isolated-black-surface.jpg" descr="photo-top-view-huge-set-collection-working-hand-power-tools-many-wooden-isolated-black-surface.jpg"/>
          <p:cNvPicPr>
            <a:picLocks noChangeAspect="1"/>
          </p:cNvPicPr>
          <p:nvPr/>
        </p:nvPicPr>
        <p:blipFill>
          <a:blip r:embed="rId2"/>
          <a:srcRect l="517" t="1644" r="119" b="11897"/>
          <a:stretch>
            <a:fillRect/>
          </a:stretch>
        </p:blipFill>
        <p:spPr>
          <a:xfrm>
            <a:off x="3968" y="-25400"/>
            <a:ext cx="24434801" cy="137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-101600"/>
            <a:ext cx="24384001" cy="13716000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7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7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54768" y="3544955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7…"/>
          <p:cNvSpPr txBox="1"/>
          <p:nvPr/>
        </p:nvSpPr>
        <p:spPr>
          <a:xfrm>
            <a:off x="1200259" y="3581400"/>
            <a:ext cx="9439975" cy="37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7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उपकरण और स्थान निर्धारण तकनीकें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7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7-1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10013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tools, equipment and accessories (TEA).…"/>
          <p:cNvSpPr txBox="1"/>
          <p:nvPr/>
        </p:nvSpPr>
        <p:spPr>
          <a:xfrm>
            <a:off x="11835645" y="4570216"/>
            <a:ext cx="11558768" cy="6986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औज़ारों, उपकरणों और सहायक उपकरणों (</a:t>
            </a:r>
            <a:r>
              <a:rPr lang="en-IN" dirty="0">
                <a:latin typeface="Open Sans"/>
              </a:rPr>
              <a:t>TEA) </a:t>
            </a:r>
            <a:r>
              <a:rPr lang="hi-IN" dirty="0">
                <a:latin typeface="Open Sans"/>
              </a:rPr>
              <a:t>को परिभाषित कीजिए।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उनके उपयोग के अनुसार </a:t>
            </a:r>
            <a:r>
              <a:rPr lang="en-IN" dirty="0">
                <a:latin typeface="Open Sans"/>
              </a:rPr>
              <a:t>TEA </a:t>
            </a:r>
            <a:r>
              <a:rPr lang="hi-IN" dirty="0">
                <a:latin typeface="Open Sans"/>
              </a:rPr>
              <a:t>की चार श्रेणियों को सूचीबद्ध कीजिए।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उपकरणों और औज़ारों के लिए पाँच ऊर्जा स्रोतों को सूचीबद्ध कीजिए।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C5B5B0E8-4545-5770-B897-F80B4309A026}"/>
              </a:ext>
            </a:extLst>
          </p:cNvPr>
          <p:cNvSpPr txBox="1">
            <a:spLocks/>
          </p:cNvSpPr>
          <p:nvPr/>
        </p:nvSpPr>
        <p:spPr>
          <a:xfrm>
            <a:off x="1144986" y="4486713"/>
            <a:ext cx="7627217" cy="6250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F8E40069-307C-99F0-E65A-A0E533EAFF89}"/>
              </a:ext>
            </a:extLst>
          </p:cNvPr>
          <p:cNvSpPr txBox="1"/>
          <p:nvPr/>
        </p:nvSpPr>
        <p:spPr>
          <a:xfrm>
            <a:off x="9694342" y="1251731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closeup-firefighter-holding-his-helmet-walking-towards-fire-truck.jpg" descr="closeup-firefighter-holding-his-helmet-walking-towards-fire-truck.jpg"/>
          <p:cNvPicPr>
            <a:picLocks noChangeAspect="1"/>
          </p:cNvPicPr>
          <p:nvPr/>
        </p:nvPicPr>
        <p:blipFill>
          <a:blip r:embed="rId2"/>
          <a:srcRect t="13433" b="1559"/>
          <a:stretch>
            <a:fillRect/>
          </a:stretch>
        </p:blipFill>
        <p:spPr>
          <a:xfrm>
            <a:off x="-25400" y="-64008"/>
            <a:ext cx="24434800" cy="13844016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2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2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25400" y="-25400"/>
            <a:ext cx="24434801" cy="13766801"/>
          </a:xfrm>
          <a:prstGeom prst="rect">
            <a:avLst/>
          </a:prstGeom>
          <a:solidFill>
            <a:srgbClr val="535353">
              <a:alpha val="6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90000"/>
          </a:blip>
          <a:srcRect l="50481"/>
          <a:stretch>
            <a:fillRect/>
          </a:stretch>
        </p:blipFill>
        <p:spPr>
          <a:xfrm>
            <a:off x="-25401" y="3565573"/>
            <a:ext cx="18111950" cy="3945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2…"/>
          <p:cNvSpPr txBox="1"/>
          <p:nvPr/>
        </p:nvSpPr>
        <p:spPr>
          <a:xfrm>
            <a:off x="1200259" y="3733800"/>
            <a:ext cx="7576793" cy="37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2</a:t>
            </a:r>
            <a:endParaRPr lang="en-IN" dirty="0"/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सीएसएसआर अभियान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का आयोजन और आरंभ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2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g" descr="NDRF Indi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130" name="List the general steps for use and maintenance of tools and equipment (before, during and after their use).…"/>
          <p:cNvSpPr txBox="1"/>
          <p:nvPr/>
        </p:nvSpPr>
        <p:spPr>
          <a:xfrm>
            <a:off x="11860613" y="5181600"/>
            <a:ext cx="11606301" cy="583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औज़ारों और उपकरणों के उपयोग और रखरखाव के सामान्य चरणों की सूची बनाएँ (उपयोग से पहले, उपयोग के दौरान और उपयोग के बाद)।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चार व्यावहारिक अभ्यासों में </a:t>
            </a:r>
            <a:r>
              <a:rPr lang="en-IN" dirty="0"/>
              <a:t>TEA </a:t>
            </a:r>
            <a:r>
              <a:rPr lang="hi-IN" dirty="0"/>
              <a:t>के सही उपयोग का प्रदर्शन करें।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10013073" y="5449166"/>
            <a:ext cx="1219201" cy="1681959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8814300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90668556-F1C3-6407-5B3B-19F77B608E25}"/>
              </a:ext>
            </a:extLst>
          </p:cNvPr>
          <p:cNvSpPr txBox="1">
            <a:spLocks/>
          </p:cNvSpPr>
          <p:nvPr/>
        </p:nvSpPr>
        <p:spPr>
          <a:xfrm>
            <a:off x="1144986" y="5598435"/>
            <a:ext cx="7627217" cy="513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5" name="OBJECTIVES">
            <a:extLst>
              <a:ext uri="{FF2B5EF4-FFF2-40B4-BE49-F238E27FC236}">
                <a16:creationId xmlns:a16="http://schemas.microsoft.com/office/drawing/2014/main" id="{6C4B4099-EE61-9F0C-A1FF-FCFBCD54803B}"/>
              </a:ext>
            </a:extLst>
          </p:cNvPr>
          <p:cNvSpPr txBox="1"/>
          <p:nvPr/>
        </p:nvSpPr>
        <p:spPr>
          <a:xfrm>
            <a:off x="9219545" y="1386147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firefighters-save-lives-from-fire-by-making-cpr.jpg" descr="firefighters-save-lives-from-fire-by-making-cpr.jpg"/>
          <p:cNvPicPr>
            <a:picLocks noChangeAspect="1"/>
          </p:cNvPicPr>
          <p:nvPr/>
        </p:nvPicPr>
        <p:blipFill>
          <a:blip r:embed="rId2"/>
          <a:srcRect t="25131" r="1645" b="1285"/>
          <a:stretch>
            <a:fillRect/>
          </a:stretch>
        </p:blipFill>
        <p:spPr>
          <a:xfrm>
            <a:off x="-23758" y="-86304"/>
            <a:ext cx="24431516" cy="12182483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-101600"/>
            <a:ext cx="24384001" cy="13716001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8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8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126999" y="3643965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8…"/>
          <p:cNvSpPr txBox="1"/>
          <p:nvPr/>
        </p:nvSpPr>
        <p:spPr>
          <a:xfrm>
            <a:off x="1200259" y="3657600"/>
            <a:ext cx="9439975" cy="37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8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बचाव रणनीतियाँ और तकनीकें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8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8-1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scribe the two ways of approaching a located trapped victim.…"/>
          <p:cNvSpPr txBox="1"/>
          <p:nvPr/>
        </p:nvSpPr>
        <p:spPr>
          <a:xfrm>
            <a:off x="11581645" y="4267200"/>
            <a:ext cx="11558768" cy="814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फँसे हुए पीड़ित तक पहुँचने के दो तरीकों का वर्णन कीजिए।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पीड़ित तक पहुँचने और उसे बचाने की चार तकनीकों की सूची बनाइए।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पहुँच की स्थितियों का मूल्यांकन करते समय विश्लेषण करने योग्य पाँच कारकों की सूची बनाइए।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05E4FE75-73BC-C26E-D34D-1F0D7C364F62}"/>
              </a:ext>
            </a:extLst>
          </p:cNvPr>
          <p:cNvSpPr txBox="1">
            <a:spLocks/>
          </p:cNvSpPr>
          <p:nvPr/>
        </p:nvSpPr>
        <p:spPr>
          <a:xfrm>
            <a:off x="1144986" y="5105399"/>
            <a:ext cx="7627217" cy="563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34876F38-2F8C-1DC5-79F3-9B4522E5F8D3}"/>
              </a:ext>
            </a:extLst>
          </p:cNvPr>
          <p:cNvSpPr txBox="1"/>
          <p:nvPr/>
        </p:nvSpPr>
        <p:spPr>
          <a:xfrm>
            <a:off x="9296400" y="159063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130" name="Describe the procedures for penetrating five different materials: wood, metal, concrete, brick and cinder block.…"/>
          <p:cNvSpPr txBox="1"/>
          <p:nvPr/>
        </p:nvSpPr>
        <p:spPr>
          <a:xfrm>
            <a:off x="11606613" y="3505200"/>
            <a:ext cx="12036054" cy="929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पाँच विभिन्न सामग्रियों: लकड़ी, धातु, कंक्रीट, ईंट और सिंडर ब्लॉक को भेदने की प्रक्रियाओं का वर्णन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एक व्यावहारिक अभ्यास में प्रदर्शित करें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ऊपर सूचीबद्ध पाँच सामग्रियों को काटने और भेदने की प्रक्रिया, आवश्यक </a:t>
            </a:r>
            <a:r>
              <a:rPr lang="en-IN" dirty="0">
                <a:latin typeface="Open Sans"/>
              </a:rPr>
              <a:t>TEA </a:t>
            </a:r>
            <a:r>
              <a:rPr lang="hi-IN" dirty="0">
                <a:latin typeface="Open Sans"/>
              </a:rPr>
              <a:t>का सही उपयोग करते हुए।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मलबा हटाने के चरणों की सूची बनाएँ।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9759073" y="353912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81908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1129365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491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7FB955BB-570A-095A-BF7C-679E8AB02073}"/>
              </a:ext>
            </a:extLst>
          </p:cNvPr>
          <p:cNvSpPr txBox="1">
            <a:spLocks/>
          </p:cNvSpPr>
          <p:nvPr/>
        </p:nvSpPr>
        <p:spPr>
          <a:xfrm>
            <a:off x="1144986" y="4648199"/>
            <a:ext cx="7627217" cy="608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C9647D45-C5F6-0BE7-C8EC-3F6809684D8B}"/>
              </a:ext>
            </a:extLst>
          </p:cNvPr>
          <p:cNvSpPr txBox="1"/>
          <p:nvPr/>
        </p:nvSpPr>
        <p:spPr>
          <a:xfrm>
            <a:off x="8800357" y="1340695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or team2" descr="Shor team2"/>
          <p:cNvPicPr>
            <a:picLocks noChangeAspect="1"/>
          </p:cNvPicPr>
          <p:nvPr/>
        </p:nvPicPr>
        <p:blipFill>
          <a:blip r:embed="rId2"/>
          <a:srcRect l="1228" t="24176" r="784" b="2033"/>
          <a:stretch>
            <a:fillRect/>
          </a:stretch>
        </p:blipFill>
        <p:spPr>
          <a:xfrm>
            <a:off x="-45899" y="-138907"/>
            <a:ext cx="24475898" cy="13825525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-101600"/>
            <a:ext cx="24384001" cy="13716001"/>
          </a:xfrm>
          <a:prstGeom prst="rect">
            <a:avLst/>
          </a:prstGeom>
          <a:solidFill>
            <a:srgbClr val="535353">
              <a:alpha val="6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19878" y="3474379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9…"/>
          <p:cNvSpPr txBox="1"/>
          <p:nvPr/>
        </p:nvSpPr>
        <p:spPr>
          <a:xfrm>
            <a:off x="1081559" y="3829124"/>
            <a:ext cx="9439975" cy="229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9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शोरिंग विधियाँ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9 - 1"/>
            <p:cNvSpPr txBox="1"/>
            <p:nvPr/>
          </p:nvSpPr>
          <p:spPr>
            <a:xfrm>
              <a:off x="78376" y="0"/>
              <a:ext cx="172284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9 - 1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horing and identify its components.…"/>
          <p:cNvSpPr txBox="1"/>
          <p:nvPr/>
        </p:nvSpPr>
        <p:spPr>
          <a:xfrm>
            <a:off x="11581645" y="4570216"/>
            <a:ext cx="11558768" cy="554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शोरिंग को परिभाषित करें और इसके घटकों की पहचान करें।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शोरिंग के डिज़ाइन और विधि को निर्धारित करने वाले कारकों की सूची बनाएँ।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शोरिंग के चार प्रकारों का वर्णन करें।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45BCD20A-F547-87CD-5CCD-5397A4188338}"/>
              </a:ext>
            </a:extLst>
          </p:cNvPr>
          <p:cNvSpPr txBox="1">
            <a:spLocks/>
          </p:cNvSpPr>
          <p:nvPr/>
        </p:nvSpPr>
        <p:spPr>
          <a:xfrm>
            <a:off x="1144986" y="5029199"/>
            <a:ext cx="7627217" cy="570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01E6F504-0DD1-CF31-5901-82065B7275E9}"/>
              </a:ext>
            </a:extLst>
          </p:cNvPr>
          <p:cNvSpPr txBox="1"/>
          <p:nvPr/>
        </p:nvSpPr>
        <p:spPr>
          <a:xfrm>
            <a:off x="9296400" y="1758147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130" name="List the positions and functions of…"/>
          <p:cNvSpPr txBox="1"/>
          <p:nvPr/>
        </p:nvSpPr>
        <p:spPr>
          <a:xfrm>
            <a:off x="11606613" y="4267200"/>
            <a:ext cx="12036054" cy="814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एक शोरिंग टीम के सदस्यों के पदों और कार्यों की सूची बनाएँ।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खिड़की/दरवाज़े के शोर और ऊर्ध्वाधर शोर के निर्माण की प्रक्रियाओं की सूची बनाएँ। इन प्रक्रियाओं को एक व्यावहारिक अभ्यास में प्रदर्शित करें।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9759073" y="5020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76810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B894858A-76E9-C92C-B072-BDF8AC6E8F75}"/>
              </a:ext>
            </a:extLst>
          </p:cNvPr>
          <p:cNvSpPr txBox="1">
            <a:spLocks/>
          </p:cNvSpPr>
          <p:nvPr/>
        </p:nvSpPr>
        <p:spPr>
          <a:xfrm>
            <a:off x="1144986" y="4724399"/>
            <a:ext cx="7627217" cy="601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5" name="OBJECTIVES">
            <a:extLst>
              <a:ext uri="{FF2B5EF4-FFF2-40B4-BE49-F238E27FC236}">
                <a16:creationId xmlns:a16="http://schemas.microsoft.com/office/drawing/2014/main" id="{68BA529F-8BF3-3E7F-9A78-B00C15FC5232}"/>
              </a:ext>
            </a:extLst>
          </p:cNvPr>
          <p:cNvSpPr txBox="1"/>
          <p:nvPr/>
        </p:nvSpPr>
        <p:spPr>
          <a:xfrm>
            <a:off x="9575146" y="1349951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Lever 16" descr="Lever 16"/>
          <p:cNvPicPr>
            <a:picLocks noChangeAspect="1"/>
          </p:cNvPicPr>
          <p:nvPr/>
        </p:nvPicPr>
        <p:blipFill>
          <a:blip r:embed="rId2"/>
          <a:srcRect t="16322" b="7213"/>
          <a:stretch>
            <a:fillRect/>
          </a:stretch>
        </p:blipFill>
        <p:spPr>
          <a:xfrm>
            <a:off x="8176" y="-192624"/>
            <a:ext cx="24367647" cy="139753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-25401" y="-192302"/>
            <a:ext cx="24434801" cy="13794003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0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8176" y="3704775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10…"/>
          <p:cNvSpPr txBox="1"/>
          <p:nvPr/>
        </p:nvSpPr>
        <p:spPr>
          <a:xfrm>
            <a:off x="1081559" y="3829124"/>
            <a:ext cx="10156475" cy="178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10</a:t>
            </a: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उठाना और स्थिर करना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7" name="PPT 10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10 - 1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List three factors that you must determine before lifting a load.…"/>
          <p:cNvSpPr txBox="1"/>
          <p:nvPr/>
        </p:nvSpPr>
        <p:spPr>
          <a:xfrm>
            <a:off x="11581645" y="4570216"/>
            <a:ext cx="11558768" cy="7083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भार उठाने से पहले आपको जिन तीन कारकों का निर्धारण करना आवश्यक है, उन्हें सूचीबद्ध करें।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भार उठाने की तीन विधियों की सूची बनाएँ और उनका वर्णन करें।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लीवर, उसके तीन घटकों और लीवर के तीन वर्गों को परिभाषित करें।</a:t>
            </a:r>
            <a:endParaRPr dirty="0">
              <a:latin typeface="Open Sans"/>
            </a:endParaRP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413" y="205404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5D92DC8E-F723-DCAC-2C1A-AF62DCD91775}"/>
              </a:ext>
            </a:extLst>
          </p:cNvPr>
          <p:cNvSpPr txBox="1">
            <a:spLocks/>
          </p:cNvSpPr>
          <p:nvPr/>
        </p:nvSpPr>
        <p:spPr>
          <a:xfrm>
            <a:off x="1248880" y="4953000"/>
            <a:ext cx="7627217" cy="5042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4FB22F68-173A-E109-65F3-02F7DDCBDBC6}"/>
              </a:ext>
            </a:extLst>
          </p:cNvPr>
          <p:cNvSpPr txBox="1"/>
          <p:nvPr/>
        </p:nvSpPr>
        <p:spPr>
          <a:xfrm>
            <a:off x="10020877" y="162950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 dirty="0"/>
          </a:p>
        </p:txBody>
      </p:sp>
      <p:sp>
        <p:nvSpPr>
          <p:cNvPr id="130" name="List at least three applications of…"/>
          <p:cNvSpPr txBox="1"/>
          <p:nvPr/>
        </p:nvSpPr>
        <p:spPr>
          <a:xfrm>
            <a:off x="11606613" y="4989376"/>
            <a:ext cx="12036054" cy="63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होइस्ट के कम से कम तीन अनुप्रयोगों की सूची बनाएँ।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/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भार को स्थिर करने के लिए उपयोग किए जाने वाले दो प्रकार के क्रिबिंग की सूची बनाएँ।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/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भार उठाने और स्थिर करने के लिए क्रिबिंग बनाने के पाँच चरणों की सूची बनाएँ।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9759073" y="4766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73381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9759073" y="993548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5" name="Upon completing this lesson, you will be able to:">
            <a:extLst>
              <a:ext uri="{FF2B5EF4-FFF2-40B4-BE49-F238E27FC236}">
                <a16:creationId xmlns:a16="http://schemas.microsoft.com/office/drawing/2014/main" id="{2D9496E2-0535-3EFB-8492-FF3C80B3652A}"/>
              </a:ext>
            </a:extLst>
          </p:cNvPr>
          <p:cNvSpPr txBox="1">
            <a:spLocks/>
          </p:cNvSpPr>
          <p:nvPr/>
        </p:nvSpPr>
        <p:spPr>
          <a:xfrm>
            <a:off x="1144986" y="2979139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/>
              <a:t>इस पाठ को पूरा करने पर आप निम्नलिखित कार्य करने में सक्षम होंगे:</a:t>
            </a:r>
            <a:endParaRPr lang="hi-IN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7593FEC3-CEAB-9593-6F26-7707F192B4FF}"/>
              </a:ext>
            </a:extLst>
          </p:cNvPr>
          <p:cNvSpPr txBox="1"/>
          <p:nvPr/>
        </p:nvSpPr>
        <p:spPr>
          <a:xfrm>
            <a:off x="9440342" y="1758147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32489" y="4789417"/>
            <a:ext cx="7627217" cy="52504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  <a:endParaRPr dirty="0"/>
          </a:p>
        </p:txBody>
      </p:sp>
      <p:sp>
        <p:nvSpPr>
          <p:cNvPr id="111" name="OBJECTIVES"/>
          <p:cNvSpPr txBox="1"/>
          <p:nvPr/>
        </p:nvSpPr>
        <p:spPr>
          <a:xfrm>
            <a:off x="9448800" y="1242475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10013073" y="4042578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15" name="Define a collapsed structure search and rescue operation.…"/>
          <p:cNvSpPr txBox="1"/>
          <p:nvPr/>
        </p:nvSpPr>
        <p:spPr>
          <a:xfrm>
            <a:off x="11860613" y="3733800"/>
            <a:ext cx="11388267" cy="871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ढही हुई संरचना खोज और बचाव अभियान को परिभाषित कीजिए।</a:t>
            </a:r>
          </a:p>
          <a:p>
            <a:pPr algn="just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सीएसएसआर दस्ते की संरचना और उसके अंतर्गत आने वाली स्थितियों का वर्णन कीजिए।</a:t>
            </a:r>
          </a:p>
          <a:p>
            <a:pPr algn="just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सीएसएसआर अभियान के पाँच चरणों की सूची बनाइए।</a:t>
            </a:r>
            <a:endParaRPr dirty="0">
              <a:latin typeface="Open Sans"/>
            </a:endParaRPr>
          </a:p>
        </p:txBody>
      </p:sp>
      <p:grpSp>
        <p:nvGrpSpPr>
          <p:cNvPr id="3" name="Group"/>
          <p:cNvGrpSpPr/>
          <p:nvPr/>
        </p:nvGrpSpPr>
        <p:grpSpPr>
          <a:xfrm>
            <a:off x="10013073" y="6995116"/>
            <a:ext cx="1219201" cy="1681958"/>
            <a:chOff x="0" y="115975"/>
            <a:chExt cx="1219200" cy="1681957"/>
          </a:xfrm>
        </p:grpSpPr>
        <p:sp>
          <p:nvSpPr>
            <p:cNvPr id="116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7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9939160"/>
            <a:ext cx="1219201" cy="1681958"/>
            <a:chOff x="0" y="115975"/>
            <a:chExt cx="1219200" cy="1681957"/>
          </a:xfrm>
        </p:grpSpPr>
        <p:sp>
          <p:nvSpPr>
            <p:cNvPr id="11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20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148" name="List the steps to roll a load using pipes.…"/>
          <p:cNvSpPr txBox="1"/>
          <p:nvPr/>
        </p:nvSpPr>
        <p:spPr>
          <a:xfrm>
            <a:off x="11606613" y="4572000"/>
            <a:ext cx="11857744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पाइपों का उपयोग करके भार को लुढ़काने के चरणों की सूची बनाएँ।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तीन व्यावहारिक स्टेशनों पर भार उठाने, स्थिर करने और लुढ़काने की तकनीकों का प्रदर्शन करें।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9759073" y="4753579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6563482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95DE74C-F11D-D919-220F-38ABACC1F853}"/>
              </a:ext>
            </a:extLst>
          </p:cNvPr>
          <p:cNvSpPr txBox="1">
            <a:spLocks/>
          </p:cNvSpPr>
          <p:nvPr/>
        </p:nvSpPr>
        <p:spPr>
          <a:xfrm>
            <a:off x="1017729" y="4572000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5" name="OBJECTIVES">
            <a:extLst>
              <a:ext uri="{FF2B5EF4-FFF2-40B4-BE49-F238E27FC236}">
                <a16:creationId xmlns:a16="http://schemas.microsoft.com/office/drawing/2014/main" id="{B73ED86C-519E-CB03-829A-C0EAE8202068}"/>
              </a:ext>
            </a:extLst>
          </p:cNvPr>
          <p:cNvSpPr txBox="1"/>
          <p:nvPr/>
        </p:nvSpPr>
        <p:spPr>
          <a:xfrm>
            <a:off x="10203485" y="1815530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CSSR Brochure Pics-04.jpg" descr="CSSR Brochure Pics-04.jpg"/>
          <p:cNvPicPr>
            <a:picLocks noChangeAspect="1"/>
          </p:cNvPicPr>
          <p:nvPr/>
        </p:nvPicPr>
        <p:blipFill>
          <a:blip r:embed="rId2"/>
          <a:srcRect t="12344" b="2475"/>
          <a:stretch>
            <a:fillRect/>
          </a:stretch>
        </p:blipFill>
        <p:spPr>
          <a:xfrm>
            <a:off x="-25202" y="-83464"/>
            <a:ext cx="24434209" cy="1388292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Rectangle"/>
          <p:cNvSpPr/>
          <p:nvPr/>
        </p:nvSpPr>
        <p:spPr>
          <a:xfrm>
            <a:off x="-25401" y="-63500"/>
            <a:ext cx="24434801" cy="13766801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2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0" y="3513990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LESSON 11…"/>
          <p:cNvSpPr txBox="1"/>
          <p:nvPr/>
        </p:nvSpPr>
        <p:spPr>
          <a:xfrm>
            <a:off x="1081559" y="3829124"/>
            <a:ext cx="10586351" cy="178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11</a:t>
            </a: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अस्पताल-पूर्व उपचार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9" name="PPT 11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11 - 1</a:t>
              </a:r>
            </a:p>
          </p:txBody>
        </p:sp>
        <p:sp>
          <p:nvSpPr>
            <p:cNvPr id="100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2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10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grpSp>
        <p:nvGrpSpPr>
          <p:cNvPr id="2" name="Group"/>
          <p:cNvGrpSpPr/>
          <p:nvPr/>
        </p:nvGrpSpPr>
        <p:grpSpPr>
          <a:xfrm>
            <a:off x="9759073" y="5910223"/>
            <a:ext cx="1219201" cy="1681958"/>
            <a:chOff x="0" y="115975"/>
            <a:chExt cx="1219200" cy="1681957"/>
          </a:xfrm>
        </p:grpSpPr>
        <p:sp>
          <p:nvSpPr>
            <p:cNvPr id="11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9759073" y="8350042"/>
            <a:ext cx="1219201" cy="1681958"/>
            <a:chOff x="0" y="115975"/>
            <a:chExt cx="1219200" cy="1681957"/>
          </a:xfrm>
        </p:grpSpPr>
        <p:sp>
          <p:nvSpPr>
            <p:cNvPr id="11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8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120" name="Identify the possible mechanisms of injury in a structural collapse.…"/>
          <p:cNvSpPr txBox="1"/>
          <p:nvPr/>
        </p:nvSpPr>
        <p:spPr>
          <a:xfrm>
            <a:off x="11581645" y="5993726"/>
            <a:ext cx="11558768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संरचनात्मक पतन में चोट के संभावित कारणों की पहचान करें।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hi-IN" dirty="0">
              <a:latin typeface="Open Sans"/>
            </a:endParaRP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संरचना पतन में होने वाली संभावित चोटों की सूची बनाएँ।</a:t>
            </a:r>
            <a:endParaRPr dirty="0">
              <a:latin typeface="Open Sans"/>
            </a:endParaRP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14E29CBA-46A4-BFD5-2D4C-899DC7D63941}"/>
              </a:ext>
            </a:extLst>
          </p:cNvPr>
          <p:cNvSpPr txBox="1">
            <a:spLocks/>
          </p:cNvSpPr>
          <p:nvPr/>
        </p:nvSpPr>
        <p:spPr>
          <a:xfrm>
            <a:off x="1144986" y="5029200"/>
            <a:ext cx="7627217" cy="537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5" name="OBJECTIVES">
            <a:extLst>
              <a:ext uri="{FF2B5EF4-FFF2-40B4-BE49-F238E27FC236}">
                <a16:creationId xmlns:a16="http://schemas.microsoft.com/office/drawing/2014/main" id="{A9ACF55D-CAA5-AB33-BDF5-DF6F96873C62}"/>
              </a:ext>
            </a:extLst>
          </p:cNvPr>
          <p:cNvSpPr txBox="1"/>
          <p:nvPr/>
        </p:nvSpPr>
        <p:spPr>
          <a:xfrm>
            <a:off x="10432173" y="1713048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1985" y="12813338"/>
            <a:ext cx="584495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129" name="Describe the conditions in a patient that might indicate the presence of crush syndrome or compartment syndrome."/>
          <p:cNvSpPr txBox="1"/>
          <p:nvPr/>
        </p:nvSpPr>
        <p:spPr>
          <a:xfrm>
            <a:off x="11606613" y="6449386"/>
            <a:ext cx="11888485" cy="2466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lang="hi-IN" dirty="0"/>
              <a:t>रोगी में उन स्थितियों का वर्णन करें जो क्रश सिंड्रोम या कम्पार्टमेंट सिंड्रोम की उपस्थिति का संकेत दे सकती हैं।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9759073" y="6226289"/>
            <a:ext cx="1219201" cy="1681958"/>
            <a:chOff x="0" y="115975"/>
            <a:chExt cx="1219200" cy="1681957"/>
          </a:xfrm>
        </p:grpSpPr>
        <p:sp>
          <p:nvSpPr>
            <p:cNvPr id="13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1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3" name="Upon completing this lesson, you will be able to:">
            <a:extLst>
              <a:ext uri="{FF2B5EF4-FFF2-40B4-BE49-F238E27FC236}">
                <a16:creationId xmlns:a16="http://schemas.microsoft.com/office/drawing/2014/main" id="{0A4AED5A-F332-B280-050D-353006D10BB8}"/>
              </a:ext>
            </a:extLst>
          </p:cNvPr>
          <p:cNvSpPr txBox="1">
            <a:spLocks/>
          </p:cNvSpPr>
          <p:nvPr/>
        </p:nvSpPr>
        <p:spPr>
          <a:xfrm>
            <a:off x="1144986" y="5374784"/>
            <a:ext cx="7627217" cy="461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4" name="OBJECTIVES">
            <a:extLst>
              <a:ext uri="{FF2B5EF4-FFF2-40B4-BE49-F238E27FC236}">
                <a16:creationId xmlns:a16="http://schemas.microsoft.com/office/drawing/2014/main" id="{591D90DC-2DB8-83FA-4EB8-9EEAC6F5EE21}"/>
              </a:ext>
            </a:extLst>
          </p:cNvPr>
          <p:cNvSpPr txBox="1"/>
          <p:nvPr/>
        </p:nvSpPr>
        <p:spPr>
          <a:xfrm>
            <a:off x="10432173" y="2057400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G_2773.jpeg" descr="IMG_2773.jpeg"/>
          <p:cNvPicPr>
            <a:picLocks noChangeAspect="1"/>
          </p:cNvPicPr>
          <p:nvPr/>
        </p:nvPicPr>
        <p:blipFill>
          <a:blip r:embed="rId2"/>
          <a:srcRect t="11253" r="229" b="45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blurRad="419100" dist="2032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099" name="Rectangle"/>
          <p:cNvSpPr>
            <a:spLocks noChangeArrowheads="1"/>
          </p:cNvSpPr>
          <p:nvPr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rgbClr val="535353">
              <a:alpha val="79999"/>
            </a:srgbClr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sp>
        <p:nvSpPr>
          <p:cNvPr id="89" name="PEER | CSSR | INDIA"/>
          <p:cNvSpPr txBox="1"/>
          <p:nvPr/>
        </p:nvSpPr>
        <p:spPr>
          <a:xfrm>
            <a:off x="601133" y="12877804"/>
            <a:ext cx="4643968" cy="52741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8278" tIns="78278" rIns="78278" bIns="78278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/>
            </a:pPr>
            <a:r>
              <a:t>PEER | CSSR | INDIA</a:t>
            </a:r>
          </a:p>
        </p:txBody>
      </p:sp>
      <p:sp>
        <p:nvSpPr>
          <p:cNvPr id="4101" name="Rectangle"/>
          <p:cNvSpPr>
            <a:spLocks noChangeArrowheads="1"/>
          </p:cNvSpPr>
          <p:nvPr/>
        </p:nvSpPr>
        <p:spPr bwMode="auto">
          <a:xfrm>
            <a:off x="1016000" y="13512800"/>
            <a:ext cx="3814235" cy="203200"/>
          </a:xfrm>
          <a:prstGeom prst="rect">
            <a:avLst/>
          </a:prstGeom>
          <a:solidFill>
            <a:srgbClr val="C00000"/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sp>
        <p:nvSpPr>
          <p:cNvPr id="4102" name="Rectangle"/>
          <p:cNvSpPr>
            <a:spLocks noChangeArrowheads="1"/>
          </p:cNvSpPr>
          <p:nvPr/>
        </p:nvSpPr>
        <p:spPr bwMode="auto">
          <a:xfrm>
            <a:off x="21242867" y="13512800"/>
            <a:ext cx="2082800" cy="203200"/>
          </a:xfrm>
          <a:prstGeom prst="rect">
            <a:avLst/>
          </a:prstGeom>
          <a:solidFill>
            <a:srgbClr val="C00000"/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sp>
        <p:nvSpPr>
          <p:cNvPr id="4103" name="Slide Number"/>
          <p:cNvSpPr>
            <a:spLocks noGrp="1"/>
          </p:cNvSpPr>
          <p:nvPr>
            <p:ph type="sldNum" sz="quarter" idx="10"/>
          </p:nvPr>
        </p:nvSpPr>
        <p:spPr>
          <a:xfrm>
            <a:off x="22876933" y="12814302"/>
            <a:ext cx="389467" cy="677333"/>
          </a:xfrm>
          <a:noFill/>
        </p:spPr>
        <p:txBody>
          <a:bodyPr/>
          <a:lstStyle/>
          <a:p>
            <a:fld id="{F141CC67-8F68-4E07-AC3A-8071D529EFF8}" type="slidenum">
              <a:rPr smtClean="0"/>
              <a:pPr/>
              <a:t>34</a:t>
            </a:fld>
            <a:endParaRPr lang="en-US"/>
          </a:p>
        </p:txBody>
      </p:sp>
      <p:pic>
        <p:nvPicPr>
          <p:cNvPr id="4104" name="Image" descr="Image"/>
          <p:cNvPicPr>
            <a:picLocks noChangeAspect="1"/>
          </p:cNvPicPr>
          <p:nvPr/>
        </p:nvPicPr>
        <p:blipFill>
          <a:blip r:embed="rId3"/>
          <a:srcRect l="50481"/>
          <a:stretch>
            <a:fillRect/>
          </a:stretch>
        </p:blipFill>
        <p:spPr bwMode="auto">
          <a:xfrm>
            <a:off x="0" y="3480355"/>
            <a:ext cx="13779501" cy="300143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05" name="CSSR-logo-white-01.png" descr="CSSR-logo-white-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03035" y="-520701"/>
            <a:ext cx="7581899" cy="535940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106" name="Shape"/>
          <p:cNvSpPr>
            <a:spLocks noChangeArrowheads="1"/>
          </p:cNvSpPr>
          <p:nvPr/>
        </p:nvSpPr>
        <p:spPr bwMode="auto">
          <a:xfrm flipH="1">
            <a:off x="0" y="11192933"/>
            <a:ext cx="24384000" cy="2523067"/>
          </a:xfrm>
          <a:custGeom>
            <a:avLst/>
            <a:gdLst>
              <a:gd name="T0" fmla="*/ 4572000 w 21600"/>
              <a:gd name="T1" fmla="*/ 472902 h 21600"/>
              <a:gd name="T2" fmla="*/ 4572000 w 21600"/>
              <a:gd name="T3" fmla="*/ 472902 h 21600"/>
              <a:gd name="T4" fmla="*/ 4572000 w 21600"/>
              <a:gd name="T5" fmla="*/ 472902 h 21600"/>
              <a:gd name="T6" fmla="*/ 4572000 w 21600"/>
              <a:gd name="T7" fmla="*/ 472902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78278" tIns="78278" rIns="78278" bIns="78278"/>
          <a:lstStyle/>
          <a:p>
            <a:endParaRPr lang="en-US"/>
          </a:p>
        </p:txBody>
      </p:sp>
      <p:pic>
        <p:nvPicPr>
          <p:cNvPr id="4107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6905" y="11358039"/>
            <a:ext cx="7289800" cy="214206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8" name="LESSON 12…"/>
          <p:cNvSpPr txBox="1"/>
          <p:nvPr/>
        </p:nvSpPr>
        <p:spPr>
          <a:xfrm>
            <a:off x="1079506" y="3467103"/>
            <a:ext cx="10587565" cy="336223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8278" tIns="78278" rIns="78278" bIns="78278">
            <a:spAutoFit/>
          </a:bodyPr>
          <a:lstStyle/>
          <a:p>
            <a:pPr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85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पाठ 13</a:t>
            </a:r>
          </a:p>
          <a:p>
            <a:pPr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85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अंतिम व्यावहारिक अभ्यास</a:t>
            </a:r>
            <a:endParaRPr sz="16000" cap="all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"/>
          <p:cNvGrpSpPr>
            <a:grpSpLocks/>
          </p:cNvGrpSpPr>
          <p:nvPr/>
        </p:nvGrpSpPr>
        <p:grpSpPr bwMode="auto">
          <a:xfrm>
            <a:off x="10803467" y="11400368"/>
            <a:ext cx="4694768" cy="2184400"/>
            <a:chOff x="0" y="0"/>
            <a:chExt cx="4693356" cy="2183453"/>
          </a:xfrm>
        </p:grpSpPr>
        <p:pic>
          <p:nvPicPr>
            <p:cNvPr id="4111" name="NDMA India.png" descr="NDMA Indi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88518"/>
              <a:ext cx="1917899" cy="19179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12" name="NDRF India.jpeg" descr="NDRF India.jpe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09903" y="0"/>
              <a:ext cx="2183454" cy="218345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110" name="Photo Credit: Freepik"/>
          <p:cNvSpPr txBox="1">
            <a:spLocks noChangeArrowheads="1"/>
          </p:cNvSpPr>
          <p:nvPr/>
        </p:nvSpPr>
        <p:spPr bwMode="auto">
          <a:xfrm rot="-5400000">
            <a:off x="-2626783" y="9374721"/>
            <a:ext cx="5969000" cy="89323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8278" tIns="78278" rIns="78278" bIns="78278">
            <a:spAutoFit/>
          </a:bodyPr>
          <a:lstStyle/>
          <a:p>
            <a:r>
              <a:rPr lang="en-US" sz="4800" dirty="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rPr>
              <a:t>Photo Credit: </a:t>
            </a:r>
            <a:r>
              <a:rPr lang="en-US" sz="4800" dirty="0" err="1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rPr>
              <a:t>Freepik</a:t>
            </a:r>
            <a:endParaRPr lang="en-US" sz="4800" dirty="0">
              <a:solidFill>
                <a:srgbClr val="DDDDD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600200"/>
            <a:ext cx="21365635" cy="2294467"/>
          </a:xfrm>
        </p:spPr>
        <p:txBody>
          <a:bodyPr/>
          <a:lstStyle/>
          <a:p>
            <a:br>
              <a:rPr lang="en-GB" dirty="0">
                <a:latin typeface="Open Sans"/>
              </a:rPr>
            </a:br>
            <a:r>
              <a:rPr lang="en-GB" dirty="0">
                <a:latin typeface="Open Sans"/>
              </a:rPr>
              <a:t> </a:t>
            </a:r>
            <a:br>
              <a:rPr lang="en-GB" dirty="0">
                <a:latin typeface="Open Sans"/>
              </a:rPr>
            </a:br>
            <a:r>
              <a:rPr lang="en-GB" dirty="0">
                <a:latin typeface="Open Sans"/>
              </a:rPr>
              <a:t> </a:t>
            </a:r>
            <a:r>
              <a:rPr lang="hi-IN" dirty="0">
                <a:latin typeface="Open Sans"/>
              </a:rPr>
              <a:t>उद्देश्य</a:t>
            </a:r>
            <a:br>
              <a:rPr lang="en-GB" dirty="0">
                <a:latin typeface="Open Sans"/>
              </a:rPr>
            </a:br>
            <a:endParaRPr lang="en-GB" dirty="0">
              <a:latin typeface="Open San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219200" y="6784616"/>
            <a:ext cx="21983699" cy="205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</a:pPr>
            <a:r>
              <a:rPr lang="hi-IN" sz="6000" b="1" dirty="0"/>
              <a:t>सीएसएसआर पाठ्यक्रम में सीखे गए ज्ञान, तकनीक और कौशल का प्रदर्शन करना।</a:t>
            </a:r>
            <a:endParaRPr lang="en-GB" sz="6000" b="1" dirty="0"/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1F611-4666-E79E-38A0-6CFC9989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838200"/>
            <a:ext cx="21365635" cy="2294467"/>
          </a:xfrm>
        </p:spPr>
        <p:txBody>
          <a:bodyPr/>
          <a:lstStyle/>
          <a:p>
            <a:pPr algn="l"/>
            <a:br>
              <a:rPr lang="en-GB" dirty="0">
                <a:latin typeface="Arial Black" pitchFamily="34" charset="0"/>
              </a:rPr>
            </a:br>
            <a:r>
              <a:rPr lang="en-GB" dirty="0">
                <a:latin typeface="Arial Black" pitchFamily="34" charset="0"/>
              </a:rPr>
              <a:t> </a:t>
            </a:r>
            <a:br>
              <a:rPr lang="en-GB" dirty="0">
                <a:latin typeface="Arial Black" pitchFamily="34" charset="0"/>
              </a:rPr>
            </a:br>
            <a:r>
              <a:rPr lang="en-GB" dirty="0">
                <a:latin typeface="Arial Black" pitchFamily="34" charset="0"/>
              </a:rPr>
              <a:t>  </a:t>
            </a:r>
            <a:r>
              <a:rPr lang="hi-IN" dirty="0">
                <a:latin typeface="Arial Black" pitchFamily="34" charset="0"/>
              </a:rPr>
              <a:t>परिदृश्य (नकली संकुचित संरचना)</a:t>
            </a:r>
            <a:endParaRPr lang="en-GB" dirty="0">
              <a:latin typeface="Arial Black" pitchFamily="34" charset="0"/>
            </a:endParaRPr>
          </a:p>
        </p:txBody>
      </p:sp>
      <p:pic>
        <p:nvPicPr>
          <p:cNvPr id="6" name="Picture 2" descr="H:\IMG-20220630-WA00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657600"/>
            <a:ext cx="20269200" cy="8686800"/>
          </a:xfrm>
          <a:prstGeom prst="rect">
            <a:avLst/>
          </a:prstGeom>
          <a:noFill/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0D8F0-C28D-4DA2-E538-084E3E9D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134600" y="2286000"/>
            <a:ext cx="5943600" cy="1676400"/>
          </a:xfrm>
        </p:spPr>
        <p:txBody>
          <a:bodyPr/>
          <a:lstStyle/>
          <a:p>
            <a:pPr algn="l"/>
            <a:r>
              <a:rPr lang="hi-IN" dirty="0">
                <a:latin typeface="Open Sans"/>
              </a:rPr>
              <a:t>सूचना</a:t>
            </a:r>
            <a:endParaRPr lang="en-GB" dirty="0">
              <a:latin typeface="Open San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724400"/>
            <a:ext cx="21221699" cy="66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912" tIns="102957" rIns="205912" bIns="10295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i-IN" sz="6000" b="1" dirty="0">
                <a:latin typeface="Open Sans"/>
              </a:rPr>
              <a:t>नकली ढही हुई संरचना</a:t>
            </a:r>
          </a:p>
          <a:p>
            <a:pPr algn="just">
              <a:spcBef>
                <a:spcPct val="50000"/>
              </a:spcBef>
            </a:pPr>
            <a:endParaRPr lang="hi-IN" sz="6000" b="1" dirty="0">
              <a:latin typeface="Open Sans"/>
            </a:endParaRPr>
          </a:p>
          <a:p>
            <a:pPr algn="just">
              <a:spcBef>
                <a:spcPct val="50000"/>
              </a:spcBef>
            </a:pPr>
            <a:r>
              <a:rPr lang="hi-IN" sz="6000" b="1" dirty="0">
                <a:latin typeface="Open Sans"/>
              </a:rPr>
              <a:t>नकली पीड़ित</a:t>
            </a:r>
          </a:p>
          <a:p>
            <a:pPr algn="just">
              <a:spcBef>
                <a:spcPct val="50000"/>
              </a:spcBef>
            </a:pPr>
            <a:endParaRPr lang="hi-IN" sz="6000" b="1" dirty="0">
              <a:latin typeface="Open Sans"/>
            </a:endParaRPr>
          </a:p>
          <a:p>
            <a:pPr algn="just">
              <a:spcBef>
                <a:spcPct val="50000"/>
              </a:spcBef>
            </a:pPr>
            <a:r>
              <a:rPr lang="hi-IN" sz="6000" b="1" dirty="0">
                <a:latin typeface="Open Sans"/>
              </a:rPr>
              <a:t>जैसे-जैसे परिदृश्य विकसित होगा</a:t>
            </a:r>
            <a:endParaRPr lang="en-US" sz="6000" b="1" dirty="0">
              <a:latin typeface="Open Sans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609600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609600"/>
            <a:ext cx="1833282" cy="130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5565D-C2A9-4001-5AE8-A1EE3C9C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9982200" y="2209800"/>
            <a:ext cx="6553200" cy="1676400"/>
          </a:xfrm>
        </p:spPr>
        <p:txBody>
          <a:bodyPr/>
          <a:lstStyle/>
          <a:p>
            <a:pPr algn="l"/>
            <a:r>
              <a:rPr lang="hi-IN" dirty="0">
                <a:latin typeface="Open Sans"/>
              </a:rPr>
              <a:t>चरण</a:t>
            </a:r>
            <a:endParaRPr lang="en-GB" dirty="0">
              <a:latin typeface="Open San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62101" y="4572000"/>
            <a:ext cx="21983699" cy="66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6000" b="1" dirty="0">
                <a:latin typeface="Open Sans"/>
              </a:rPr>
              <a:t>तैयारी (1815 बजे से)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endParaRPr lang="hi-IN" sz="6000" b="1" dirty="0">
              <a:latin typeface="Open Sans"/>
            </a:endParaRP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6000" b="1" dirty="0">
                <a:latin typeface="Open Sans"/>
              </a:rPr>
              <a:t>सक्रियण और लामबंदी (सूचना के अनुसार)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endParaRPr lang="hi-IN" sz="6000" b="1" dirty="0">
              <a:latin typeface="Open Sans"/>
            </a:endParaRP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6000" b="1" dirty="0">
                <a:latin typeface="Open Sans"/>
              </a:rPr>
              <a:t>संचालन</a:t>
            </a:r>
            <a:endParaRPr lang="en-GB" sz="6000" b="1" dirty="0">
              <a:latin typeface="Open Sans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200" y="713333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497760" cy="1742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7A761-0047-D973-29E0-02B0D444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0" y="1447800"/>
            <a:ext cx="10773834" cy="1676400"/>
          </a:xfrm>
        </p:spPr>
        <p:txBody>
          <a:bodyPr/>
          <a:lstStyle/>
          <a:p>
            <a:pPr algn="l"/>
            <a:r>
              <a:rPr lang="hi-IN" sz="8000" dirty="0">
                <a:latin typeface="Open Sans"/>
              </a:rPr>
              <a:t>अपेक्षा (समूह ए और बी)</a:t>
            </a:r>
            <a:endParaRPr lang="en-GB" sz="8000" dirty="0">
              <a:latin typeface="Open San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47801" y="2897225"/>
            <a:ext cx="20878800" cy="1005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आवश्यक टीईए और रसद की सूची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समय पर उचित लोडिंग और लामबंदी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घटनास्थल का आकलन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कार्यस्थल की स्थापना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उचित सुरक्षा ब्रीफिंग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सही खोज तकनीक और पीड़ित का स्थान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en-GB" sz="4000" b="1" dirty="0">
                <a:latin typeface="Open Sans"/>
              </a:rPr>
              <a:t>INSARAG </a:t>
            </a:r>
            <a:r>
              <a:rPr lang="hi-IN" sz="4000" b="1" dirty="0">
                <a:latin typeface="Open Sans"/>
              </a:rPr>
              <a:t>मार्किंग (कार्य स्थल और पीड़ित)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पीड़ित का आकलन (मलबा हटाना, किनारे लगाना, काटना और प्रवेश)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स्थिरीकरण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निष्कासन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4000" b="1" dirty="0">
                <a:latin typeface="Open Sans"/>
              </a:rPr>
              <a:t>उचित दस्तावेज़ीकरण</a:t>
            </a:r>
            <a:endParaRPr lang="en-GB" sz="4000" b="1" dirty="0">
              <a:latin typeface="Open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4" y="533400"/>
            <a:ext cx="2497760" cy="1742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A5F5F-FC51-A370-4F3D-DD856CB0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671050" y="4572000"/>
            <a:ext cx="7627217" cy="5103620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  <a:endParaRPr dirty="0"/>
          </a:p>
        </p:txBody>
      </p:sp>
      <p:sp>
        <p:nvSpPr>
          <p:cNvPr id="129" name="OBJECTIVES"/>
          <p:cNvSpPr txBox="1"/>
          <p:nvPr/>
        </p:nvSpPr>
        <p:spPr>
          <a:xfrm>
            <a:off x="9283045" y="861827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10013073" y="2680099"/>
            <a:ext cx="1219201" cy="1681959"/>
            <a:chOff x="0" y="115975"/>
            <a:chExt cx="1219200" cy="1681957"/>
          </a:xfrm>
        </p:grpSpPr>
        <p:sp>
          <p:nvSpPr>
            <p:cNvPr id="13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1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133" name="List the six stages of…"/>
          <p:cNvSpPr txBox="1"/>
          <p:nvPr/>
        </p:nvSpPr>
        <p:spPr>
          <a:xfrm>
            <a:off x="11836286" y="2454442"/>
            <a:ext cx="11386727" cy="852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संचालन चरण के छह चरणों की सूची बनाएँ।</a:t>
            </a:r>
          </a:p>
          <a:p>
            <a:pPr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प्रारंभिक मूल्यांकन के पाँच चरणों की सूची बनाएँ।</a:t>
            </a:r>
          </a:p>
          <a:p>
            <a:pPr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वर्णन करें कि </a:t>
            </a:r>
            <a:r>
              <a:rPr lang="en-IN" dirty="0">
                <a:latin typeface="Open Sans"/>
              </a:rPr>
              <a:t>CSSR </a:t>
            </a:r>
            <a:r>
              <a:rPr lang="hi-IN" dirty="0">
                <a:latin typeface="Open Sans"/>
              </a:rPr>
              <a:t>दस्ता घटना प्रतिक्रिया प्रणाली में कैसे फिट बैठता है।</a:t>
            </a:r>
          </a:p>
          <a:p>
            <a:pPr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संचालन के दायरे में </a:t>
            </a:r>
            <a:r>
              <a:rPr lang="en-IN" dirty="0">
                <a:latin typeface="Open Sans"/>
              </a:rPr>
              <a:t>CSSR </a:t>
            </a:r>
            <a:r>
              <a:rPr lang="hi-IN" dirty="0">
                <a:latin typeface="Open Sans"/>
              </a:rPr>
              <a:t>से संबंधित चार स्तरों के नाम बताएँ।</a:t>
            </a:r>
            <a:endParaRPr dirty="0">
              <a:latin typeface="Open Sans"/>
            </a:endParaRPr>
          </a:p>
        </p:txBody>
      </p:sp>
      <p:grpSp>
        <p:nvGrpSpPr>
          <p:cNvPr id="3" name="Group"/>
          <p:cNvGrpSpPr/>
          <p:nvPr/>
        </p:nvGrpSpPr>
        <p:grpSpPr>
          <a:xfrm>
            <a:off x="10013073" y="4114800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5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6248400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5" name="Group"/>
          <p:cNvGrpSpPr/>
          <p:nvPr/>
        </p:nvGrpSpPr>
        <p:grpSpPr>
          <a:xfrm>
            <a:off x="10013073" y="8763000"/>
            <a:ext cx="1219201" cy="1681959"/>
            <a:chOff x="0" y="115975"/>
            <a:chExt cx="1219200" cy="1681957"/>
          </a:xfrm>
        </p:grpSpPr>
        <p:sp>
          <p:nvSpPr>
            <p:cNvPr id="14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1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7</a:t>
              </a:r>
            </a:p>
          </p:txBody>
        </p:sp>
      </p:grp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971800"/>
            <a:ext cx="15755412" cy="1676400"/>
          </a:xfrm>
        </p:spPr>
        <p:txBody>
          <a:bodyPr/>
          <a:lstStyle/>
          <a:p>
            <a:pPr algn="l"/>
            <a:r>
              <a:rPr lang="hi-IN" sz="8000" dirty="0">
                <a:latin typeface="Open Sans"/>
              </a:rPr>
              <a:t>अतिरिक्त अपेक्षा (समूह ए और बी)</a:t>
            </a:r>
            <a:endParaRPr lang="en-GB" sz="8000" dirty="0">
              <a:latin typeface="Open San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47801" y="5864024"/>
            <a:ext cx="20878800" cy="427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912" tIns="102957" rIns="205912" bIns="102957">
            <a:spAutoFit/>
          </a:bodyPr>
          <a:lstStyle/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6600" b="1" dirty="0">
                <a:latin typeface="Open Sans"/>
              </a:rPr>
              <a:t>उचित रोटेशन और जलयोजन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6600" b="1" dirty="0">
                <a:latin typeface="Open Sans"/>
              </a:rPr>
              <a:t>समूह नेता का परिवर्तन</a:t>
            </a:r>
          </a:p>
          <a:p>
            <a:pPr marL="1143000" indent="-1143000" algn="just">
              <a:spcBef>
                <a:spcPct val="50000"/>
              </a:spcBef>
              <a:buAutoNum type="arabicPeriod"/>
            </a:pPr>
            <a:r>
              <a:rPr lang="hi-IN" sz="6600" b="1" dirty="0">
                <a:latin typeface="Open Sans"/>
              </a:rPr>
              <a:t>सभी की सुरक्षा</a:t>
            </a:r>
            <a:endParaRPr lang="en-GB" sz="6600" b="1" dirty="0">
              <a:latin typeface="Open Sans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882" y="709322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5" y="657546"/>
            <a:ext cx="2497760" cy="1742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B4B1B-C81F-1B06-A80E-239884D0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</a:t>
            </a:r>
            <a:r>
              <a:rPr lang="en-GB"/>
              <a:t> 1</a:t>
            </a:r>
            <a:r>
              <a:rPr lang="en-US"/>
              <a:t>3</a:t>
            </a:r>
            <a:r>
              <a:rPr lang="en-GB"/>
              <a:t>-</a:t>
            </a:r>
            <a:fld id="{6E5D2685-6788-4473-A0EF-5356A69E5A42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3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grpSp>
        <p:nvGrpSpPr>
          <p:cNvPr id="138" name="Group"/>
          <p:cNvGrpSpPr/>
          <p:nvPr/>
        </p:nvGrpSpPr>
        <p:grpSpPr>
          <a:xfrm>
            <a:off x="-7620000" y="-5933584"/>
            <a:ext cx="19547984" cy="19547984"/>
            <a:chOff x="171244" y="0"/>
            <a:chExt cx="19547983" cy="19547983"/>
          </a:xfrm>
        </p:grpSpPr>
        <p:sp>
          <p:nvSpPr>
            <p:cNvPr id="136" name="Circle"/>
            <p:cNvSpPr/>
            <p:nvPr/>
          </p:nvSpPr>
          <p:spPr>
            <a:xfrm>
              <a:off x="171244" y="0"/>
              <a:ext cx="19547984" cy="19547984"/>
            </a:xfrm>
            <a:prstGeom prst="ellipse">
              <a:avLst/>
            </a:prstGeom>
            <a:gradFill flip="none" rotWithShape="1">
              <a:gsLst>
                <a:gs pos="0">
                  <a:srgbClr val="881920"/>
                </a:gs>
                <a:gs pos="57570">
                  <a:srgbClr val="A40D10"/>
                </a:gs>
                <a:gs pos="100000">
                  <a:srgbClr val="C00000"/>
                </a:gs>
              </a:gsLst>
              <a:lin ang="4595515" scaled="0"/>
            </a:gra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137" name="CSSR Brochure Pics-03.jpg" descr="CSSR Brochure Pics-03.jpg"/>
            <p:cNvPicPr>
              <a:picLocks noChangeAspect="1"/>
            </p:cNvPicPr>
            <p:nvPr/>
          </p:nvPicPr>
          <p:blipFill>
            <a:blip r:embed="rId2"/>
            <a:srcRect l="2139" b="29476"/>
            <a:stretch>
              <a:fillRect/>
            </a:stretch>
          </p:blipFill>
          <p:spPr>
            <a:xfrm flipH="1">
              <a:off x="3565603" y="8263331"/>
              <a:ext cx="15265167" cy="1100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19966" extrusionOk="0">
                  <a:moveTo>
                    <a:pt x="185" y="0"/>
                  </a:moveTo>
                  <a:cubicBezTo>
                    <a:pt x="-498" y="5275"/>
                    <a:pt x="708" y="10890"/>
                    <a:pt x="3809" y="14962"/>
                  </a:cubicBezTo>
                  <a:cubicBezTo>
                    <a:pt x="8536" y="21168"/>
                    <a:pt x="15992" y="21600"/>
                    <a:pt x="21102" y="16266"/>
                  </a:cubicBezTo>
                  <a:lnTo>
                    <a:pt x="21102" y="0"/>
                  </a:lnTo>
                  <a:lnTo>
                    <a:pt x="1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713333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0" y="713333"/>
            <a:ext cx="1833282" cy="1301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601" y="2014948"/>
            <a:ext cx="9252988" cy="105748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F2E81-E8AE-8375-0C74-1FB18DDF99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aerial-view-firefighters-extinguishing-fire-industrial-area.jpg" descr="aerial-view-firefighters-extinguishing-fire-industrial-area.jpg"/>
          <p:cNvPicPr>
            <a:picLocks noChangeAspect="1"/>
          </p:cNvPicPr>
          <p:nvPr/>
        </p:nvPicPr>
        <p:blipFill>
          <a:blip r:embed="rId2"/>
          <a:srcRect l="405" t="38328" r="21653"/>
          <a:stretch>
            <a:fillRect/>
          </a:stretch>
        </p:blipFill>
        <p:spPr>
          <a:xfrm>
            <a:off x="0" y="0"/>
            <a:ext cx="24434802" cy="1289588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9134951" y="3461930"/>
            <a:ext cx="22868203" cy="560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3…"/>
          <p:cNvSpPr txBox="1"/>
          <p:nvPr/>
        </p:nvSpPr>
        <p:spPr>
          <a:xfrm>
            <a:off x="1200259" y="3124200"/>
            <a:ext cx="5095344" cy="594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3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निर्माण सामग्री,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संरचनाएँ और</a:t>
            </a:r>
          </a:p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क्षति के प्रकार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3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3-1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g" descr="NDRF Indi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40063" y="4052542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  <a:endParaRPr dirty="0"/>
          </a:p>
        </p:txBody>
      </p:sp>
      <p:sp>
        <p:nvSpPr>
          <p:cNvPr id="111" name="OBJECTIVES"/>
          <p:cNvSpPr txBox="1"/>
          <p:nvPr/>
        </p:nvSpPr>
        <p:spPr>
          <a:xfrm>
            <a:off x="9448800" y="872623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10013073" y="2710170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017021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Group"/>
          <p:cNvGrpSpPr/>
          <p:nvPr/>
        </p:nvGrpSpPr>
        <p:grpSpPr>
          <a:xfrm>
            <a:off x="10013073" y="8784721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construction materials and classify them by their composition types and uses.…"/>
          <p:cNvSpPr txBox="1"/>
          <p:nvPr/>
        </p:nvSpPr>
        <p:spPr>
          <a:xfrm>
            <a:off x="11835645" y="2925647"/>
            <a:ext cx="11875355" cy="929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निर्माण सामग्रियों को परिभाषित करें और उनकी संरचना, प्रकार और उपयोग के आधार पर उनका वर्गीकरण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निर्माण सामग्रियों को प्रभावित करने वाले तीन बलों की सूची बनाएँ और उनका वर्णन करें।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प्रत्येक सामग्री के तीन गुणधर्म सूचीबद्ध करें: कंक्रीट, स्टील और लकड़ी।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निर्माण की दो विधियों का वर्णन करें।</a:t>
            </a:r>
            <a:r>
              <a:rPr dirty="0">
                <a:latin typeface="Open Sans"/>
              </a:rPr>
              <a:t>.</a:t>
            </a:r>
          </a:p>
        </p:txBody>
      </p:sp>
      <p:grpSp>
        <p:nvGrpSpPr>
          <p:cNvPr id="5" name="Group"/>
          <p:cNvGrpSpPr/>
          <p:nvPr/>
        </p:nvGrpSpPr>
        <p:grpSpPr>
          <a:xfrm>
            <a:off x="10013073" y="11263127"/>
            <a:ext cx="1219201" cy="1681958"/>
            <a:chOff x="0" y="1159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23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2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2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131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838200" y="5018697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132" name="OBJECTIVES"/>
          <p:cNvSpPr txBox="1"/>
          <p:nvPr/>
        </p:nvSpPr>
        <p:spPr>
          <a:xfrm>
            <a:off x="9525000" y="1021761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33" name="List four types of structures.…"/>
          <p:cNvSpPr txBox="1"/>
          <p:nvPr/>
        </p:nvSpPr>
        <p:spPr>
          <a:xfrm>
            <a:off x="11860613" y="3886200"/>
            <a:ext cx="11893114" cy="929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चार प्रकार की संरचनाओं की सूची बनाएँ।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निम्नलिखित चार श्रेणियों में से प्रत्येक में किसी भवन की कम से कम तीन विशेषताएँ सूचीबद्ध करें: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सामान्य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वास्तुकला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संरचनात्मक तत्व</a:t>
            </a:r>
          </a:p>
          <a:p>
            <a:pPr algn="just"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गैर-संरचनात्मक तत्व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10013073" y="4177718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6017021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148" name="List and describe two types of damage in a structure and their potential resulting failures.…"/>
          <p:cNvSpPr txBox="1"/>
          <p:nvPr/>
        </p:nvSpPr>
        <p:spPr>
          <a:xfrm>
            <a:off x="11860613" y="5029200"/>
            <a:ext cx="11386727" cy="596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किसी संरचना में दो प्रकार की क्षति और उनके परिणामस्वरूप होने वाली संभावित विफलताओं की सूची बनाएँ और उनका वर्णन करें।</a:t>
            </a:r>
          </a:p>
          <a:p>
            <a:pPr algn="just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चार बुनियादी पतन पैटर्न के नाम बताएँ और उनका वर्णन करें।</a:t>
            </a:r>
            <a:endParaRPr dirty="0">
              <a:latin typeface="Open Sans"/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10013073" y="5367500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013073" y="8946092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D8C7215A-6820-A837-D68E-B5552B30CE45}"/>
              </a:ext>
            </a:extLst>
          </p:cNvPr>
          <p:cNvSpPr txBox="1">
            <a:spLocks/>
          </p:cNvSpPr>
          <p:nvPr/>
        </p:nvSpPr>
        <p:spPr>
          <a:xfrm>
            <a:off x="983916" y="4495800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5" name="OBJECTIVES">
            <a:extLst>
              <a:ext uri="{FF2B5EF4-FFF2-40B4-BE49-F238E27FC236}">
                <a16:creationId xmlns:a16="http://schemas.microsoft.com/office/drawing/2014/main" id="{5D6BC6CA-2B42-E8E3-CDDB-95A9EE5F79DD}"/>
              </a:ext>
            </a:extLst>
          </p:cNvPr>
          <p:cNvSpPr txBox="1"/>
          <p:nvPr/>
        </p:nvSpPr>
        <p:spPr>
          <a:xfrm>
            <a:off x="9054357" y="1340695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brave-firefighters-releasing-man-from-burning-car.jpg" descr="brave-firefighters-releasing-man-from-burning-car.jpg"/>
          <p:cNvPicPr>
            <a:picLocks noChangeAspect="1"/>
          </p:cNvPicPr>
          <p:nvPr/>
        </p:nvPicPr>
        <p:blipFill>
          <a:blip r:embed="rId2"/>
          <a:srcRect t="12598" b="3502"/>
          <a:stretch>
            <a:fillRect/>
          </a:stretch>
        </p:blipFill>
        <p:spPr>
          <a:xfrm flipH="1">
            <a:off x="-84889" y="0"/>
            <a:ext cx="2452838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8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12741" y="1"/>
            <a:ext cx="24384000" cy="13716002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65782" y="3656209"/>
            <a:ext cx="18560533" cy="404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2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61"/>
            <a:ext cx="24384000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3" y="11359894"/>
            <a:ext cx="7291579" cy="213927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4…"/>
          <p:cNvSpPr txBox="1"/>
          <p:nvPr/>
        </p:nvSpPr>
        <p:spPr>
          <a:xfrm>
            <a:off x="1200259" y="3124200"/>
            <a:ext cx="8264479" cy="446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2438346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4</a:t>
            </a:r>
          </a:p>
          <a:p>
            <a:pPr defTabSz="2438346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संरचनात्मक ट्राइएज और</a:t>
            </a:r>
          </a:p>
          <a:p>
            <a:pPr defTabSz="2438346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INSARAG </a:t>
            </a:r>
            <a:r>
              <a:rPr lang="hi-IN" dirty="0"/>
              <a:t>अंकन प्रणाली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21539200" y="12813338"/>
            <a:ext cx="1879600" cy="902665"/>
            <a:chOff x="0" y="0"/>
            <a:chExt cx="1879600" cy="902662"/>
          </a:xfrm>
        </p:grpSpPr>
        <p:sp>
          <p:nvSpPr>
            <p:cNvPr id="97" name="PPT 4-1"/>
            <p:cNvSpPr txBox="1"/>
            <p:nvPr/>
          </p:nvSpPr>
          <p:spPr>
            <a:xfrm>
              <a:off x="177347" y="0"/>
              <a:ext cx="1568738" cy="6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4-1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0804098" y="11401302"/>
            <a:ext cx="4693357" cy="2183456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11404" y="9603124"/>
            <a:ext cx="2338177" cy="43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2" tIns="78282" rIns="78282" bIns="78282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 Narrow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1848</Words>
  <Application>Microsoft Office PowerPoint</Application>
  <PresentationFormat>Custom</PresentationFormat>
  <Paragraphs>361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Black</vt:lpstr>
      <vt:lpstr>Arial Narrow</vt:lpstr>
      <vt:lpstr>Calibri</vt:lpstr>
      <vt:lpstr>HelveticaNeueLT Std Lt</vt:lpstr>
      <vt:lpstr>Monotype Sorts</vt:lpstr>
      <vt:lpstr>Open Sans</vt:lpstr>
      <vt:lpstr>Times New Roman</vt:lpstr>
      <vt:lpstr>Verdana</vt:lpstr>
      <vt:lpstr>Default Design</vt:lpstr>
      <vt:lpstr>Generic (Standard)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उद्देश्य </vt:lpstr>
      <vt:lpstr>     परिदृश्य (नकली संकुचित संरचना)</vt:lpstr>
      <vt:lpstr>सूचना</vt:lpstr>
      <vt:lpstr>चरण</vt:lpstr>
      <vt:lpstr>अपेक्षा (समूह ए और बी)</vt:lpstr>
      <vt:lpstr>अतिरिक्त अपेक्षा (समूह ए और बी)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NDRF HQ</cp:lastModifiedBy>
  <cp:revision>59</cp:revision>
  <dcterms:modified xsi:type="dcterms:W3CDTF">2026-01-06T04:38:02Z</dcterms:modified>
</cp:coreProperties>
</file>