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8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Lst>
  <p:sldSz cx="12192000" cy="6858000"/>
  <p:notesSz cx="6858000" cy="9144000"/>
  <p:embeddedFontLst>
    <p:embeddedFont>
      <p:font typeface="Arimo" panose="020B0604020202020204" charset="0"/>
      <p:regular r:id="rId88"/>
      <p:bold r:id="rId89"/>
      <p:italic r:id="rId90"/>
      <p:boldItalic r:id="rId91"/>
    </p:embeddedFont>
    <p:embeddedFont>
      <p:font typeface="Cambria" panose="02040503050406030204" pitchFamily="18" charset="0"/>
      <p:regular r:id="rId92"/>
      <p:bold r:id="rId93"/>
      <p:italic r:id="rId94"/>
      <p:boldItalic r:id="rId95"/>
    </p:embeddedFont>
    <p:embeddedFont>
      <p:font typeface="Gill Sans" panose="020B0604020202020204" charset="0"/>
      <p:regular r:id="rId96"/>
      <p:bold r:id="rId97"/>
    </p:embeddedFont>
    <p:embeddedFont>
      <p:font typeface="Open Sans" panose="020B0606030504020204" pitchFamily="34" charset="0"/>
      <p:regular r:id="rId98"/>
      <p:bold r:id="rId99"/>
      <p:italic r:id="rId100"/>
      <p:boldItalic r:id="rId101"/>
    </p:embeddedFont>
    <p:embeddedFont>
      <p:font typeface="Open Sans SemiBold" panose="020B0706030804020204" pitchFamily="34" charset="0"/>
      <p:regular r:id="rId102"/>
      <p:bold r:id="rId103"/>
      <p:italic r:id="rId104"/>
      <p:boldItalic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font" Target="fonts/font2.fntdata"/><Relationship Id="rId16" Type="http://schemas.openxmlformats.org/officeDocument/2006/relationships/slide" Target="slides/slide14.xml"/><Relationship Id="rId107" Type="http://schemas.openxmlformats.org/officeDocument/2006/relationships/viewProps" Target="view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font" Target="fonts/font15.fntdata"/><Relationship Id="rId5" Type="http://schemas.openxmlformats.org/officeDocument/2006/relationships/slide" Target="slides/slide3.xml"/><Relationship Id="rId90" Type="http://schemas.openxmlformats.org/officeDocument/2006/relationships/font" Target="fonts/font3.fntdata"/><Relationship Id="rId95" Type="http://schemas.openxmlformats.org/officeDocument/2006/relationships/font" Target="fonts/font8.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font" Target="fonts/font16.fntdata"/><Relationship Id="rId108"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font" Target="fonts/font4.fntdata"/><Relationship Id="rId9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font" Target="fonts/font7.fntdata"/><Relationship Id="rId99" Type="http://schemas.openxmlformats.org/officeDocument/2006/relationships/font" Target="fonts/font12.fntdata"/><Relationship Id="rId10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10.fntdata"/><Relationship Id="rId104" Type="http://schemas.openxmlformats.org/officeDocument/2006/relationships/font" Target="fonts/font17.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5.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font" Target="fonts/font13.fntdata"/><Relationship Id="rId105"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6.fntdata"/><Relationship Id="rId98" Type="http://schemas.openxmlformats.org/officeDocument/2006/relationships/font" Target="fonts/font11.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hi" sz="12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
        <p:nvSpPr>
          <p:cNvPr id="111" name="Google Shape;11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1" name="Google Shape;521;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7" name="Google Shape;54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6" name="Google Shape;586;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4" name="Google Shape;594;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1" name="Google Shape;611;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9" name="Google Shape;619;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8" name="Google Shape;628;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4" name="Google Shape;644;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2" name="Google Shape;652;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0" name="Google Shape;660;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8" name="Google Shape;668;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6" name="Google Shape;676;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4" name="Google Shape;684;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2" name="Google Shape;692;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0" name="Google Shape;700;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8" name="Google Shape;708;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6" name="Google Shape;716;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4" name="Google Shape;724;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2" name="Google Shape;732;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0" name="Google Shape;740;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6" name="Google Shape;756;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4" name="Google Shape;764;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1" name="Google Shape;771;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1" name="Google Shape;781;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2" name="Google Shape;792;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spTree>
      <p:nvGrpSpPr>
        <p:cNvPr id="1" name="Shape 18"/>
        <p:cNvGrpSpPr/>
        <p:nvPr/>
      </p:nvGrpSpPr>
      <p:grpSpPr>
        <a:xfrm>
          <a:off x="0" y="0"/>
          <a:ext cx="0" cy="0"/>
          <a:chOff x="0" y="0"/>
          <a:chExt cx="0" cy="0"/>
        </a:xfrm>
      </p:grpSpPr>
      <p:sp>
        <p:nvSpPr>
          <p:cNvPr id="19" name="Google Shape;19;p2"/>
          <p:cNvSpPr txBox="1">
            <a:spLocks noGrp="1"/>
          </p:cNvSpPr>
          <p:nvPr>
            <p:ph type="sldNum" idx="12"/>
          </p:nvPr>
        </p:nvSpPr>
        <p:spPr>
          <a:xfrm>
            <a:off x="11383962" y="6407150"/>
            <a:ext cx="303212" cy="338137"/>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1pPr>
            <a:lvl2pPr marL="0" marR="0" lvl="1"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2pPr>
            <a:lvl3pPr marL="0" marR="0" lvl="2"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3pPr>
            <a:lvl4pPr marL="0" marR="0" lvl="3"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4pPr>
            <a:lvl5pPr marL="0" marR="0" lvl="4"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5pPr>
            <a:lvl6pPr marL="0" marR="0" lvl="5"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6pPr>
            <a:lvl7pPr marL="0" marR="0" lvl="6"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7pPr>
            <a:lvl8pPr marL="0" marR="0" lvl="7"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8pPr>
            <a:lvl9pPr marL="0" marR="0" lvl="8"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9" name="Google Shape;69;p12"/>
          <p:cNvSpPr>
            <a:spLocks noGrp="1"/>
          </p:cNvSpPr>
          <p:nvPr>
            <p:ph type="pic" idx="2"/>
          </p:nvPr>
        </p:nvSpPr>
        <p:spPr>
          <a:xfrm>
            <a:off x="5183188" y="987425"/>
            <a:ext cx="6172200" cy="4873625"/>
          </a:xfrm>
          <a:prstGeom prst="rect">
            <a:avLst/>
          </a:prstGeom>
          <a:noFill/>
          <a:ln>
            <a:noFill/>
          </a:ln>
        </p:spPr>
      </p:sp>
      <p:sp>
        <p:nvSpPr>
          <p:cNvPr id="70" name="Google Shape;70;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3" name="Google Shape;83;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4" name="Google Shape;84;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 name="Google Shape;86;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2" name="Google Shape;92;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9" name="Google Shape;9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0" name="Google Shape;10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3"/>
        <p:cNvGrpSpPr/>
        <p:nvPr/>
      </p:nvGrpSpPr>
      <p:grpSpPr>
        <a:xfrm>
          <a:off x="0" y="0"/>
          <a:ext cx="0" cy="0"/>
          <a:chOff x="0" y="0"/>
          <a:chExt cx="0" cy="0"/>
        </a:xfrm>
      </p:grpSpPr>
      <p:sp>
        <p:nvSpPr>
          <p:cNvPr id="104" name="Google Shape;104;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5" name="Google Shape;105;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6" name="Google Shape;10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hart" type="chart">
  <p:cSld name="CHAR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5"/>
          <p:cNvSpPr>
            <a:spLocks noGrp="1"/>
          </p:cNvSpPr>
          <p:nvPr>
            <p:ph type="chart" idx="2"/>
          </p:nvPr>
        </p:nvSpPr>
        <p:spPr>
          <a:xfrm>
            <a:off x="914400" y="1981200"/>
            <a:ext cx="10363200" cy="4114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4" name="Google Shape;4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9" name="Google Shape;4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2">
            <a:alphaModFix/>
          </a:blip>
          <a:srcRect/>
          <a:stretch/>
        </p:blipFill>
        <p:spPr>
          <a:xfrm>
            <a:off x="401638" y="282575"/>
            <a:ext cx="1525587" cy="1039813"/>
          </a:xfrm>
          <a:prstGeom prst="rect">
            <a:avLst/>
          </a:prstGeom>
          <a:noFill/>
          <a:ln>
            <a:noFill/>
          </a:ln>
        </p:spPr>
      </p:pic>
      <p:sp>
        <p:nvSpPr>
          <p:cNvPr id="54" name="Google Shape;54;p9"/>
          <p:cNvSpPr txBox="1">
            <a:spLocks noGrp="1"/>
          </p:cNvSpPr>
          <p:nvPr>
            <p:ph type="sldNum" idx="12"/>
          </p:nvPr>
        </p:nvSpPr>
        <p:spPr>
          <a:xfrm>
            <a:off x="11383963" y="6407150"/>
            <a:ext cx="303212" cy="338138"/>
          </a:xfrm>
          <a:prstGeom prst="rect">
            <a:avLst/>
          </a:prstGeom>
          <a:noFill/>
          <a:ln>
            <a:noFill/>
          </a:ln>
        </p:spPr>
        <p:txBody>
          <a:bodyPr spcFirstLastPara="1" wrap="square" lIns="78275" tIns="78275" rIns="78275" bIns="78275" anchor="t" anchorCtr="0">
            <a:noAutofit/>
          </a:bodyPr>
          <a:lstStyle>
            <a:lvl1pPr marL="0" marR="0" lvl="0" indent="0" algn="r">
              <a:lnSpc>
                <a:spcPct val="100000"/>
              </a:lnSpc>
              <a:spcBef>
                <a:spcPts val="0"/>
              </a:spcBef>
              <a:spcAft>
                <a:spcPts val="0"/>
              </a:spcAft>
              <a:buClr>
                <a:srgbClr val="898989"/>
              </a:buClr>
              <a:buSzPts val="1200"/>
              <a:buFont typeface="Calibri"/>
              <a:buNone/>
              <a:defRPr sz="1500" b="1" i="0" u="none" strike="noStrike" cap="none">
                <a:solidFill>
                  <a:srgbClr val="535353"/>
                </a:solidFill>
                <a:latin typeface="Open Sans"/>
                <a:ea typeface="Open Sans"/>
                <a:cs typeface="Open Sans"/>
                <a:sym typeface="Open Sans"/>
              </a:defRPr>
            </a:lvl1pPr>
            <a:lvl2pPr marL="0" marR="0" lvl="1" indent="0" algn="r">
              <a:lnSpc>
                <a:spcPct val="100000"/>
              </a:lnSpc>
              <a:spcBef>
                <a:spcPts val="0"/>
              </a:spcBef>
              <a:spcAft>
                <a:spcPts val="0"/>
              </a:spcAft>
              <a:buClr>
                <a:srgbClr val="898989"/>
              </a:buClr>
              <a:buSzPts val="1200"/>
              <a:buFont typeface="Calibri"/>
              <a:buNone/>
              <a:defRPr sz="1500" b="1" i="0" u="none" strike="noStrike" cap="none">
                <a:solidFill>
                  <a:srgbClr val="535353"/>
                </a:solidFill>
                <a:latin typeface="Open Sans"/>
                <a:ea typeface="Open Sans"/>
                <a:cs typeface="Open Sans"/>
                <a:sym typeface="Open Sans"/>
              </a:defRPr>
            </a:lvl2pPr>
            <a:lvl3pPr marL="0" marR="0" lvl="2" indent="0" algn="r">
              <a:lnSpc>
                <a:spcPct val="100000"/>
              </a:lnSpc>
              <a:spcBef>
                <a:spcPts val="0"/>
              </a:spcBef>
              <a:spcAft>
                <a:spcPts val="0"/>
              </a:spcAft>
              <a:buClr>
                <a:srgbClr val="898989"/>
              </a:buClr>
              <a:buSzPts val="1200"/>
              <a:buFont typeface="Calibri"/>
              <a:buNone/>
              <a:defRPr sz="1500" b="1" i="0" u="none" strike="noStrike" cap="none">
                <a:solidFill>
                  <a:srgbClr val="535353"/>
                </a:solidFill>
                <a:latin typeface="Open Sans"/>
                <a:ea typeface="Open Sans"/>
                <a:cs typeface="Open Sans"/>
                <a:sym typeface="Open Sans"/>
              </a:defRPr>
            </a:lvl3pPr>
            <a:lvl4pPr marL="0" marR="0" lvl="3" indent="0" algn="r">
              <a:lnSpc>
                <a:spcPct val="100000"/>
              </a:lnSpc>
              <a:spcBef>
                <a:spcPts val="0"/>
              </a:spcBef>
              <a:spcAft>
                <a:spcPts val="0"/>
              </a:spcAft>
              <a:buClr>
                <a:srgbClr val="898989"/>
              </a:buClr>
              <a:buSzPts val="1200"/>
              <a:buFont typeface="Calibri"/>
              <a:buNone/>
              <a:defRPr sz="1500" b="1" i="0" u="none" strike="noStrike" cap="none">
                <a:solidFill>
                  <a:srgbClr val="535353"/>
                </a:solidFill>
                <a:latin typeface="Open Sans"/>
                <a:ea typeface="Open Sans"/>
                <a:cs typeface="Open Sans"/>
                <a:sym typeface="Open Sans"/>
              </a:defRPr>
            </a:lvl4pPr>
            <a:lvl5pPr marL="0" marR="0" lvl="4" indent="0" algn="r">
              <a:lnSpc>
                <a:spcPct val="100000"/>
              </a:lnSpc>
              <a:spcBef>
                <a:spcPts val="0"/>
              </a:spcBef>
              <a:spcAft>
                <a:spcPts val="0"/>
              </a:spcAft>
              <a:buClr>
                <a:srgbClr val="898989"/>
              </a:buClr>
              <a:buSzPts val="1200"/>
              <a:buFont typeface="Calibri"/>
              <a:buNone/>
              <a:defRPr sz="1500" b="1" i="0" u="none" strike="noStrike" cap="none">
                <a:solidFill>
                  <a:srgbClr val="535353"/>
                </a:solidFill>
                <a:latin typeface="Open Sans"/>
                <a:ea typeface="Open Sans"/>
                <a:cs typeface="Open Sans"/>
                <a:sym typeface="Open Sans"/>
              </a:defRPr>
            </a:lvl5pPr>
            <a:lvl6pPr marL="0" marR="0" lvl="5" indent="0" algn="r">
              <a:lnSpc>
                <a:spcPct val="100000"/>
              </a:lnSpc>
              <a:spcBef>
                <a:spcPts val="0"/>
              </a:spcBef>
              <a:spcAft>
                <a:spcPts val="0"/>
              </a:spcAft>
              <a:buClr>
                <a:srgbClr val="898989"/>
              </a:buClr>
              <a:buSzPts val="1200"/>
              <a:buFont typeface="Calibri"/>
              <a:buNone/>
              <a:defRPr sz="1500" b="1" i="0" u="none" strike="noStrike" cap="none">
                <a:solidFill>
                  <a:srgbClr val="535353"/>
                </a:solidFill>
                <a:latin typeface="Open Sans"/>
                <a:ea typeface="Open Sans"/>
                <a:cs typeface="Open Sans"/>
                <a:sym typeface="Open Sans"/>
              </a:defRPr>
            </a:lvl6pPr>
            <a:lvl7pPr marL="0" marR="0" lvl="6" indent="0" algn="r">
              <a:lnSpc>
                <a:spcPct val="100000"/>
              </a:lnSpc>
              <a:spcBef>
                <a:spcPts val="0"/>
              </a:spcBef>
              <a:spcAft>
                <a:spcPts val="0"/>
              </a:spcAft>
              <a:buClr>
                <a:srgbClr val="898989"/>
              </a:buClr>
              <a:buSzPts val="1200"/>
              <a:buFont typeface="Calibri"/>
              <a:buNone/>
              <a:defRPr sz="1500" b="1" i="0" u="none" strike="noStrike" cap="none">
                <a:solidFill>
                  <a:srgbClr val="535353"/>
                </a:solidFill>
                <a:latin typeface="Open Sans"/>
                <a:ea typeface="Open Sans"/>
                <a:cs typeface="Open Sans"/>
                <a:sym typeface="Open Sans"/>
              </a:defRPr>
            </a:lvl7pPr>
            <a:lvl8pPr marL="0" marR="0" lvl="7" indent="0" algn="r">
              <a:lnSpc>
                <a:spcPct val="100000"/>
              </a:lnSpc>
              <a:spcBef>
                <a:spcPts val="0"/>
              </a:spcBef>
              <a:spcAft>
                <a:spcPts val="0"/>
              </a:spcAft>
              <a:buClr>
                <a:srgbClr val="898989"/>
              </a:buClr>
              <a:buSzPts val="1200"/>
              <a:buFont typeface="Calibri"/>
              <a:buNone/>
              <a:defRPr sz="1500" b="1" i="0" u="none" strike="noStrike" cap="none">
                <a:solidFill>
                  <a:srgbClr val="535353"/>
                </a:solidFill>
                <a:latin typeface="Open Sans"/>
                <a:ea typeface="Open Sans"/>
                <a:cs typeface="Open Sans"/>
                <a:sym typeface="Open Sans"/>
              </a:defRPr>
            </a:lvl8pPr>
            <a:lvl9pPr marL="0" marR="0" lvl="8" indent="0" algn="r">
              <a:lnSpc>
                <a:spcPct val="100000"/>
              </a:lnSpc>
              <a:spcBef>
                <a:spcPts val="0"/>
              </a:spcBef>
              <a:spcAft>
                <a:spcPts val="0"/>
              </a:spcAft>
              <a:buClr>
                <a:srgbClr val="898989"/>
              </a:buClr>
              <a:buSzPts val="1200"/>
              <a:buFont typeface="Calibri"/>
              <a:buNone/>
              <a:defRPr sz="1500" b="1" i="0" u="none" strike="noStrike" cap="none">
                <a:solidFill>
                  <a:srgbClr val="535353"/>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7" name="Google Shape;57;p1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3" name="Google Shape;63;p11"/>
          <p:cNvSpPr txBox="1">
            <a:spLocks noGrp="1"/>
          </p:cNvSpPr>
          <p:nvPr>
            <p:ph type="body" idx="1"/>
          </p:nvPr>
        </p:nvSpPr>
        <p:spPr>
          <a:xfrm rot="5400000">
            <a:off x="3920332" y="-1256507"/>
            <a:ext cx="4351337"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p:nvPr/>
        </p:nvSpPr>
        <p:spPr>
          <a:xfrm>
            <a:off x="301625" y="6438900"/>
            <a:ext cx="2320925" cy="263525"/>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535353"/>
              </a:buClr>
              <a:buSzPts val="1200"/>
              <a:buFont typeface="Open Sans SemiBold"/>
              <a:buNone/>
            </a:pPr>
            <a:r>
              <a:rPr lang="hi" sz="1200" b="0" i="0" u="none" strike="noStrike" cap="none">
                <a:solidFill>
                  <a:srgbClr val="535353"/>
                </a:solidFill>
                <a:latin typeface="Open Sans SemiBold"/>
                <a:ea typeface="Open Sans SemiBold"/>
                <a:cs typeface="Open Sans SemiBold"/>
                <a:sym typeface="Open Sans SemiBold"/>
              </a:rPr>
              <a:t>PEER | CSSR | INDIA</a:t>
            </a:r>
            <a:endParaRPr sz="1400" b="0" i="0" u="none" strike="noStrike" cap="none">
              <a:solidFill>
                <a:srgbClr val="000000"/>
              </a:solidFill>
              <a:latin typeface="Arial"/>
              <a:ea typeface="Arial"/>
              <a:cs typeface="Arial"/>
              <a:sym typeface="Arial"/>
            </a:endParaRPr>
          </a:p>
        </p:txBody>
      </p:sp>
      <p:sp>
        <p:nvSpPr>
          <p:cNvPr id="11" name="Google Shape;11;p1"/>
          <p:cNvSpPr txBox="1"/>
          <p:nvPr/>
        </p:nvSpPr>
        <p:spPr>
          <a:xfrm>
            <a:off x="508000" y="6756400"/>
            <a:ext cx="1908175"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Google Shape;12;p1"/>
          <p:cNvSpPr txBox="1"/>
          <p:nvPr/>
        </p:nvSpPr>
        <p:spPr>
          <a:xfrm>
            <a:off x="10756900" y="6407150"/>
            <a:ext cx="698500" cy="309562"/>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535353"/>
              </a:buClr>
              <a:buSzPts val="1500"/>
              <a:buFont typeface="Open Sans"/>
              <a:buNone/>
            </a:pPr>
            <a:r>
              <a:rPr lang="hi" sz="1500" b="1" i="0" u="none" strike="noStrike" cap="none">
                <a:solidFill>
                  <a:srgbClr val="535353"/>
                </a:solidFill>
                <a:latin typeface="Open Sans"/>
                <a:ea typeface="Open Sans"/>
                <a:cs typeface="Open Sans"/>
                <a:sym typeface="Open Sans"/>
              </a:rPr>
              <a:t>PPT 2 -</a:t>
            </a:r>
            <a:endParaRPr sz="1400" b="0" i="0" u="none" strike="noStrike" cap="none">
              <a:solidFill>
                <a:srgbClr val="000000"/>
              </a:solidFill>
              <a:latin typeface="Arial"/>
              <a:ea typeface="Arial"/>
              <a:cs typeface="Arial"/>
              <a:sym typeface="Arial"/>
            </a:endParaRPr>
          </a:p>
        </p:txBody>
      </p:sp>
      <p:sp>
        <p:nvSpPr>
          <p:cNvPr id="13" name="Google Shape;13;p1"/>
          <p:cNvSpPr txBox="1"/>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 name="Google Shape;14;p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11383962" y="6407150"/>
            <a:ext cx="303212" cy="338137"/>
          </a:xfrm>
          <a:prstGeom prst="rect">
            <a:avLst/>
          </a:prstGeom>
          <a:noFill/>
          <a:ln>
            <a:noFill/>
          </a:ln>
        </p:spPr>
        <p:txBody>
          <a:bodyPr spcFirstLastPara="1" wrap="square" lIns="78275" tIns="78275" rIns="78275" bIns="78275" anchor="t" anchorCtr="0">
            <a:noAutofit/>
          </a:bodyPr>
          <a:lstStyle>
            <a:lvl1pPr marL="0" marR="0" lvl="0" indent="0" algn="ctr" rtl="0">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1pPr>
            <a:lvl2pPr marL="0" marR="0" lvl="1" indent="0" algn="ctr" rtl="0">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2pPr>
            <a:lvl3pPr marL="0" marR="0" lvl="2" indent="0" algn="ctr" rtl="0">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3pPr>
            <a:lvl4pPr marL="0" marR="0" lvl="3" indent="0" algn="ctr" rtl="0">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4pPr>
            <a:lvl5pPr marL="0" marR="0" lvl="4" indent="0" algn="ctr" rtl="0">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5pPr>
            <a:lvl6pPr marL="0" marR="0" lvl="5" indent="0" algn="ctr" rtl="0">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6pPr>
            <a:lvl7pPr marL="0" marR="0" lvl="6" indent="0" algn="ctr" rtl="0">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7pPr>
            <a:lvl8pPr marL="0" marR="0" lvl="7" indent="0" algn="ctr" rtl="0">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8pPr>
            <a:lvl9pPr marL="0" marR="0" lvl="8" indent="0" algn="ctr" rtl="0">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
              <a:t>‹#›</a:t>
            </a:fld>
            <a:endParaRPr sz="1400" b="0">
              <a:solidFill>
                <a:srgbClr val="000000"/>
              </a:solidFill>
              <a:latin typeface="Arial"/>
              <a:ea typeface="Arial"/>
              <a:cs typeface="Arial"/>
              <a:sym typeface="Arial"/>
            </a:endParaRPr>
          </a:p>
        </p:txBody>
      </p:sp>
      <p:pic>
        <p:nvPicPr>
          <p:cNvPr id="17" name="Google Shape;17;p1"/>
          <p:cNvPicPr preferRelativeResize="0"/>
          <p:nvPr/>
        </p:nvPicPr>
        <p:blipFill rotWithShape="1">
          <a:blip r:embed="rId3">
            <a:alphaModFix/>
          </a:blip>
          <a:srcRect/>
          <a:stretch/>
        </p:blipFill>
        <p:spPr>
          <a:xfrm>
            <a:off x="10931852" y="0"/>
            <a:ext cx="1207431" cy="96527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7.jpg"/></Relationships>
</file>

<file path=ppt/slides/_rels/slide5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7.jpg"/></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6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7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8.xml"/><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7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9.xml"/><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g"/></Relationships>
</file>

<file path=ppt/slides/_rels/slide8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3.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png"/></Relationships>
</file>

<file path=ppt/slides/_rels/slide8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8" descr="closeup-firefighter-holding-his-helmet-walking-towards-fire-truck.jpg"/>
          <p:cNvPicPr preferRelativeResize="0"/>
          <p:nvPr/>
        </p:nvPicPr>
        <p:blipFill rotWithShape="1">
          <a:blip r:embed="rId3">
            <a:alphaModFix/>
          </a:blip>
          <a:srcRect t="13432" b="1559"/>
          <a:stretch/>
        </p:blipFill>
        <p:spPr>
          <a:xfrm>
            <a:off x="-9758" y="-30083"/>
            <a:ext cx="12211515" cy="6918166"/>
          </a:xfrm>
          <a:prstGeom prst="rect">
            <a:avLst/>
          </a:prstGeom>
          <a:noFill/>
          <a:ln>
            <a:noFill/>
          </a:ln>
        </p:spPr>
      </p:pic>
      <p:sp>
        <p:nvSpPr>
          <p:cNvPr id="114" name="Google Shape;114;p18"/>
          <p:cNvSpPr txBox="1"/>
          <p:nvPr/>
        </p:nvSpPr>
        <p:spPr>
          <a:xfrm>
            <a:off x="304417" y="6437451"/>
            <a:ext cx="2319807" cy="263644"/>
          </a:xfrm>
          <a:prstGeom prst="rect">
            <a:avLst/>
          </a:prstGeom>
          <a:noFill/>
          <a:ln>
            <a:noFill/>
          </a:ln>
        </p:spPr>
        <p:txBody>
          <a:bodyPr spcFirstLastPara="1" wrap="square" lIns="39100" tIns="39100" rIns="39100" bIns="391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hi" sz="1200" b="0" i="0" u="none" strike="noStrike" cap="none">
                <a:solidFill>
                  <a:srgbClr val="535353"/>
                </a:solidFill>
                <a:latin typeface="Open Sans SemiBold"/>
                <a:ea typeface="Open Sans SemiBold"/>
                <a:cs typeface="Open Sans SemiBold"/>
                <a:sym typeface="Open Sans SemiBold"/>
              </a:rPr>
              <a:t>पीयर | सीएसएसआर | भारत</a:t>
            </a:r>
            <a:endParaRPr sz="1999" b="0" i="0" u="none" strike="noStrike" cap="none">
              <a:solidFill>
                <a:schemeClr val="dk1"/>
              </a:solidFill>
              <a:latin typeface="Arial"/>
              <a:ea typeface="Arial"/>
              <a:cs typeface="Arial"/>
              <a:sym typeface="Arial"/>
            </a:endParaRPr>
          </a:p>
        </p:txBody>
      </p:sp>
      <p:sp>
        <p:nvSpPr>
          <p:cNvPr id="115" name="Google Shape;115;p18"/>
          <p:cNvSpPr/>
          <p:nvPr/>
        </p:nvSpPr>
        <p:spPr>
          <a:xfrm>
            <a:off x="510693" y="6754797"/>
            <a:ext cx="1907255" cy="101551"/>
          </a:xfrm>
          <a:prstGeom prst="rect">
            <a:avLst/>
          </a:prstGeom>
          <a:solidFill>
            <a:srgbClr val="C00000"/>
          </a:solidFill>
          <a:ln>
            <a:noFill/>
          </a:ln>
        </p:spPr>
        <p:txBody>
          <a:bodyPr spcFirstLastPara="1" wrap="square" lIns="39100" tIns="39100" rIns="39100" bIns="391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116" name="Google Shape;116;p18"/>
          <p:cNvSpPr/>
          <p:nvPr/>
        </p:nvSpPr>
        <p:spPr>
          <a:xfrm>
            <a:off x="10767349" y="6754797"/>
            <a:ext cx="939347" cy="101551"/>
          </a:xfrm>
          <a:prstGeom prst="rect">
            <a:avLst/>
          </a:prstGeom>
          <a:solidFill>
            <a:srgbClr val="C00000"/>
          </a:solidFill>
          <a:ln>
            <a:noFill/>
          </a:ln>
        </p:spPr>
        <p:txBody>
          <a:bodyPr spcFirstLastPara="1" wrap="square" lIns="39100" tIns="39100" rIns="39100" bIns="391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117" name="Google Shape;117;p18"/>
          <p:cNvSpPr txBox="1">
            <a:spLocks noGrp="1"/>
          </p:cNvSpPr>
          <p:nvPr>
            <p:ph type="sldNum" idx="12"/>
          </p:nvPr>
        </p:nvSpPr>
        <p:spPr>
          <a:xfrm>
            <a:off x="11436951" y="6405715"/>
            <a:ext cx="191995" cy="337975"/>
          </a:xfrm>
          <a:prstGeom prst="rect">
            <a:avLst/>
          </a:prstGeom>
          <a:noFill/>
          <a:ln>
            <a:noFill/>
          </a:ln>
        </p:spPr>
        <p:txBody>
          <a:bodyPr spcFirstLastPara="1" wrap="square" lIns="78275" tIns="78275" rIns="78275" bIns="78275" anchor="t" anchorCtr="0">
            <a:noAutofit/>
          </a:bodyPr>
          <a:lstStyle/>
          <a:p>
            <a:pPr marL="0" marR="0" lvl="0" indent="0" algn="ctr" rtl="0">
              <a:lnSpc>
                <a:spcPct val="100000"/>
              </a:lnSpc>
              <a:spcBef>
                <a:spcPts val="0"/>
              </a:spcBef>
              <a:spcAft>
                <a:spcPts val="0"/>
              </a:spcAft>
              <a:buClr>
                <a:srgbClr val="535353"/>
              </a:buClr>
              <a:buSzPts val="1500"/>
              <a:buFont typeface="Arial"/>
              <a:buNone/>
            </a:pPr>
            <a:fld id="{00000000-1234-1234-1234-123412341234}" type="slidenum">
              <a:rPr lang="hi" sz="1499" b="1" i="0" u="none" strike="noStrike" cap="none">
                <a:solidFill>
                  <a:srgbClr val="535353"/>
                </a:solidFill>
                <a:latin typeface="Open Sans"/>
                <a:ea typeface="Open Sans"/>
                <a:cs typeface="Open Sans"/>
                <a:sym typeface="Open Sans"/>
              </a:rPr>
              <a:t>1</a:t>
            </a:fld>
            <a:endParaRPr sz="1499" b="1" i="0" u="none" strike="noStrike" cap="none">
              <a:solidFill>
                <a:srgbClr val="535353"/>
              </a:solidFill>
              <a:latin typeface="Open Sans"/>
              <a:ea typeface="Open Sans"/>
              <a:cs typeface="Open Sans"/>
              <a:sym typeface="Open Sans"/>
            </a:endParaRPr>
          </a:p>
        </p:txBody>
      </p:sp>
      <p:pic>
        <p:nvPicPr>
          <p:cNvPr id="118" name="Google Shape;118;p18" descr="Image"/>
          <p:cNvPicPr preferRelativeResize="0"/>
          <p:nvPr/>
        </p:nvPicPr>
        <p:blipFill rotWithShape="1">
          <a:blip r:embed="rId4">
            <a:alphaModFix/>
          </a:blip>
          <a:srcRect l="50481"/>
          <a:stretch/>
        </p:blipFill>
        <p:spPr>
          <a:xfrm>
            <a:off x="1330877" y="2467233"/>
            <a:ext cx="10687027" cy="1970726"/>
          </a:xfrm>
          <a:prstGeom prst="rect">
            <a:avLst/>
          </a:prstGeom>
          <a:noFill/>
          <a:ln>
            <a:noFill/>
          </a:ln>
        </p:spPr>
      </p:pic>
      <p:pic>
        <p:nvPicPr>
          <p:cNvPr id="119" name="Google Shape;119;p18"/>
          <p:cNvPicPr preferRelativeResize="0"/>
          <p:nvPr/>
        </p:nvPicPr>
        <p:blipFill rotWithShape="1">
          <a:blip r:embed="rId5">
            <a:alphaModFix/>
          </a:blip>
          <a:srcRect/>
          <a:stretch/>
        </p:blipFill>
        <p:spPr>
          <a:xfrm>
            <a:off x="28422" y="16782"/>
            <a:ext cx="1599429" cy="1086913"/>
          </a:xfrm>
          <a:prstGeom prst="rect">
            <a:avLst/>
          </a:prstGeom>
          <a:noFill/>
          <a:ln>
            <a:noFill/>
          </a:ln>
        </p:spPr>
      </p:pic>
      <p:pic>
        <p:nvPicPr>
          <p:cNvPr id="120" name="Google Shape;120;p18"/>
          <p:cNvPicPr preferRelativeResize="0"/>
          <p:nvPr/>
        </p:nvPicPr>
        <p:blipFill rotWithShape="1">
          <a:blip r:embed="rId6">
            <a:alphaModFix/>
          </a:blip>
          <a:srcRect/>
          <a:stretch/>
        </p:blipFill>
        <p:spPr>
          <a:xfrm>
            <a:off x="10749101" y="35578"/>
            <a:ext cx="1375700" cy="1142449"/>
          </a:xfrm>
          <a:prstGeom prst="rect">
            <a:avLst/>
          </a:prstGeom>
          <a:noFill/>
          <a:ln>
            <a:noFill/>
          </a:ln>
        </p:spPr>
      </p:pic>
      <p:sp>
        <p:nvSpPr>
          <p:cNvPr id="121" name="Google Shape;121;p18"/>
          <p:cNvSpPr txBox="1"/>
          <p:nvPr/>
        </p:nvSpPr>
        <p:spPr>
          <a:xfrm>
            <a:off x="1929279" y="3028271"/>
            <a:ext cx="8838070" cy="694567"/>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hi" sz="4000" b="1" i="0" u="sng" strike="noStrike" cap="none">
                <a:solidFill>
                  <a:schemeClr val="lt1"/>
                </a:solidFill>
                <a:latin typeface="Arial"/>
                <a:ea typeface="Arial"/>
                <a:cs typeface="Arial"/>
                <a:sym typeface="Arial"/>
              </a:rPr>
              <a:t>सीएसएसआर पर मानक संचालन प्रक्रिया</a:t>
            </a:r>
            <a:endParaRPr sz="4000" b="0" i="0" u="sng" strike="noStrike" cap="none">
              <a:solidFill>
                <a:schemeClr val="lt1"/>
              </a:solidFill>
              <a:latin typeface="Arial"/>
              <a:ea typeface="Arial"/>
              <a:cs typeface="Arial"/>
              <a:sym typeface="Arial"/>
            </a:endParaRPr>
          </a:p>
        </p:txBody>
      </p:sp>
      <p:pic>
        <p:nvPicPr>
          <p:cNvPr id="122" name="Google Shape;122;p18"/>
          <p:cNvPicPr preferRelativeResize="0"/>
          <p:nvPr/>
        </p:nvPicPr>
        <p:blipFill rotWithShape="1">
          <a:blip r:embed="rId7">
            <a:alphaModFix/>
          </a:blip>
          <a:srcRect/>
          <a:stretch/>
        </p:blipFill>
        <p:spPr>
          <a:xfrm>
            <a:off x="6674390" y="-88102"/>
            <a:ext cx="3785944" cy="2383594"/>
          </a:xfrm>
          <a:prstGeom prst="rect">
            <a:avLst/>
          </a:prstGeom>
          <a:noFill/>
          <a:ln>
            <a:noFill/>
          </a:ln>
        </p:spPr>
      </p:pic>
      <p:sp>
        <p:nvSpPr>
          <p:cNvPr id="123" name="Google Shape;123;p18"/>
          <p:cNvSpPr/>
          <p:nvPr/>
        </p:nvSpPr>
        <p:spPr>
          <a:xfrm>
            <a:off x="4882896" y="6298389"/>
            <a:ext cx="3264408" cy="402706"/>
          </a:xfrm>
          <a:prstGeom prst="rect">
            <a:avLst/>
          </a:prstGeom>
          <a:solidFill>
            <a:schemeClr val="l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i" sz="1400" b="0" i="0" u="none" strike="noStrike" cap="none">
                <a:solidFill>
                  <a:schemeClr val="dk1"/>
                </a:solidFill>
                <a:latin typeface="Arial"/>
                <a:ea typeface="Arial"/>
                <a:cs typeface="Arial"/>
                <a:sym typeface="Arial"/>
              </a:rPr>
              <a:t>By:-INSP/GD-PRADEEP KUMAR</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p:nvPr/>
        </p:nvSpPr>
        <p:spPr>
          <a:xfrm>
            <a:off x="3761117" y="1532078"/>
            <a:ext cx="7149539" cy="332394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strike="noStrike" cap="none">
                <a:solidFill>
                  <a:srgbClr val="000000"/>
                </a:solidFill>
                <a:latin typeface="Arial"/>
                <a:ea typeface="Arial"/>
                <a:cs typeface="Arial"/>
                <a:sym typeface="Arial"/>
              </a:rPr>
              <a:t>किसी भी संरचनात्मक ढहने की सूचना प्राप्त होने पर सभी पर्यवेक्षी अधिकारियों जैसे बटालियन कमांडेंट, उप कमांडेंट (ऑप्स), यूनिट कंट्रोल रूम और टीम कमांडर के पास सूचना का एक समान संस्करण उपलब्ध होना चाहिए।</a:t>
            </a:r>
            <a:endParaRPr sz="2800" b="0" i="0" u="none" strike="noStrike" cap="none">
              <a:solidFill>
                <a:srgbClr val="000000"/>
              </a:solidFill>
              <a:latin typeface="Arial"/>
              <a:ea typeface="Arial"/>
              <a:cs typeface="Arial"/>
              <a:sym typeface="Arial"/>
            </a:endParaRPr>
          </a:p>
        </p:txBody>
      </p:sp>
      <p:sp>
        <p:nvSpPr>
          <p:cNvPr id="195" name="Google Shape;195;p27"/>
          <p:cNvSpPr txBox="1"/>
          <p:nvPr/>
        </p:nvSpPr>
        <p:spPr>
          <a:xfrm>
            <a:off x="0" y="1532078"/>
            <a:ext cx="3558680" cy="14193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hi" sz="3600" b="0" i="0" u="none" strike="noStrike" cap="none">
                <a:solidFill>
                  <a:srgbClr val="FF0000"/>
                </a:solidFill>
                <a:latin typeface="Arial"/>
                <a:ea typeface="Arial"/>
                <a:cs typeface="Arial"/>
                <a:sym typeface="Arial"/>
              </a:rPr>
              <a:t>पर्यवेक्षी अधिकारियों की भूमिका</a:t>
            </a:r>
            <a:endParaRPr sz="3600" b="0" i="0" u="none" strike="noStrike" cap="none">
              <a:solidFill>
                <a:srgbClr val="FF0000"/>
              </a:solidFill>
              <a:latin typeface="Open Sans"/>
              <a:ea typeface="Open Sans"/>
              <a:cs typeface="Open Sans"/>
              <a:sym typeface="Open Sans"/>
            </a:endParaRPr>
          </a:p>
        </p:txBody>
      </p:sp>
      <p:pic>
        <p:nvPicPr>
          <p:cNvPr id="196" name="Google Shape;196;p27"/>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197" name="Google Shape;197;p27"/>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p:nvPr/>
        </p:nvSpPr>
        <p:spPr>
          <a:xfrm>
            <a:off x="4571999" y="1220187"/>
            <a:ext cx="7326419" cy="461660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सूचना प्राप्त होने पर, यूनिट के उप कमांडेंट (ऑप्स) तुरंत 'ऑन व्हील' टीम को तैयार होने के लिए सचेत करेंगे और यूनिट कंट्रोल रूम को घटना स्थल से ऑपरेशन के बारे में विवरण प्राप्त करने के लिए सूचित करेंगे।</a:t>
            </a:r>
            <a:endParaRPr sz="28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वह एनडीआरएफ मुख्यालय में कमांडेंट और उप कमांडेंट (ऑप्स) को भी सूचित करेंगे।</a:t>
            </a:r>
            <a:endParaRPr sz="2800" b="0" i="0" u="none" strike="noStrike" cap="none">
              <a:solidFill>
                <a:srgbClr val="000000"/>
              </a:solidFill>
              <a:latin typeface="Open Sans"/>
              <a:ea typeface="Open Sans"/>
              <a:cs typeface="Open Sans"/>
              <a:sym typeface="Open Sans"/>
            </a:endParaRPr>
          </a:p>
        </p:txBody>
      </p:sp>
      <p:sp>
        <p:nvSpPr>
          <p:cNvPr id="203" name="Google Shape;203;p28"/>
          <p:cNvSpPr txBox="1"/>
          <p:nvPr/>
        </p:nvSpPr>
        <p:spPr>
          <a:xfrm>
            <a:off x="400265" y="1388098"/>
            <a:ext cx="4171734"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3600"/>
              <a:buFont typeface="Arial"/>
              <a:buNone/>
            </a:pPr>
            <a:r>
              <a:rPr lang="hi" sz="3600" b="1" i="0" u="none" strike="noStrike" cap="none">
                <a:solidFill>
                  <a:srgbClr val="FF0000"/>
                </a:solidFill>
                <a:latin typeface="Open Sans"/>
                <a:ea typeface="Open Sans"/>
                <a:cs typeface="Open Sans"/>
                <a:sym typeface="Open Sans"/>
              </a:rPr>
              <a:t>यूनिट के उप कमांडेंट (ऑप्स) निम्नलिखित के लिए जिम्मेदार होंगे:</a:t>
            </a:r>
            <a:endParaRPr sz="3600" b="0" i="0" u="none" strike="noStrike" cap="none">
              <a:solidFill>
                <a:srgbClr val="FF0000"/>
              </a:solidFill>
              <a:latin typeface="Open Sans"/>
              <a:ea typeface="Open Sans"/>
              <a:cs typeface="Open Sans"/>
              <a:sym typeface="Open Sans"/>
            </a:endParaRPr>
          </a:p>
        </p:txBody>
      </p:sp>
      <p:pic>
        <p:nvPicPr>
          <p:cNvPr id="204" name="Google Shape;204;p28"/>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205" name="Google Shape;205;p28"/>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p:nvPr/>
        </p:nvSpPr>
        <p:spPr>
          <a:xfrm>
            <a:off x="3816207" y="1017588"/>
            <a:ext cx="7385193" cy="6340157"/>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rgbClr val="000000"/>
              </a:buClr>
              <a:buSzPts val="2800"/>
              <a:buFont typeface="Noto Sans Symbols"/>
              <a:buChar char="▪"/>
            </a:pPr>
            <a:r>
              <a:rPr lang="hi" sz="2800" b="0" i="0" u="none" strike="noStrike" cap="none">
                <a:solidFill>
                  <a:srgbClr val="000000"/>
                </a:solidFill>
                <a:latin typeface="Arial"/>
                <a:ea typeface="Arial"/>
                <a:cs typeface="Arial"/>
                <a:sym typeface="Arial"/>
              </a:rPr>
              <a:t>साथ ही, जिला अधिकारियों (डीएम/एडीएम/एसपी/एसडीएम या अन्य स्थानीय अधिकारियों) के साथ समन्वय करें ताकि ‘ऑन व्हील’ टीम को रवाना होने से पहले वास्तविक जानकारी और आवश्यकता अनुसार टीम की संख्या बढ़ाई जा सके।</a:t>
            </a:r>
            <a:endParaRPr sz="1400" b="0" i="0" u="none" strike="noStrike" cap="none">
              <a:solidFill>
                <a:srgbClr val="000000"/>
              </a:solidFill>
              <a:latin typeface="Arial"/>
              <a:ea typeface="Arial"/>
              <a:cs typeface="Arial"/>
              <a:sym typeface="Arial"/>
            </a:endParaRPr>
          </a:p>
          <a:p>
            <a:pPr marL="457200" marR="0" lvl="0" indent="-457200" algn="just" rtl="0">
              <a:lnSpc>
                <a:spcPct val="150000"/>
              </a:lnSpc>
              <a:spcBef>
                <a:spcPts val="0"/>
              </a:spcBef>
              <a:spcAft>
                <a:spcPts val="0"/>
              </a:spcAft>
              <a:buClr>
                <a:srgbClr val="000000"/>
              </a:buClr>
              <a:buSzPts val="2800"/>
              <a:buFont typeface="Noto Sans Symbols"/>
              <a:buChar char="▪"/>
            </a:pPr>
            <a:r>
              <a:rPr lang="hi" sz="2800" b="0" i="0" u="none" strike="noStrike" cap="none">
                <a:solidFill>
                  <a:srgbClr val="000000"/>
                </a:solidFill>
                <a:latin typeface="Arial"/>
                <a:ea typeface="Arial"/>
                <a:cs typeface="Arial"/>
                <a:sym typeface="Arial"/>
              </a:rPr>
              <a:t>टीम को रवाना होने से पहले ब्रीफ करें और आवश्यकता अनुसार टीईए (TEAs) की उपलब्धता की जाँच करें।</a:t>
            </a:r>
            <a:endParaRPr sz="1400" b="0" i="0" u="none" strike="noStrike" cap="none">
              <a:solidFill>
                <a:srgbClr val="000000"/>
              </a:solidFill>
              <a:latin typeface="Arial"/>
              <a:ea typeface="Arial"/>
              <a:cs typeface="Arial"/>
              <a:sym typeface="Arial"/>
            </a:endParaRPr>
          </a:p>
          <a:p>
            <a:pPr marL="457200" marR="0" lvl="0" indent="-254000" algn="just" rtl="0">
              <a:lnSpc>
                <a:spcPct val="100000"/>
              </a:lnSpc>
              <a:spcBef>
                <a:spcPts val="0"/>
              </a:spcBef>
              <a:spcAft>
                <a:spcPts val="0"/>
              </a:spcAft>
              <a:buClr>
                <a:schemeClr val="dk1"/>
              </a:buClr>
              <a:buSzPts val="3200"/>
              <a:buFont typeface="Noto Sans Symbols"/>
              <a:buNone/>
            </a:pPr>
            <a:endParaRPr sz="2800" b="0" i="0" u="none" strike="noStrike" cap="none">
              <a:solidFill>
                <a:srgbClr val="000000"/>
              </a:solidFill>
              <a:latin typeface="Open Sans"/>
              <a:ea typeface="Open Sans"/>
              <a:cs typeface="Open Sans"/>
              <a:sym typeface="Open Sans"/>
            </a:endParaRPr>
          </a:p>
        </p:txBody>
      </p:sp>
      <p:pic>
        <p:nvPicPr>
          <p:cNvPr id="211" name="Google Shape;211;p29"/>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212" name="Google Shape;212;p29"/>
          <p:cNvPicPr preferRelativeResize="0"/>
          <p:nvPr/>
        </p:nvPicPr>
        <p:blipFill rotWithShape="1">
          <a:blip r:embed="rId4">
            <a:alphaModFix/>
          </a:blip>
          <a:srcRect/>
          <a:stretch/>
        </p:blipFill>
        <p:spPr>
          <a:xfrm>
            <a:off x="10910656" y="1653"/>
            <a:ext cx="1278408" cy="1015935"/>
          </a:xfrm>
          <a:prstGeom prst="rect">
            <a:avLst/>
          </a:prstGeom>
          <a:noFill/>
          <a:ln>
            <a:noFill/>
          </a:ln>
        </p:spPr>
      </p:pic>
      <p:sp>
        <p:nvSpPr>
          <p:cNvPr id="213" name="Google Shape;213;p29"/>
          <p:cNvSpPr txBox="1"/>
          <p:nvPr/>
        </p:nvSpPr>
        <p:spPr>
          <a:xfrm>
            <a:off x="435635" y="1174649"/>
            <a:ext cx="3221966"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hi" sz="3600" b="1" i="0" u="none" strike="noStrike" cap="none">
                <a:solidFill>
                  <a:srgbClr val="FF0000"/>
                </a:solidFill>
                <a:latin typeface="Open Sans"/>
                <a:ea typeface="Open Sans"/>
                <a:cs typeface="Open Sans"/>
                <a:sym typeface="Open Sans"/>
              </a:rPr>
              <a:t>यूनिट के उप कमांडेंट (ऑप्स) निम्नलिखित के </a:t>
            </a:r>
            <a:endParaRPr sz="36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C00000"/>
              </a:buClr>
              <a:buSzPts val="3600"/>
              <a:buFont typeface="Arial"/>
              <a:buNone/>
            </a:pPr>
            <a:r>
              <a:rPr lang="hi" sz="3600" b="1" i="0" u="none" strike="noStrike" cap="none">
                <a:solidFill>
                  <a:srgbClr val="FF0000"/>
                </a:solidFill>
                <a:latin typeface="Open Sans"/>
                <a:ea typeface="Open Sans"/>
                <a:cs typeface="Open Sans"/>
                <a:sym typeface="Open Sans"/>
              </a:rPr>
              <a:t>लिए जिम्मेदार होंगे:</a:t>
            </a:r>
            <a:endParaRPr sz="3600" b="0"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p:nvPr/>
        </p:nvSpPr>
        <p:spPr>
          <a:xfrm>
            <a:off x="4345916" y="1193355"/>
            <a:ext cx="7437788" cy="5047495"/>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rgbClr val="000000"/>
              </a:buClr>
              <a:buSzPts val="2800"/>
              <a:buFont typeface="Noto Sans Symbols"/>
              <a:buChar char="▪"/>
            </a:pPr>
            <a:r>
              <a:rPr lang="hi" sz="2800" b="0" i="0" u="none" strike="noStrike" cap="none">
                <a:solidFill>
                  <a:srgbClr val="000000"/>
                </a:solidFill>
                <a:latin typeface="Arial"/>
                <a:ea typeface="Arial"/>
                <a:cs typeface="Arial"/>
                <a:sym typeface="Arial"/>
              </a:rPr>
              <a:t>स्थानीय अधिकारियों/मीडिया के साथ संपर्क में रहें ताकि आगे की जानकारी मिल सके और यदि ज़रूरत हो तो अतिरिक्त टीमों/संसाधनों की व्यवस्था की जा सके।</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00000"/>
              </a:buClr>
              <a:buSzPts val="2800"/>
              <a:buFont typeface="Noto Sans Symbols"/>
              <a:buChar char="▪"/>
            </a:pPr>
            <a:r>
              <a:rPr lang="hi" sz="2800" b="0" i="0" u="none" strike="noStrike" cap="none">
                <a:solidFill>
                  <a:srgbClr val="000000"/>
                </a:solidFill>
                <a:latin typeface="Arial"/>
                <a:ea typeface="Arial"/>
                <a:cs typeface="Arial"/>
                <a:sym typeface="Arial"/>
              </a:rPr>
              <a:t>टीम कमांडर के साथ लगातार संपर्क में रहें और ऑपरेशन के दौरान उसे मार्गदर्शन दें।</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00000"/>
              </a:buClr>
              <a:buSzPts val="2800"/>
              <a:buFont typeface="Noto Sans Symbols"/>
              <a:buChar char="▪"/>
            </a:pPr>
            <a:r>
              <a:rPr lang="hi" sz="2800" b="0" i="0" u="none" strike="noStrike" cap="none">
                <a:solidFill>
                  <a:srgbClr val="000000"/>
                </a:solidFill>
                <a:latin typeface="Arial"/>
                <a:ea typeface="Arial"/>
                <a:cs typeface="Arial"/>
                <a:sym typeface="Arial"/>
              </a:rPr>
              <a:t>सभी ऑपरेशनल जानकारी मुख्यालय </a:t>
            </a:r>
            <a:r>
              <a:rPr lang="hi" sz="2800" b="0" i="0" u="none" strike="noStrike" cap="none">
                <a:solidFill>
                  <a:schemeClr val="dk1"/>
                </a:solidFill>
                <a:latin typeface="Open Sans"/>
                <a:ea typeface="Open Sans"/>
                <a:cs typeface="Open Sans"/>
                <a:sym typeface="Open Sans"/>
              </a:rPr>
              <a:t>एनडीआरएफ</a:t>
            </a:r>
            <a:r>
              <a:rPr lang="hi" sz="2800" b="0" i="0" u="none" strike="noStrike" cap="none">
                <a:solidFill>
                  <a:srgbClr val="000000"/>
                </a:solidFill>
                <a:latin typeface="Arial"/>
                <a:ea typeface="Arial"/>
                <a:cs typeface="Arial"/>
                <a:sym typeface="Arial"/>
              </a:rPr>
              <a:t> को अच्छी गुणवत्ता की फोटो और वीडियो के साथ साझा करें।</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00000"/>
              </a:buClr>
              <a:buSzPts val="2800"/>
              <a:buFont typeface="Noto Sans Symbols"/>
              <a:buChar char="▪"/>
            </a:pPr>
            <a:r>
              <a:rPr lang="hi" sz="2800" b="0" i="0" u="none" strike="noStrike" cap="none">
                <a:solidFill>
                  <a:srgbClr val="000000"/>
                </a:solidFill>
                <a:latin typeface="Arial"/>
                <a:ea typeface="Arial"/>
                <a:cs typeface="Arial"/>
                <a:sym typeface="Arial"/>
              </a:rPr>
              <a:t>ऊपर बताए गए सभी कार्यों की कड़ी निगरानी और पर्यवेक्षण कमांडेंट द्वारा किया जाएगा।</a:t>
            </a:r>
            <a:endParaRPr sz="1400" b="0" i="0" u="none" strike="noStrike" cap="none">
              <a:solidFill>
                <a:srgbClr val="000000"/>
              </a:solidFill>
              <a:latin typeface="Arial"/>
              <a:ea typeface="Arial"/>
              <a:cs typeface="Arial"/>
              <a:sym typeface="Arial"/>
            </a:endParaRPr>
          </a:p>
          <a:p>
            <a:pPr marL="457200" marR="0" lvl="0" indent="-254000" algn="just" rtl="0">
              <a:lnSpc>
                <a:spcPct val="100000"/>
              </a:lnSpc>
              <a:spcBef>
                <a:spcPts val="0"/>
              </a:spcBef>
              <a:spcAft>
                <a:spcPts val="0"/>
              </a:spcAft>
              <a:buClr>
                <a:schemeClr val="dk1"/>
              </a:buClr>
              <a:buSzPts val="3200"/>
              <a:buFont typeface="Noto Sans Symbols"/>
              <a:buNone/>
            </a:pPr>
            <a:endParaRPr sz="1400" b="0" i="0" u="none" strike="noStrike" cap="none">
              <a:solidFill>
                <a:srgbClr val="000000"/>
              </a:solidFill>
              <a:latin typeface="Arial"/>
              <a:ea typeface="Arial"/>
              <a:cs typeface="Arial"/>
              <a:sym typeface="Arial"/>
            </a:endParaRPr>
          </a:p>
        </p:txBody>
      </p:sp>
      <p:pic>
        <p:nvPicPr>
          <p:cNvPr id="219" name="Google Shape;219;p30"/>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220" name="Google Shape;220;p30"/>
          <p:cNvSpPr txBox="1"/>
          <p:nvPr/>
        </p:nvSpPr>
        <p:spPr>
          <a:xfrm>
            <a:off x="834231" y="1193355"/>
            <a:ext cx="3082161"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3600"/>
              <a:buFont typeface="Arial"/>
              <a:buNone/>
            </a:pPr>
            <a:r>
              <a:rPr lang="hi" sz="3600" b="1" i="0" u="none" strike="noStrike" cap="none">
                <a:solidFill>
                  <a:srgbClr val="FF0000"/>
                </a:solidFill>
                <a:latin typeface="Open Sans"/>
                <a:ea typeface="Open Sans"/>
                <a:cs typeface="Open Sans"/>
                <a:sym typeface="Open Sans"/>
              </a:rPr>
              <a:t>यूनिट के उप कमांडेंट (ऑप्स) निम्नलिखित के लिए जिम्मेदार होंगे:</a:t>
            </a:r>
            <a:endParaRPr sz="3600" b="0" i="0" u="none" strike="noStrike" cap="none">
              <a:solidFill>
                <a:srgbClr val="FF0000"/>
              </a:solidFill>
              <a:latin typeface="Open Sans"/>
              <a:ea typeface="Open Sans"/>
              <a:cs typeface="Open Sans"/>
              <a:sym typeface="Open Sans"/>
            </a:endParaRPr>
          </a:p>
        </p:txBody>
      </p:sp>
      <p:pic>
        <p:nvPicPr>
          <p:cNvPr id="221" name="Google Shape;221;p30"/>
          <p:cNvPicPr preferRelativeResize="0"/>
          <p:nvPr/>
        </p:nvPicPr>
        <p:blipFill rotWithShape="1">
          <a:blip r:embed="rId4">
            <a:alphaModFix/>
          </a:blip>
          <a:srcRect/>
          <a:stretch/>
        </p:blipFill>
        <p:spPr>
          <a:xfrm>
            <a:off x="10913592" y="77026"/>
            <a:ext cx="1278408" cy="10159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p:nvPr/>
        </p:nvSpPr>
        <p:spPr>
          <a:xfrm>
            <a:off x="3581399" y="1485877"/>
            <a:ext cx="8406597" cy="483205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यूनिट नियंत्रण कक्ष बहुत महत्वपूर्ण भूमिका निभाता है। यह टीम और बटालियन कमांडरों/मुख्यालय एनडीआरएफ नियंत्रण कक्ष के बीच एक बफर के रूप में कार्य करता है।</a:t>
            </a:r>
            <a:endParaRPr sz="2800" b="0" i="0" u="none" strike="noStrike" cap="none">
              <a:solidFill>
                <a:srgbClr val="000000"/>
              </a:solidFill>
              <a:latin typeface="Open Sans"/>
              <a:ea typeface="Open Sans"/>
              <a:cs typeface="Open Sans"/>
              <a:sym typeface="Open Sans"/>
            </a:endParaRPr>
          </a:p>
          <a:p>
            <a:pPr marL="457200" marR="0" lvl="0" indent="-254000" algn="just" rtl="0">
              <a:lnSpc>
                <a:spcPct val="100000"/>
              </a:lnSpc>
              <a:spcBef>
                <a:spcPts val="0"/>
              </a:spcBef>
              <a:spcAft>
                <a:spcPts val="0"/>
              </a:spcAft>
              <a:buClr>
                <a:schemeClr val="dk1"/>
              </a:buClr>
              <a:buSzPts val="3200"/>
              <a:buFont typeface="Noto Sans Symbols"/>
              <a:buNone/>
            </a:pPr>
            <a:endParaRPr sz="2800" b="0" i="0" u="none" strike="noStrike" cap="none">
              <a:solidFill>
                <a:schemeClr val="dk1"/>
              </a:solidFill>
              <a:latin typeface="Open Sans"/>
              <a:ea typeface="Open Sans"/>
              <a:cs typeface="Open Sans"/>
              <a:sym typeface="Open Sans"/>
            </a:endParaRPr>
          </a:p>
          <a:p>
            <a:pPr marL="254000" marR="0" lvl="0" indent="-2540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सीएसएसआर ऑपरेशन के लिए रवाना होने वाले एसएआर टीम कमांडर को सभी परिचालन विवरण जैसे कि रोड मैप, सिविल अधिकारियों के संपर्क विवरण, रसद विवरण, वर्तमान स्थिति, जमीनी स्तर पर हितधारकों आदि की जानकारी प्रदान करें।</a:t>
            </a:r>
            <a:endParaRPr sz="2800" b="0" i="0" u="none" strike="noStrike" cap="none">
              <a:solidFill>
                <a:srgbClr val="000000"/>
              </a:solidFill>
              <a:latin typeface="Open Sans"/>
              <a:ea typeface="Open Sans"/>
              <a:cs typeface="Open Sans"/>
              <a:sym typeface="Open Sans"/>
            </a:endParaRPr>
          </a:p>
          <a:p>
            <a:pPr marL="254000" marR="0" lvl="0" indent="-2540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घटना/ऑपरेशन से संबंधित सभी जानकारी प्राप्त करें और उच्च मुख्यालय के साथ साझा करें।</a:t>
            </a:r>
            <a:endParaRPr sz="2800" b="0" i="0" u="none" strike="noStrike" cap="none">
              <a:solidFill>
                <a:srgbClr val="000000"/>
              </a:solidFill>
              <a:latin typeface="Open Sans"/>
              <a:ea typeface="Open Sans"/>
              <a:cs typeface="Open Sans"/>
              <a:sym typeface="Open Sans"/>
            </a:endParaRPr>
          </a:p>
        </p:txBody>
      </p:sp>
      <p:sp>
        <p:nvSpPr>
          <p:cNvPr id="227" name="Google Shape;227;p31"/>
          <p:cNvSpPr txBox="1"/>
          <p:nvPr/>
        </p:nvSpPr>
        <p:spPr>
          <a:xfrm>
            <a:off x="228600" y="1485877"/>
            <a:ext cx="3421856" cy="1319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यूनिट नियंत्रण कक्ष की भूमिका और कार्य</a:t>
            </a:r>
            <a:endParaRPr sz="1400" b="0" i="0" u="none" strike="noStrike" cap="none">
              <a:solidFill>
                <a:srgbClr val="FF0000"/>
              </a:solidFill>
              <a:latin typeface="Open Sans"/>
              <a:ea typeface="Open Sans"/>
              <a:cs typeface="Open Sans"/>
              <a:sym typeface="Open Sans"/>
            </a:endParaRPr>
          </a:p>
        </p:txBody>
      </p:sp>
      <p:pic>
        <p:nvPicPr>
          <p:cNvPr id="228" name="Google Shape;228;p31"/>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229" name="Google Shape;229;p31"/>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p:nvPr/>
        </p:nvSpPr>
        <p:spPr>
          <a:xfrm>
            <a:off x="4243436" y="1017588"/>
            <a:ext cx="7306424" cy="5047495"/>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घटना के बारे में जानकारी को अपग्रेड करें और टीम कमांडर के साथ साझा करें।</a:t>
            </a:r>
            <a:endParaRPr sz="2800" b="0" i="0" u="none" strike="noStrike" cap="none">
              <a:solidFill>
                <a:srgbClr val="000000"/>
              </a:solidFill>
              <a:latin typeface="Arial"/>
              <a:ea typeface="Arial"/>
              <a:cs typeface="Arial"/>
              <a:sym typeface="Arial"/>
            </a:endParaRPr>
          </a:p>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घटना/ऑपरेशन के फोटो और वीडियो एकत्र करें और इसे उच्च मुख्यालय के साथ साझा करें।</a:t>
            </a:r>
            <a:endParaRPr sz="2800" b="0" i="0" u="none" strike="noStrike" cap="none">
              <a:solidFill>
                <a:srgbClr val="000000"/>
              </a:solidFill>
              <a:latin typeface="Arial"/>
              <a:ea typeface="Arial"/>
              <a:cs typeface="Arial"/>
              <a:sym typeface="Arial"/>
            </a:endParaRPr>
          </a:p>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डी-ब्रीफिंग, केस स्टडी और भविष्य की आवश्यकताओं के लिए सूचना, फोटो और वीडियो का डेटा बैंक बनाए रखें।</a:t>
            </a:r>
            <a:endParaRPr sz="2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800"/>
              <a:buFont typeface="Noto Sans Symbols"/>
              <a:buChar char="▪"/>
            </a:pPr>
            <a:r>
              <a:rPr lang="hi" sz="2800" b="0" i="0" u="none" strike="noStrike" cap="none">
                <a:solidFill>
                  <a:srgbClr val="000000"/>
                </a:solidFill>
                <a:latin typeface="Arial"/>
                <a:ea typeface="Arial"/>
                <a:cs typeface="Arial"/>
                <a:sym typeface="Arial"/>
              </a:rPr>
              <a:t> टीम कमांडर से मार्ग की जानकारी एकत्रित करें।</a:t>
            </a:r>
            <a:endParaRPr sz="1400" b="0" i="0" u="none" strike="noStrike" cap="none">
              <a:solidFill>
                <a:srgbClr val="000000"/>
              </a:solidFill>
              <a:latin typeface="Arial"/>
              <a:ea typeface="Arial"/>
              <a:cs typeface="Arial"/>
              <a:sym typeface="Arial"/>
            </a:endParaRPr>
          </a:p>
        </p:txBody>
      </p:sp>
      <p:pic>
        <p:nvPicPr>
          <p:cNvPr id="235" name="Google Shape;235;p32"/>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236" name="Google Shape;236;p32"/>
          <p:cNvSpPr txBox="1"/>
          <p:nvPr/>
        </p:nvSpPr>
        <p:spPr>
          <a:xfrm>
            <a:off x="383876" y="1169988"/>
            <a:ext cx="3714750" cy="18208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यूनिट नियंत्रण कक्ष की भूमिका और कार्य</a:t>
            </a:r>
            <a:endParaRPr sz="1400" b="0" i="0" u="none" strike="noStrike" cap="none">
              <a:solidFill>
                <a:srgbClr val="FF0000"/>
              </a:solidFill>
              <a:latin typeface="Open Sans"/>
              <a:ea typeface="Open Sans"/>
              <a:cs typeface="Open Sans"/>
              <a:sym typeface="Open Sans"/>
            </a:endParaRPr>
          </a:p>
        </p:txBody>
      </p:sp>
      <p:pic>
        <p:nvPicPr>
          <p:cNvPr id="237" name="Google Shape;237;p32"/>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p:nvPr/>
        </p:nvSpPr>
        <p:spPr>
          <a:xfrm>
            <a:off x="3562350" y="1443861"/>
            <a:ext cx="8401050" cy="461660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घटना के प्रारंभिक आकलन के संबंध में जानकारी एकत्र करें।</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टीम कमांडर के साथ निकट संपर्क में रहें।</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चल रहे ऑपरेशन और परिणामों की जानकारी एकत्र करें।</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ऑपरेशन की घटना रिपोर्ट एकत्रित और समेकित करें तथा प्रोफार्मा (Proforma) के अनुसार इसे मुख्यालय एनडीआरएफ को भेजें ।</a:t>
            </a:r>
            <a:endParaRPr sz="2800" b="0" i="0" u="none" strike="noStrike" cap="none">
              <a:solidFill>
                <a:srgbClr val="000000"/>
              </a:solidFill>
              <a:latin typeface="Open Sans"/>
              <a:ea typeface="Open Sans"/>
              <a:cs typeface="Open Sans"/>
              <a:sym typeface="Open Sans"/>
            </a:endParaRPr>
          </a:p>
        </p:txBody>
      </p:sp>
      <p:sp>
        <p:nvSpPr>
          <p:cNvPr id="243" name="Google Shape;243;p33"/>
          <p:cNvSpPr txBox="1"/>
          <p:nvPr/>
        </p:nvSpPr>
        <p:spPr>
          <a:xfrm>
            <a:off x="471563" y="1622051"/>
            <a:ext cx="3090787" cy="252135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यूनिट नियंत्रण कक्ष की भूमिका और कार्य</a:t>
            </a:r>
            <a:endParaRPr sz="1400" b="0" i="0" u="none" strike="noStrike" cap="none">
              <a:solidFill>
                <a:srgbClr val="FF0000"/>
              </a:solidFill>
              <a:latin typeface="Open Sans"/>
              <a:ea typeface="Open Sans"/>
              <a:cs typeface="Open Sans"/>
              <a:sym typeface="Open Sans"/>
            </a:endParaRPr>
          </a:p>
        </p:txBody>
      </p:sp>
      <p:pic>
        <p:nvPicPr>
          <p:cNvPr id="244" name="Google Shape;244;p33"/>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245" name="Google Shape;245;p33"/>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4"/>
          <p:cNvSpPr txBox="1"/>
          <p:nvPr/>
        </p:nvSpPr>
        <p:spPr>
          <a:xfrm>
            <a:off x="3553854" y="1365100"/>
            <a:ext cx="7996006" cy="417546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सीएसएसआर ऑपरेशन में शामिल सीएसएसआर टीम के टीम कमांडर की यह ज़िम्मेदारी होगी कि वह इस मानक संचालन प्रक्रिया (एसओपी) के सभी पहलुओं का पालन सुनिश्चित करे। चेतावनी आदेश प्राप्त होने पर, टीम कमांडर निम्नलिखित सुनिश्चित करेगा-</a:t>
            </a:r>
            <a:endParaRPr sz="2800" b="0" i="0" u="none" strike="noStrike" cap="none">
              <a:solidFill>
                <a:srgbClr val="000000"/>
              </a:solidFill>
              <a:latin typeface="Open Sans"/>
              <a:ea typeface="Open Sans"/>
              <a:cs typeface="Open Sans"/>
              <a:sym typeface="Open Sans"/>
            </a:endParaRPr>
          </a:p>
          <a:p>
            <a:pPr marL="0" marR="0" lvl="0" indent="-203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उप कमांडेंट (ऑप्स)/यूनिट नियंत्रण कक्ष से घटना के बारे में सभी संबंधित जानकारी एकत्र करना तथा संबंधित राज्य/जिले की जमीनी स्थिति के अनुसार अपनी रणनीति की योजना बनाना।</a:t>
            </a:r>
            <a:endParaRPr sz="2800" b="0" i="0" u="none" strike="noStrike" cap="none">
              <a:solidFill>
                <a:srgbClr val="000000"/>
              </a:solidFill>
              <a:latin typeface="Open Sans"/>
              <a:ea typeface="Open Sans"/>
              <a:cs typeface="Open Sans"/>
              <a:sym typeface="Open Sans"/>
            </a:endParaRPr>
          </a:p>
        </p:txBody>
      </p:sp>
      <p:sp>
        <p:nvSpPr>
          <p:cNvPr id="251" name="Google Shape;251;p34"/>
          <p:cNvSpPr txBox="1"/>
          <p:nvPr/>
        </p:nvSpPr>
        <p:spPr>
          <a:xfrm>
            <a:off x="584042" y="1017588"/>
            <a:ext cx="2832018" cy="2588278"/>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00000"/>
              </a:lnSpc>
              <a:spcBef>
                <a:spcPts val="0"/>
              </a:spcBef>
              <a:spcAft>
                <a:spcPts val="0"/>
              </a:spcAft>
              <a:buClr>
                <a:srgbClr val="FF0000"/>
              </a:buClr>
              <a:buSzPct val="54053"/>
              <a:buFont typeface="Calibri"/>
              <a:buNone/>
            </a:pPr>
            <a:r>
              <a:rPr lang="hi" sz="4000" b="1" i="0" u="none" strike="noStrike" cap="none">
                <a:solidFill>
                  <a:srgbClr val="FF0000"/>
                </a:solidFill>
                <a:latin typeface="Calibri"/>
                <a:ea typeface="Calibri"/>
                <a:cs typeface="Calibri"/>
                <a:sym typeface="Calibri"/>
              </a:rPr>
              <a:t>    </a:t>
            </a:r>
            <a:br>
              <a:rPr lang="hi" sz="4000" b="1" i="0" u="none" strike="noStrike" cap="none">
                <a:solidFill>
                  <a:srgbClr val="FF0000"/>
                </a:solidFill>
                <a:latin typeface="Calibri"/>
                <a:ea typeface="Calibri"/>
                <a:cs typeface="Calibri"/>
                <a:sym typeface="Calibri"/>
              </a:rPr>
            </a:br>
            <a:r>
              <a:rPr lang="hi" sz="4000" b="1" i="0" u="none" strike="noStrike" cap="none">
                <a:solidFill>
                  <a:srgbClr val="FF0000"/>
                </a:solidFill>
                <a:latin typeface="Arial"/>
                <a:ea typeface="Arial"/>
                <a:cs typeface="Arial"/>
                <a:sym typeface="Arial"/>
              </a:rPr>
              <a:t>टीम कमांडर की भूमिका और कार्य</a:t>
            </a:r>
            <a:br>
              <a:rPr lang="hi" sz="4000" b="1" i="0" u="sng" strike="noStrike" cap="none">
                <a:solidFill>
                  <a:srgbClr val="FF0000"/>
                </a:solidFill>
                <a:latin typeface="Arial Rounded"/>
                <a:ea typeface="Arial Rounded"/>
                <a:cs typeface="Arial Rounded"/>
                <a:sym typeface="Arial Rounded"/>
              </a:rPr>
            </a:br>
            <a:endParaRPr sz="4000" b="0" i="0" u="none" strike="noStrike" cap="none">
              <a:solidFill>
                <a:srgbClr val="FF0000"/>
              </a:solidFill>
              <a:latin typeface="Arial"/>
              <a:ea typeface="Arial"/>
              <a:cs typeface="Arial"/>
              <a:sym typeface="Arial"/>
            </a:endParaRPr>
          </a:p>
        </p:txBody>
      </p:sp>
      <p:pic>
        <p:nvPicPr>
          <p:cNvPr id="252" name="Google Shape;252;p34"/>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253" name="Google Shape;253;p34"/>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5"/>
          <p:cNvSpPr txBox="1"/>
          <p:nvPr/>
        </p:nvSpPr>
        <p:spPr>
          <a:xfrm>
            <a:off x="3519257" y="169030"/>
            <a:ext cx="7522554" cy="6688970"/>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आवागमन के दौरान वाहनों द्वारा अपनाए जाने वाले सबसे छोटे मार्ग की रूपरेखा तैयार करें और उप कमांडेंट (ऑप्स) के साथ इस पर चर्चा करें।</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5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अतिरिक्त बैटरी के साथ कैमरा और रिकॉर्डिंग उपकरण ले जाने के लिए उपयुक्त व्यक्ति की जानकारी दें।</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5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टीम के पास सीएसएसआर उपकरण, दस्ता, संचार उपकरण और आपातकालीन दवाओं की उपलब्धता।</a:t>
            </a:r>
            <a:endParaRPr sz="2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pic>
        <p:nvPicPr>
          <p:cNvPr id="259" name="Google Shape;259;p35"/>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260" name="Google Shape;260;p35"/>
          <p:cNvSpPr txBox="1"/>
          <p:nvPr/>
        </p:nvSpPr>
        <p:spPr>
          <a:xfrm>
            <a:off x="474095" y="584994"/>
            <a:ext cx="2700105" cy="330723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FF0000"/>
              </a:buClr>
              <a:buSzPts val="2000"/>
              <a:buFont typeface="Calibri"/>
              <a:buNone/>
            </a:pPr>
            <a:r>
              <a:rPr lang="hi" sz="4000" b="1" i="0" u="none" strike="noStrike" cap="none">
                <a:solidFill>
                  <a:srgbClr val="FF0000"/>
                </a:solidFill>
                <a:latin typeface="Calibri"/>
                <a:ea typeface="Calibri"/>
                <a:cs typeface="Calibri"/>
                <a:sym typeface="Calibri"/>
              </a:rPr>
              <a:t>    </a:t>
            </a:r>
            <a:br>
              <a:rPr lang="hi" sz="4000" b="1" i="0" u="none" strike="noStrike" cap="none">
                <a:solidFill>
                  <a:srgbClr val="FF0000"/>
                </a:solidFill>
                <a:latin typeface="Calibri"/>
                <a:ea typeface="Calibri"/>
                <a:cs typeface="Calibri"/>
                <a:sym typeface="Calibri"/>
              </a:rPr>
            </a:br>
            <a:r>
              <a:rPr lang="hi" sz="4000" b="1" i="0" u="none" strike="noStrike" cap="none">
                <a:solidFill>
                  <a:srgbClr val="FF0000"/>
                </a:solidFill>
                <a:latin typeface="Arial"/>
                <a:ea typeface="Arial"/>
                <a:cs typeface="Arial"/>
                <a:sym typeface="Arial"/>
              </a:rPr>
              <a:t>टीम कमांडर की भूमिका और कार्य</a:t>
            </a:r>
            <a:br>
              <a:rPr lang="hi" sz="4000" b="1" i="0" u="sng" strike="noStrike" cap="none">
                <a:solidFill>
                  <a:srgbClr val="FF0000"/>
                </a:solidFill>
                <a:latin typeface="Arial Rounded"/>
                <a:ea typeface="Arial Rounded"/>
                <a:cs typeface="Arial Rounded"/>
                <a:sym typeface="Arial Rounded"/>
              </a:rPr>
            </a:br>
            <a:endParaRPr sz="4000" b="0" i="0" u="none" strike="noStrike" cap="none">
              <a:solidFill>
                <a:srgbClr val="FF0000"/>
              </a:solidFill>
              <a:latin typeface="Arial"/>
              <a:ea typeface="Arial"/>
              <a:cs typeface="Arial"/>
              <a:sym typeface="Arial"/>
            </a:endParaRPr>
          </a:p>
        </p:txBody>
      </p:sp>
      <p:pic>
        <p:nvPicPr>
          <p:cNvPr id="261" name="Google Shape;261;p35"/>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6"/>
          <p:cNvSpPr txBox="1"/>
          <p:nvPr/>
        </p:nvSpPr>
        <p:spPr>
          <a:xfrm>
            <a:off x="3088257" y="810555"/>
            <a:ext cx="8461603" cy="640171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घटनास्थल पर जाते समय, वह स्थानीय स्रोतों/मीडिया से आवश्यक जानकारी एकत्र करेगा और आवश्यक आवश्यकताओं के लिए स्थानीय प्रशासन से संपर्क करेगा तथा एक मार्गदर्शक की मांग करेगा।</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स्थानीय प्रशासन, यूनिट नियंत्रण कक्ष, मीडिया और अन्य हितधारकों से जानकारी को अद्यतन/अपग्रेड करें।</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घटना स्थल पर पहुंचने पर, टीम कमांडर स्थिति का आकलन करेगा और त्वरित प्रतिक्रिया के लिए तदनुसार अपनी टीम की नियोजनीयता की योजना बनाएगा।</a:t>
            </a:r>
            <a:endParaRPr sz="2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267" name="Google Shape;267;p36"/>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268" name="Google Shape;268;p36"/>
          <p:cNvPicPr preferRelativeResize="0"/>
          <p:nvPr/>
        </p:nvPicPr>
        <p:blipFill rotWithShape="1">
          <a:blip r:embed="rId4">
            <a:alphaModFix/>
          </a:blip>
          <a:srcRect/>
          <a:stretch/>
        </p:blipFill>
        <p:spPr>
          <a:xfrm>
            <a:off x="10910656" y="1653"/>
            <a:ext cx="1278408" cy="1015935"/>
          </a:xfrm>
          <a:prstGeom prst="rect">
            <a:avLst/>
          </a:prstGeom>
          <a:noFill/>
          <a:ln>
            <a:noFill/>
          </a:ln>
        </p:spPr>
      </p:pic>
      <p:sp>
        <p:nvSpPr>
          <p:cNvPr id="269" name="Google Shape;269;p36"/>
          <p:cNvSpPr txBox="1"/>
          <p:nvPr/>
        </p:nvSpPr>
        <p:spPr>
          <a:xfrm>
            <a:off x="119921" y="1017588"/>
            <a:ext cx="2752574"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hi" sz="4000" b="1" i="0" u="none" strike="noStrike" cap="none">
                <a:solidFill>
                  <a:srgbClr val="FF0000"/>
                </a:solidFill>
                <a:latin typeface="Open Sans"/>
                <a:ea typeface="Open Sans"/>
                <a:cs typeface="Open Sans"/>
                <a:sym typeface="Open Sans"/>
              </a:rPr>
              <a:t>टीम कमांडर की भूमिका और कार्य</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p:nvPr/>
        </p:nvSpPr>
        <p:spPr>
          <a:xfrm>
            <a:off x="2900320" y="1225816"/>
            <a:ext cx="8122141" cy="501671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rgbClr val="000000"/>
              </a:buClr>
              <a:buSzPts val="3200"/>
              <a:buFont typeface="Noto Sans Symbols"/>
              <a:buChar char="▪"/>
            </a:pPr>
            <a:r>
              <a:rPr lang="hi" sz="3200" b="0" i="0" u="none" strike="noStrike" cap="none">
                <a:solidFill>
                  <a:srgbClr val="000000"/>
                </a:solidFill>
                <a:latin typeface="Arial"/>
                <a:ea typeface="Arial"/>
                <a:cs typeface="Arial"/>
                <a:sym typeface="Arial"/>
              </a:rPr>
              <a:t>गिरा हुआ ढांचा खोज और बचाव उस स्थिति को कहा जाता है जब किसी ढांचे या अनेक ढांचों के ढह जाने पर बचाव और पुनर्प्राप्ति (rescue &amp; recovery) कार्य किए जाते हैं।</a:t>
            </a:r>
            <a:endParaRPr sz="1400" b="0" i="0" u="none" strike="noStrike" cap="none">
              <a:solidFill>
                <a:srgbClr val="000000"/>
              </a:solidFill>
              <a:latin typeface="Arial"/>
              <a:ea typeface="Arial"/>
              <a:cs typeface="Arial"/>
              <a:sym typeface="Arial"/>
            </a:endParaRPr>
          </a:p>
          <a:p>
            <a:pPr marL="457200" marR="0" lvl="0" indent="-457200" algn="just" rtl="0">
              <a:lnSpc>
                <a:spcPct val="150000"/>
              </a:lnSpc>
              <a:spcBef>
                <a:spcPts val="0"/>
              </a:spcBef>
              <a:spcAft>
                <a:spcPts val="0"/>
              </a:spcAft>
              <a:buClr>
                <a:srgbClr val="000000"/>
              </a:buClr>
              <a:buSzPts val="3200"/>
              <a:buFont typeface="Noto Sans Symbols"/>
              <a:buChar char="▪"/>
            </a:pPr>
            <a:r>
              <a:rPr lang="hi" sz="3200" b="0" i="0" u="none" strike="noStrike" cap="none">
                <a:solidFill>
                  <a:srgbClr val="000000"/>
                </a:solidFill>
                <a:latin typeface="Arial"/>
                <a:ea typeface="Arial"/>
                <a:cs typeface="Arial"/>
                <a:sym typeface="Arial"/>
              </a:rPr>
              <a:t>ढहना</a:t>
            </a:r>
            <a:r>
              <a:rPr lang="hi" sz="3200" b="1" i="0" u="none" strike="noStrike" cap="none">
                <a:solidFill>
                  <a:srgbClr val="000000"/>
                </a:solidFill>
                <a:latin typeface="Arial"/>
                <a:ea typeface="Arial"/>
                <a:cs typeface="Arial"/>
                <a:sym typeface="Arial"/>
              </a:rPr>
              <a:t> </a:t>
            </a:r>
            <a:r>
              <a:rPr lang="hi" sz="3200" b="0" i="0" u="none" strike="noStrike" cap="none">
                <a:solidFill>
                  <a:srgbClr val="000000"/>
                </a:solidFill>
                <a:latin typeface="Arial"/>
                <a:ea typeface="Arial"/>
                <a:cs typeface="Arial"/>
                <a:sym typeface="Arial"/>
              </a:rPr>
              <a:t>(Collapse) का मतलब होता है किसी संरचना का असफल हो जाना या टूट जाना।</a:t>
            </a:r>
            <a:endParaRPr sz="1400" b="0" i="0" u="none" strike="noStrike" cap="none">
              <a:solidFill>
                <a:srgbClr val="000000"/>
              </a:solidFill>
              <a:latin typeface="Arial"/>
              <a:ea typeface="Arial"/>
              <a:cs typeface="Arial"/>
              <a:sym typeface="Arial"/>
            </a:endParaRPr>
          </a:p>
          <a:p>
            <a:pPr marL="457200" marR="0" lvl="0" indent="-254000" algn="just" rtl="0">
              <a:lnSpc>
                <a:spcPct val="100000"/>
              </a:lnSpc>
              <a:spcBef>
                <a:spcPts val="0"/>
              </a:spcBef>
              <a:spcAft>
                <a:spcPts val="0"/>
              </a:spcAft>
              <a:buClr>
                <a:schemeClr val="dk1"/>
              </a:buClr>
              <a:buSzPts val="3200"/>
              <a:buFont typeface="Noto Sans Symbols"/>
              <a:buNone/>
            </a:pPr>
            <a:endParaRPr sz="3200" b="0" i="0" u="none" strike="noStrike" cap="none">
              <a:solidFill>
                <a:srgbClr val="000000"/>
              </a:solidFill>
              <a:latin typeface="Open Sans"/>
              <a:ea typeface="Open Sans"/>
              <a:cs typeface="Open Sans"/>
              <a:sym typeface="Open Sans"/>
            </a:endParaRPr>
          </a:p>
        </p:txBody>
      </p:sp>
      <p:sp>
        <p:nvSpPr>
          <p:cNvPr id="129" name="Google Shape;129;p19"/>
          <p:cNvSpPr txBox="1"/>
          <p:nvPr/>
        </p:nvSpPr>
        <p:spPr>
          <a:xfrm>
            <a:off x="476041" y="1225816"/>
            <a:ext cx="2424279" cy="10398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Calibri"/>
              <a:buNone/>
            </a:pPr>
            <a:r>
              <a:rPr lang="hi" sz="6000" b="0" i="0" u="none" strike="noStrike" cap="none">
                <a:solidFill>
                  <a:schemeClr val="dk1"/>
                </a:solidFill>
                <a:latin typeface="Calibri"/>
                <a:ea typeface="Calibri"/>
                <a:cs typeface="Calibri"/>
                <a:sym typeface="Calibri"/>
              </a:rPr>
              <a:t> </a:t>
            </a:r>
            <a:r>
              <a:rPr lang="hi" sz="4000" b="1" i="0" u="none" strike="noStrike" cap="none">
                <a:solidFill>
                  <a:srgbClr val="FF0000"/>
                </a:solidFill>
                <a:latin typeface="Open Sans"/>
                <a:ea typeface="Open Sans"/>
                <a:cs typeface="Open Sans"/>
                <a:sym typeface="Open Sans"/>
              </a:rPr>
              <a:t>परिचय</a:t>
            </a:r>
            <a:endParaRPr sz="1400" b="0" i="0" u="none" strike="noStrike" cap="none">
              <a:solidFill>
                <a:srgbClr val="FF0000"/>
              </a:solidFill>
              <a:latin typeface="Open Sans"/>
              <a:ea typeface="Open Sans"/>
              <a:cs typeface="Open Sans"/>
              <a:sym typeface="Open Sans"/>
            </a:endParaRPr>
          </a:p>
        </p:txBody>
      </p:sp>
      <p:pic>
        <p:nvPicPr>
          <p:cNvPr id="130" name="Google Shape;130;p19"/>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131" name="Google Shape;131;p19"/>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7"/>
          <p:cNvSpPr txBox="1"/>
          <p:nvPr/>
        </p:nvSpPr>
        <p:spPr>
          <a:xfrm>
            <a:off x="3105509" y="962739"/>
            <a:ext cx="8817650" cy="618626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उप-टीम कमांडरों और टीम के सदस्यों को उनके संचालन क्षेत्र से परिचित कराने के लिए उन्हें संक्षिप्त जानकारी देंगे। वह उन्हें सुरक्षा निर्देशों, स्थानीय रीति-रिवाजों और संस्कृति के बारे में भी जानकारी देंगे।</a:t>
            </a:r>
            <a:endParaRPr sz="2800" b="0" i="0" u="none" strike="noStrike" cap="none">
              <a:solidFill>
                <a:schemeClr val="dk1"/>
              </a:solidFill>
              <a:latin typeface="Open Sans"/>
              <a:ea typeface="Open Sans"/>
              <a:cs typeface="Open Sans"/>
              <a:sym typeface="Open Sans"/>
            </a:endParaRPr>
          </a:p>
          <a:p>
            <a:pPr marL="457200" marR="0" lvl="0" indent="-254000" algn="just" rtl="0">
              <a:lnSpc>
                <a:spcPct val="100000"/>
              </a:lnSpc>
              <a:spcBef>
                <a:spcPts val="0"/>
              </a:spcBef>
              <a:spcAft>
                <a:spcPts val="0"/>
              </a:spcAft>
              <a:buClr>
                <a:schemeClr val="dk1"/>
              </a:buClr>
              <a:buSzPts val="3200"/>
              <a:buFont typeface="Noto Sans Symbols"/>
              <a:buNone/>
            </a:pP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मूल्यांकन और प्रारंभिक ब्रीफिंग के बाद, वह अपने सभी खोज और बचाव टीईए, पीड़ित का पता लगाने वाले उपकरणों आदि के साथ बचाव अभियान शुरू करेंगे। खोज और बचाव अभियान INSARAG दिशानिर्देशों के अनुसार संचालित किया जाएगा।</a:t>
            </a:r>
            <a:endParaRPr sz="2800" b="0" i="0" u="none" strike="noStrike" cap="none">
              <a:solidFill>
                <a:schemeClr val="dk1"/>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यूनिट मुख्यालय, मुख्यालय एनडीआरएफ, एसईओसी और डीईओसी के साथ एचएफ/वीएचएफ/क्यूडीए/सैट फोन जैसे कुशल और बहुविध संचार साधनों को सुनिश्चित करना।</a:t>
            </a:r>
            <a:endParaRPr sz="2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275" name="Google Shape;275;p37"/>
          <p:cNvPicPr preferRelativeResize="0"/>
          <p:nvPr/>
        </p:nvPicPr>
        <p:blipFill rotWithShape="1">
          <a:blip r:embed="rId3">
            <a:alphaModFix/>
          </a:blip>
          <a:srcRect/>
          <a:stretch/>
        </p:blipFill>
        <p:spPr>
          <a:xfrm>
            <a:off x="124461" y="97551"/>
            <a:ext cx="1211263" cy="865188"/>
          </a:xfrm>
          <a:prstGeom prst="rect">
            <a:avLst/>
          </a:prstGeom>
          <a:noFill/>
          <a:ln>
            <a:noFill/>
          </a:ln>
        </p:spPr>
      </p:pic>
      <p:pic>
        <p:nvPicPr>
          <p:cNvPr id="276" name="Google Shape;276;p37"/>
          <p:cNvPicPr preferRelativeResize="0"/>
          <p:nvPr/>
        </p:nvPicPr>
        <p:blipFill rotWithShape="1">
          <a:blip r:embed="rId4">
            <a:alphaModFix/>
          </a:blip>
          <a:srcRect/>
          <a:stretch/>
        </p:blipFill>
        <p:spPr>
          <a:xfrm>
            <a:off x="10910656" y="1653"/>
            <a:ext cx="1278408" cy="1015935"/>
          </a:xfrm>
          <a:prstGeom prst="rect">
            <a:avLst/>
          </a:prstGeom>
          <a:noFill/>
          <a:ln>
            <a:noFill/>
          </a:ln>
        </p:spPr>
      </p:pic>
      <p:sp>
        <p:nvSpPr>
          <p:cNvPr id="277" name="Google Shape;277;p37"/>
          <p:cNvSpPr txBox="1"/>
          <p:nvPr/>
        </p:nvSpPr>
        <p:spPr>
          <a:xfrm>
            <a:off x="268841" y="1046662"/>
            <a:ext cx="2683909"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hi" sz="3600" b="1" i="0" u="none" strike="noStrike" cap="none">
                <a:solidFill>
                  <a:srgbClr val="FF0000"/>
                </a:solidFill>
                <a:latin typeface="Open Sans"/>
                <a:ea typeface="Open Sans"/>
                <a:cs typeface="Open Sans"/>
                <a:sym typeface="Open Sans"/>
              </a:rPr>
              <a:t>टीम कमांडर की भूमिका और कार्य</a:t>
            </a:r>
            <a:endParaRPr sz="36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p:nvPr/>
        </p:nvSpPr>
        <p:spPr>
          <a:xfrm>
            <a:off x="4133742" y="1592432"/>
            <a:ext cx="7560442" cy="4893607"/>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सुनिश्चित करें कि सभी बिजली और गैस कनेक्शन काट दिए गए हैं और इमारत में प्रवेश सुरक्षित है।</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बचाव अभियान के दौरान बेहतर समन्वय के लिए क्षेत्र में कार्यरत अन्य एजेंसियों के साथ संपर्क बनाए रखें</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ऑपरेशन की भौतिक निगरानी करें और परिणामों को रिकॉर्ड करें</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सीएसएसआर ऑप्स से संबंधित सभी प्रगति के साथ यूनिट के नियंत्रण कक्ष के साथ निर्बाध संचार बनाए रखता है।</a:t>
            </a:r>
            <a:endParaRPr sz="2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283" name="Google Shape;283;p38"/>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284" name="Google Shape;284;p38"/>
          <p:cNvPicPr preferRelativeResize="0"/>
          <p:nvPr/>
        </p:nvPicPr>
        <p:blipFill rotWithShape="1">
          <a:blip r:embed="rId4">
            <a:alphaModFix/>
          </a:blip>
          <a:srcRect/>
          <a:stretch/>
        </p:blipFill>
        <p:spPr>
          <a:xfrm>
            <a:off x="10910656" y="1653"/>
            <a:ext cx="1278408" cy="1015935"/>
          </a:xfrm>
          <a:prstGeom prst="rect">
            <a:avLst/>
          </a:prstGeom>
          <a:noFill/>
          <a:ln>
            <a:noFill/>
          </a:ln>
        </p:spPr>
      </p:pic>
      <p:sp>
        <p:nvSpPr>
          <p:cNvPr id="285" name="Google Shape;285;p38"/>
          <p:cNvSpPr txBox="1"/>
          <p:nvPr/>
        </p:nvSpPr>
        <p:spPr>
          <a:xfrm>
            <a:off x="438419" y="1592432"/>
            <a:ext cx="3488289"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hi" sz="4000" b="1" i="0" u="none" strike="noStrike" cap="none">
                <a:solidFill>
                  <a:srgbClr val="FF0000"/>
                </a:solidFill>
                <a:latin typeface="Open Sans"/>
                <a:ea typeface="Open Sans"/>
                <a:cs typeface="Open Sans"/>
                <a:sym typeface="Open Sans"/>
              </a:rPr>
              <a:t>टीम कमांडर की भूमिका और कार्य</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9"/>
          <p:cNvSpPr txBox="1"/>
          <p:nvPr/>
        </p:nvSpPr>
        <p:spPr>
          <a:xfrm>
            <a:off x="3943349" y="1272581"/>
            <a:ext cx="7961103" cy="4893607"/>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ऑपरेशन की प्रगति के बारे में घटना कमांडर को संक्षिप्त जानकारी दें और ऑपरेशन की आगे की योजना पर चर्चा करें।</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बाकी, एडम अपनी टीम की व्यवस्था सुनिश्चित करें।</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बेहतर नियंत्रण के लिए यह सुनिश्चित करें कि सभी उप-टीमें टीम कमांडर के संपर्क में रहें।</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यह सुनिश्चित करना कि बचावकर्मी किसी भी क्षतिग्रस्त इमारत में तब तक प्रवेश न करें जब तक कि उसकी उचित जांच न कर ली गई हो और सुरक्षा अधिकारी द्वारा उसे “जाने योग्य” घोषित न कर दिया गया हो।</a:t>
            </a:r>
            <a:endParaRPr sz="2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291" name="Google Shape;291;p39"/>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292" name="Google Shape;292;p39"/>
          <p:cNvSpPr txBox="1"/>
          <p:nvPr/>
        </p:nvSpPr>
        <p:spPr>
          <a:xfrm>
            <a:off x="228600" y="1272581"/>
            <a:ext cx="371475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hi" sz="4000" b="1" i="0" u="none" strike="noStrike" cap="none">
                <a:solidFill>
                  <a:srgbClr val="FF0000"/>
                </a:solidFill>
                <a:latin typeface="Open Sans"/>
                <a:ea typeface="Open Sans"/>
                <a:cs typeface="Open Sans"/>
                <a:sym typeface="Open Sans"/>
              </a:rPr>
              <a:t>टीम कमांडर की भूमिका और कार्य</a:t>
            </a:r>
            <a:endParaRPr sz="4000" b="1" i="0" u="none" strike="noStrike" cap="none">
              <a:solidFill>
                <a:srgbClr val="FF0000"/>
              </a:solidFill>
              <a:latin typeface="Open Sans"/>
              <a:ea typeface="Open Sans"/>
              <a:cs typeface="Open Sans"/>
              <a:sym typeface="Open Sans"/>
            </a:endParaRPr>
          </a:p>
        </p:txBody>
      </p:sp>
      <p:pic>
        <p:nvPicPr>
          <p:cNvPr id="293" name="Google Shape;293;p39"/>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0"/>
          <p:cNvSpPr txBox="1"/>
          <p:nvPr/>
        </p:nvSpPr>
        <p:spPr>
          <a:xfrm>
            <a:off x="3605841" y="1017588"/>
            <a:ext cx="7735547" cy="501671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यह सुनिश्चित किया जाना चाहिए कि बचाव अभियान नागरिक प्राधिकारी या उनके द्वारा नियुक्त प्रतिनिधि की उपस्थिति में संचालित किया जाए ताकि किसी भी कानूनी जटिलता से बचा जा सके।</a:t>
            </a:r>
            <a:endParaRPr sz="3200" b="0" i="0" u="none" strike="noStrike" cap="none">
              <a:solidFill>
                <a:srgbClr val="000000"/>
              </a:solidFill>
              <a:latin typeface="Open Sans"/>
              <a:ea typeface="Open Sans"/>
              <a:cs typeface="Open Sans"/>
              <a:sym typeface="Open Sans"/>
            </a:endParaRPr>
          </a:p>
          <a:p>
            <a:pPr marL="457200" marR="0" lvl="0" indent="-457200" algn="l" rtl="0">
              <a:lnSpc>
                <a:spcPct val="100000"/>
              </a:lnSpc>
              <a:spcBef>
                <a:spcPts val="0"/>
              </a:spcBef>
              <a:spcAft>
                <a:spcPts val="0"/>
              </a:spcAft>
              <a:buClr>
                <a:schemeClr val="dk1"/>
              </a:buClr>
              <a:buSzPts val="3200"/>
              <a:buFont typeface="Arial"/>
              <a:buNone/>
            </a:pPr>
            <a:r>
              <a:rPr lang="hi" sz="3200" b="0" i="0" u="none" strike="noStrike" cap="none">
                <a:solidFill>
                  <a:schemeClr val="dk1"/>
                </a:solidFill>
                <a:latin typeface="Open Sans"/>
                <a:ea typeface="Open Sans"/>
                <a:cs typeface="Open Sans"/>
                <a:sym typeface="Open Sans"/>
              </a:rPr>
              <a:t> </a:t>
            </a:r>
            <a:endParaRPr sz="32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परिचालन गतिविधियों की अच्छी गुणवत्ता वाली तस्वीरें और वीडियो सुनिश्चित करना तथा उन्हें नियमित अंतराल पर यूनिट नियंत्रण कक्ष को भेजना।</a:t>
            </a:r>
            <a:endParaRPr sz="3200" b="0" i="0" u="none" strike="noStrike" cap="none">
              <a:solidFill>
                <a:srgbClr val="000000"/>
              </a:solidFill>
              <a:latin typeface="Open Sans"/>
              <a:ea typeface="Open Sans"/>
              <a:cs typeface="Open Sans"/>
              <a:sym typeface="Open Sans"/>
            </a:endParaRPr>
          </a:p>
        </p:txBody>
      </p:sp>
      <p:pic>
        <p:nvPicPr>
          <p:cNvPr id="299" name="Google Shape;299;p40"/>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300" name="Google Shape;300;p40"/>
          <p:cNvSpPr txBox="1"/>
          <p:nvPr/>
        </p:nvSpPr>
        <p:spPr>
          <a:xfrm>
            <a:off x="642140" y="1042879"/>
            <a:ext cx="2617522"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hi" sz="4000" b="1" i="0" u="none" strike="noStrike" cap="none">
                <a:solidFill>
                  <a:srgbClr val="FF0000"/>
                </a:solidFill>
                <a:latin typeface="Open Sans"/>
                <a:ea typeface="Open Sans"/>
                <a:cs typeface="Open Sans"/>
                <a:sym typeface="Open Sans"/>
              </a:rPr>
              <a:t>टीम कमांडर की भूमिका और कार्य</a:t>
            </a:r>
            <a:endParaRPr sz="4000" b="1" i="0" u="none" strike="noStrike" cap="none">
              <a:solidFill>
                <a:srgbClr val="FF0000"/>
              </a:solidFill>
              <a:latin typeface="Open Sans"/>
              <a:ea typeface="Open Sans"/>
              <a:cs typeface="Open Sans"/>
              <a:sym typeface="Open Sans"/>
            </a:endParaRPr>
          </a:p>
        </p:txBody>
      </p:sp>
      <p:pic>
        <p:nvPicPr>
          <p:cNvPr id="301" name="Google Shape;301;p40"/>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1"/>
          <p:cNvSpPr txBox="1"/>
          <p:nvPr/>
        </p:nvSpPr>
        <p:spPr>
          <a:xfrm>
            <a:off x="3339936" y="584994"/>
            <a:ext cx="7957567" cy="62478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a:p>
            <a:pPr marL="0" marR="0" lvl="0" indent="-203200" algn="just" rtl="0">
              <a:lnSpc>
                <a:spcPct val="15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टीम कमांडर अनावश्यक रूप से इलेक्ट्रॉनिक एवं प्रिंट मीडिया से नहीं जुड़ेगा तथा ऑपरेशन के दौरान उसके द्वारा कोई अस्पष्ट या पक्षपातपूर्ण बयान नहीं दिया जाएगा।</a:t>
            </a:r>
            <a:endParaRPr sz="2800" b="0" i="0" u="none" strike="noStrike" cap="none">
              <a:solidFill>
                <a:srgbClr val="000000"/>
              </a:solidFill>
              <a:latin typeface="Open Sans"/>
              <a:ea typeface="Open Sans"/>
              <a:cs typeface="Open Sans"/>
              <a:sym typeface="Open Sans"/>
            </a:endParaRPr>
          </a:p>
          <a:p>
            <a:pPr marL="0" marR="0" lvl="0" indent="0" algn="l" rtl="0">
              <a:lnSpc>
                <a:spcPct val="150000"/>
              </a:lnSpc>
              <a:spcBef>
                <a:spcPts val="0"/>
              </a:spcBef>
              <a:spcAft>
                <a:spcPts val="0"/>
              </a:spcAft>
              <a:buClr>
                <a:schemeClr val="dk1"/>
              </a:buClr>
              <a:buSzPts val="3200"/>
              <a:buFont typeface="Noto Sans Symbols"/>
              <a:buNone/>
            </a:pPr>
            <a:endParaRPr sz="2800" b="0" i="0" u="none" strike="noStrike" cap="none">
              <a:solidFill>
                <a:schemeClr val="dk1"/>
              </a:solidFill>
              <a:latin typeface="Open Sans"/>
              <a:ea typeface="Open Sans"/>
              <a:cs typeface="Open Sans"/>
              <a:sym typeface="Open Sans"/>
            </a:endParaRPr>
          </a:p>
          <a:p>
            <a:pPr marL="0" marR="0" lvl="0" indent="-203200" algn="just" rtl="0">
              <a:lnSpc>
                <a:spcPct val="15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यदि आरओ/आईसी घटना स्थल पर मौजूद नहीं है, तो टीम कमांडर मीडिया से संवाद कर सकता है, लेकिन वह स्वयं को केवल अपनी टीम की परिचालन गतिविधियों तक ही सीमित रखेगा।</a:t>
            </a:r>
            <a:endParaRPr sz="2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307" name="Google Shape;307;p41"/>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308" name="Google Shape;308;p41"/>
          <p:cNvSpPr txBox="1"/>
          <p:nvPr/>
        </p:nvSpPr>
        <p:spPr>
          <a:xfrm>
            <a:off x="228600" y="1174137"/>
            <a:ext cx="2894162"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hi" sz="4000" b="1" i="0" u="none" strike="noStrike" cap="none">
                <a:solidFill>
                  <a:srgbClr val="FF0000"/>
                </a:solidFill>
                <a:latin typeface="Open Sans"/>
                <a:ea typeface="Open Sans"/>
                <a:cs typeface="Open Sans"/>
                <a:sym typeface="Open Sans"/>
              </a:rPr>
              <a:t>टीम कमांडर की भूमिका और कार्य</a:t>
            </a:r>
            <a:endParaRPr sz="4000" b="1" i="0" u="none" strike="noStrike" cap="none">
              <a:solidFill>
                <a:srgbClr val="FF0000"/>
              </a:solidFill>
              <a:latin typeface="Open Sans"/>
              <a:ea typeface="Open Sans"/>
              <a:cs typeface="Open Sans"/>
              <a:sym typeface="Open Sans"/>
            </a:endParaRPr>
          </a:p>
        </p:txBody>
      </p:sp>
      <p:pic>
        <p:nvPicPr>
          <p:cNvPr id="309" name="Google Shape;309;p41"/>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2"/>
          <p:cNvSpPr txBox="1"/>
          <p:nvPr/>
        </p:nvSpPr>
        <p:spPr>
          <a:xfrm>
            <a:off x="3562351" y="1220714"/>
            <a:ext cx="7636129" cy="51398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a:p>
            <a:pPr marL="0" marR="0" lvl="0" indent="0" algn="just" rtl="0">
              <a:lnSpc>
                <a:spcPct val="100000"/>
              </a:lnSpc>
              <a:spcBef>
                <a:spcPts val="1600"/>
              </a:spcBef>
              <a:spcAft>
                <a:spcPts val="0"/>
              </a:spcAft>
              <a:buClr>
                <a:schemeClr val="dk1"/>
              </a:buClr>
              <a:buSzPts val="3200"/>
              <a:buFont typeface="Arial"/>
              <a:buNone/>
            </a:pPr>
            <a:r>
              <a:rPr lang="hi" sz="3200" b="0" i="0" u="none" strike="noStrike" cap="none">
                <a:solidFill>
                  <a:schemeClr val="dk1"/>
                </a:solidFill>
                <a:latin typeface="Arial"/>
                <a:ea typeface="Arial"/>
                <a:cs typeface="Arial"/>
                <a:sym typeface="Arial"/>
              </a:rPr>
              <a:t>वह टीम कमांडर की सहायता करेंगे और निम्नलिखित सुनिश्चित करेंगे:-</a:t>
            </a:r>
            <a:endParaRPr sz="3200" b="0" i="0" u="none" strike="noStrike" cap="none">
              <a:solidFill>
                <a:srgbClr val="000000"/>
              </a:solidFill>
              <a:latin typeface="Arial"/>
              <a:ea typeface="Arial"/>
              <a:cs typeface="Arial"/>
              <a:sym typeface="Arial"/>
            </a:endParaRPr>
          </a:p>
          <a:p>
            <a:pPr marL="0" marR="0" lvl="0" indent="-203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सुरक्षित स्थान पर टीम के पहुंचने पर टीम द्वारा किए गए ऑपरेशन की निगरानी करें।</a:t>
            </a:r>
            <a:endParaRPr sz="3200" b="0" i="0" u="none" strike="noStrike" cap="none">
              <a:solidFill>
                <a:srgbClr val="000000"/>
              </a:solidFill>
              <a:latin typeface="Arial"/>
              <a:ea typeface="Arial"/>
              <a:cs typeface="Arial"/>
              <a:sym typeface="Arial"/>
            </a:endParaRPr>
          </a:p>
          <a:p>
            <a:pPr marL="0" marR="0" lvl="0" indent="-203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सुनिश्चित करें कि सभी बचाव कार्य योजनाबद्ध तरीके से चलाए जाएं, जैसा कि चर्चा की गई है।</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315" name="Google Shape;315;p42"/>
          <p:cNvPicPr preferRelativeResize="0"/>
          <p:nvPr/>
        </p:nvPicPr>
        <p:blipFill rotWithShape="1">
          <a:blip r:embed="rId3">
            <a:alphaModFix/>
          </a:blip>
          <a:srcRect/>
          <a:stretch/>
        </p:blipFill>
        <p:spPr>
          <a:xfrm>
            <a:off x="156964" y="97291"/>
            <a:ext cx="1207113" cy="865707"/>
          </a:xfrm>
          <a:prstGeom prst="rect">
            <a:avLst/>
          </a:prstGeom>
          <a:noFill/>
          <a:ln>
            <a:noFill/>
          </a:ln>
        </p:spPr>
      </p:pic>
      <p:pic>
        <p:nvPicPr>
          <p:cNvPr id="316" name="Google Shape;316;p42"/>
          <p:cNvPicPr preferRelativeResize="0"/>
          <p:nvPr/>
        </p:nvPicPr>
        <p:blipFill rotWithShape="1">
          <a:blip r:embed="rId4">
            <a:alphaModFix/>
          </a:blip>
          <a:srcRect/>
          <a:stretch/>
        </p:blipFill>
        <p:spPr>
          <a:xfrm>
            <a:off x="10910656" y="1653"/>
            <a:ext cx="1278408" cy="1015935"/>
          </a:xfrm>
          <a:prstGeom prst="rect">
            <a:avLst/>
          </a:prstGeom>
          <a:noFill/>
          <a:ln>
            <a:noFill/>
          </a:ln>
        </p:spPr>
      </p:pic>
      <p:sp>
        <p:nvSpPr>
          <p:cNvPr id="317" name="Google Shape;317;p42"/>
          <p:cNvSpPr txBox="1"/>
          <p:nvPr/>
        </p:nvSpPr>
        <p:spPr>
          <a:xfrm>
            <a:off x="176015" y="2042136"/>
            <a:ext cx="2756966"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hi" sz="4000" b="1" i="0" u="none" strike="noStrike" cap="none">
                <a:solidFill>
                  <a:srgbClr val="FF0000"/>
                </a:solidFill>
                <a:latin typeface="Open Sans"/>
                <a:ea typeface="Open Sans"/>
                <a:cs typeface="Open Sans"/>
                <a:sym typeface="Open Sans"/>
              </a:rPr>
              <a:t>टीम 2IC की भूमिका और कार्य</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3"/>
          <p:cNvSpPr txBox="1"/>
          <p:nvPr/>
        </p:nvSpPr>
        <p:spPr>
          <a:xfrm>
            <a:off x="3761117" y="876916"/>
            <a:ext cx="6838940" cy="69044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hi" sz="3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203200" algn="just" rtl="0">
              <a:lnSpc>
                <a:spcPct val="15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बचावकर्मियों के लिए उचित आराम और राहत      सुनिश्चित करें।</a:t>
            </a:r>
            <a:endParaRPr sz="2800" b="0" i="0" u="none" strike="noStrike" cap="none">
              <a:solidFill>
                <a:srgbClr val="000000"/>
              </a:solidFill>
              <a:latin typeface="Arial"/>
              <a:ea typeface="Arial"/>
              <a:cs typeface="Arial"/>
              <a:sym typeface="Arial"/>
            </a:endParaRPr>
          </a:p>
          <a:p>
            <a:pPr marL="0" marR="0" lvl="0" indent="-203200" algn="just" rtl="0">
              <a:lnSpc>
                <a:spcPct val="15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कार्य स्थल पर पर्याप्त प्रकाश व्यवस्था सुनिश्चित करें।</a:t>
            </a:r>
            <a:endParaRPr sz="2800" b="0" i="0" u="none" strike="noStrike" cap="none">
              <a:solidFill>
                <a:srgbClr val="000000"/>
              </a:solidFill>
              <a:latin typeface="Arial"/>
              <a:ea typeface="Arial"/>
              <a:cs typeface="Arial"/>
              <a:sym typeface="Arial"/>
            </a:endParaRPr>
          </a:p>
          <a:p>
            <a:pPr marL="0" marR="0" lvl="0" indent="-203200" algn="just" rtl="0">
              <a:lnSpc>
                <a:spcPct val="15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टीम 2IC उनकी अनुपस्थिति में टीम कमांडर के कर्तव्यों का निर्वहन </a:t>
            </a:r>
            <a:r>
              <a:rPr lang="hi" sz="2800" b="0" i="0" u="none" strike="noStrike" cap="none">
                <a:solidFill>
                  <a:srgbClr val="000000"/>
                </a:solidFill>
                <a:latin typeface="Arial"/>
                <a:ea typeface="Arial"/>
                <a:cs typeface="Arial"/>
                <a:sym typeface="Arial"/>
              </a:rPr>
              <a:t>करेगा</a:t>
            </a:r>
            <a:r>
              <a:rPr lang="hi" sz="2800" b="0" i="0" u="none" strike="noStrike" cap="none">
                <a:solidFill>
                  <a:schemeClr val="dk1"/>
                </a:solidFill>
                <a:latin typeface="Arial"/>
                <a:ea typeface="Arial"/>
                <a:cs typeface="Arial"/>
                <a:sym typeface="Arial"/>
              </a:rPr>
              <a:t>।</a:t>
            </a:r>
            <a:endParaRPr sz="2800" b="0" i="0" u="none" strike="noStrike" cap="none">
              <a:solidFill>
                <a:srgbClr val="000000"/>
              </a:solidFill>
              <a:latin typeface="Arial"/>
              <a:ea typeface="Arial"/>
              <a:cs typeface="Arial"/>
              <a:sym typeface="Arial"/>
            </a:endParaRPr>
          </a:p>
          <a:p>
            <a:pPr marL="0" marR="0" lvl="0" indent="203200" algn="just" rtl="0">
              <a:lnSpc>
                <a:spcPct val="100000"/>
              </a:lnSpc>
              <a:spcBef>
                <a:spcPts val="1600"/>
              </a:spcBef>
              <a:spcAft>
                <a:spcPts val="0"/>
              </a:spcAft>
              <a:buClr>
                <a:schemeClr val="dk1"/>
              </a:buClr>
              <a:buSzPts val="3200"/>
              <a:buFont typeface="Noto Sans Symbols"/>
              <a:buNone/>
            </a:pPr>
            <a:endParaRPr sz="2800" b="0" i="0" u="none" strike="noStrike" cap="none">
              <a:solidFill>
                <a:srgbClr val="000000"/>
              </a:solidFill>
              <a:latin typeface="Arial"/>
              <a:ea typeface="Arial"/>
              <a:cs typeface="Arial"/>
              <a:sym typeface="Arial"/>
            </a:endParaRPr>
          </a:p>
          <a:p>
            <a:pPr marL="0" marR="0" lvl="0" indent="203200" algn="just" rtl="0">
              <a:lnSpc>
                <a:spcPct val="100000"/>
              </a:lnSpc>
              <a:spcBef>
                <a:spcPts val="1600"/>
              </a:spcBef>
              <a:spcAft>
                <a:spcPts val="0"/>
              </a:spcAft>
              <a:buClr>
                <a:schemeClr val="dk1"/>
              </a:buClr>
              <a:buSzPts val="3200"/>
              <a:buFont typeface="Noto Sans Symbols"/>
              <a:buNone/>
            </a:pPr>
            <a:endParaRPr sz="3200" b="1" i="0" u="none" strike="noStrike" cap="none">
              <a:solidFill>
                <a:srgbClr val="0000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0000CC"/>
              </a:solidFill>
              <a:latin typeface="Arial"/>
              <a:ea typeface="Arial"/>
              <a:cs typeface="Arial"/>
              <a:sym typeface="Arial"/>
            </a:endParaRPr>
          </a:p>
        </p:txBody>
      </p:sp>
      <p:pic>
        <p:nvPicPr>
          <p:cNvPr id="323" name="Google Shape;323;p43"/>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324" name="Google Shape;324;p43"/>
          <p:cNvSpPr txBox="1"/>
          <p:nvPr/>
        </p:nvSpPr>
        <p:spPr>
          <a:xfrm>
            <a:off x="666741" y="1683516"/>
            <a:ext cx="2783777"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hi" sz="4000" b="1" i="0" u="none" strike="noStrike" cap="none">
                <a:solidFill>
                  <a:srgbClr val="FF0000"/>
                </a:solidFill>
                <a:latin typeface="Open Sans"/>
                <a:ea typeface="Open Sans"/>
                <a:cs typeface="Open Sans"/>
                <a:sym typeface="Open Sans"/>
              </a:rPr>
              <a:t>टीम 2IC की भूमिका और कार्य</a:t>
            </a:r>
            <a:endParaRPr sz="4000" b="1" i="0" u="none" strike="noStrike" cap="none">
              <a:solidFill>
                <a:srgbClr val="FF0000"/>
              </a:solidFill>
              <a:latin typeface="Open Sans"/>
              <a:ea typeface="Open Sans"/>
              <a:cs typeface="Open Sans"/>
              <a:sym typeface="Open Sans"/>
            </a:endParaRPr>
          </a:p>
        </p:txBody>
      </p:sp>
      <p:pic>
        <p:nvPicPr>
          <p:cNvPr id="325" name="Google Shape;325;p43"/>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4"/>
          <p:cNvSpPr txBox="1"/>
          <p:nvPr/>
        </p:nvSpPr>
        <p:spPr>
          <a:xfrm>
            <a:off x="228600" y="1612848"/>
            <a:ext cx="3386313" cy="175428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3600" b="1" i="0" u="none" strike="noStrike" cap="none">
                <a:solidFill>
                  <a:srgbClr val="FF0000"/>
                </a:solidFill>
                <a:latin typeface="Open Sans"/>
                <a:ea typeface="Open Sans"/>
                <a:cs typeface="Open Sans"/>
                <a:sym typeface="Open Sans"/>
              </a:rPr>
              <a:t>सुरक्षा अधिकारी की भूमिका और कार्य</a:t>
            </a:r>
            <a:endParaRPr sz="1200" b="0" i="0" u="none" strike="noStrike" cap="none">
              <a:solidFill>
                <a:srgbClr val="FF0000"/>
              </a:solidFill>
              <a:latin typeface="Open Sans"/>
              <a:ea typeface="Open Sans"/>
              <a:cs typeface="Open Sans"/>
              <a:sym typeface="Open Sans"/>
            </a:endParaRPr>
          </a:p>
        </p:txBody>
      </p:sp>
      <p:sp>
        <p:nvSpPr>
          <p:cNvPr id="331" name="Google Shape;331;p44"/>
          <p:cNvSpPr txBox="1"/>
          <p:nvPr/>
        </p:nvSpPr>
        <p:spPr>
          <a:xfrm>
            <a:off x="3872350" y="1510030"/>
            <a:ext cx="7677510" cy="4524275"/>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 sz="2400" b="0" i="0" u="none" strike="noStrike" cap="none">
                <a:solidFill>
                  <a:schemeClr val="dk1"/>
                </a:solidFill>
                <a:latin typeface="Open Sans"/>
                <a:ea typeface="Open Sans"/>
                <a:cs typeface="Open Sans"/>
                <a:sym typeface="Open Sans"/>
              </a:rPr>
              <a:t>टीईए की परिचालन योग्यता (योग्यता), शोरिंग सामग्री और उपकरणों की लोडिंग के लिए ज़िम्मेदार।</a:t>
            </a:r>
            <a:endParaRPr sz="24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 sz="2400" b="0" i="0" u="none" strike="noStrike" cap="none">
                <a:solidFill>
                  <a:schemeClr val="dk1"/>
                </a:solidFill>
                <a:latin typeface="Open Sans"/>
                <a:ea typeface="Open Sans"/>
                <a:cs typeface="Open Sans"/>
                <a:sym typeface="Open Sans"/>
              </a:rPr>
              <a:t>संरचनात्मक ट्राइएज करने और आवश्यकतानुसार ढही हुई संरचना के व्यवहार के संबंध में अपनी तकनीकी विशेषज्ञता प्रदान करने के लिए ज़िम्मेदार।</a:t>
            </a:r>
            <a:endParaRPr sz="24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 sz="2400" b="0" i="0" u="none" strike="noStrike" cap="none">
                <a:solidFill>
                  <a:schemeClr val="dk1"/>
                </a:solidFill>
                <a:latin typeface="Open Sans"/>
                <a:ea typeface="Open Sans"/>
                <a:cs typeface="Open Sans"/>
                <a:sym typeface="Open Sans"/>
              </a:rPr>
              <a:t>प्रवेश और निकासी के लिए प्रवेश और निकास मार्ग चिह्नित करें।</a:t>
            </a:r>
            <a:endParaRPr sz="2400" b="0" i="0" u="none" strike="noStrike" cap="none">
              <a:solidFill>
                <a:schemeClr val="dk1"/>
              </a:solidFill>
              <a:latin typeface="Open Sans"/>
              <a:ea typeface="Open Sans"/>
              <a:cs typeface="Open Sans"/>
              <a:sym typeface="Open Sans"/>
            </a:endParaRPr>
          </a:p>
          <a:p>
            <a:pPr marL="457200" marR="0" lvl="0" indent="-457200" algn="just" rtl="0">
              <a:lnSpc>
                <a:spcPct val="150000"/>
              </a:lnSpc>
              <a:spcBef>
                <a:spcPts val="0"/>
              </a:spcBef>
              <a:spcAft>
                <a:spcPts val="0"/>
              </a:spcAft>
              <a:buClr>
                <a:schemeClr val="dk1"/>
              </a:buClr>
              <a:buSzPts val="3200"/>
              <a:buFont typeface="Noto Sans Symbols"/>
              <a:buChar char="▪"/>
            </a:pPr>
            <a:r>
              <a:rPr lang="hi" sz="2400" b="0" i="0" u="none" strike="noStrike" cap="none">
                <a:solidFill>
                  <a:schemeClr val="dk1"/>
                </a:solidFill>
                <a:latin typeface="Open Sans"/>
                <a:ea typeface="Open Sans"/>
                <a:cs typeface="Open Sans"/>
                <a:sym typeface="Open Sans"/>
              </a:rPr>
              <a:t>सुनिश्चित करें कि कार्य योजना और ब्रीफिंग में सुरक्षा संबंधी विचार शामिल हों।</a:t>
            </a:r>
            <a:endParaRPr sz="2400" b="0" i="0" u="none" strike="noStrike" cap="none">
              <a:solidFill>
                <a:srgbClr val="000000"/>
              </a:solidFill>
              <a:latin typeface="Open Sans"/>
              <a:ea typeface="Open Sans"/>
              <a:cs typeface="Open Sans"/>
              <a:sym typeface="Open Sans"/>
            </a:endParaRPr>
          </a:p>
        </p:txBody>
      </p:sp>
      <p:pic>
        <p:nvPicPr>
          <p:cNvPr id="332" name="Google Shape;332;p44"/>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333" name="Google Shape;333;p44"/>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5"/>
          <p:cNvSpPr txBox="1"/>
          <p:nvPr/>
        </p:nvSpPr>
        <p:spPr>
          <a:xfrm>
            <a:off x="3386666" y="1288034"/>
            <a:ext cx="7899876" cy="5734863"/>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सुरक्षा अधिकारी सुस्थापित चेतावनी प्रणाली और निकासी योजना के बारे में जानकारी देंगे। वह यह भी सुनिश्चित करेंगे कि किसी भी आपात स्थिति में ज़मीन पर इसकी उचित जानकारी दी जाए और उसका क्रियान्वयन किया जाए।</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सुरक्षा अधिकारी सीएसएसआर परिचालन शुरू होने से पहले लाउडस्पीकर का उपयोग करके फील्ड सिग्नल, सीटी सिग्नल या किसी अन्य सिग्नल के बारे में जानकारी देंगे।</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सुनिश्चित करें कि टीम साइट पर उचित पीपीई के साथ काम कर रही है।</a:t>
            </a:r>
            <a:endParaRPr sz="2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339" name="Google Shape;339;p45"/>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340" name="Google Shape;340;p45"/>
          <p:cNvSpPr txBox="1"/>
          <p:nvPr/>
        </p:nvSpPr>
        <p:spPr>
          <a:xfrm>
            <a:off x="228600" y="1288034"/>
            <a:ext cx="3158066" cy="255450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सुरक्षा अधिकारी की भूमिका और कार्य</a:t>
            </a:r>
            <a:endParaRPr sz="1400" b="0" i="0" u="none" strike="noStrike" cap="none">
              <a:solidFill>
                <a:srgbClr val="FF0000"/>
              </a:solidFill>
              <a:latin typeface="Open Sans"/>
              <a:ea typeface="Open Sans"/>
              <a:cs typeface="Open Sans"/>
              <a:sym typeface="Open Sans"/>
            </a:endParaRPr>
          </a:p>
        </p:txBody>
      </p:sp>
      <p:pic>
        <p:nvPicPr>
          <p:cNvPr id="341" name="Google Shape;341;p45"/>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6"/>
          <p:cNvSpPr txBox="1"/>
          <p:nvPr/>
        </p:nvSpPr>
        <p:spPr>
          <a:xfrm>
            <a:off x="3234267" y="1354060"/>
            <a:ext cx="8633822" cy="499619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यह सुनिश्चित करें कि टीम के सदस्य अकेले और अलग-थलग होकर काम न करें। वह SAR के दौरान </a:t>
            </a:r>
            <a:r>
              <a:rPr lang="hi" sz="3200" b="0" i="0" u="none" strike="noStrike" cap="none">
                <a:solidFill>
                  <a:srgbClr val="000000"/>
                </a:solidFill>
                <a:latin typeface="Arial"/>
                <a:ea typeface="Arial"/>
                <a:cs typeface="Arial"/>
                <a:sym typeface="Arial"/>
              </a:rPr>
              <a:t>बड्डी सिस्टम </a:t>
            </a:r>
            <a:r>
              <a:rPr lang="hi" sz="3200" b="0" i="0" u="none" strike="noStrike" cap="none">
                <a:solidFill>
                  <a:schemeClr val="dk1"/>
                </a:solidFill>
                <a:latin typeface="Open Sans"/>
                <a:ea typeface="Open Sans"/>
                <a:cs typeface="Open Sans"/>
                <a:sym typeface="Open Sans"/>
              </a:rPr>
              <a:t>सुनिश्चित करेंगे।</a:t>
            </a:r>
            <a:endParaRPr sz="32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सुनिश्चित करें कि जैव-चिकित्सा नियंत्रण उपायों का पालन किया जाए, जैसे कि शरीर की रिकवरी, रोगी की देखभाल, स्वच्छता एवं सफाई आदि।</a:t>
            </a:r>
            <a:endParaRPr sz="32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सुनिश्चित करें कि कार्य स्थल छोड़ने से पहले कार्मिकों और उपकरणों की संदूषण-मुक्ति प्रक्रियाओं का पालन किया जाए </a:t>
            </a:r>
            <a:r>
              <a:rPr lang="hi" sz="3600" b="0" i="0" u="none" strike="noStrike" cap="none">
                <a:solidFill>
                  <a:schemeClr val="dk1"/>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p:txBody>
      </p:sp>
      <p:pic>
        <p:nvPicPr>
          <p:cNvPr id="347" name="Google Shape;347;p46"/>
          <p:cNvPicPr preferRelativeResize="0"/>
          <p:nvPr/>
        </p:nvPicPr>
        <p:blipFill rotWithShape="1">
          <a:blip r:embed="rId3">
            <a:alphaModFix/>
          </a:blip>
          <a:srcRect l="25000" r="23999"/>
          <a:stretch/>
        </p:blipFill>
        <p:spPr>
          <a:xfrm>
            <a:off x="10739799" y="0"/>
            <a:ext cx="1646238" cy="1060290"/>
          </a:xfrm>
          <a:prstGeom prst="rect">
            <a:avLst/>
          </a:prstGeom>
          <a:noFill/>
          <a:ln>
            <a:noFill/>
          </a:ln>
        </p:spPr>
      </p:pic>
      <p:pic>
        <p:nvPicPr>
          <p:cNvPr id="348" name="Google Shape;348;p46"/>
          <p:cNvPicPr preferRelativeResize="0"/>
          <p:nvPr/>
        </p:nvPicPr>
        <p:blipFill rotWithShape="1">
          <a:blip r:embed="rId4">
            <a:alphaModFix/>
          </a:blip>
          <a:srcRect/>
          <a:stretch/>
        </p:blipFill>
        <p:spPr>
          <a:xfrm>
            <a:off x="228600" y="152400"/>
            <a:ext cx="1211263" cy="865188"/>
          </a:xfrm>
          <a:prstGeom prst="rect">
            <a:avLst/>
          </a:prstGeom>
          <a:noFill/>
          <a:ln>
            <a:noFill/>
          </a:ln>
        </p:spPr>
      </p:pic>
      <p:pic>
        <p:nvPicPr>
          <p:cNvPr id="349" name="Google Shape;349;p46"/>
          <p:cNvPicPr preferRelativeResize="0"/>
          <p:nvPr/>
        </p:nvPicPr>
        <p:blipFill rotWithShape="1">
          <a:blip r:embed="rId5">
            <a:alphaModFix/>
          </a:blip>
          <a:srcRect/>
          <a:stretch/>
        </p:blipFill>
        <p:spPr>
          <a:xfrm>
            <a:off x="10910656" y="1653"/>
            <a:ext cx="1278408" cy="1015935"/>
          </a:xfrm>
          <a:prstGeom prst="rect">
            <a:avLst/>
          </a:prstGeom>
          <a:noFill/>
          <a:ln>
            <a:noFill/>
          </a:ln>
        </p:spPr>
      </p:pic>
      <p:sp>
        <p:nvSpPr>
          <p:cNvPr id="350" name="Google Shape;350;p46"/>
          <p:cNvSpPr txBox="1"/>
          <p:nvPr/>
        </p:nvSpPr>
        <p:spPr>
          <a:xfrm>
            <a:off x="440796" y="1548132"/>
            <a:ext cx="2793471" cy="255450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सुरक्षा अधिकारी की भूमिका और कार्य</a:t>
            </a:r>
            <a:endParaRPr sz="1400" b="0"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p:nvPr/>
        </p:nvSpPr>
        <p:spPr>
          <a:xfrm>
            <a:off x="3334144" y="761045"/>
            <a:ext cx="7576512" cy="6001603"/>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सीएसएसआर सुरक्षित और प्रभावी खोज एवं बचाव अभियान चलाने के लिए एक ऑपरेशन है, जिसमें ढही हुई संरचना के सीमित स्थान/शून्य के अंदर फंसे पीड़ित का पता लगाने, उसे निकालने और स्थिर करने के लिए उन्नत तकनीकों के उपयोग के साथ-साथ व्यापक ज्ञान, कौशल और क्षमता की आवश्यकता होती है।</a:t>
            </a:r>
            <a:endParaRPr sz="3200" b="0" i="0" u="none" strike="noStrike" cap="none">
              <a:solidFill>
                <a:srgbClr val="000000"/>
              </a:solidFill>
              <a:latin typeface="Open Sans"/>
              <a:ea typeface="Open Sans"/>
              <a:cs typeface="Open Sans"/>
              <a:sym typeface="Open Sans"/>
            </a:endParaRPr>
          </a:p>
          <a:p>
            <a:pPr marL="457200" marR="0" lvl="0" indent="-254000" algn="just" rtl="0">
              <a:lnSpc>
                <a:spcPct val="100000"/>
              </a:lnSpc>
              <a:spcBef>
                <a:spcPts val="0"/>
              </a:spcBef>
              <a:spcAft>
                <a:spcPts val="0"/>
              </a:spcAft>
              <a:buClr>
                <a:schemeClr val="dk1"/>
              </a:buClr>
              <a:buSzPts val="3200"/>
              <a:buFont typeface="Noto Sans Symbols"/>
              <a:buNone/>
            </a:pPr>
            <a:endParaRPr sz="32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खोज एवं बचाव अभियान का अंतिम लक्ष्य फंसे हुए पीड़ितों को कम से कम समय में बचाना है।</a:t>
            </a:r>
            <a:endParaRPr sz="1400" b="0" i="0" u="none" strike="noStrike" cap="none">
              <a:solidFill>
                <a:srgbClr val="000000"/>
              </a:solidFill>
              <a:latin typeface="Arial"/>
              <a:ea typeface="Arial"/>
              <a:cs typeface="Arial"/>
              <a:sym typeface="Arial"/>
            </a:endParaRPr>
          </a:p>
        </p:txBody>
      </p:sp>
      <p:sp>
        <p:nvSpPr>
          <p:cNvPr id="137" name="Google Shape;137;p20"/>
          <p:cNvSpPr txBox="1"/>
          <p:nvPr/>
        </p:nvSpPr>
        <p:spPr>
          <a:xfrm>
            <a:off x="920686" y="585256"/>
            <a:ext cx="1910438" cy="10398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Calibri"/>
              <a:buNone/>
            </a:pPr>
            <a:r>
              <a:rPr lang="hi" sz="6000" b="0" i="0" u="none" strike="noStrike" cap="none">
                <a:solidFill>
                  <a:schemeClr val="dk1"/>
                </a:solidFill>
                <a:latin typeface="Calibri"/>
                <a:ea typeface="Calibri"/>
                <a:cs typeface="Calibri"/>
                <a:sym typeface="Calibri"/>
              </a:rPr>
              <a:t> </a:t>
            </a:r>
            <a:r>
              <a:rPr lang="hi" sz="4000" b="1" i="0" u="none" strike="noStrike" cap="none">
                <a:solidFill>
                  <a:srgbClr val="FF0000"/>
                </a:solidFill>
                <a:latin typeface="Open Sans"/>
                <a:ea typeface="Open Sans"/>
                <a:cs typeface="Open Sans"/>
                <a:sym typeface="Open Sans"/>
              </a:rPr>
              <a:t>परिचय</a:t>
            </a:r>
            <a:endParaRPr sz="1400" b="1" i="0" u="none" strike="noStrike" cap="none">
              <a:solidFill>
                <a:srgbClr val="FF0000"/>
              </a:solidFill>
              <a:latin typeface="Open Sans"/>
              <a:ea typeface="Open Sans"/>
              <a:cs typeface="Open Sans"/>
              <a:sym typeface="Open Sans"/>
            </a:endParaRPr>
          </a:p>
        </p:txBody>
      </p:sp>
      <p:pic>
        <p:nvPicPr>
          <p:cNvPr id="138" name="Google Shape;138;p20"/>
          <p:cNvPicPr preferRelativeResize="0"/>
          <p:nvPr/>
        </p:nvPicPr>
        <p:blipFill rotWithShape="1">
          <a:blip r:embed="rId3">
            <a:alphaModFix/>
          </a:blip>
          <a:srcRect/>
          <a:stretch/>
        </p:blipFill>
        <p:spPr>
          <a:xfrm>
            <a:off x="37253" y="488"/>
            <a:ext cx="883432" cy="865188"/>
          </a:xfrm>
          <a:prstGeom prst="rect">
            <a:avLst/>
          </a:prstGeom>
          <a:noFill/>
          <a:ln>
            <a:noFill/>
          </a:ln>
        </p:spPr>
      </p:pic>
      <p:pic>
        <p:nvPicPr>
          <p:cNvPr id="139" name="Google Shape;139;p20"/>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7"/>
          <p:cNvSpPr txBox="1"/>
          <p:nvPr/>
        </p:nvSpPr>
        <p:spPr>
          <a:xfrm>
            <a:off x="3592525" y="1454120"/>
            <a:ext cx="8109735" cy="394975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सुनिश्चित करें कि ऑपरेशन के दौरान सभी टीम कर्मी संचार माध्यमों के संपर्क में रहें।</a:t>
            </a:r>
            <a:endParaRPr sz="3200" b="0" i="0" u="none" strike="noStrike" cap="none">
              <a:solidFill>
                <a:srgbClr val="000000"/>
              </a:solidFill>
              <a:latin typeface="Open Sans"/>
              <a:ea typeface="Open Sans"/>
              <a:cs typeface="Open Sans"/>
              <a:sym typeface="Open Sans"/>
            </a:endParaRPr>
          </a:p>
          <a:p>
            <a:pPr marL="457200" marR="0" lvl="0" indent="-457200" algn="l"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सुरक्षा अधिकारी टीम के सदस्यों के आराम, रोटेशन और जलयोजन को सुनिश्चित करेंगे।</a:t>
            </a:r>
            <a:endParaRPr sz="3200" b="0" i="0" u="none" strike="noStrike" cap="none">
              <a:solidFill>
                <a:srgbClr val="000000"/>
              </a:solidFill>
              <a:latin typeface="Open Sans"/>
              <a:ea typeface="Open Sans"/>
              <a:cs typeface="Open Sans"/>
              <a:sym typeface="Open Sans"/>
            </a:endParaRPr>
          </a:p>
          <a:p>
            <a:pPr marL="457200" marR="0" lvl="0" indent="-457200" algn="l"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वह अपनी स्थिति इस प्रकार बनाए रखता है कि ऑपरेशन के दौरान कार्य स्थल पर उपस्थित सभी कमांडरों को वह दिखाई दे।</a:t>
            </a:r>
            <a:endParaRPr sz="3200" b="0" i="0" u="none" strike="noStrike" cap="none">
              <a:solidFill>
                <a:srgbClr val="000000"/>
              </a:solidFill>
              <a:latin typeface="Open Sans"/>
              <a:ea typeface="Open Sans"/>
              <a:cs typeface="Open Sans"/>
              <a:sym typeface="Open Sans"/>
            </a:endParaRPr>
          </a:p>
        </p:txBody>
      </p:sp>
      <p:pic>
        <p:nvPicPr>
          <p:cNvPr id="356" name="Google Shape;356;p47"/>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357" name="Google Shape;357;p47"/>
          <p:cNvSpPr txBox="1"/>
          <p:nvPr/>
        </p:nvSpPr>
        <p:spPr>
          <a:xfrm>
            <a:off x="393594" y="1664524"/>
            <a:ext cx="3198931" cy="255450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सुरक्षा अधिकारी की भूमिका और कार्य</a:t>
            </a:r>
            <a:endParaRPr sz="1400" b="0" i="0" u="none" strike="noStrike" cap="none">
              <a:solidFill>
                <a:srgbClr val="FF0000"/>
              </a:solidFill>
              <a:latin typeface="Open Sans"/>
              <a:ea typeface="Open Sans"/>
              <a:cs typeface="Open Sans"/>
              <a:sym typeface="Open Sans"/>
            </a:endParaRPr>
          </a:p>
        </p:txBody>
      </p:sp>
      <p:pic>
        <p:nvPicPr>
          <p:cNvPr id="358" name="Google Shape;358;p47"/>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8"/>
          <p:cNvSpPr txBox="1"/>
          <p:nvPr/>
        </p:nvSpPr>
        <p:spPr>
          <a:xfrm>
            <a:off x="3958962" y="1616270"/>
            <a:ext cx="7505452" cy="3662501"/>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टीम कमांडर और सुरक्षा अधिकारी के संपर्क में बने रहना।</a:t>
            </a:r>
            <a:endParaRPr sz="32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टीम कमांडर से कार्य निर्देश प्राप्त करना।</a:t>
            </a:r>
            <a:endParaRPr sz="32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बचावकर्मियों को कार्य सौंपना।</a:t>
            </a:r>
            <a:endParaRPr sz="32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यह निर्णय लेना कि किस विशिष्ट टीईए का उपयोग किया जाना है।</a:t>
            </a:r>
            <a:endParaRPr sz="3200" b="0" i="0" u="none" strike="noStrike" cap="none">
              <a:solidFill>
                <a:srgbClr val="000000"/>
              </a:solidFill>
              <a:latin typeface="Arial"/>
              <a:ea typeface="Arial"/>
              <a:cs typeface="Arial"/>
              <a:sym typeface="Arial"/>
            </a:endParaRPr>
          </a:p>
        </p:txBody>
      </p:sp>
      <p:sp>
        <p:nvSpPr>
          <p:cNvPr id="364" name="Google Shape;364;p48"/>
          <p:cNvSpPr txBox="1"/>
          <p:nvPr/>
        </p:nvSpPr>
        <p:spPr>
          <a:xfrm>
            <a:off x="822614" y="1616270"/>
            <a:ext cx="3136348"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उप-टीम कमांडर की भूमिका और कार्य</a:t>
            </a:r>
            <a:endParaRPr sz="1400" b="0" i="0" u="none" strike="noStrike" cap="none">
              <a:solidFill>
                <a:srgbClr val="FF0000"/>
              </a:solidFill>
              <a:latin typeface="Open Sans"/>
              <a:ea typeface="Open Sans"/>
              <a:cs typeface="Open Sans"/>
              <a:sym typeface="Open Sans"/>
            </a:endParaRPr>
          </a:p>
        </p:txBody>
      </p:sp>
      <p:pic>
        <p:nvPicPr>
          <p:cNvPr id="365" name="Google Shape;365;p48"/>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366" name="Google Shape;366;p48"/>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9"/>
          <p:cNvSpPr txBox="1"/>
          <p:nvPr/>
        </p:nvSpPr>
        <p:spPr>
          <a:xfrm>
            <a:off x="3467819" y="1362644"/>
            <a:ext cx="7645080" cy="464738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बचावकर्मियों और उपकरणों के कार्य रोटेशन की निगरानी करना।</a:t>
            </a:r>
            <a:endParaRPr sz="32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प्रगति एवं पूर्ण किये गये कार्य पर कमांड पोस्ट को अद्यतन करना।</a:t>
            </a:r>
            <a:endParaRPr sz="32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अपनी उप-टीम की सुरक्षा सुनिश्चित करने के लिए।</a:t>
            </a:r>
            <a:endParaRPr sz="32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सभी घटनाओं, कार्यों और व्यय का लॉग बनाए रखना।</a:t>
            </a:r>
            <a:endParaRPr sz="3200" b="0" i="0" u="none" strike="noStrike" cap="none">
              <a:solidFill>
                <a:srgbClr val="000000"/>
              </a:solidFill>
              <a:latin typeface="Arial"/>
              <a:ea typeface="Arial"/>
              <a:cs typeface="Arial"/>
              <a:sym typeface="Arial"/>
            </a:endParaRPr>
          </a:p>
        </p:txBody>
      </p:sp>
      <p:sp>
        <p:nvSpPr>
          <p:cNvPr id="372" name="Google Shape;372;p49"/>
          <p:cNvSpPr txBox="1"/>
          <p:nvPr/>
        </p:nvSpPr>
        <p:spPr>
          <a:xfrm>
            <a:off x="834231" y="1362644"/>
            <a:ext cx="2486005"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उप-टीम कमांडर की भूमिका और कार्य</a:t>
            </a:r>
            <a:endParaRPr sz="1400" b="0" i="0" u="none" strike="noStrike" cap="none">
              <a:solidFill>
                <a:srgbClr val="FF0000"/>
              </a:solidFill>
              <a:latin typeface="Open Sans"/>
              <a:ea typeface="Open Sans"/>
              <a:cs typeface="Open Sans"/>
              <a:sym typeface="Open Sans"/>
            </a:endParaRPr>
          </a:p>
        </p:txBody>
      </p:sp>
      <p:pic>
        <p:nvPicPr>
          <p:cNvPr id="373" name="Google Shape;373;p49"/>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374" name="Google Shape;374;p49"/>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0"/>
          <p:cNvSpPr txBox="1"/>
          <p:nvPr/>
        </p:nvSpPr>
        <p:spPr>
          <a:xfrm>
            <a:off x="4351867" y="1302956"/>
            <a:ext cx="7197993" cy="44011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hi" sz="3200" b="1" i="0" u="none" strike="noStrike" cap="none">
                <a:solidFill>
                  <a:schemeClr val="dk1"/>
                </a:solidFill>
                <a:latin typeface="Arial"/>
                <a:ea typeface="Arial"/>
                <a:cs typeface="Arial"/>
                <a:sym typeface="Arial"/>
              </a:rPr>
              <a:t>एसओपी के निर्देशों को जानना, समझना और उनका पालन करना सभी प्रत्युत्तरदाताओं की जिम्मेदारी होगी।</a:t>
            </a:r>
            <a:endParaRPr sz="3200" b="1" i="0" u="none" strike="noStrike" cap="none">
              <a:solidFill>
                <a:srgbClr val="000000"/>
              </a:solidFill>
              <a:latin typeface="Arial"/>
              <a:ea typeface="Arial"/>
              <a:cs typeface="Arial"/>
              <a:sym typeface="Arial"/>
            </a:endParaRPr>
          </a:p>
          <a:p>
            <a:pPr marL="254000" marR="0" lvl="0" indent="-2540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उचित पीपीई पहनें।</a:t>
            </a:r>
            <a:endParaRPr sz="2800" b="0" i="0" u="none" strike="noStrike" cap="none">
              <a:solidFill>
                <a:srgbClr val="000000"/>
              </a:solidFill>
              <a:latin typeface="Arial"/>
              <a:ea typeface="Arial"/>
              <a:cs typeface="Arial"/>
              <a:sym typeface="Arial"/>
            </a:endParaRPr>
          </a:p>
          <a:p>
            <a:pPr marL="254000" marR="0" lvl="0" indent="-2540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उप-टीम कमांडर के निर्देशों के अनुसार   बचाव कार्य करें।</a:t>
            </a:r>
            <a:endParaRPr sz="2800" b="0" i="0" u="none" strike="noStrike" cap="none">
              <a:solidFill>
                <a:srgbClr val="000000"/>
              </a:solidFill>
              <a:latin typeface="Arial"/>
              <a:ea typeface="Arial"/>
              <a:cs typeface="Arial"/>
              <a:sym typeface="Arial"/>
            </a:endParaRPr>
          </a:p>
          <a:p>
            <a:pPr marL="254000" marR="0" lvl="0" indent="-2540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टीईए का उपयोग करते समय उचित सुरक्षा उपाय अपनाएं।</a:t>
            </a:r>
            <a:endParaRPr sz="2800" b="0" i="0" u="none" strike="noStrike" cap="none">
              <a:solidFill>
                <a:srgbClr val="000000"/>
              </a:solidFill>
              <a:latin typeface="Arial"/>
              <a:ea typeface="Arial"/>
              <a:cs typeface="Arial"/>
              <a:sym typeface="Arial"/>
            </a:endParaRPr>
          </a:p>
        </p:txBody>
      </p:sp>
      <p:sp>
        <p:nvSpPr>
          <p:cNvPr id="380" name="Google Shape;380;p50"/>
          <p:cNvSpPr txBox="1"/>
          <p:nvPr/>
        </p:nvSpPr>
        <p:spPr>
          <a:xfrm>
            <a:off x="556405" y="1302956"/>
            <a:ext cx="3135702" cy="21543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बचावकर्ता की भूमिका और कार्य</a:t>
            </a:r>
            <a:br>
              <a:rPr lang="hi" sz="4000" b="1" i="0" u="sng" strike="noStrike" cap="none">
                <a:solidFill>
                  <a:srgbClr val="FF0000"/>
                </a:solidFill>
                <a:latin typeface="Open Sans"/>
                <a:ea typeface="Open Sans"/>
                <a:cs typeface="Open Sans"/>
                <a:sym typeface="Open Sans"/>
              </a:rPr>
            </a:br>
            <a:endParaRPr sz="1400" b="0" i="0" u="none" strike="noStrike" cap="none">
              <a:solidFill>
                <a:srgbClr val="FF0000"/>
              </a:solidFill>
              <a:latin typeface="Open Sans"/>
              <a:ea typeface="Open Sans"/>
              <a:cs typeface="Open Sans"/>
              <a:sym typeface="Open Sans"/>
            </a:endParaRPr>
          </a:p>
        </p:txBody>
      </p:sp>
      <p:pic>
        <p:nvPicPr>
          <p:cNvPr id="381" name="Google Shape;381;p50"/>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382" name="Google Shape;382;p50"/>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1"/>
          <p:cNvSpPr txBox="1"/>
          <p:nvPr/>
        </p:nvSpPr>
        <p:spPr>
          <a:xfrm>
            <a:off x="3098799" y="982197"/>
            <a:ext cx="8501395" cy="5632271"/>
          </a:xfrm>
          <a:prstGeom prst="rect">
            <a:avLst/>
          </a:prstGeom>
          <a:noFill/>
          <a:ln>
            <a:noFill/>
          </a:ln>
        </p:spPr>
        <p:txBody>
          <a:bodyPr spcFirstLastPara="1" wrap="square" lIns="91425" tIns="45700" rIns="91425" bIns="45700" anchor="t" anchorCtr="0">
            <a:spAutoFit/>
          </a:bodyPr>
          <a:lstStyle/>
          <a:p>
            <a:pPr marL="514350" marR="0" lvl="0" indent="-51435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कार्य की प्रगति की सूचना उप-टीम कमांडर को दें।</a:t>
            </a:r>
            <a:endParaRPr sz="3200" b="0" i="0" u="none" strike="noStrike" cap="none">
              <a:solidFill>
                <a:srgbClr val="000000"/>
              </a:solidFill>
              <a:latin typeface="Open Sans"/>
              <a:ea typeface="Open Sans"/>
              <a:cs typeface="Open Sans"/>
              <a:sym typeface="Open Sans"/>
            </a:endParaRPr>
          </a:p>
          <a:p>
            <a:pPr marL="514350" marR="0" lvl="0" indent="-51435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यदि आवश्यक हो तो कार्य पूरा करने के लिए अतिरिक्त संसाधनों के लिए उप-टीम कमांडर से अनुरोध करें।</a:t>
            </a:r>
            <a:endParaRPr sz="3200" b="0" i="0" u="none" strike="noStrike" cap="none">
              <a:solidFill>
                <a:srgbClr val="000000"/>
              </a:solidFill>
              <a:latin typeface="Open Sans"/>
              <a:ea typeface="Open Sans"/>
              <a:cs typeface="Open Sans"/>
              <a:sym typeface="Open Sans"/>
            </a:endParaRPr>
          </a:p>
          <a:p>
            <a:pPr marL="514350" marR="0" lvl="0" indent="-51435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यदि आवश्यक हो तो बचावकर्मी लॉजिस्टिक पद पर कार्यरत होकर अतिरिक्त टीईए और अन्य संसाधन उपलब्ध कराएंगे।</a:t>
            </a:r>
            <a:endParaRPr sz="3200" b="0" i="0" u="none" strike="noStrike" cap="none">
              <a:solidFill>
                <a:srgbClr val="000000"/>
              </a:solidFill>
              <a:latin typeface="Open Sans"/>
              <a:ea typeface="Open Sans"/>
              <a:cs typeface="Open Sans"/>
              <a:sym typeface="Open Sans"/>
            </a:endParaRPr>
          </a:p>
          <a:p>
            <a:pPr marL="514350" marR="0" lvl="0" indent="-51435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अपने साथी को शारीरिक सहायता प्रदान करने, सुरक्षा और आराम की निगरानी करने के लिए जोड़ियों में काम करें</a:t>
            </a:r>
            <a:r>
              <a:rPr lang="hi" sz="3200" b="0" i="0" u="none" strike="noStrike" cap="none">
                <a:solidFill>
                  <a:schemeClr val="dk1"/>
                </a:solidFill>
                <a:latin typeface="Arial"/>
                <a:ea typeface="Arial"/>
                <a:cs typeface="Arial"/>
                <a:sym typeface="Arial"/>
              </a:rPr>
              <a:t>।</a:t>
            </a:r>
            <a:endParaRPr sz="3200" b="0" i="0" u="none" strike="noStrike" cap="none">
              <a:solidFill>
                <a:srgbClr val="000000"/>
              </a:solidFill>
              <a:latin typeface="Open Sans"/>
              <a:ea typeface="Open Sans"/>
              <a:cs typeface="Open Sans"/>
              <a:sym typeface="Open Sans"/>
            </a:endParaRPr>
          </a:p>
        </p:txBody>
      </p:sp>
      <p:sp>
        <p:nvSpPr>
          <p:cNvPr id="388" name="Google Shape;388;p51"/>
          <p:cNvSpPr txBox="1"/>
          <p:nvPr/>
        </p:nvSpPr>
        <p:spPr>
          <a:xfrm>
            <a:off x="228600" y="1416025"/>
            <a:ext cx="2506993" cy="21543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बचावकर्ता </a:t>
            </a:r>
            <a:endParaRPr sz="40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की भूमिका </a:t>
            </a:r>
            <a:endParaRPr sz="40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और कार्य</a:t>
            </a:r>
            <a:br>
              <a:rPr lang="hi" sz="4000" b="1" i="0" u="sng" strike="noStrike" cap="none">
                <a:solidFill>
                  <a:srgbClr val="FF0000"/>
                </a:solidFill>
                <a:latin typeface="Open Sans"/>
                <a:ea typeface="Open Sans"/>
                <a:cs typeface="Open Sans"/>
                <a:sym typeface="Open Sans"/>
              </a:rPr>
            </a:br>
            <a:endParaRPr sz="1400" b="0" i="0" u="none" strike="noStrike" cap="none">
              <a:solidFill>
                <a:srgbClr val="FF0000"/>
              </a:solidFill>
              <a:latin typeface="Open Sans"/>
              <a:ea typeface="Open Sans"/>
              <a:cs typeface="Open Sans"/>
              <a:sym typeface="Open Sans"/>
            </a:endParaRPr>
          </a:p>
        </p:txBody>
      </p:sp>
      <p:pic>
        <p:nvPicPr>
          <p:cNvPr id="389" name="Google Shape;389;p51"/>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390" name="Google Shape;390;p51"/>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2"/>
          <p:cNvSpPr txBox="1"/>
          <p:nvPr/>
        </p:nvSpPr>
        <p:spPr>
          <a:xfrm>
            <a:off x="3239980" y="1357129"/>
            <a:ext cx="7941666" cy="4791015"/>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टीम कमांडर/टीम 2IC से प्रशासन संबंधी निर्देश प्राप्त करें।</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बचावकर्मियों के लिए सभी प्रशासनिक व्यवस्थाएं सुनिश्चित करें।</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बचावकर्मियों को समय पर भोजन और पानी उपलब्ध कराना सुनिश्चित करें।</a:t>
            </a:r>
            <a:endParaRPr sz="2800" b="0" i="0" u="none" strike="noStrike" cap="none">
              <a:solidFill>
                <a:srgbClr val="000000"/>
              </a:solidFill>
              <a:latin typeface="Open Sans"/>
              <a:ea typeface="Open Sans"/>
              <a:cs typeface="Open Sans"/>
              <a:sym typeface="Open Sans"/>
            </a:endParaRPr>
          </a:p>
          <a:p>
            <a:pPr marL="457200" marR="0" lvl="0" indent="-457200" algn="l"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एडम. बेस की सुरक्षा सुनिश्चित करें।</a:t>
            </a:r>
            <a:endParaRPr sz="2800" b="0" i="0" u="none" strike="noStrike" cap="none">
              <a:solidFill>
                <a:srgbClr val="000000"/>
              </a:solidFill>
              <a:latin typeface="Open Sans"/>
              <a:ea typeface="Open Sans"/>
              <a:cs typeface="Open Sans"/>
              <a:sym typeface="Open Sans"/>
            </a:endParaRPr>
          </a:p>
          <a:p>
            <a:pPr marL="457200" marR="0" lvl="0" indent="-457200" algn="l"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ईंधन, गैसोलीन, उपकरण और सहायक उपकरणों की पुनःपूर्ति (नवीकरणीय) सुनिश्चित करें।</a:t>
            </a:r>
            <a:endParaRPr sz="2800" b="0" i="0" u="none" strike="noStrike" cap="none">
              <a:solidFill>
                <a:srgbClr val="000000"/>
              </a:solidFill>
              <a:latin typeface="Open Sans"/>
              <a:ea typeface="Open Sans"/>
              <a:cs typeface="Open Sans"/>
              <a:sym typeface="Open Sans"/>
            </a:endParaRPr>
          </a:p>
        </p:txBody>
      </p:sp>
      <p:sp>
        <p:nvSpPr>
          <p:cNvPr id="396" name="Google Shape;396;p52"/>
          <p:cNvSpPr txBox="1"/>
          <p:nvPr/>
        </p:nvSpPr>
        <p:spPr>
          <a:xfrm>
            <a:off x="661170" y="1357129"/>
            <a:ext cx="2578810" cy="27699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एडम एनसीओ की भूमिका और कार्य</a:t>
            </a:r>
            <a:br>
              <a:rPr lang="hi" sz="4000" b="1" i="0" u="sng" strike="noStrike" cap="none">
                <a:solidFill>
                  <a:srgbClr val="FF0000"/>
                </a:solidFill>
                <a:latin typeface="Open Sans"/>
                <a:ea typeface="Open Sans"/>
                <a:cs typeface="Open Sans"/>
                <a:sym typeface="Open Sans"/>
              </a:rPr>
            </a:br>
            <a:endParaRPr sz="1400" b="0" i="0" u="none" strike="noStrike" cap="none">
              <a:solidFill>
                <a:srgbClr val="FF0000"/>
              </a:solidFill>
              <a:latin typeface="Open Sans"/>
              <a:ea typeface="Open Sans"/>
              <a:cs typeface="Open Sans"/>
              <a:sym typeface="Open Sans"/>
            </a:endParaRPr>
          </a:p>
        </p:txBody>
      </p:sp>
      <p:pic>
        <p:nvPicPr>
          <p:cNvPr id="397" name="Google Shape;397;p52"/>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398" name="Google Shape;398;p52"/>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3"/>
          <p:cNvSpPr txBox="1"/>
          <p:nvPr/>
        </p:nvSpPr>
        <p:spPr>
          <a:xfrm>
            <a:off x="3674214" y="1559455"/>
            <a:ext cx="7399106" cy="394975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सीएसएसआर ऑपरेशन के दौरान एसएआर टीम को चिकित्सा सहायता प्रदान करना।</a:t>
            </a:r>
            <a:endParaRPr sz="3200" b="0" i="0" u="none" strike="noStrike" cap="none">
              <a:solidFill>
                <a:srgbClr val="000000"/>
              </a:solidFill>
              <a:latin typeface="Open Sans"/>
              <a:ea typeface="Open Sans"/>
              <a:cs typeface="Open Sans"/>
              <a:sym typeface="Open Sans"/>
            </a:endParaRPr>
          </a:p>
          <a:p>
            <a:pPr marL="457200" marR="0" lvl="0" indent="-457200" algn="l"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चिकित्सा दल में एक चिकित्सा अधिकारी और दो अर्ध-चिकित्सक शामिल होंगे या आवश्यकतानुसार/घटना की गंभीरता के अनुसार।</a:t>
            </a:r>
            <a:endParaRPr sz="3200" b="0" i="0" u="none" strike="noStrike" cap="none">
              <a:solidFill>
                <a:srgbClr val="000000"/>
              </a:solidFill>
              <a:latin typeface="Open Sans"/>
              <a:ea typeface="Open Sans"/>
              <a:cs typeface="Open Sans"/>
              <a:sym typeface="Open Sans"/>
            </a:endParaRPr>
          </a:p>
          <a:p>
            <a:pPr marL="457200" marR="0" lvl="0" indent="-457200" algn="l"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सभी आपातकालीन दवाइयां ले जाना।</a:t>
            </a:r>
            <a:endParaRPr sz="3200" b="0" i="0" u="none" strike="noStrike" cap="none">
              <a:solidFill>
                <a:srgbClr val="000000"/>
              </a:solidFill>
              <a:latin typeface="Open Sans"/>
              <a:ea typeface="Open Sans"/>
              <a:cs typeface="Open Sans"/>
              <a:sym typeface="Open Sans"/>
            </a:endParaRPr>
          </a:p>
        </p:txBody>
      </p:sp>
      <p:pic>
        <p:nvPicPr>
          <p:cNvPr id="404" name="Google Shape;404;p53"/>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405" name="Google Shape;405;p53"/>
          <p:cNvSpPr txBox="1"/>
          <p:nvPr/>
        </p:nvSpPr>
        <p:spPr>
          <a:xfrm>
            <a:off x="228600" y="1559455"/>
            <a:ext cx="3606205" cy="21543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hi" sz="4000" b="1" i="0" u="none" strike="noStrike" cap="none">
                <a:solidFill>
                  <a:srgbClr val="FF0000"/>
                </a:solidFill>
                <a:latin typeface="Open Sans"/>
                <a:ea typeface="Open Sans"/>
                <a:cs typeface="Open Sans"/>
                <a:sym typeface="Open Sans"/>
              </a:rPr>
              <a:t>एडम एनसीओ की भूमिका और कार्य</a:t>
            </a:r>
            <a:br>
              <a:rPr lang="hi" sz="4000" b="1" i="0" u="sng" strike="noStrike" cap="none">
                <a:solidFill>
                  <a:srgbClr val="FF0000"/>
                </a:solidFill>
                <a:latin typeface="Open Sans"/>
                <a:ea typeface="Open Sans"/>
                <a:cs typeface="Open Sans"/>
                <a:sym typeface="Open Sans"/>
              </a:rPr>
            </a:br>
            <a:endParaRPr sz="1400" b="0" i="0" u="none" strike="noStrike" cap="none">
              <a:solidFill>
                <a:srgbClr val="FF0000"/>
              </a:solidFill>
              <a:latin typeface="Open Sans"/>
              <a:ea typeface="Open Sans"/>
              <a:cs typeface="Open Sans"/>
              <a:sym typeface="Open Sans"/>
            </a:endParaRPr>
          </a:p>
        </p:txBody>
      </p:sp>
      <p:pic>
        <p:nvPicPr>
          <p:cNvPr id="406" name="Google Shape;406;p53"/>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4"/>
          <p:cNvSpPr txBox="1"/>
          <p:nvPr/>
        </p:nvSpPr>
        <p:spPr>
          <a:xfrm>
            <a:off x="3965316" y="1259128"/>
            <a:ext cx="7389399" cy="43703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endParaRPr sz="1400" b="0" i="0" u="none" strike="noStrike" cap="none">
              <a:solidFill>
                <a:srgbClr val="000000"/>
              </a:solidFill>
              <a:latin typeface="Arial"/>
              <a:ea typeface="Arial"/>
              <a:cs typeface="Arial"/>
              <a:sym typeface="Arial"/>
            </a:endParaRPr>
          </a:p>
          <a:p>
            <a:pPr marL="0" marR="0" lvl="0" indent="-203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बीएलएस से सुसज्जित एम्बुलेंस की उपलब्धता सुनिश्चित करें।</a:t>
            </a:r>
            <a:endParaRPr sz="3200" b="0" i="0" u="none" strike="noStrike" cap="none">
              <a:solidFill>
                <a:srgbClr val="000000"/>
              </a:solidFill>
              <a:latin typeface="Open Sans"/>
              <a:ea typeface="Open Sans"/>
              <a:cs typeface="Open Sans"/>
              <a:sym typeface="Open Sans"/>
            </a:endParaRPr>
          </a:p>
          <a:p>
            <a:pPr marL="0" marR="0" lvl="0" indent="-203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घटना स्थल के निकट अस्पतालों/चिकित्सा सुविधाओं का विवरण सुनिश्चित करें।</a:t>
            </a:r>
            <a:endParaRPr sz="3200" b="0" i="0" u="none" strike="noStrike" cap="none">
              <a:solidFill>
                <a:srgbClr val="000000"/>
              </a:solidFill>
              <a:latin typeface="Open Sans"/>
              <a:ea typeface="Open Sans"/>
              <a:cs typeface="Open Sans"/>
              <a:sym typeface="Open Sans"/>
            </a:endParaRPr>
          </a:p>
          <a:p>
            <a:pPr marL="0" marR="0" lvl="0" indent="-203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चिकित्सा अधिकारी उन्नत चिकित्सा देखभाल के लिए आस-पास के अस्पतालों के डॉक्टरों के साथ संपर्क स्थापित करेंगे</a:t>
            </a:r>
            <a:r>
              <a:rPr lang="hi" sz="3200" b="0" i="0" u="none" strike="noStrike" cap="none">
                <a:solidFill>
                  <a:schemeClr val="dk1"/>
                </a:solidFill>
                <a:latin typeface="Arial"/>
                <a:ea typeface="Arial"/>
                <a:cs typeface="Arial"/>
                <a:sym typeface="Arial"/>
              </a:rPr>
              <a:t>।</a:t>
            </a:r>
            <a:endParaRPr sz="3200" b="0" i="0" u="none" strike="noStrike" cap="none">
              <a:solidFill>
                <a:srgbClr val="000000"/>
              </a:solidFill>
              <a:latin typeface="Open Sans"/>
              <a:ea typeface="Open Sans"/>
              <a:cs typeface="Open Sans"/>
              <a:sym typeface="Open Sans"/>
            </a:endParaRPr>
          </a:p>
        </p:txBody>
      </p:sp>
      <p:sp>
        <p:nvSpPr>
          <p:cNvPr id="412" name="Google Shape;412;p54"/>
          <p:cNvSpPr txBox="1"/>
          <p:nvPr/>
        </p:nvSpPr>
        <p:spPr>
          <a:xfrm>
            <a:off x="457839" y="1667788"/>
            <a:ext cx="3217333" cy="21543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चिकित्सा दल </a:t>
            </a:r>
            <a:endParaRPr sz="40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की भूमिका और कार्य</a:t>
            </a:r>
            <a:br>
              <a:rPr lang="hi" sz="4000" b="1" i="0" u="sng" strike="noStrike" cap="none">
                <a:solidFill>
                  <a:srgbClr val="FF0000"/>
                </a:solidFill>
                <a:latin typeface="Open Sans"/>
                <a:ea typeface="Open Sans"/>
                <a:cs typeface="Open Sans"/>
                <a:sym typeface="Open Sans"/>
              </a:rPr>
            </a:br>
            <a:endParaRPr sz="1400" b="0" i="0" u="none" strike="noStrike" cap="none">
              <a:solidFill>
                <a:srgbClr val="FF0000"/>
              </a:solidFill>
              <a:latin typeface="Open Sans"/>
              <a:ea typeface="Open Sans"/>
              <a:cs typeface="Open Sans"/>
              <a:sym typeface="Open Sans"/>
            </a:endParaRPr>
          </a:p>
        </p:txBody>
      </p:sp>
      <p:pic>
        <p:nvPicPr>
          <p:cNvPr id="413" name="Google Shape;413;p54"/>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414" name="Google Shape;414;p54"/>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5"/>
          <p:cNvSpPr txBox="1"/>
          <p:nvPr/>
        </p:nvSpPr>
        <p:spPr>
          <a:xfrm>
            <a:off x="4305903" y="1451908"/>
            <a:ext cx="7243957" cy="470894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200"/>
              <a:buFont typeface="Arial"/>
              <a:buNone/>
            </a:pPr>
            <a:r>
              <a:rPr lang="hi" sz="3200" b="0" i="0" u="none" strike="noStrike" cap="none">
                <a:solidFill>
                  <a:schemeClr val="dk1"/>
                </a:solidFill>
                <a:latin typeface="Arial"/>
                <a:ea typeface="Arial"/>
                <a:cs typeface="Arial"/>
                <a:sym typeface="Arial"/>
              </a:rPr>
              <a:t>एनडीआरएफ की एसएआर(SAR</a:t>
            </a:r>
            <a:r>
              <a:rPr lang="hi" sz="3600" b="0" i="0" u="none" strike="noStrike" cap="none">
                <a:solidFill>
                  <a:schemeClr val="dk1"/>
                </a:solidFill>
                <a:latin typeface="Arial"/>
                <a:ea typeface="Arial"/>
                <a:cs typeface="Arial"/>
                <a:sym typeface="Arial"/>
              </a:rPr>
              <a:t>)</a:t>
            </a:r>
            <a:r>
              <a:rPr lang="hi" sz="3200" b="0" i="0" u="none" strike="noStrike" cap="none">
                <a:solidFill>
                  <a:schemeClr val="dk1"/>
                </a:solidFill>
                <a:latin typeface="Arial"/>
                <a:ea typeface="Arial"/>
                <a:cs typeface="Arial"/>
                <a:sym typeface="Arial"/>
              </a:rPr>
              <a:t> टीम को तैनात किया जाएगा।</a:t>
            </a:r>
            <a:endParaRPr sz="3200" b="0" i="0" u="none" strike="noStrike" cap="none">
              <a:solidFill>
                <a:srgbClr val="000000"/>
              </a:solidFill>
              <a:latin typeface="Arial"/>
              <a:ea typeface="Arial"/>
              <a:cs typeface="Arial"/>
              <a:sym typeface="Arial"/>
            </a:endParaRPr>
          </a:p>
          <a:p>
            <a:pPr marL="0" marR="0" lvl="0" indent="-203200" algn="just" rtl="0">
              <a:lnSpc>
                <a:spcPct val="100000"/>
              </a:lnSpc>
              <a:spcBef>
                <a:spcPts val="1600"/>
              </a:spcBef>
              <a:spcAft>
                <a:spcPts val="0"/>
              </a:spcAft>
              <a:buClr>
                <a:schemeClr val="dk1"/>
              </a:buClr>
              <a:buSzPts val="3200"/>
              <a:buFont typeface="Arial"/>
              <a:buAutoNum type="romanLcParenR"/>
            </a:pPr>
            <a:r>
              <a:rPr lang="hi" sz="3200" b="0" i="0" u="none" strike="noStrike" cap="none">
                <a:solidFill>
                  <a:schemeClr val="dk1"/>
                </a:solidFill>
                <a:latin typeface="Arial"/>
                <a:ea typeface="Arial"/>
                <a:cs typeface="Arial"/>
                <a:sym typeface="Arial"/>
              </a:rPr>
              <a:t>एनडीआरएफ मुख्यालय से विशिष्ट आदेश प्राप्त होने पर।</a:t>
            </a:r>
            <a:endParaRPr sz="3200" b="0" i="0" u="none" strike="noStrike" cap="none">
              <a:solidFill>
                <a:srgbClr val="000000"/>
              </a:solidFill>
              <a:latin typeface="Arial"/>
              <a:ea typeface="Arial"/>
              <a:cs typeface="Arial"/>
              <a:sym typeface="Arial"/>
            </a:endParaRPr>
          </a:p>
          <a:p>
            <a:pPr marL="0" marR="0" lvl="0" indent="-203200" algn="just" rtl="0">
              <a:lnSpc>
                <a:spcPct val="100000"/>
              </a:lnSpc>
              <a:spcBef>
                <a:spcPts val="1600"/>
              </a:spcBef>
              <a:spcAft>
                <a:spcPts val="0"/>
              </a:spcAft>
              <a:buClr>
                <a:schemeClr val="dk1"/>
              </a:buClr>
              <a:buSzPts val="3200"/>
              <a:buFont typeface="Arial"/>
              <a:buAutoNum type="romanLcParenR"/>
            </a:pPr>
            <a:r>
              <a:rPr lang="hi" sz="3200" b="0" i="0" u="none" strike="noStrike" cap="none">
                <a:solidFill>
                  <a:schemeClr val="dk1"/>
                </a:solidFill>
                <a:latin typeface="Arial"/>
                <a:ea typeface="Arial"/>
                <a:cs typeface="Arial"/>
                <a:sym typeface="Arial"/>
              </a:rPr>
              <a:t>प्रभावित राज्य/संघ राज्य क्षेत्र सरकार/स्थानीय प्रशासन या प्रभावित प्राधिकारियों के अनुरोध/मांग पर।</a:t>
            </a:r>
            <a:endParaRPr sz="3200" b="0" i="0" u="none" strike="noStrike" cap="none">
              <a:solidFill>
                <a:srgbClr val="000000"/>
              </a:solidFill>
              <a:latin typeface="Arial"/>
              <a:ea typeface="Arial"/>
              <a:cs typeface="Arial"/>
              <a:sym typeface="Arial"/>
            </a:endParaRPr>
          </a:p>
          <a:p>
            <a:pPr marL="0" marR="0" lvl="0" indent="-203200" algn="just" rtl="0">
              <a:lnSpc>
                <a:spcPct val="100000"/>
              </a:lnSpc>
              <a:spcBef>
                <a:spcPts val="1600"/>
              </a:spcBef>
              <a:spcAft>
                <a:spcPts val="0"/>
              </a:spcAft>
              <a:buClr>
                <a:schemeClr val="dk1"/>
              </a:buClr>
              <a:buSzPts val="3200"/>
              <a:buFont typeface="Arial"/>
              <a:buAutoNum type="romanLcParenR"/>
            </a:pPr>
            <a:r>
              <a:rPr lang="hi" sz="3200" b="0" i="0" u="none" strike="noStrike" cap="none">
                <a:solidFill>
                  <a:schemeClr val="dk1"/>
                </a:solidFill>
                <a:latin typeface="Arial"/>
                <a:ea typeface="Arial"/>
                <a:cs typeface="Arial"/>
                <a:sym typeface="Arial"/>
              </a:rPr>
              <a:t>बटालियन कमांडेंट के आदेश पर।</a:t>
            </a:r>
            <a:endParaRPr sz="3200" b="0" i="0" u="none" strike="noStrike" cap="none">
              <a:solidFill>
                <a:srgbClr val="000000"/>
              </a:solidFill>
              <a:latin typeface="Arial"/>
              <a:ea typeface="Arial"/>
              <a:cs typeface="Arial"/>
              <a:sym typeface="Arial"/>
            </a:endParaRPr>
          </a:p>
        </p:txBody>
      </p:sp>
      <p:sp>
        <p:nvSpPr>
          <p:cNvPr id="420" name="Google Shape;420;p55"/>
          <p:cNvSpPr txBox="1"/>
          <p:nvPr/>
        </p:nvSpPr>
        <p:spPr>
          <a:xfrm>
            <a:off x="228600" y="1017588"/>
            <a:ext cx="3969327" cy="21543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सीएसएसआर टीम की तैनाती का निर्णय</a:t>
            </a:r>
            <a:br>
              <a:rPr lang="hi" sz="4000" b="1" i="0" u="sng" strike="noStrike" cap="none">
                <a:solidFill>
                  <a:srgbClr val="FF0000"/>
                </a:solidFill>
                <a:latin typeface="Open Sans"/>
                <a:ea typeface="Open Sans"/>
                <a:cs typeface="Open Sans"/>
                <a:sym typeface="Open Sans"/>
              </a:rPr>
            </a:br>
            <a:endParaRPr sz="1400" b="0" i="0" u="none" strike="noStrike" cap="none">
              <a:solidFill>
                <a:srgbClr val="FF0000"/>
              </a:solidFill>
              <a:latin typeface="Open Sans"/>
              <a:ea typeface="Open Sans"/>
              <a:cs typeface="Open Sans"/>
              <a:sym typeface="Open Sans"/>
            </a:endParaRPr>
          </a:p>
        </p:txBody>
      </p:sp>
      <p:pic>
        <p:nvPicPr>
          <p:cNvPr id="421" name="Google Shape;421;p55"/>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422" name="Google Shape;422;p55"/>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6"/>
          <p:cNvSpPr txBox="1"/>
          <p:nvPr/>
        </p:nvSpPr>
        <p:spPr>
          <a:xfrm>
            <a:off x="0" y="1940376"/>
            <a:ext cx="3226278"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सीएसएसआर ऑपरेशन का निष्पादन</a:t>
            </a:r>
            <a:endParaRPr sz="1400" b="0" i="0" u="none" strike="noStrike" cap="none">
              <a:solidFill>
                <a:srgbClr val="FF0000"/>
              </a:solidFill>
              <a:latin typeface="Open Sans"/>
              <a:ea typeface="Open Sans"/>
              <a:cs typeface="Open Sans"/>
              <a:sym typeface="Open Sans"/>
            </a:endParaRPr>
          </a:p>
        </p:txBody>
      </p:sp>
      <p:sp>
        <p:nvSpPr>
          <p:cNvPr id="428" name="Google Shape;428;p56"/>
          <p:cNvSpPr txBox="1"/>
          <p:nvPr/>
        </p:nvSpPr>
        <p:spPr>
          <a:xfrm>
            <a:off x="3226277" y="1241875"/>
            <a:ext cx="8557405" cy="493464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3600"/>
              <a:buFont typeface="Arial"/>
              <a:buNone/>
            </a:pPr>
            <a:r>
              <a:rPr lang="hi" sz="3200" b="1" i="0" u="none" strike="noStrike" cap="none">
                <a:solidFill>
                  <a:schemeClr val="dk1"/>
                </a:solidFill>
                <a:latin typeface="Open Sans"/>
                <a:ea typeface="Open Sans"/>
                <a:cs typeface="Open Sans"/>
                <a:sym typeface="Open Sans"/>
              </a:rPr>
              <a:t>चरण-I: तैयारी</a:t>
            </a:r>
            <a:r>
              <a:rPr lang="hi" sz="3200" b="0" i="0" u="none" strike="noStrike" cap="none">
                <a:solidFill>
                  <a:schemeClr val="dk1"/>
                </a:solidFill>
                <a:latin typeface="Open Sans"/>
                <a:ea typeface="Open Sans"/>
                <a:cs typeface="Open Sans"/>
                <a:sym typeface="Open Sans"/>
              </a:rPr>
              <a:t> </a:t>
            </a:r>
            <a:endParaRPr sz="3200" b="0" i="0" u="none" strike="noStrike" cap="none">
              <a:solidFill>
                <a:schemeClr val="dk1"/>
              </a:solidFill>
              <a:latin typeface="Open Sans"/>
              <a:ea typeface="Open Sans"/>
              <a:cs typeface="Open Sans"/>
              <a:sym typeface="Open Sans"/>
            </a:endParaRPr>
          </a:p>
          <a:p>
            <a:pPr marL="0" marR="0" lvl="0" indent="0" algn="just" rtl="0">
              <a:lnSpc>
                <a:spcPct val="100000"/>
              </a:lnSpc>
              <a:spcBef>
                <a:spcPts val="1600"/>
              </a:spcBef>
              <a:spcAft>
                <a:spcPts val="0"/>
              </a:spcAft>
              <a:buClr>
                <a:schemeClr val="dk1"/>
              </a:buClr>
              <a:buSzPts val="3200"/>
              <a:buFont typeface="Arial"/>
              <a:buNone/>
            </a:pPr>
            <a:r>
              <a:rPr lang="hi" sz="3200" b="0" i="0" u="none" strike="noStrike" cap="none">
                <a:solidFill>
                  <a:schemeClr val="dk1"/>
                </a:solidFill>
                <a:latin typeface="Open Sans"/>
                <a:ea typeface="Open Sans"/>
                <a:cs typeface="Open Sans"/>
                <a:sym typeface="Open Sans"/>
              </a:rPr>
              <a:t>सीएसएसआर ऑपरेशन शुरू करने के लिए किसी भी समय एनडीआरएफ की सभी बटालियनों से निम्नलिखित तैयारी स्तर की अपेक्षा की जाती है:-</a:t>
            </a:r>
            <a:endParaRPr sz="3200" b="0" i="0" u="none" strike="noStrike" cap="none">
              <a:solidFill>
                <a:schemeClr val="dk1"/>
              </a:solidFill>
              <a:latin typeface="Open Sans"/>
              <a:ea typeface="Open Sans"/>
              <a:cs typeface="Open Sans"/>
              <a:sym typeface="Open Sans"/>
            </a:endParaRPr>
          </a:p>
          <a:p>
            <a:pPr marL="0" marR="0" lvl="0" indent="-203200" algn="just" rtl="0">
              <a:lnSpc>
                <a:spcPct val="100000"/>
              </a:lnSpc>
              <a:spcBef>
                <a:spcPts val="1600"/>
              </a:spcBef>
              <a:spcAft>
                <a:spcPts val="0"/>
              </a:spcAft>
              <a:buClr>
                <a:schemeClr val="dk1"/>
              </a:buClr>
              <a:buSzPts val="3200"/>
              <a:buFont typeface="Arial"/>
              <a:buAutoNum type="romanLcParenR"/>
            </a:pPr>
            <a:r>
              <a:rPr lang="hi" sz="3200" b="0" i="0" u="none" strike="noStrike" cap="none">
                <a:solidFill>
                  <a:schemeClr val="dk1"/>
                </a:solidFill>
                <a:latin typeface="Open Sans"/>
                <a:ea typeface="Open Sans"/>
                <a:cs typeface="Open Sans"/>
                <a:sym typeface="Open Sans"/>
              </a:rPr>
              <a:t> वाहिनी मुख्यालय पर दो एसएआर (SAR) टीमें और प्रत्येक आरआरसी पर एक टीम सभी आवश्यक उपकरणों, औज़ारों और सामान के साथ "ऑन व्हील" होनी चाहिए। ऑन व्हील टीम यूनिट/आरआरसी स्थान से 30 मिनट के भीतर घटनास्थल पर पहुँच जाएगी।</a:t>
            </a:r>
            <a:endParaRPr sz="3200" b="0" i="0" u="none" strike="noStrike" cap="none">
              <a:solidFill>
                <a:schemeClr val="dk1"/>
              </a:solidFill>
              <a:latin typeface="Open Sans"/>
              <a:ea typeface="Open Sans"/>
              <a:cs typeface="Open Sans"/>
              <a:sym typeface="Open Sans"/>
            </a:endParaRPr>
          </a:p>
        </p:txBody>
      </p:sp>
      <p:pic>
        <p:nvPicPr>
          <p:cNvPr id="429" name="Google Shape;429;p56"/>
          <p:cNvPicPr preferRelativeResize="0"/>
          <p:nvPr/>
        </p:nvPicPr>
        <p:blipFill rotWithShape="1">
          <a:blip r:embed="rId3">
            <a:alphaModFix/>
          </a:blip>
          <a:srcRect/>
          <a:stretch/>
        </p:blipFill>
        <p:spPr>
          <a:xfrm>
            <a:off x="228600" y="152400"/>
            <a:ext cx="1211263" cy="8651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2745225" y="1345721"/>
            <a:ext cx="8654365" cy="2702011"/>
          </a:xfrm>
          <a:prstGeom prst="rect">
            <a:avLst/>
          </a:prstGeom>
          <a:noFill/>
          <a:ln>
            <a:noFill/>
          </a:ln>
        </p:spPr>
        <p:txBody>
          <a:bodyPr spcFirstLastPara="1" wrap="square" lIns="92075" tIns="46025" rIns="92075" bIns="46025" anchor="ctr" anchorCtr="0">
            <a:noAutofit/>
          </a:bodyPr>
          <a:lstStyle/>
          <a:p>
            <a:pPr marL="457200" lvl="0" indent="-457200" algn="l" rtl="0">
              <a:lnSpc>
                <a:spcPct val="150000"/>
              </a:lnSpc>
              <a:spcBef>
                <a:spcPts val="0"/>
              </a:spcBef>
              <a:spcAft>
                <a:spcPts val="0"/>
              </a:spcAft>
              <a:buClr>
                <a:schemeClr val="dk1"/>
              </a:buClr>
              <a:buSzPts val="3200"/>
              <a:buFont typeface="Noto Sans Symbols"/>
              <a:buChar char="▪"/>
            </a:pPr>
            <a:r>
              <a:rPr lang="hi" sz="3200" i="0" u="none">
                <a:solidFill>
                  <a:schemeClr val="dk1"/>
                </a:solidFill>
                <a:latin typeface="Open Sans"/>
                <a:ea typeface="Open Sans"/>
                <a:cs typeface="Open Sans"/>
                <a:sym typeface="Open Sans"/>
              </a:rPr>
              <a:t>इस एसओपी का उद्देश्य सीएसएसआर ऑपरेशनों में प्रतिक्रिया देने के लिए एनडीआरएफ टीमों के लिए</a:t>
            </a:r>
            <a:br>
              <a:rPr lang="hi" sz="3200" i="0" u="none">
                <a:solidFill>
                  <a:schemeClr val="dk1"/>
                </a:solidFill>
                <a:latin typeface="Open Sans"/>
                <a:ea typeface="Open Sans"/>
                <a:cs typeface="Open Sans"/>
                <a:sym typeface="Open Sans"/>
              </a:rPr>
            </a:br>
            <a:r>
              <a:rPr lang="hi" sz="3200">
                <a:latin typeface="Open Sans"/>
                <a:ea typeface="Open Sans"/>
                <a:cs typeface="Open Sans"/>
                <a:sym typeface="Open Sans"/>
              </a:rPr>
              <a:t>दिशा-निर्देश निर्धारित करना है।</a:t>
            </a:r>
            <a:endParaRPr sz="3600">
              <a:latin typeface="Open Sans"/>
              <a:ea typeface="Open Sans"/>
              <a:cs typeface="Open Sans"/>
              <a:sym typeface="Open Sans"/>
            </a:endParaRPr>
          </a:p>
        </p:txBody>
      </p:sp>
      <p:sp>
        <p:nvSpPr>
          <p:cNvPr id="145" name="Google Shape;145;p21"/>
          <p:cNvSpPr txBox="1"/>
          <p:nvPr/>
        </p:nvSpPr>
        <p:spPr>
          <a:xfrm>
            <a:off x="834231" y="1017588"/>
            <a:ext cx="191099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C00000"/>
                </a:solidFill>
                <a:latin typeface="Arial"/>
                <a:ea typeface="Arial"/>
                <a:cs typeface="Arial"/>
                <a:sym typeface="Arial"/>
              </a:rPr>
              <a:t>         </a:t>
            </a:r>
            <a:r>
              <a:rPr lang="hi" sz="4000" b="1" i="0" u="none" strike="noStrike" cap="none">
                <a:solidFill>
                  <a:srgbClr val="FF0000"/>
                </a:solidFill>
                <a:latin typeface="Open Sans"/>
                <a:ea typeface="Open Sans"/>
                <a:cs typeface="Open Sans"/>
                <a:sym typeface="Open Sans"/>
              </a:rPr>
              <a:t>उद्देश्य</a:t>
            </a:r>
            <a:endParaRPr sz="1400" b="0" i="0" u="none" strike="noStrike" cap="none">
              <a:solidFill>
                <a:srgbClr val="FF0000"/>
              </a:solidFill>
              <a:latin typeface="Open Sans"/>
              <a:ea typeface="Open Sans"/>
              <a:cs typeface="Open Sans"/>
              <a:sym typeface="Open Sans"/>
            </a:endParaRPr>
          </a:p>
        </p:txBody>
      </p:sp>
      <p:pic>
        <p:nvPicPr>
          <p:cNvPr id="146" name="Google Shape;146;p21"/>
          <p:cNvPicPr preferRelativeResize="0"/>
          <p:nvPr/>
        </p:nvPicPr>
        <p:blipFill rotWithShape="1">
          <a:blip r:embed="rId3">
            <a:alphaModFix/>
          </a:blip>
          <a:srcRect/>
          <a:stretch/>
        </p:blipFill>
        <p:spPr>
          <a:xfrm>
            <a:off x="228600" y="152400"/>
            <a:ext cx="1211263" cy="8651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7"/>
          <p:cNvSpPr txBox="1"/>
          <p:nvPr/>
        </p:nvSpPr>
        <p:spPr>
          <a:xfrm>
            <a:off x="228600" y="1506446"/>
            <a:ext cx="2980426" cy="70784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 तैयारी</a:t>
            </a:r>
            <a:r>
              <a:rPr lang="hi" sz="4000" b="0" i="0" u="none" strike="noStrike" cap="none">
                <a:solidFill>
                  <a:srgbClr val="FF0000"/>
                </a:solidFill>
                <a:latin typeface="Open Sans"/>
                <a:ea typeface="Open Sans"/>
                <a:cs typeface="Open Sans"/>
                <a:sym typeface="Open Sans"/>
              </a:rPr>
              <a:t> </a:t>
            </a:r>
            <a:endParaRPr sz="1600" b="0" i="0" u="none" strike="noStrike" cap="none">
              <a:solidFill>
                <a:srgbClr val="FF0000"/>
              </a:solidFill>
              <a:latin typeface="Open Sans"/>
              <a:ea typeface="Open Sans"/>
              <a:cs typeface="Open Sans"/>
              <a:sym typeface="Open Sans"/>
            </a:endParaRPr>
          </a:p>
        </p:txBody>
      </p:sp>
      <p:sp>
        <p:nvSpPr>
          <p:cNvPr id="435" name="Google Shape;435;p57"/>
          <p:cNvSpPr txBox="1"/>
          <p:nvPr/>
        </p:nvSpPr>
        <p:spPr>
          <a:xfrm>
            <a:off x="3209026" y="1017588"/>
            <a:ext cx="8333117" cy="503723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प्रत्येक बटालियन की प्रत्येक कंपनी का मानव प्रबंधन और रसद प्रबंधन ऐसा होना चाहिए कि अवकाश/आरक्षित/अस्थायी ड्यूटी को ध्यान में रखते हुए, प्रत्येक कंपनी की तीन टीमें किसी भी घटना पर प्रतिक्रिया देने के लिए तत्पर रहें।</a:t>
            </a:r>
            <a:endParaRPr sz="28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प्रत्येक एसएआर(SAR) टीम में प्राधिकरण के अनुसार टीम के सभी घटक शामिल होने चाहिए। एनडीआरएफ एसएआर टीम की संरचना परिशिष्ट-एच में दी गई है। हालाँकि, घटना की प्रकृति/गंभीरता और अन्य प्रशासनिक मुद्दों को ध्यान में रखते हुए टीम की संरचना में परिवर्तन किया जा सकता है।</a:t>
            </a:r>
            <a:endParaRPr sz="2800" b="0" i="0" u="none" strike="noStrike" cap="none">
              <a:solidFill>
                <a:srgbClr val="000000"/>
              </a:solidFill>
              <a:latin typeface="Arial"/>
              <a:ea typeface="Arial"/>
              <a:cs typeface="Arial"/>
              <a:sym typeface="Arial"/>
            </a:endParaRPr>
          </a:p>
        </p:txBody>
      </p:sp>
      <p:pic>
        <p:nvPicPr>
          <p:cNvPr id="436" name="Google Shape;436;p57"/>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437" name="Google Shape;437;p57"/>
          <p:cNvPicPr preferRelativeResize="0"/>
          <p:nvPr/>
        </p:nvPicPr>
        <p:blipFill rotWithShape="1">
          <a:blip r:embed="rId4">
            <a:alphaModFix/>
          </a:blip>
          <a:srcRect/>
          <a:stretch/>
        </p:blipFill>
        <p:spPr>
          <a:xfrm>
            <a:off x="10913592" y="-205381"/>
            <a:ext cx="1278408" cy="101593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8"/>
          <p:cNvSpPr txBox="1"/>
          <p:nvPr/>
        </p:nvSpPr>
        <p:spPr>
          <a:xfrm>
            <a:off x="228600" y="1978816"/>
            <a:ext cx="2980427"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hi" sz="4000" b="1" i="0" u="none" strike="noStrike" cap="none">
                <a:solidFill>
                  <a:srgbClr val="FF0000"/>
                </a:solidFill>
                <a:latin typeface="Open Sans"/>
                <a:ea typeface="Open Sans"/>
                <a:cs typeface="Open Sans"/>
                <a:sym typeface="Open Sans"/>
              </a:rPr>
              <a:t>चरण-I: तैयारी</a:t>
            </a:r>
            <a:endParaRPr sz="1400" b="0" i="0" u="none" strike="noStrike" cap="none">
              <a:solidFill>
                <a:srgbClr val="FF0000"/>
              </a:solidFill>
              <a:latin typeface="Open Sans"/>
              <a:ea typeface="Open Sans"/>
              <a:cs typeface="Open Sans"/>
              <a:sym typeface="Open Sans"/>
            </a:endParaRPr>
          </a:p>
        </p:txBody>
      </p:sp>
      <p:sp>
        <p:nvSpPr>
          <p:cNvPr id="443" name="Google Shape;443;p58"/>
          <p:cNvSpPr txBox="1"/>
          <p:nvPr/>
        </p:nvSpPr>
        <p:spPr>
          <a:xfrm>
            <a:off x="3571224" y="1460933"/>
            <a:ext cx="7339432" cy="503723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प्रत्येक बटालियन की प्रत्येक कंपनी का मानव प्रबंधन और रसद प्रबंधन ऐसा होना चाहिए कि अवकाश/आरक्षित/अस्थायी ड्यूटी को ध्यान में रखते हुए, प्रत्येक कंपनी की तीन टीमें किसी भी घटना पर प्रतिक्रिया देने के लिए तत्पर रहें।</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प्रत्येक एसएआर टीम में प्राधिकरण के अनुसार टीम के सभी घटक शामिल होने चाहिए। एनडीआरएफ एसएआर टीम की संरचना परिशिष्ट-एच में दी गई है। हालाँकि, घटना की प्रकृति/गंभीरता और अन्य प्रशासनिक मुद्दों को ध्यान में रखते हुए टीम की संरचना में परिवर्तन किया जा सकता है।</a:t>
            </a:r>
            <a:endParaRPr sz="2800" b="0" i="0" u="none" strike="noStrike" cap="none">
              <a:solidFill>
                <a:srgbClr val="000000"/>
              </a:solidFill>
              <a:latin typeface="Open Sans"/>
              <a:ea typeface="Open Sans"/>
              <a:cs typeface="Open Sans"/>
              <a:sym typeface="Open Sans"/>
            </a:endParaRPr>
          </a:p>
        </p:txBody>
      </p:sp>
      <p:pic>
        <p:nvPicPr>
          <p:cNvPr id="444" name="Google Shape;444;p58"/>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445" name="Google Shape;445;p58"/>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9"/>
          <p:cNvSpPr txBox="1"/>
          <p:nvPr/>
        </p:nvSpPr>
        <p:spPr>
          <a:xfrm>
            <a:off x="387441" y="1046578"/>
            <a:ext cx="179429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hi" sz="4000" b="1" i="0" u="none" strike="noStrike" cap="none">
                <a:solidFill>
                  <a:srgbClr val="FF0000"/>
                </a:solidFill>
                <a:latin typeface="Open Sans"/>
                <a:ea typeface="Open Sans"/>
                <a:cs typeface="Open Sans"/>
                <a:sym typeface="Open Sans"/>
              </a:rPr>
              <a:t>चरण-I: तैयारी</a:t>
            </a:r>
            <a:endParaRPr sz="1400" b="0" i="0" u="none" strike="noStrike" cap="none">
              <a:solidFill>
                <a:srgbClr val="FF0000"/>
              </a:solidFill>
              <a:latin typeface="Open Sans"/>
              <a:ea typeface="Open Sans"/>
              <a:cs typeface="Open Sans"/>
              <a:sym typeface="Open Sans"/>
            </a:endParaRPr>
          </a:p>
        </p:txBody>
      </p:sp>
      <p:sp>
        <p:nvSpPr>
          <p:cNvPr id="451" name="Google Shape;451;p59"/>
          <p:cNvSpPr txBox="1"/>
          <p:nvPr/>
        </p:nvSpPr>
        <p:spPr>
          <a:xfrm>
            <a:off x="2181735" y="1046578"/>
            <a:ext cx="8833450" cy="4811533"/>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लामबंदी से पहले, यूनिट का नियंत्रण कक्ष सीएसएसआर ऑपरेशन के लिए रवाना होने वाली एसएआर टीम को सभी उपलब्ध परिचालन विवरण जैसे कि रोड मैप, सिविल अधिकारियों के संपर्क विवरण, लॉजिस्टिक विवरण आदि प्रदान करेगा।</a:t>
            </a:r>
            <a:endParaRPr sz="28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प्रत्येक एसएआर टीम को परिसर छोड़ने से पहले कम से कम 15 दिनों के लिए पर्याप्त राशन साथ ले जाना होगा तथा प्रत्येक टीम द्वारा पहले 48 घंटों के लिए एमआरई लिया जा सकता है।</a:t>
            </a:r>
            <a:endParaRPr sz="28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टीम के लिए ताजा/सूखे राशन के लिए पर्याप्त अग्रिम राशि यूनिट रसद अधिकारी द्वारा प्रदान की जाएगी।</a:t>
            </a:r>
            <a:endParaRPr sz="2800" b="0" i="0" u="none" strike="noStrike" cap="none">
              <a:solidFill>
                <a:srgbClr val="000000"/>
              </a:solidFill>
              <a:latin typeface="Arial"/>
              <a:ea typeface="Arial"/>
              <a:cs typeface="Arial"/>
              <a:sym typeface="Arial"/>
            </a:endParaRPr>
          </a:p>
        </p:txBody>
      </p:sp>
      <p:pic>
        <p:nvPicPr>
          <p:cNvPr id="452" name="Google Shape;452;p59"/>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453" name="Google Shape;453;p59"/>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0"/>
          <p:cNvSpPr txBox="1"/>
          <p:nvPr/>
        </p:nvSpPr>
        <p:spPr>
          <a:xfrm>
            <a:off x="126402" y="1460679"/>
            <a:ext cx="199334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hi" sz="4000" b="1" i="0" u="none" strike="noStrike" cap="none">
                <a:solidFill>
                  <a:srgbClr val="FF0000"/>
                </a:solidFill>
                <a:latin typeface="Open Sans"/>
                <a:ea typeface="Open Sans"/>
                <a:cs typeface="Open Sans"/>
                <a:sym typeface="Open Sans"/>
              </a:rPr>
              <a:t>चरण-I:          तैयारी</a:t>
            </a:r>
            <a:endParaRPr sz="4000" b="0" i="0" u="none" strike="noStrike" cap="none">
              <a:solidFill>
                <a:srgbClr val="FF0000"/>
              </a:solidFill>
              <a:latin typeface="Open Sans"/>
              <a:ea typeface="Open Sans"/>
              <a:cs typeface="Open Sans"/>
              <a:sym typeface="Open Sans"/>
            </a:endParaRPr>
          </a:p>
        </p:txBody>
      </p:sp>
      <p:sp>
        <p:nvSpPr>
          <p:cNvPr id="459" name="Google Shape;459;p60"/>
          <p:cNvSpPr txBox="1"/>
          <p:nvPr/>
        </p:nvSpPr>
        <p:spPr>
          <a:xfrm>
            <a:off x="3469138" y="1460679"/>
            <a:ext cx="8080722" cy="438064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प्रभावी प्रतिक्रिया के लिए सभी औजार, उपकरण और सहायक उपकरण नियमित निरीक्षण के माध्यम से परिचालन के लिए तैयार होने चाहिए।</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प्रत्येक टीम के लिए यूनिट के वाहन निर्धारित किए जाएँगे। प्रत्येक वाहन में बीकन लाइट, आपातकालीन सायरन और एनडीआरएफ मोनोग्राम अनिवार्य है। वाहन किसी भी समय परिचालन योग्य होने चाहिए।</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प्रत्येक एसएआर(SAR) टीम के पास कुत्तों के लिए मोबाइल केनेल उपलब्ध होना चाहिए।</a:t>
            </a:r>
            <a:endParaRPr sz="2800" b="0" i="0" u="none" strike="noStrike" cap="none">
              <a:solidFill>
                <a:srgbClr val="000000"/>
              </a:solidFill>
              <a:latin typeface="Open Sans"/>
              <a:ea typeface="Open Sans"/>
              <a:cs typeface="Open Sans"/>
              <a:sym typeface="Open Sans"/>
            </a:endParaRPr>
          </a:p>
        </p:txBody>
      </p:sp>
      <p:pic>
        <p:nvPicPr>
          <p:cNvPr id="460" name="Google Shape;460;p60"/>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461" name="Google Shape;461;p60"/>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1"/>
          <p:cNvSpPr txBox="1"/>
          <p:nvPr/>
        </p:nvSpPr>
        <p:spPr>
          <a:xfrm>
            <a:off x="228600" y="1540471"/>
            <a:ext cx="3014932"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hi" sz="4000" b="1" i="0" u="none" strike="noStrike" cap="none">
                <a:solidFill>
                  <a:srgbClr val="FF0000"/>
                </a:solidFill>
                <a:latin typeface="Open Sans"/>
                <a:ea typeface="Open Sans"/>
                <a:cs typeface="Open Sans"/>
                <a:sym typeface="Open Sans"/>
              </a:rPr>
              <a:t>चरण-I: तैयारी</a:t>
            </a:r>
            <a:endParaRPr sz="1400" b="1" i="0" u="none" strike="noStrike" cap="none">
              <a:solidFill>
                <a:srgbClr val="000000"/>
              </a:solidFill>
              <a:latin typeface="Open Sans"/>
              <a:ea typeface="Open Sans"/>
              <a:cs typeface="Open Sans"/>
              <a:sym typeface="Open Sans"/>
            </a:endParaRPr>
          </a:p>
        </p:txBody>
      </p:sp>
      <p:sp>
        <p:nvSpPr>
          <p:cNvPr id="467" name="Google Shape;467;p61"/>
          <p:cNvSpPr txBox="1"/>
          <p:nvPr/>
        </p:nvSpPr>
        <p:spPr>
          <a:xfrm>
            <a:off x="3243532" y="1540471"/>
            <a:ext cx="8522898" cy="472945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बीएलएस उपकरण, डीएम दवाओं तथा अन्य आवश्यक सामग्री से सुसज्जित एक एम्बुलेंस को एसएआर(SAR) टीम के साथ ले जाने के लिए तैयार किया जाना चाहिए या राज्य/स्थानीय प्राधिकरण के समन्वय से साइट पर उपलब्ध कराया जाना चाहिए।</a:t>
            </a:r>
            <a:endParaRPr sz="3200" b="0" i="0" u="none" strike="noStrike" cap="none">
              <a:solidFill>
                <a:srgbClr val="000000"/>
              </a:solidFill>
              <a:latin typeface="Arial"/>
              <a:ea typeface="Arial"/>
              <a:cs typeface="Arial"/>
              <a:sym typeface="Arial"/>
            </a:endParaRPr>
          </a:p>
          <a:p>
            <a:pPr marL="457200" marR="0" lvl="0" indent="-457200" algn="l"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क्यूडीए और सैटेलाइट फोन के साथ सम्पूर्ण संचार भंडार को चिन्हित किया जाना चाहिए और प्रत्येक एसएआर टीम के साथ ले जाना चाहिए।</a:t>
            </a:r>
            <a:endParaRPr sz="3200" b="1" i="0" u="none" strike="noStrike" cap="none">
              <a:solidFill>
                <a:srgbClr val="0000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0000CC"/>
              </a:solidFill>
              <a:latin typeface="Arial"/>
              <a:ea typeface="Arial"/>
              <a:cs typeface="Arial"/>
              <a:sym typeface="Arial"/>
            </a:endParaRPr>
          </a:p>
        </p:txBody>
      </p:sp>
      <p:pic>
        <p:nvPicPr>
          <p:cNvPr id="468" name="Google Shape;468;p61"/>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469" name="Google Shape;469;p61"/>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2"/>
          <p:cNvSpPr txBox="1"/>
          <p:nvPr/>
        </p:nvSpPr>
        <p:spPr>
          <a:xfrm>
            <a:off x="435636" y="1569375"/>
            <a:ext cx="2986438"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चरण-II: सक्रियण और लामबंदी</a:t>
            </a:r>
            <a:endParaRPr sz="1600" b="0" i="0" u="none" strike="noStrike" cap="none">
              <a:solidFill>
                <a:srgbClr val="FF0000"/>
              </a:solidFill>
              <a:latin typeface="Open Sans"/>
              <a:ea typeface="Open Sans"/>
              <a:cs typeface="Open Sans"/>
              <a:sym typeface="Open Sans"/>
            </a:endParaRPr>
          </a:p>
        </p:txBody>
      </p:sp>
      <p:sp>
        <p:nvSpPr>
          <p:cNvPr id="475" name="Google Shape;475;p62"/>
          <p:cNvSpPr txBox="1"/>
          <p:nvPr/>
        </p:nvSpPr>
        <p:spPr>
          <a:xfrm>
            <a:off x="4140680" y="1440981"/>
            <a:ext cx="7125418" cy="426779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3200"/>
              <a:buFont typeface="Arial"/>
              <a:buNone/>
            </a:pPr>
            <a:r>
              <a:rPr lang="hi" sz="3200" b="0" i="0" u="none" strike="noStrike" cap="none">
                <a:solidFill>
                  <a:schemeClr val="dk1"/>
                </a:solidFill>
                <a:latin typeface="Arial"/>
                <a:ea typeface="Arial"/>
                <a:cs typeface="Arial"/>
                <a:sym typeface="Arial"/>
              </a:rPr>
              <a:t> </a:t>
            </a:r>
            <a:r>
              <a:rPr lang="hi" sz="2800" b="0" i="0" u="none" strike="noStrike" cap="none">
                <a:solidFill>
                  <a:schemeClr val="dk1"/>
                </a:solidFill>
                <a:latin typeface="Open Sans"/>
                <a:ea typeface="Open Sans"/>
                <a:cs typeface="Open Sans"/>
                <a:sym typeface="Open Sans"/>
              </a:rPr>
              <a:t>प्रमाणित स्रोत से जानकारी प्राप्त होने के बाद, यह चरण सक्रिय हो जाता है। क्रिया का क्रम इस प्रकार है:-</a:t>
            </a:r>
            <a:endParaRPr sz="2800" b="0" i="0" u="none" strike="noStrike" cap="none">
              <a:solidFill>
                <a:srgbClr val="000000"/>
              </a:solidFill>
              <a:latin typeface="Open Sans"/>
              <a:ea typeface="Open Sans"/>
              <a:cs typeface="Open Sans"/>
              <a:sym typeface="Open Sans"/>
            </a:endParaRPr>
          </a:p>
          <a:p>
            <a:pPr marL="0" marR="0" lvl="0" indent="-203200" algn="just" rtl="0">
              <a:lnSpc>
                <a:spcPct val="15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एनडीआरएफ मुख्यालय से आदेश प्राप्त होने पर बटालियन कमांडेंट एसएआर टीमों को सक्रिय करेंगे। भेजी जाने वाली एसएआर टीमों की संख्या एनडीआरएफ/बीएन मुख्यालय द्वारा तय की जाएगी।</a:t>
            </a:r>
            <a:endParaRPr sz="2800" b="0" i="0" u="none" strike="noStrike" cap="none">
              <a:solidFill>
                <a:srgbClr val="000000"/>
              </a:solidFill>
              <a:latin typeface="Open Sans"/>
              <a:ea typeface="Open Sans"/>
              <a:cs typeface="Open Sans"/>
              <a:sym typeface="Open Sans"/>
            </a:endParaRPr>
          </a:p>
        </p:txBody>
      </p:sp>
      <p:pic>
        <p:nvPicPr>
          <p:cNvPr id="476" name="Google Shape;476;p62"/>
          <p:cNvPicPr preferRelativeResize="0"/>
          <p:nvPr/>
        </p:nvPicPr>
        <p:blipFill rotWithShape="1">
          <a:blip r:embed="rId3">
            <a:alphaModFix/>
          </a:blip>
          <a:srcRect/>
          <a:stretch/>
        </p:blipFill>
        <p:spPr>
          <a:xfrm>
            <a:off x="746062" y="421791"/>
            <a:ext cx="1211263" cy="865188"/>
          </a:xfrm>
          <a:prstGeom prst="rect">
            <a:avLst/>
          </a:prstGeom>
          <a:noFill/>
          <a:ln>
            <a:noFill/>
          </a:ln>
        </p:spPr>
      </p:pic>
      <p:pic>
        <p:nvPicPr>
          <p:cNvPr id="477" name="Google Shape;477;p62"/>
          <p:cNvPicPr preferRelativeResize="0"/>
          <p:nvPr/>
        </p:nvPicPr>
        <p:blipFill rotWithShape="1">
          <a:blip r:embed="rId4">
            <a:alphaModFix/>
          </a:blip>
          <a:srcRect/>
          <a:stretch/>
        </p:blipFill>
        <p:spPr>
          <a:xfrm>
            <a:off x="10910656" y="1653"/>
            <a:ext cx="1278408" cy="1015935"/>
          </a:xfrm>
          <a:prstGeom prst="rect">
            <a:avLst/>
          </a:prstGeom>
          <a:noFill/>
          <a:ln>
            <a:noFill/>
          </a:ln>
        </p:spPr>
      </p:pic>
      <p:sp>
        <p:nvSpPr>
          <p:cNvPr id="478" name="Google Shape;478;p62"/>
          <p:cNvSpPr/>
          <p:nvPr/>
        </p:nvSpPr>
        <p:spPr>
          <a:xfrm>
            <a:off x="0" y="43934"/>
            <a:ext cx="184731"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3"/>
          <p:cNvSpPr txBox="1"/>
          <p:nvPr/>
        </p:nvSpPr>
        <p:spPr>
          <a:xfrm>
            <a:off x="110836" y="1693414"/>
            <a:ext cx="3753798"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चरण-II: सक्रियण और लामबंदी</a:t>
            </a:r>
            <a:endParaRPr sz="4000" b="0" i="0" u="none" strike="noStrike" cap="none">
              <a:solidFill>
                <a:srgbClr val="000000"/>
              </a:solidFill>
              <a:latin typeface="Open Sans"/>
              <a:ea typeface="Open Sans"/>
              <a:cs typeface="Open Sans"/>
              <a:sym typeface="Open Sans"/>
            </a:endParaRPr>
          </a:p>
        </p:txBody>
      </p:sp>
      <p:sp>
        <p:nvSpPr>
          <p:cNvPr id="484" name="Google Shape;484;p63"/>
          <p:cNvSpPr txBox="1"/>
          <p:nvPr/>
        </p:nvSpPr>
        <p:spPr>
          <a:xfrm>
            <a:off x="3961552" y="1693414"/>
            <a:ext cx="7591244" cy="4647386"/>
          </a:xfrm>
          <a:prstGeom prst="rect">
            <a:avLst/>
          </a:prstGeom>
          <a:noFill/>
          <a:ln>
            <a:noFill/>
          </a:ln>
        </p:spPr>
        <p:txBody>
          <a:bodyPr spcFirstLastPara="1" wrap="square" lIns="91425" tIns="45700" rIns="91425" bIns="45700" anchor="t" anchorCtr="0">
            <a:spAutoFit/>
          </a:bodyPr>
          <a:lstStyle/>
          <a:p>
            <a:pPr marL="514350" marR="0" lvl="0" indent="-514350" algn="just" rtl="0">
              <a:lnSpc>
                <a:spcPct val="100000"/>
              </a:lnSpc>
              <a:spcBef>
                <a:spcPts val="0"/>
              </a:spcBef>
              <a:spcAft>
                <a:spcPts val="0"/>
              </a:spcAft>
              <a:buClr>
                <a:schemeClr val="dk1"/>
              </a:buClr>
              <a:buSzPts val="3200"/>
              <a:buFont typeface="Noto Sans Symbols"/>
              <a:buChar char="❖"/>
            </a:pPr>
            <a:r>
              <a:rPr lang="hi" sz="2400" b="0" i="0" u="none" strike="noStrike" cap="none">
                <a:solidFill>
                  <a:schemeClr val="dk1"/>
                </a:solidFill>
                <a:latin typeface="Arial"/>
                <a:ea typeface="Arial"/>
                <a:cs typeface="Arial"/>
                <a:sym typeface="Arial"/>
              </a:rPr>
              <a:t>सीएसएसआर ऑपरेशन के लिए आगे की योजना और कार्रवाई के लिए यूनिट नियंत्रण कक्ष द्वारा एसएआर टीम को निम्नलिखित जानकारी दी जाएगी:</a:t>
            </a:r>
            <a:endParaRPr sz="2400" b="0" i="0" u="none" strike="noStrike" cap="none">
              <a:solidFill>
                <a:srgbClr val="000000"/>
              </a:solidFill>
              <a:latin typeface="Arial"/>
              <a:ea typeface="Arial"/>
              <a:cs typeface="Arial"/>
              <a:sym typeface="Arial"/>
            </a:endParaRPr>
          </a:p>
          <a:p>
            <a:pPr marL="514350" marR="0" lvl="0" indent="-514350" algn="just" rtl="0">
              <a:lnSpc>
                <a:spcPct val="100000"/>
              </a:lnSpc>
              <a:spcBef>
                <a:spcPts val="1600"/>
              </a:spcBef>
              <a:spcAft>
                <a:spcPts val="0"/>
              </a:spcAft>
              <a:buClr>
                <a:schemeClr val="dk1"/>
              </a:buClr>
              <a:buSzPts val="3200"/>
              <a:buFont typeface="Noto Sans Symbols"/>
              <a:buChar char="▪"/>
            </a:pPr>
            <a:r>
              <a:rPr lang="hi" sz="2400" b="0" i="0" u="none" strike="noStrike" cap="none">
                <a:solidFill>
                  <a:schemeClr val="dk1"/>
                </a:solidFill>
                <a:latin typeface="Arial"/>
                <a:ea typeface="Arial"/>
                <a:cs typeface="Arial"/>
                <a:sym typeface="Arial"/>
              </a:rPr>
              <a:t>घटना का स्थान</a:t>
            </a:r>
            <a:endParaRPr sz="2400" b="0" i="0" u="none" strike="noStrike" cap="none">
              <a:solidFill>
                <a:srgbClr val="000000"/>
              </a:solidFill>
              <a:latin typeface="Arial"/>
              <a:ea typeface="Arial"/>
              <a:cs typeface="Arial"/>
              <a:sym typeface="Arial"/>
            </a:endParaRPr>
          </a:p>
          <a:p>
            <a:pPr marL="514350" marR="0" lvl="0" indent="-514350" algn="just" rtl="0">
              <a:lnSpc>
                <a:spcPct val="100000"/>
              </a:lnSpc>
              <a:spcBef>
                <a:spcPts val="1600"/>
              </a:spcBef>
              <a:spcAft>
                <a:spcPts val="0"/>
              </a:spcAft>
              <a:buClr>
                <a:schemeClr val="dk1"/>
              </a:buClr>
              <a:buSzPts val="3200"/>
              <a:buFont typeface="Noto Sans Symbols"/>
              <a:buChar char="▪"/>
            </a:pPr>
            <a:r>
              <a:rPr lang="hi" sz="2400" b="0" i="0" u="none" strike="noStrike" cap="none">
                <a:solidFill>
                  <a:schemeClr val="dk1"/>
                </a:solidFill>
                <a:latin typeface="Arial"/>
                <a:ea typeface="Arial"/>
                <a:cs typeface="Arial"/>
                <a:sym typeface="Arial"/>
              </a:rPr>
              <a:t>घटना का समय</a:t>
            </a:r>
            <a:endParaRPr sz="2400" b="0" i="0" u="none" strike="noStrike" cap="none">
              <a:solidFill>
                <a:srgbClr val="000000"/>
              </a:solidFill>
              <a:latin typeface="Arial"/>
              <a:ea typeface="Arial"/>
              <a:cs typeface="Arial"/>
              <a:sym typeface="Arial"/>
            </a:endParaRPr>
          </a:p>
          <a:p>
            <a:pPr marL="514350" marR="0" lvl="0" indent="-514350" algn="just" rtl="0">
              <a:lnSpc>
                <a:spcPct val="100000"/>
              </a:lnSpc>
              <a:spcBef>
                <a:spcPts val="1600"/>
              </a:spcBef>
              <a:spcAft>
                <a:spcPts val="0"/>
              </a:spcAft>
              <a:buClr>
                <a:schemeClr val="dk1"/>
              </a:buClr>
              <a:buSzPts val="3200"/>
              <a:buFont typeface="Noto Sans Symbols"/>
              <a:buChar char="▪"/>
            </a:pPr>
            <a:r>
              <a:rPr lang="hi" sz="2400" b="0" i="0" u="none" strike="noStrike" cap="none">
                <a:solidFill>
                  <a:schemeClr val="dk1"/>
                </a:solidFill>
                <a:latin typeface="Arial"/>
                <a:ea typeface="Arial"/>
                <a:cs typeface="Arial"/>
                <a:sym typeface="Arial"/>
              </a:rPr>
              <a:t>प्रभावित लोगों की संख्या</a:t>
            </a:r>
            <a:endParaRPr sz="2400" b="0" i="0" u="none" strike="noStrike" cap="none">
              <a:solidFill>
                <a:srgbClr val="000000"/>
              </a:solidFill>
              <a:latin typeface="Arial"/>
              <a:ea typeface="Arial"/>
              <a:cs typeface="Arial"/>
              <a:sym typeface="Arial"/>
            </a:endParaRPr>
          </a:p>
          <a:p>
            <a:pPr marL="514350" marR="0" lvl="0" indent="-514350" algn="just" rtl="0">
              <a:lnSpc>
                <a:spcPct val="100000"/>
              </a:lnSpc>
              <a:spcBef>
                <a:spcPts val="1600"/>
              </a:spcBef>
              <a:spcAft>
                <a:spcPts val="0"/>
              </a:spcAft>
              <a:buClr>
                <a:schemeClr val="dk1"/>
              </a:buClr>
              <a:buSzPts val="3200"/>
              <a:buFont typeface="Noto Sans Symbols"/>
              <a:buChar char="▪"/>
            </a:pPr>
            <a:r>
              <a:rPr lang="hi" sz="2400" b="0" i="0" u="none" strike="noStrike" cap="none">
                <a:solidFill>
                  <a:schemeClr val="dk1"/>
                </a:solidFill>
                <a:latin typeface="Arial"/>
                <a:ea typeface="Arial"/>
                <a:cs typeface="Arial"/>
                <a:sym typeface="Arial"/>
              </a:rPr>
              <a:t>हताहतों की संख्या, यदि कोई हो</a:t>
            </a:r>
            <a:endParaRPr sz="2400" b="0" i="0" u="none" strike="noStrike" cap="none">
              <a:solidFill>
                <a:schemeClr val="dk1"/>
              </a:solidFill>
              <a:latin typeface="Arial"/>
              <a:ea typeface="Arial"/>
              <a:cs typeface="Arial"/>
              <a:sym typeface="Arial"/>
            </a:endParaRPr>
          </a:p>
          <a:p>
            <a:pPr marL="514350" marR="0" lvl="0" indent="-514350" algn="just" rtl="0">
              <a:lnSpc>
                <a:spcPct val="100000"/>
              </a:lnSpc>
              <a:spcBef>
                <a:spcPts val="1600"/>
              </a:spcBef>
              <a:spcAft>
                <a:spcPts val="0"/>
              </a:spcAft>
              <a:buClr>
                <a:schemeClr val="dk1"/>
              </a:buClr>
              <a:buSzPts val="3200"/>
              <a:buFont typeface="Noto Sans Symbols"/>
              <a:buChar char="▪"/>
            </a:pPr>
            <a:r>
              <a:rPr lang="hi" sz="2400" b="0" i="0" u="none" strike="noStrike" cap="none">
                <a:solidFill>
                  <a:schemeClr val="dk1"/>
                </a:solidFill>
                <a:latin typeface="Arial"/>
                <a:ea typeface="Arial"/>
                <a:cs typeface="Arial"/>
                <a:sym typeface="Arial"/>
              </a:rPr>
              <a:t>अन्य बचाव एजेंसियां कार्यरत हैं</a:t>
            </a:r>
            <a:endParaRPr sz="2400" b="0" i="0" u="none" strike="noStrike" cap="none">
              <a:solidFill>
                <a:srgbClr val="000000"/>
              </a:solidFill>
              <a:latin typeface="Arial"/>
              <a:ea typeface="Arial"/>
              <a:cs typeface="Arial"/>
              <a:sym typeface="Arial"/>
            </a:endParaRPr>
          </a:p>
          <a:p>
            <a:pPr marL="514350" marR="0" lvl="0" indent="-514350" algn="just" rtl="0">
              <a:lnSpc>
                <a:spcPct val="100000"/>
              </a:lnSpc>
              <a:spcBef>
                <a:spcPts val="1600"/>
              </a:spcBef>
              <a:spcAft>
                <a:spcPts val="0"/>
              </a:spcAft>
              <a:buClr>
                <a:schemeClr val="dk1"/>
              </a:buClr>
              <a:buSzPts val="3200"/>
              <a:buFont typeface="Noto Sans Symbols"/>
              <a:buChar char="▪"/>
            </a:pPr>
            <a:r>
              <a:rPr lang="hi" sz="2400" b="0" i="0" u="none" strike="noStrike" cap="none">
                <a:solidFill>
                  <a:schemeClr val="dk1"/>
                </a:solidFill>
                <a:latin typeface="Arial"/>
                <a:ea typeface="Arial"/>
                <a:cs typeface="Arial"/>
                <a:sym typeface="Arial"/>
              </a:rPr>
              <a:t>बचाव दलों की संख्या आवश्यक है</a:t>
            </a:r>
            <a:endParaRPr sz="2400" b="0" i="0" u="none" strike="noStrike" cap="none">
              <a:solidFill>
                <a:srgbClr val="000000"/>
              </a:solidFill>
              <a:latin typeface="Arial"/>
              <a:ea typeface="Arial"/>
              <a:cs typeface="Arial"/>
              <a:sym typeface="Arial"/>
            </a:endParaRPr>
          </a:p>
        </p:txBody>
      </p:sp>
      <p:pic>
        <p:nvPicPr>
          <p:cNvPr id="485" name="Google Shape;485;p63"/>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486" name="Google Shape;486;p63"/>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4"/>
          <p:cNvSpPr txBox="1"/>
          <p:nvPr/>
        </p:nvSpPr>
        <p:spPr>
          <a:xfrm>
            <a:off x="4175184" y="1017588"/>
            <a:ext cx="7694763" cy="520138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नोडल अधिकारी और उनका संपर्क नंबर।</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घटना स्थल पर मौसम.</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घटना स्थल पर खतरनाक सामग्री मौजूद है।</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मार्ग/भूभाग.</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एसएआर टीम के आगमन से पहले स्थानीय प्रशासन द्वारा की गई कार्रवाई।</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एसएआर(SAR) टीमों की रिपोर्टिंग का स्थान।</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सामान की पूरी सूची के साथ मूवमेंट ऑर्डर तैयार कर एनडीआरएफ मुख्यालय को सूचित किया जाएगा। </a:t>
            </a:r>
            <a:endParaRPr sz="2800" b="0" i="0" u="none" strike="noStrike" cap="none">
              <a:solidFill>
                <a:srgbClr val="000000"/>
              </a:solidFill>
              <a:latin typeface="Open Sans"/>
              <a:ea typeface="Open Sans"/>
              <a:cs typeface="Open Sans"/>
              <a:sym typeface="Open Sans"/>
            </a:endParaRPr>
          </a:p>
        </p:txBody>
      </p:sp>
      <p:pic>
        <p:nvPicPr>
          <p:cNvPr id="492" name="Google Shape;492;p64"/>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493" name="Google Shape;493;p64"/>
          <p:cNvSpPr txBox="1"/>
          <p:nvPr/>
        </p:nvSpPr>
        <p:spPr>
          <a:xfrm>
            <a:off x="228600" y="1163782"/>
            <a:ext cx="2971801"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चरण-II: सक्रियण और लामबंदी</a:t>
            </a:r>
            <a:endParaRPr sz="4000" b="0" i="0" u="none" strike="noStrike" cap="none">
              <a:solidFill>
                <a:srgbClr val="000000"/>
              </a:solidFill>
              <a:latin typeface="Open Sans"/>
              <a:ea typeface="Open Sans"/>
              <a:cs typeface="Open Sans"/>
              <a:sym typeface="Open Sans"/>
            </a:endParaRPr>
          </a:p>
        </p:txBody>
      </p:sp>
      <p:pic>
        <p:nvPicPr>
          <p:cNvPr id="494" name="Google Shape;494;p64"/>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5"/>
          <p:cNvSpPr txBox="1"/>
          <p:nvPr/>
        </p:nvSpPr>
        <p:spPr>
          <a:xfrm>
            <a:off x="3903453" y="1621437"/>
            <a:ext cx="7694762" cy="4852570"/>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पर्यवेक्षी अधिकारी/संबंधित टीम कमांडरों द्वारा एसएआर टीम को निम्नलिखित पहलुओं पर ब्रीफिंग दी जाएगी:</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सभी पहलुओं पर टीम की तत्परता की जांच करना और पुष्टि करना</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घटना स्थल और वर्तमान स्थिति का विवरण</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घटना स्थल तक पहुंचने का मार्ग</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प्रारंभिक तैनाती योजना</a:t>
            </a:r>
            <a:endParaRPr sz="2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500" name="Google Shape;500;p65"/>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501" name="Google Shape;501;p65"/>
          <p:cNvPicPr preferRelativeResize="0"/>
          <p:nvPr/>
        </p:nvPicPr>
        <p:blipFill rotWithShape="1">
          <a:blip r:embed="rId4">
            <a:alphaModFix/>
          </a:blip>
          <a:srcRect/>
          <a:stretch/>
        </p:blipFill>
        <p:spPr>
          <a:xfrm>
            <a:off x="10913592" y="1653"/>
            <a:ext cx="1278408" cy="1015935"/>
          </a:xfrm>
          <a:prstGeom prst="rect">
            <a:avLst/>
          </a:prstGeom>
          <a:noFill/>
          <a:ln>
            <a:noFill/>
          </a:ln>
        </p:spPr>
      </p:pic>
      <p:sp>
        <p:nvSpPr>
          <p:cNvPr id="502" name="Google Shape;502;p65"/>
          <p:cNvSpPr txBox="1"/>
          <p:nvPr/>
        </p:nvSpPr>
        <p:spPr>
          <a:xfrm>
            <a:off x="228601" y="1621437"/>
            <a:ext cx="3179618"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चरण-II: सक्रियण और लामबंदी</a:t>
            </a:r>
            <a:endParaRPr sz="40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6"/>
          <p:cNvSpPr txBox="1"/>
          <p:nvPr/>
        </p:nvSpPr>
        <p:spPr>
          <a:xfrm>
            <a:off x="4572000" y="1468187"/>
            <a:ext cx="7453222" cy="5345013"/>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मार्ग </a:t>
            </a:r>
            <a:endParaRPr sz="32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ड्राइवरों और रुकने के स्थानों की संक्षिप्त जानकारी</a:t>
            </a:r>
            <a:endParaRPr sz="32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मार्च का आदेश</a:t>
            </a:r>
            <a:endParaRPr sz="32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टीम के सदस्यों के मनोबल की जांच और प्रेरणात्मक ब्रीफिंग</a:t>
            </a:r>
            <a:endParaRPr sz="32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टीईए, संचार उपकरण, कैमरा और अन्य स्टोर सुनिश्चित करना</a:t>
            </a:r>
            <a:endParaRPr sz="32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508" name="Google Shape;508;p66"/>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509" name="Google Shape;509;p66"/>
          <p:cNvSpPr txBox="1"/>
          <p:nvPr/>
        </p:nvSpPr>
        <p:spPr>
          <a:xfrm>
            <a:off x="401129" y="1468187"/>
            <a:ext cx="3117926"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चरण-II: सक्रियण और लामबंदी</a:t>
            </a:r>
            <a:endParaRPr sz="4000" b="0" i="0" u="none" strike="noStrike" cap="none">
              <a:solidFill>
                <a:srgbClr val="000000"/>
              </a:solidFill>
              <a:latin typeface="Open Sans"/>
              <a:ea typeface="Open Sans"/>
              <a:cs typeface="Open Sans"/>
              <a:sym typeface="Open Sans"/>
            </a:endParaRPr>
          </a:p>
        </p:txBody>
      </p:sp>
      <p:pic>
        <p:nvPicPr>
          <p:cNvPr id="510" name="Google Shape;510;p66"/>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p:nvPr/>
        </p:nvSpPr>
        <p:spPr>
          <a:xfrm>
            <a:off x="3312154" y="1105539"/>
            <a:ext cx="7868453" cy="501671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rgbClr val="000000"/>
                </a:solidFill>
                <a:latin typeface="Arial"/>
                <a:ea typeface="Arial"/>
                <a:cs typeface="Arial"/>
                <a:sym typeface="Arial"/>
              </a:rPr>
              <a:t>इस </a:t>
            </a:r>
            <a:r>
              <a:rPr lang="hi" sz="3200" b="0" i="0" u="none" strike="noStrike" cap="none">
                <a:solidFill>
                  <a:schemeClr val="dk1"/>
                </a:solidFill>
                <a:latin typeface="Arial"/>
                <a:ea typeface="Arial"/>
                <a:cs typeface="Arial"/>
                <a:sym typeface="Arial"/>
              </a:rPr>
              <a:t>एसओपी </a:t>
            </a:r>
            <a:r>
              <a:rPr lang="hi" sz="3200" b="0" i="0" u="none" strike="noStrike" cap="none">
                <a:solidFill>
                  <a:srgbClr val="000000"/>
                </a:solidFill>
                <a:latin typeface="Arial"/>
                <a:ea typeface="Arial"/>
                <a:cs typeface="Arial"/>
                <a:sym typeface="Arial"/>
              </a:rPr>
              <a:t>का उद्देश्य </a:t>
            </a:r>
            <a:r>
              <a:rPr lang="hi" sz="3200" b="0" i="0" u="none" strike="noStrike" cap="none">
                <a:solidFill>
                  <a:schemeClr val="dk1"/>
                </a:solidFill>
                <a:latin typeface="Arial"/>
                <a:ea typeface="Arial"/>
                <a:cs typeface="Arial"/>
                <a:sym typeface="Arial"/>
              </a:rPr>
              <a:t>एनडीआरएफ </a:t>
            </a:r>
            <a:r>
              <a:rPr lang="hi" sz="3200" b="0" i="0" u="none" strike="noStrike" cap="none">
                <a:solidFill>
                  <a:srgbClr val="000000"/>
                </a:solidFill>
                <a:latin typeface="Arial"/>
                <a:ea typeface="Arial"/>
                <a:cs typeface="Arial"/>
                <a:sym typeface="Arial"/>
              </a:rPr>
              <a:t>बटालियन की खोज और बचाव टीमों द्वारा ढहे हुए ढांचे पर प्रतिक्रिया देने की प्रक्रिया स्थापित करना है।</a:t>
            </a:r>
            <a:endParaRPr sz="3200" b="0" i="0" u="none" strike="noStrike" cap="none">
              <a:solidFill>
                <a:srgbClr val="000000"/>
              </a:solidFill>
              <a:latin typeface="Arial"/>
              <a:ea typeface="Arial"/>
              <a:cs typeface="Arial"/>
              <a:sym typeface="Arial"/>
            </a:endParaRPr>
          </a:p>
          <a:p>
            <a:pPr marL="457200" marR="0" lvl="0" indent="-254000" algn="just" rtl="0">
              <a:lnSpc>
                <a:spcPct val="100000"/>
              </a:lnSpc>
              <a:spcBef>
                <a:spcPts val="0"/>
              </a:spcBef>
              <a:spcAft>
                <a:spcPts val="0"/>
              </a:spcAft>
              <a:buClr>
                <a:schemeClr val="dk1"/>
              </a:buClr>
              <a:buSzPts val="3200"/>
              <a:buFont typeface="Noto Sans Symbols"/>
              <a:buNone/>
            </a:pPr>
            <a:endParaRPr sz="32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rgbClr val="000000"/>
                </a:solidFill>
                <a:latin typeface="Arial"/>
                <a:ea typeface="Arial"/>
                <a:cs typeface="Arial"/>
                <a:sym typeface="Arial"/>
              </a:rPr>
              <a:t>यह </a:t>
            </a:r>
            <a:r>
              <a:rPr lang="hi" sz="3200" b="0" i="0" u="none" strike="noStrike" cap="none">
                <a:solidFill>
                  <a:schemeClr val="dk1"/>
                </a:solidFill>
                <a:latin typeface="Arial"/>
                <a:ea typeface="Arial"/>
                <a:cs typeface="Arial"/>
                <a:sym typeface="Arial"/>
              </a:rPr>
              <a:t>एसओपी</a:t>
            </a:r>
            <a:r>
              <a:rPr lang="hi" sz="3200" b="0" i="0" u="none" strike="noStrike" cap="none">
                <a:solidFill>
                  <a:srgbClr val="000000"/>
                </a:solidFill>
                <a:latin typeface="Arial"/>
                <a:ea typeface="Arial"/>
                <a:cs typeface="Arial"/>
                <a:sym typeface="Arial"/>
              </a:rPr>
              <a:t> </a:t>
            </a:r>
            <a:r>
              <a:rPr lang="hi" sz="3200" b="0" i="0" u="none" strike="noStrike" cap="none">
                <a:solidFill>
                  <a:schemeClr val="dk1"/>
                </a:solidFill>
                <a:latin typeface="Arial"/>
                <a:ea typeface="Arial"/>
                <a:cs typeface="Arial"/>
                <a:sym typeface="Arial"/>
              </a:rPr>
              <a:t>सीएसएसआर</a:t>
            </a:r>
            <a:r>
              <a:rPr lang="hi" sz="3200" b="0" i="0" u="none" strike="noStrike" cap="none">
                <a:solidFill>
                  <a:srgbClr val="000000"/>
                </a:solidFill>
                <a:latin typeface="Arial"/>
                <a:ea typeface="Arial"/>
                <a:cs typeface="Arial"/>
                <a:sym typeface="Arial"/>
              </a:rPr>
              <a:t> अभियान के दौरान त्वरित प्रतिक्रिया सुनिश्चित करने के लिए विभिन्न कार्यकारी कार्रवाइयों को अपनाने हेतु मार्गदर्शन प्रदान करती है और जिम्मेदारियाँ निर्धारित करती है।</a:t>
            </a:r>
            <a:endParaRPr sz="1400" b="0" i="0" u="none" strike="noStrike" cap="none">
              <a:solidFill>
                <a:srgbClr val="000000"/>
              </a:solidFill>
              <a:latin typeface="Arial"/>
              <a:ea typeface="Arial"/>
              <a:cs typeface="Arial"/>
              <a:sym typeface="Arial"/>
            </a:endParaRPr>
          </a:p>
        </p:txBody>
      </p:sp>
      <p:sp>
        <p:nvSpPr>
          <p:cNvPr id="152" name="Google Shape;152;p22"/>
          <p:cNvSpPr txBox="1"/>
          <p:nvPr/>
        </p:nvSpPr>
        <p:spPr>
          <a:xfrm>
            <a:off x="288452" y="1105539"/>
            <a:ext cx="2799806" cy="7229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C00000"/>
                </a:solidFill>
                <a:latin typeface="Arial"/>
                <a:ea typeface="Arial"/>
                <a:cs typeface="Arial"/>
                <a:sym typeface="Arial"/>
              </a:rPr>
              <a:t>    </a:t>
            </a:r>
            <a:r>
              <a:rPr lang="hi" sz="4000" b="1" i="0" u="none" strike="noStrike" cap="none">
                <a:solidFill>
                  <a:srgbClr val="FF0000"/>
                </a:solidFill>
                <a:latin typeface="Open Sans"/>
                <a:ea typeface="Open Sans"/>
                <a:cs typeface="Open Sans"/>
                <a:sym typeface="Open Sans"/>
              </a:rPr>
              <a:t>उद्देश्य</a:t>
            </a:r>
            <a:endParaRPr sz="1400" b="0" i="0" u="none" strike="noStrike" cap="none">
              <a:solidFill>
                <a:srgbClr val="FF0000"/>
              </a:solidFill>
              <a:latin typeface="Open Sans"/>
              <a:ea typeface="Open Sans"/>
              <a:cs typeface="Open Sans"/>
              <a:sym typeface="Open Sans"/>
            </a:endParaRPr>
          </a:p>
        </p:txBody>
      </p:sp>
      <p:pic>
        <p:nvPicPr>
          <p:cNvPr id="153" name="Google Shape;153;p22"/>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154" name="Google Shape;154;p22"/>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7"/>
          <p:cNvSpPr txBox="1"/>
          <p:nvPr/>
        </p:nvSpPr>
        <p:spPr>
          <a:xfrm>
            <a:off x="4496389" y="1146667"/>
            <a:ext cx="7056407" cy="474997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आकस्मिक राशि</a:t>
            </a:r>
            <a:endParaRPr sz="3200" b="0" i="0" u="none" strike="noStrike" cap="none">
              <a:solidFill>
                <a:srgbClr val="000000"/>
              </a:solidFill>
              <a:latin typeface="Open Sans"/>
              <a:ea typeface="Open Sans"/>
              <a:cs typeface="Open Sans"/>
              <a:sym typeface="Open Sans"/>
            </a:endParaRPr>
          </a:p>
          <a:p>
            <a:pPr marL="457200" marR="0" lvl="0" indent="-457200" algn="just" rtl="0">
              <a:lnSpc>
                <a:spcPct val="15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करो और ना करो</a:t>
            </a:r>
            <a:endParaRPr sz="3200" b="0" i="0" u="none" strike="noStrike" cap="none">
              <a:solidFill>
                <a:srgbClr val="000000"/>
              </a:solidFill>
              <a:latin typeface="Open Sans"/>
              <a:ea typeface="Open Sans"/>
              <a:cs typeface="Open Sans"/>
              <a:sym typeface="Open Sans"/>
            </a:endParaRPr>
          </a:p>
          <a:p>
            <a:pPr marL="457200" marR="0" lvl="0" indent="-457200" algn="just" rtl="0">
              <a:lnSpc>
                <a:spcPct val="15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बचावकर्मियों द्वारा ले जाए जाने वाले बैग और सामान का निर्धारण उस स्थान की स्थलाकृति पर निर्भर करता है</a:t>
            </a:r>
            <a:endParaRPr sz="3200" b="1" i="0" u="none" strike="noStrike" cap="none">
              <a:solidFill>
                <a:srgbClr val="0000CC"/>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0000CC"/>
              </a:solidFill>
              <a:latin typeface="Open Sans"/>
              <a:ea typeface="Open Sans"/>
              <a:cs typeface="Open Sans"/>
              <a:sym typeface="Open Sans"/>
            </a:endParaRPr>
          </a:p>
        </p:txBody>
      </p:sp>
      <p:pic>
        <p:nvPicPr>
          <p:cNvPr id="516" name="Google Shape;516;p67"/>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517" name="Google Shape;517;p67"/>
          <p:cNvSpPr txBox="1"/>
          <p:nvPr/>
        </p:nvSpPr>
        <p:spPr>
          <a:xfrm>
            <a:off x="484783" y="1146667"/>
            <a:ext cx="3628841"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चरण-II: सक्रियण और लामबंदी</a:t>
            </a:r>
            <a:endParaRPr sz="4000" b="0" i="0" u="none" strike="noStrike" cap="none">
              <a:solidFill>
                <a:srgbClr val="000000"/>
              </a:solidFill>
              <a:latin typeface="Open Sans"/>
              <a:ea typeface="Open Sans"/>
              <a:cs typeface="Open Sans"/>
              <a:sym typeface="Open Sans"/>
            </a:endParaRPr>
          </a:p>
        </p:txBody>
      </p:sp>
      <p:pic>
        <p:nvPicPr>
          <p:cNvPr id="518" name="Google Shape;518;p67"/>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8"/>
          <p:cNvSpPr txBox="1"/>
          <p:nvPr/>
        </p:nvSpPr>
        <p:spPr>
          <a:xfrm>
            <a:off x="3981476" y="1143656"/>
            <a:ext cx="7905724" cy="571434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इस चरण में, एसएआर(SAR) टीम और अन्य परिचालन तत्व बचाव अभियान चलाने के लिए बटालियन  मुख्यालय/आरआरसी से घटना स्थल पर जाते हैं।</a:t>
            </a:r>
            <a:endParaRPr sz="32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सहायता के अनुरोध की पुष्टि होने पर प्रभावी और समय पर प्रतिक्रिया सुनिश्चित करने के लिए, स्थानीय इकाई के कमांडेंट/उप कमांडेंट  (ऑपरेशन) तत्काल प्रतिक्रिया के लिए प्रभावित राज्य/संघ राज्य क्षेत्र/जिले के साथ समन्वय करेंगे।</a:t>
            </a:r>
            <a:endParaRPr sz="32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524" name="Google Shape;524;p68"/>
          <p:cNvPicPr preferRelativeResize="0"/>
          <p:nvPr/>
        </p:nvPicPr>
        <p:blipFill rotWithShape="1">
          <a:blip r:embed="rId3">
            <a:alphaModFix/>
          </a:blip>
          <a:srcRect l="25000" r="23999"/>
          <a:stretch/>
        </p:blipFill>
        <p:spPr>
          <a:xfrm>
            <a:off x="10739799" y="0"/>
            <a:ext cx="1646238" cy="1060290"/>
          </a:xfrm>
          <a:prstGeom prst="rect">
            <a:avLst/>
          </a:prstGeom>
          <a:noFill/>
          <a:ln>
            <a:noFill/>
          </a:ln>
        </p:spPr>
      </p:pic>
      <p:pic>
        <p:nvPicPr>
          <p:cNvPr id="525" name="Google Shape;525;p68"/>
          <p:cNvPicPr preferRelativeResize="0"/>
          <p:nvPr/>
        </p:nvPicPr>
        <p:blipFill rotWithShape="1">
          <a:blip r:embed="rId4">
            <a:alphaModFix/>
          </a:blip>
          <a:srcRect/>
          <a:stretch/>
        </p:blipFill>
        <p:spPr>
          <a:xfrm>
            <a:off x="228600" y="152400"/>
            <a:ext cx="1211263" cy="865188"/>
          </a:xfrm>
          <a:prstGeom prst="rect">
            <a:avLst/>
          </a:prstGeom>
          <a:noFill/>
          <a:ln>
            <a:noFill/>
          </a:ln>
        </p:spPr>
      </p:pic>
      <p:pic>
        <p:nvPicPr>
          <p:cNvPr id="526" name="Google Shape;526;p68"/>
          <p:cNvPicPr preferRelativeResize="0"/>
          <p:nvPr/>
        </p:nvPicPr>
        <p:blipFill rotWithShape="1">
          <a:blip r:embed="rId5">
            <a:alphaModFix/>
          </a:blip>
          <a:srcRect/>
          <a:stretch/>
        </p:blipFill>
        <p:spPr>
          <a:xfrm>
            <a:off x="10913592" y="1653"/>
            <a:ext cx="1278408" cy="1015935"/>
          </a:xfrm>
          <a:prstGeom prst="rect">
            <a:avLst/>
          </a:prstGeom>
          <a:noFill/>
          <a:ln>
            <a:noFill/>
          </a:ln>
        </p:spPr>
      </p:pic>
      <p:sp>
        <p:nvSpPr>
          <p:cNvPr id="527" name="Google Shape;527;p68"/>
          <p:cNvSpPr txBox="1"/>
          <p:nvPr/>
        </p:nvSpPr>
        <p:spPr>
          <a:xfrm>
            <a:off x="228599" y="1668752"/>
            <a:ext cx="3082637"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चरण-II: सक्रियण और लामबंदी</a:t>
            </a:r>
            <a:endParaRPr sz="4000" b="0" i="0" u="none" strike="noStrike" cap="none">
              <a:solidFill>
                <a:srgbClr val="000000"/>
              </a:solidFill>
              <a:latin typeface="Open Sans"/>
              <a:ea typeface="Open Sans"/>
              <a:cs typeface="Open Sans"/>
              <a:sym typeface="Open Sans"/>
            </a:endParaRPr>
          </a:p>
        </p:txBody>
      </p:sp>
      <p:sp>
        <p:nvSpPr>
          <p:cNvPr id="528" name="Google Shape;528;p68"/>
          <p:cNvSpPr/>
          <p:nvPr/>
        </p:nvSpPr>
        <p:spPr>
          <a:xfrm>
            <a:off x="0" y="0"/>
            <a:ext cx="12192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Arial"/>
              <a:buNone/>
            </a:pPr>
            <a:r>
              <a:rPr lang="hi" sz="1000" b="0" i="0" u="none" strike="noStrike" cap="none">
                <a:solidFill>
                  <a:schemeClr val="dk1"/>
                </a:solidFill>
                <a:latin typeface="Arimo"/>
                <a:ea typeface="Arimo"/>
                <a:cs typeface="Arimo"/>
                <a:sym typeface="Arimo"/>
              </a:rPr>
              <a:t>उप कमांडेंट</a:t>
            </a:r>
            <a:r>
              <a:rPr lang="hi" sz="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9"/>
          <p:cNvSpPr txBox="1"/>
          <p:nvPr/>
        </p:nvSpPr>
        <p:spPr>
          <a:xfrm>
            <a:off x="406850" y="1397151"/>
            <a:ext cx="2066026"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चरण-II: सक्रियण और लामबंदी</a:t>
            </a:r>
            <a:endParaRPr sz="1600" b="0" i="0" u="none" strike="noStrike" cap="none">
              <a:solidFill>
                <a:srgbClr val="FF0000"/>
              </a:solidFill>
              <a:latin typeface="Open Sans"/>
              <a:ea typeface="Open Sans"/>
              <a:cs typeface="Open Sans"/>
              <a:sym typeface="Open Sans"/>
            </a:endParaRPr>
          </a:p>
        </p:txBody>
      </p:sp>
      <p:sp>
        <p:nvSpPr>
          <p:cNvPr id="534" name="Google Shape;534;p69"/>
          <p:cNvSpPr txBox="1"/>
          <p:nvPr/>
        </p:nvSpPr>
        <p:spPr>
          <a:xfrm>
            <a:off x="2484408" y="1397151"/>
            <a:ext cx="9707592" cy="3970277"/>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लामबंदी के दौरान निम्नलिखित निर्देशों का पालन किया जाएगा:-</a:t>
            </a:r>
            <a:endParaRPr sz="1400" b="0" i="0" u="none" strike="noStrike" cap="none">
              <a:solidFill>
                <a:srgbClr val="000000"/>
              </a:solidFill>
              <a:latin typeface="Arial"/>
              <a:ea typeface="Arial"/>
              <a:cs typeface="Arial"/>
              <a:sym typeface="Arial"/>
            </a:endParaRPr>
          </a:p>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एनडीआरएफ/बटालियन मुख्यालय के कमांडेंट से औपचारिक आदेश मिलने के 30 मिनट के भीतर "ऑन व्हील" टीम को उसके सभी घटकों के साथ लामबंद कर दिया जाएगा।</a:t>
            </a:r>
            <a:endParaRPr sz="1400" b="0" i="0" u="none" strike="noStrike" cap="none">
              <a:solidFill>
                <a:srgbClr val="000000"/>
              </a:solidFill>
              <a:latin typeface="Arial"/>
              <a:ea typeface="Arial"/>
              <a:cs typeface="Arial"/>
              <a:sym typeface="Arial"/>
            </a:endParaRPr>
          </a:p>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एक एसएआर(SAR) टीम को एक हल्का वाहन और तीन मध्यम/भारी वाहन (एक बस सहित) उपलब्ध कराए जाएंगे।</a:t>
            </a:r>
            <a:endParaRPr sz="3200" b="0" i="0" u="none" strike="noStrike" cap="none">
              <a:solidFill>
                <a:schemeClr val="dk1"/>
              </a:solidFill>
              <a:latin typeface="Calibri"/>
              <a:ea typeface="Calibri"/>
              <a:cs typeface="Calibri"/>
              <a:sym typeface="Calibri"/>
            </a:endParaRPr>
          </a:p>
        </p:txBody>
      </p:sp>
      <p:pic>
        <p:nvPicPr>
          <p:cNvPr id="535" name="Google Shape;535;p69"/>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536" name="Google Shape;536;p69"/>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0"/>
          <p:cNvSpPr txBox="1"/>
          <p:nvPr/>
        </p:nvSpPr>
        <p:spPr>
          <a:xfrm>
            <a:off x="2327564" y="1727612"/>
            <a:ext cx="9473371" cy="374457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प्रत्येक एसएआर(SAR) टीम के साथ टीम सूचना पत्रक उपलब्ध कराया जाएगा। यूनिट को घटनास्थल पर रसद व्यवस्था के लिए इसे पहले से ही अनुरोधकर्ता प्राधिकारी को भेजना होगा। यदि टीम को सीएसएसआर ऑपरेशन में प्रतिक्रिया देने के लिए किसी अन्य देश में भेजा जाना है, तो यह एक आवश्यक आवश्यकता है।</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बटालियन एसएआर टीम(टीमों) की संरचना का उल्लेख करते हुए उनके एकत्रीकरण के संबंध में विस्तृत संदेश एनडीआरएफ मुख्यालय को भेजेगी।</a:t>
            </a:r>
            <a:endParaRPr sz="2800" b="0" i="0" u="none" strike="noStrike" cap="none">
              <a:solidFill>
                <a:srgbClr val="000000"/>
              </a:solidFill>
              <a:latin typeface="Open Sans"/>
              <a:ea typeface="Open Sans"/>
              <a:cs typeface="Open Sans"/>
              <a:sym typeface="Open Sans"/>
            </a:endParaRPr>
          </a:p>
        </p:txBody>
      </p:sp>
      <p:pic>
        <p:nvPicPr>
          <p:cNvPr id="542" name="Google Shape;542;p70"/>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543" name="Google Shape;543;p70"/>
          <p:cNvSpPr txBox="1"/>
          <p:nvPr/>
        </p:nvSpPr>
        <p:spPr>
          <a:xfrm>
            <a:off x="389597" y="1727613"/>
            <a:ext cx="2100532"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चरण-II: सक्रियण और लामबंदी</a:t>
            </a:r>
            <a:endParaRPr sz="4000" b="0" i="0" u="none" strike="noStrike" cap="none">
              <a:solidFill>
                <a:srgbClr val="000000"/>
              </a:solidFill>
              <a:latin typeface="Open Sans"/>
              <a:ea typeface="Open Sans"/>
              <a:cs typeface="Open Sans"/>
              <a:sym typeface="Open Sans"/>
            </a:endParaRPr>
          </a:p>
        </p:txBody>
      </p:sp>
      <p:pic>
        <p:nvPicPr>
          <p:cNvPr id="544" name="Google Shape;544;p70"/>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71"/>
          <p:cNvSpPr txBox="1"/>
          <p:nvPr/>
        </p:nvSpPr>
        <p:spPr>
          <a:xfrm>
            <a:off x="2846717" y="1809835"/>
            <a:ext cx="8729932" cy="374457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मौजूद टीम के साथ सड़क की स्थिति, साइट पर कार्यरत अन्य सहयोगी एजेंसियों, टीम के रिपोर्टिंग स्थान तथा साइट पर संसाधनों की उपलब्धता के बारे में संवाद करेगा।</a:t>
            </a:r>
            <a:endParaRPr sz="32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सुदृढीकरण का निर्णय एनडीआरएफ/बटालियन मुख्यालय के पास है, जिसे आगे की कार्रवाई के लिए तुरंत सूचित किया जाएगा।</a:t>
            </a:r>
            <a:endParaRPr sz="3200" b="0" i="0" u="none" strike="noStrike" cap="none">
              <a:solidFill>
                <a:srgbClr val="000000"/>
              </a:solidFill>
              <a:latin typeface="Open Sans"/>
              <a:ea typeface="Open Sans"/>
              <a:cs typeface="Open Sans"/>
              <a:sym typeface="Open Sans"/>
            </a:endParaRPr>
          </a:p>
        </p:txBody>
      </p:sp>
      <p:pic>
        <p:nvPicPr>
          <p:cNvPr id="550" name="Google Shape;550;p71"/>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551" name="Google Shape;551;p71"/>
          <p:cNvPicPr preferRelativeResize="0"/>
          <p:nvPr/>
        </p:nvPicPr>
        <p:blipFill rotWithShape="1">
          <a:blip r:embed="rId4">
            <a:alphaModFix/>
          </a:blip>
          <a:srcRect/>
          <a:stretch/>
        </p:blipFill>
        <p:spPr>
          <a:xfrm>
            <a:off x="10913592" y="1653"/>
            <a:ext cx="1278408" cy="1015935"/>
          </a:xfrm>
          <a:prstGeom prst="rect">
            <a:avLst/>
          </a:prstGeom>
          <a:noFill/>
          <a:ln>
            <a:noFill/>
          </a:ln>
        </p:spPr>
      </p:pic>
      <p:sp>
        <p:nvSpPr>
          <p:cNvPr id="552" name="Google Shape;552;p71"/>
          <p:cNvSpPr txBox="1"/>
          <p:nvPr/>
        </p:nvSpPr>
        <p:spPr>
          <a:xfrm>
            <a:off x="337838" y="1809835"/>
            <a:ext cx="2204049"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चरण-II: सक्रियण और लामबंदी</a:t>
            </a:r>
            <a:endParaRPr sz="40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2"/>
          <p:cNvSpPr txBox="1"/>
          <p:nvPr/>
        </p:nvSpPr>
        <p:spPr>
          <a:xfrm>
            <a:off x="3467819" y="1355009"/>
            <a:ext cx="8471140" cy="4524275"/>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हवाई या रेल द्वारा सीएसएसआर टीमों के सुदृढ़ीकरण के मामले में, राज्य/संघ राज्य क्षेत्र सरकार द्वारा उपयुक्त परिवहन के साथ-साथ मार्गदर्शन भी उपलब्ध कराया जाएगा।</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आपदा स्थल पर समय पर पहुँचने के लिए एनडीआरएफ मुख्यालय/संबंधित बटालियन द्वारा पहले से समन्वय किया जाएगा।</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558" name="Google Shape;558;p72"/>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559" name="Google Shape;559;p72"/>
          <p:cNvSpPr txBox="1"/>
          <p:nvPr/>
        </p:nvSpPr>
        <p:spPr>
          <a:xfrm>
            <a:off x="677174" y="1355009"/>
            <a:ext cx="227306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चरण-II: सक्रियण और लामबंदी</a:t>
            </a:r>
            <a:endParaRPr sz="4000" b="0" i="0" u="none" strike="noStrike" cap="none">
              <a:solidFill>
                <a:srgbClr val="000000"/>
              </a:solidFill>
              <a:latin typeface="Open Sans"/>
              <a:ea typeface="Open Sans"/>
              <a:cs typeface="Open Sans"/>
              <a:sym typeface="Open Sans"/>
            </a:endParaRPr>
          </a:p>
        </p:txBody>
      </p:sp>
      <p:pic>
        <p:nvPicPr>
          <p:cNvPr id="560" name="Google Shape;560;p72"/>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73"/>
          <p:cNvSpPr txBox="1"/>
          <p:nvPr/>
        </p:nvSpPr>
        <p:spPr>
          <a:xfrm>
            <a:off x="0" y="1493888"/>
            <a:ext cx="2840182"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चरण-III: संचालन</a:t>
            </a:r>
            <a:endParaRPr sz="1600" b="0" i="0" u="none" strike="noStrike" cap="none">
              <a:solidFill>
                <a:srgbClr val="000000"/>
              </a:solidFill>
              <a:latin typeface="Open Sans"/>
              <a:ea typeface="Open Sans"/>
              <a:cs typeface="Open Sans"/>
              <a:sym typeface="Open Sans"/>
            </a:endParaRPr>
          </a:p>
        </p:txBody>
      </p:sp>
      <p:sp>
        <p:nvSpPr>
          <p:cNvPr id="566" name="Google Shape;566;p73"/>
          <p:cNvSpPr txBox="1"/>
          <p:nvPr/>
        </p:nvSpPr>
        <p:spPr>
          <a:xfrm>
            <a:off x="4088920" y="1493888"/>
            <a:ext cx="7228935" cy="423701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hi" sz="3200" b="0" i="0" u="none" strike="noStrike" cap="none">
                <a:solidFill>
                  <a:schemeClr val="dk1"/>
                </a:solidFill>
                <a:latin typeface="Open Sans"/>
                <a:ea typeface="Open Sans"/>
                <a:cs typeface="Open Sans"/>
                <a:sym typeface="Open Sans"/>
              </a:rPr>
              <a:t>ऑपरेशन स्थल पर पहुंचने पर टीम जमीनी स्थिति को ध्यान में रखते हुए घटनास्थल के निकट अपना ऑपरेशन बेस स्थापित करेगी।</a:t>
            </a:r>
            <a:endParaRPr sz="3200" b="0" i="0" u="none" strike="noStrike" cap="none">
              <a:solidFill>
                <a:srgbClr val="000000"/>
              </a:solidFill>
              <a:latin typeface="Open Sans"/>
              <a:ea typeface="Open Sans"/>
              <a:cs typeface="Open Sans"/>
              <a:sym typeface="Open Sans"/>
            </a:endParaRPr>
          </a:p>
          <a:p>
            <a:pPr marL="0" marR="0" lvl="0" indent="-203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एसएआर टीम के आगमन पर, टीम कमांडर को जिम्मेदार अधिकारी या उपयुक्त नामित प्राधिकारी से ब्रीफिंग मिलेगी, जिसमें टीम द्वारा प्रभावी प्रतिक्रिया के लिए प्रासंगिक सभी पहलू शामिल होने चाहिए।</a:t>
            </a:r>
            <a:endParaRPr sz="3200" b="0" i="0" u="none" strike="noStrike" cap="none">
              <a:solidFill>
                <a:srgbClr val="000000"/>
              </a:solidFill>
              <a:latin typeface="Open Sans"/>
              <a:ea typeface="Open Sans"/>
              <a:cs typeface="Open Sans"/>
              <a:sym typeface="Open Sans"/>
            </a:endParaRPr>
          </a:p>
        </p:txBody>
      </p:sp>
      <p:pic>
        <p:nvPicPr>
          <p:cNvPr id="567" name="Google Shape;567;p73"/>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568" name="Google Shape;568;p73"/>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74"/>
          <p:cNvSpPr txBox="1"/>
          <p:nvPr/>
        </p:nvSpPr>
        <p:spPr>
          <a:xfrm>
            <a:off x="531436" y="1246187"/>
            <a:ext cx="2862928"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चरण-III: संचालन</a:t>
            </a:r>
            <a:endParaRPr sz="1600" b="0" i="0" u="none" strike="noStrike" cap="none">
              <a:solidFill>
                <a:srgbClr val="000000"/>
              </a:solidFill>
              <a:latin typeface="Open Sans"/>
              <a:ea typeface="Open Sans"/>
              <a:cs typeface="Open Sans"/>
              <a:sym typeface="Open Sans"/>
            </a:endParaRPr>
          </a:p>
        </p:txBody>
      </p:sp>
      <p:sp>
        <p:nvSpPr>
          <p:cNvPr id="574" name="Google Shape;574;p74"/>
          <p:cNvSpPr txBox="1"/>
          <p:nvPr/>
        </p:nvSpPr>
        <p:spPr>
          <a:xfrm>
            <a:off x="2826327" y="1246187"/>
            <a:ext cx="8726469" cy="4237017"/>
          </a:xfrm>
          <a:prstGeom prst="rect">
            <a:avLst/>
          </a:prstGeom>
          <a:noFill/>
          <a:ln>
            <a:noFill/>
          </a:ln>
        </p:spPr>
        <p:txBody>
          <a:bodyPr spcFirstLastPara="1" wrap="square" lIns="91425" tIns="45700" rIns="91425" bIns="45700" anchor="t" anchorCtr="0">
            <a:spAutoFit/>
          </a:bodyPr>
          <a:lstStyle/>
          <a:p>
            <a:pPr marL="514350" marR="0" lvl="0" indent="-51435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जब तक टीम कमांडर ब्रीफिंग ले रहा होता है, तब तक टीम 2IC और अन्य पर्यवेक्षी कर्मचारी घटनास्थल पर एक से अधिक लोगों के प्रवेश/कार्यस्थल पर नजर डाल लेते हैं।</a:t>
            </a:r>
            <a:endParaRPr sz="3200" b="0" i="0" u="none" strike="noStrike" cap="none">
              <a:solidFill>
                <a:srgbClr val="000000"/>
              </a:solidFill>
              <a:latin typeface="Open Sans"/>
              <a:ea typeface="Open Sans"/>
              <a:cs typeface="Open Sans"/>
              <a:sym typeface="Open Sans"/>
            </a:endParaRPr>
          </a:p>
          <a:p>
            <a:pPr marL="514350" marR="0" lvl="0" indent="-51435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जिम्मेदार अधिकारी या उपयुक्त प्राधिकारी के साथ स्थिति पर चर्चा करने के बाद, टीम कमांडर टीम 2IC के परामर्श से अपनी कार्य योजना तैयार करेगा और उसे पेशेवर रूप से क्रियान्वित करेगा।</a:t>
            </a:r>
            <a:endParaRPr sz="3200" b="0" i="0" u="none" strike="noStrike" cap="none">
              <a:solidFill>
                <a:srgbClr val="000000"/>
              </a:solidFill>
              <a:latin typeface="Open Sans"/>
              <a:ea typeface="Open Sans"/>
              <a:cs typeface="Open Sans"/>
              <a:sym typeface="Open Sans"/>
            </a:endParaRPr>
          </a:p>
        </p:txBody>
      </p:sp>
      <p:pic>
        <p:nvPicPr>
          <p:cNvPr id="575" name="Google Shape;575;p74"/>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576" name="Google Shape;576;p74"/>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75"/>
          <p:cNvSpPr txBox="1"/>
          <p:nvPr/>
        </p:nvSpPr>
        <p:spPr>
          <a:xfrm>
            <a:off x="3968151" y="1226813"/>
            <a:ext cx="8091577" cy="552967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बहुमंजिला या बड़ी इमारत के ढहने की स्थिति में , इमारत में एक से ज़्यादा लोगों के प्रवेश से फ़ायदा होगा। ऐसी स्थिति में, टीम कमांडर और सुरक्षा अधिकारी यह सुनिश्चित करेंगे कि एक सब-टीम की कार्रवाई से दूसरी सब-टीम की सुरक्षा को कोई ख़तरा न हो।</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सीएसएसआर टीम का प्राथमिक कार्य किसी भी जीवन-संकटग्रस्त स्थिति में फंसे या उलझे हुए पीड़ितों की खोज, बचाव, सुरक्षा और संरक्षण सुनिश्चित करना है। प्रतिक्रियाकर्ता घायल पीड़ितों को ईएमएस को सौंपने से पहले उनका प्राथमिक उपचार करेंगे और उन्हें अस्पताल-पूर्व उपचार प्रदान करेंगे।</a:t>
            </a:r>
            <a:endParaRPr sz="2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582" name="Google Shape;582;p75"/>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583" name="Google Shape;583;p75"/>
          <p:cNvSpPr txBox="1"/>
          <p:nvPr/>
        </p:nvSpPr>
        <p:spPr>
          <a:xfrm>
            <a:off x="228600" y="1226813"/>
            <a:ext cx="3739551"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चरण-III: संचालन</a:t>
            </a:r>
            <a:endParaRPr sz="16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76"/>
          <p:cNvSpPr txBox="1"/>
          <p:nvPr/>
        </p:nvSpPr>
        <p:spPr>
          <a:xfrm>
            <a:off x="228600" y="1173620"/>
            <a:ext cx="225136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चरण-III: संचालन</a:t>
            </a:r>
            <a:endParaRPr sz="1600" b="0" i="0" u="none" strike="noStrike" cap="none">
              <a:solidFill>
                <a:srgbClr val="FF0000"/>
              </a:solidFill>
              <a:latin typeface="Open Sans"/>
              <a:ea typeface="Open Sans"/>
              <a:cs typeface="Open Sans"/>
              <a:sym typeface="Open Sans"/>
            </a:endParaRPr>
          </a:p>
        </p:txBody>
      </p:sp>
      <p:sp>
        <p:nvSpPr>
          <p:cNvPr id="589" name="Google Shape;589;p76"/>
          <p:cNvSpPr txBox="1"/>
          <p:nvPr/>
        </p:nvSpPr>
        <p:spPr>
          <a:xfrm>
            <a:off x="2854036" y="1079839"/>
            <a:ext cx="8114975" cy="4237017"/>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यदि कोई जीवित पीड़ित पाया जाता है, तो चिकित्सा घटक साथ में होना चाहिए।</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बचाव के दौरान उप टीम।</a:t>
            </a:r>
            <a:endParaRPr sz="32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एसएआर(SAR) टीम द्वारा ऑपरेशन के दौरान, स्थानीय सरकार से सभी आवश्यक सेवाओं/सुविधाओं जैसे भारी मशीनरी (खुदाई मशीन, ट्रैक्टर, बुलडोजर और क्रेन आदि) और पीओएल आदि के लिए पूछा जा सकता है।</a:t>
            </a:r>
            <a:endParaRPr sz="3200" b="0" i="0" u="none" strike="noStrike" cap="none">
              <a:solidFill>
                <a:srgbClr val="000000"/>
              </a:solidFill>
              <a:latin typeface="Open Sans"/>
              <a:ea typeface="Open Sans"/>
              <a:cs typeface="Open Sans"/>
              <a:sym typeface="Open Sans"/>
            </a:endParaRPr>
          </a:p>
        </p:txBody>
      </p:sp>
      <p:pic>
        <p:nvPicPr>
          <p:cNvPr id="590" name="Google Shape;590;p76"/>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591" name="Google Shape;591;p76"/>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p:nvPr/>
        </p:nvSpPr>
        <p:spPr>
          <a:xfrm>
            <a:off x="2935855" y="1565462"/>
            <a:ext cx="7740625" cy="4031833"/>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सीएसएसआर संचालन के लिए 'मानक संचालन प्रक्रिया' को परिभाषित करना।</a:t>
            </a:r>
            <a:endParaRPr sz="32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Arial"/>
              <a:buNone/>
            </a:pPr>
            <a:r>
              <a:rPr lang="hi" sz="3200" b="0" i="0" u="none" strike="noStrike" cap="none">
                <a:solidFill>
                  <a:schemeClr val="dk1"/>
                </a:solidFill>
                <a:latin typeface="Open Sans"/>
                <a:ea typeface="Open Sans"/>
                <a:cs typeface="Open Sans"/>
                <a:sym typeface="Open Sans"/>
              </a:rPr>
              <a:t> </a:t>
            </a:r>
            <a:endParaRPr sz="32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सीएसएसआर परिचालन करते समय एसओपी कमांड के सभी तत्वों पर लागू होता है।</a:t>
            </a:r>
            <a:endParaRPr sz="3200" b="0" i="0" u="none" strike="noStrike" cap="none">
              <a:solidFill>
                <a:srgbClr val="000000"/>
              </a:solidFill>
              <a:latin typeface="Open Sans"/>
              <a:ea typeface="Open Sans"/>
              <a:cs typeface="Open Sans"/>
              <a:sym typeface="Open Sans"/>
            </a:endParaRPr>
          </a:p>
          <a:p>
            <a:pPr marL="457200" marR="0" lvl="0" indent="-254000" algn="just" rtl="0">
              <a:lnSpc>
                <a:spcPct val="100000"/>
              </a:lnSpc>
              <a:spcBef>
                <a:spcPts val="0"/>
              </a:spcBef>
              <a:spcAft>
                <a:spcPts val="0"/>
              </a:spcAft>
              <a:buClr>
                <a:schemeClr val="dk1"/>
              </a:buClr>
              <a:buSzPts val="3200"/>
              <a:buFont typeface="Noto Sans Symbols"/>
              <a:buNone/>
            </a:pPr>
            <a:endParaRPr sz="32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यह एसओपी एक दिशा-निर्देश है और इसकी समय-समय पर समीक्षा की जानी चाहिए।</a:t>
            </a:r>
            <a:endParaRPr sz="3200" b="0" i="0" u="none" strike="noStrike" cap="none">
              <a:solidFill>
                <a:srgbClr val="000000"/>
              </a:solidFill>
              <a:latin typeface="Open Sans"/>
              <a:ea typeface="Open Sans"/>
              <a:cs typeface="Open Sans"/>
              <a:sym typeface="Open Sans"/>
            </a:endParaRPr>
          </a:p>
        </p:txBody>
      </p:sp>
      <p:sp>
        <p:nvSpPr>
          <p:cNvPr id="160" name="Google Shape;160;p23"/>
          <p:cNvSpPr txBox="1"/>
          <p:nvPr/>
        </p:nvSpPr>
        <p:spPr>
          <a:xfrm>
            <a:off x="787929" y="1565462"/>
            <a:ext cx="197842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hi" sz="4000" b="1" i="0" u="none" strike="noStrike" cap="none">
                <a:solidFill>
                  <a:srgbClr val="FF0000"/>
                </a:solidFill>
                <a:latin typeface="Open Sans"/>
                <a:ea typeface="Open Sans"/>
                <a:cs typeface="Open Sans"/>
                <a:sym typeface="Open Sans"/>
              </a:rPr>
              <a:t>दायरा</a:t>
            </a:r>
            <a:endParaRPr sz="1400" b="0" i="0" u="none" strike="noStrike" cap="none">
              <a:solidFill>
                <a:srgbClr val="000000"/>
              </a:solidFill>
              <a:latin typeface="Arial"/>
              <a:ea typeface="Arial"/>
              <a:cs typeface="Arial"/>
              <a:sym typeface="Arial"/>
            </a:endParaRPr>
          </a:p>
        </p:txBody>
      </p:sp>
      <p:pic>
        <p:nvPicPr>
          <p:cNvPr id="161" name="Google Shape;161;p23"/>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162" name="Google Shape;162;p23"/>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77"/>
          <p:cNvSpPr txBox="1"/>
          <p:nvPr/>
        </p:nvSpPr>
        <p:spPr>
          <a:xfrm>
            <a:off x="4106173" y="1227234"/>
            <a:ext cx="7643003" cy="493464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सीएसएसआर संचालन के परिचालन चरण में निम्नलिखित निर्देशों का पालन किया जाएगा:-</a:t>
            </a:r>
            <a:endParaRPr sz="32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बटालियन नियमित आधार पर टीम के साथ संपर्क में रहेगी, ऑपरेशन की प्रगति, परिणामों और अभी तक पूरे नहीं किए जाने वाले कार्यों पर नजर रखेगी।</a:t>
            </a:r>
            <a:endParaRPr sz="32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बटालियन अतिरिक्त जनशक्ति एवं संसाधनों की आवश्यकता का आकलन करेगी तथा तैनात टीम को सुदृढ़ीकरण प्रदान करेगी।</a:t>
            </a:r>
            <a:endParaRPr sz="3200" b="0" i="0" u="none" strike="noStrike" cap="none">
              <a:solidFill>
                <a:srgbClr val="000000"/>
              </a:solidFill>
              <a:latin typeface="Open Sans"/>
              <a:ea typeface="Open Sans"/>
              <a:cs typeface="Open Sans"/>
              <a:sym typeface="Open Sans"/>
            </a:endParaRPr>
          </a:p>
        </p:txBody>
      </p:sp>
      <p:pic>
        <p:nvPicPr>
          <p:cNvPr id="597" name="Google Shape;597;p77"/>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598" name="Google Shape;598;p77"/>
          <p:cNvPicPr preferRelativeResize="0"/>
          <p:nvPr/>
        </p:nvPicPr>
        <p:blipFill rotWithShape="1">
          <a:blip r:embed="rId4">
            <a:alphaModFix/>
          </a:blip>
          <a:srcRect/>
          <a:stretch/>
        </p:blipFill>
        <p:spPr>
          <a:xfrm>
            <a:off x="10910656" y="1653"/>
            <a:ext cx="1278408" cy="1015935"/>
          </a:xfrm>
          <a:prstGeom prst="rect">
            <a:avLst/>
          </a:prstGeom>
          <a:noFill/>
          <a:ln>
            <a:noFill/>
          </a:ln>
        </p:spPr>
      </p:pic>
      <p:sp>
        <p:nvSpPr>
          <p:cNvPr id="599" name="Google Shape;599;p77"/>
          <p:cNvSpPr txBox="1"/>
          <p:nvPr/>
        </p:nvSpPr>
        <p:spPr>
          <a:xfrm>
            <a:off x="487392" y="1227234"/>
            <a:ext cx="2588317"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चरण-III: संचालन</a:t>
            </a:r>
            <a:endParaRPr sz="16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78"/>
          <p:cNvSpPr txBox="1"/>
          <p:nvPr/>
        </p:nvSpPr>
        <p:spPr>
          <a:xfrm>
            <a:off x="3946262" y="1267324"/>
            <a:ext cx="7785661" cy="542708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बटालियन किसी भी कठिनाई के मामले में टीम को सहायता प्रदान करेगी और बचाव अभियान के दौरान बेहतर समन्वय के लिए संबंधित राज्य/जिले की अन्य एजेंसियों, ईओसी के साथ संपर्क बनाए रखेगी।</a:t>
            </a:r>
            <a:endParaRPr sz="32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यदि आवश्यक हुआ तो एसएआर(SAR) टीम कमांडर प्रक्रिया के अनुसार मीडिया को जानकारी देंगे और उनसे बातचीत करेंगे।</a:t>
            </a:r>
            <a:endParaRPr sz="32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यूनिट कमांडेंट हर उपलब्धि पर बचावकर्मियों का मनोबल बढ़ाते रहेंगे</a:t>
            </a:r>
            <a:r>
              <a:rPr lang="hi" sz="3200" b="0" i="0" u="none" strike="noStrike" cap="none">
                <a:solidFill>
                  <a:schemeClr val="dk1"/>
                </a:solidFill>
                <a:latin typeface="Arial"/>
                <a:ea typeface="Arial"/>
                <a:cs typeface="Arial"/>
                <a:sym typeface="Arial"/>
              </a:rPr>
              <a:t>।</a:t>
            </a:r>
            <a:endParaRPr sz="3200" b="0" i="0" u="none" strike="noStrike" cap="none">
              <a:solidFill>
                <a:srgbClr val="000000"/>
              </a:solidFill>
              <a:latin typeface="Open Sans"/>
              <a:ea typeface="Open Sans"/>
              <a:cs typeface="Open Sans"/>
              <a:sym typeface="Open Sans"/>
            </a:endParaRPr>
          </a:p>
        </p:txBody>
      </p:sp>
      <p:pic>
        <p:nvPicPr>
          <p:cNvPr id="605" name="Google Shape;605;p78"/>
          <p:cNvPicPr preferRelativeResize="0"/>
          <p:nvPr/>
        </p:nvPicPr>
        <p:blipFill rotWithShape="1">
          <a:blip r:embed="rId3">
            <a:alphaModFix/>
          </a:blip>
          <a:srcRect l="25000" r="23999"/>
          <a:stretch/>
        </p:blipFill>
        <p:spPr>
          <a:xfrm>
            <a:off x="10739799" y="0"/>
            <a:ext cx="1646238" cy="1060290"/>
          </a:xfrm>
          <a:prstGeom prst="rect">
            <a:avLst/>
          </a:prstGeom>
          <a:noFill/>
          <a:ln>
            <a:noFill/>
          </a:ln>
        </p:spPr>
      </p:pic>
      <p:pic>
        <p:nvPicPr>
          <p:cNvPr id="606" name="Google Shape;606;p78"/>
          <p:cNvPicPr preferRelativeResize="0"/>
          <p:nvPr/>
        </p:nvPicPr>
        <p:blipFill rotWithShape="1">
          <a:blip r:embed="rId4">
            <a:alphaModFix/>
          </a:blip>
          <a:srcRect/>
          <a:stretch/>
        </p:blipFill>
        <p:spPr>
          <a:xfrm>
            <a:off x="228600" y="152400"/>
            <a:ext cx="1211263" cy="865188"/>
          </a:xfrm>
          <a:prstGeom prst="rect">
            <a:avLst/>
          </a:prstGeom>
          <a:noFill/>
          <a:ln>
            <a:noFill/>
          </a:ln>
        </p:spPr>
      </p:pic>
      <p:pic>
        <p:nvPicPr>
          <p:cNvPr id="607" name="Google Shape;607;p78"/>
          <p:cNvPicPr preferRelativeResize="0"/>
          <p:nvPr/>
        </p:nvPicPr>
        <p:blipFill rotWithShape="1">
          <a:blip r:embed="rId5">
            <a:alphaModFix/>
          </a:blip>
          <a:srcRect/>
          <a:stretch/>
        </p:blipFill>
        <p:spPr>
          <a:xfrm>
            <a:off x="10913592" y="1653"/>
            <a:ext cx="1278408" cy="1015935"/>
          </a:xfrm>
          <a:prstGeom prst="rect">
            <a:avLst/>
          </a:prstGeom>
          <a:noFill/>
          <a:ln>
            <a:noFill/>
          </a:ln>
        </p:spPr>
      </p:pic>
      <p:sp>
        <p:nvSpPr>
          <p:cNvPr id="608" name="Google Shape;608;p78"/>
          <p:cNvSpPr txBox="1"/>
          <p:nvPr/>
        </p:nvSpPr>
        <p:spPr>
          <a:xfrm>
            <a:off x="228600" y="1267324"/>
            <a:ext cx="2653145"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चरण-III: संचालन</a:t>
            </a:r>
            <a:endParaRPr sz="16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79"/>
          <p:cNvSpPr txBox="1"/>
          <p:nvPr/>
        </p:nvSpPr>
        <p:spPr>
          <a:xfrm>
            <a:off x="383874" y="1585548"/>
            <a:ext cx="354977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3600" b="1" i="0" u="none" strike="noStrike" cap="none">
                <a:solidFill>
                  <a:srgbClr val="FF0000"/>
                </a:solidFill>
                <a:latin typeface="Arial"/>
                <a:ea typeface="Arial"/>
                <a:cs typeface="Arial"/>
                <a:sym typeface="Arial"/>
              </a:rPr>
              <a:t>चरण-III: संचालन</a:t>
            </a:r>
            <a:endParaRPr sz="1400" b="0" i="0" u="none" strike="noStrike" cap="none">
              <a:solidFill>
                <a:srgbClr val="000000"/>
              </a:solidFill>
              <a:latin typeface="Arial"/>
              <a:ea typeface="Arial"/>
              <a:cs typeface="Arial"/>
              <a:sym typeface="Arial"/>
            </a:endParaRPr>
          </a:p>
        </p:txBody>
      </p:sp>
      <p:sp>
        <p:nvSpPr>
          <p:cNvPr id="614" name="Google Shape;614;p79"/>
          <p:cNvSpPr txBox="1"/>
          <p:nvPr/>
        </p:nvSpPr>
        <p:spPr>
          <a:xfrm>
            <a:off x="3933644" y="1438140"/>
            <a:ext cx="7880083" cy="4729459"/>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ऑपरेशन के दौरान टीम कमांडर द्वारा टीम के भीतर आराम और राहत सुनिश्चित की जाएगी।</a:t>
            </a:r>
            <a:endParaRPr sz="1400" b="0" i="0" u="none" strike="noStrike" cap="none">
              <a:solidFill>
                <a:srgbClr val="000000"/>
              </a:solidFill>
              <a:latin typeface="Arial"/>
              <a:ea typeface="Arial"/>
              <a:cs typeface="Arial"/>
              <a:sym typeface="Arial"/>
            </a:endParaRPr>
          </a:p>
          <a:p>
            <a:pPr marL="571500" marR="0" lvl="0" indent="-571500" algn="just" rtl="0">
              <a:lnSpc>
                <a:spcPct val="15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एसएआर टीम ऑपरेशन के दौरान INSARAG के दिशा-निर्देशों और प्रक्रियाओं का पालन करेगी। टीम कमांडर द्वारा अन्य हितधारकों के साथ उचित समन्वय सुनिश्चित किया जाएगा।</a:t>
            </a:r>
            <a:endParaRPr sz="1400" b="0" i="0" u="none" strike="noStrike" cap="none">
              <a:solidFill>
                <a:srgbClr val="000000"/>
              </a:solidFill>
              <a:latin typeface="Arial"/>
              <a:ea typeface="Arial"/>
              <a:cs typeface="Arial"/>
              <a:sym typeface="Arial"/>
            </a:endParaRPr>
          </a:p>
        </p:txBody>
      </p:sp>
      <p:pic>
        <p:nvPicPr>
          <p:cNvPr id="615" name="Google Shape;615;p79"/>
          <p:cNvPicPr preferRelativeResize="0"/>
          <p:nvPr/>
        </p:nvPicPr>
        <p:blipFill rotWithShape="1">
          <a:blip r:embed="rId3">
            <a:alphaModFix/>
          </a:blip>
          <a:srcRect l="25000" r="23999"/>
          <a:stretch/>
        </p:blipFill>
        <p:spPr>
          <a:xfrm>
            <a:off x="10739799" y="0"/>
            <a:ext cx="1646238" cy="1060290"/>
          </a:xfrm>
          <a:prstGeom prst="rect">
            <a:avLst/>
          </a:prstGeom>
          <a:noFill/>
          <a:ln>
            <a:noFill/>
          </a:ln>
        </p:spPr>
      </p:pic>
      <p:pic>
        <p:nvPicPr>
          <p:cNvPr id="616" name="Google Shape;616;p79"/>
          <p:cNvPicPr preferRelativeResize="0"/>
          <p:nvPr/>
        </p:nvPicPr>
        <p:blipFill rotWithShape="1">
          <a:blip r:embed="rId4">
            <a:alphaModFix/>
          </a:blip>
          <a:srcRect/>
          <a:stretch/>
        </p:blipFill>
        <p:spPr>
          <a:xfrm>
            <a:off x="228600" y="152400"/>
            <a:ext cx="1211263" cy="86518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80"/>
          <p:cNvSpPr txBox="1"/>
          <p:nvPr/>
        </p:nvSpPr>
        <p:spPr>
          <a:xfrm>
            <a:off x="569343" y="1198283"/>
            <a:ext cx="3174521"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सीएसएसआर संचालन के दौरान सुरक्षा उपाय</a:t>
            </a:r>
            <a:endParaRPr sz="1600" b="0" i="0" u="none" strike="noStrike" cap="none">
              <a:solidFill>
                <a:srgbClr val="000000"/>
              </a:solidFill>
              <a:latin typeface="Open Sans"/>
              <a:ea typeface="Open Sans"/>
              <a:cs typeface="Open Sans"/>
              <a:sym typeface="Open Sans"/>
            </a:endParaRPr>
          </a:p>
        </p:txBody>
      </p:sp>
      <p:sp>
        <p:nvSpPr>
          <p:cNvPr id="622" name="Google Shape;622;p80"/>
          <p:cNvSpPr txBox="1"/>
          <p:nvPr/>
        </p:nvSpPr>
        <p:spPr>
          <a:xfrm>
            <a:off x="4224068" y="2700955"/>
            <a:ext cx="7832785" cy="382664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घटना स्थल</a:t>
            </a:r>
            <a:endParaRPr sz="28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व्यक्तिगत सुरक्षा उपकरण</a:t>
            </a:r>
            <a:endParaRPr sz="28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स्वच्छता</a:t>
            </a:r>
            <a:endParaRPr sz="28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सुरक्षा अधिकारी</a:t>
            </a:r>
            <a:endParaRPr sz="28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टीम सुरक्षा</a:t>
            </a:r>
            <a:endParaRPr sz="28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सुरक्षा उल्लंघन</a:t>
            </a:r>
            <a:endParaRPr sz="2800" b="0" i="0" u="none" strike="noStrike" cap="none">
              <a:solidFill>
                <a:srgbClr val="000000"/>
              </a:solidFill>
              <a:latin typeface="Arial"/>
              <a:ea typeface="Arial"/>
              <a:cs typeface="Arial"/>
              <a:sym typeface="Arial"/>
            </a:endParaRPr>
          </a:p>
        </p:txBody>
      </p:sp>
      <p:sp>
        <p:nvSpPr>
          <p:cNvPr id="623" name="Google Shape;623;p80"/>
          <p:cNvSpPr txBox="1"/>
          <p:nvPr/>
        </p:nvSpPr>
        <p:spPr>
          <a:xfrm>
            <a:off x="3881887" y="1198283"/>
            <a:ext cx="7832785"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hi" sz="2800" b="0" i="0" u="none" strike="noStrike" cap="none">
                <a:solidFill>
                  <a:srgbClr val="000000"/>
                </a:solidFill>
                <a:latin typeface="Arial"/>
                <a:ea typeface="Arial"/>
                <a:cs typeface="Arial"/>
                <a:sym typeface="Arial"/>
              </a:rPr>
              <a:t>CSSR अभियान के दौरान सभी टीम सदस्यों द्वारा सुरक्षा उपायों का पालन कराया जाना टीम कमांडर और सुरक्षा अधिकारी की जिम्मेदारी है।</a:t>
            </a:r>
            <a:endParaRPr sz="1400" b="0" i="0" u="none" strike="noStrike" cap="none">
              <a:solidFill>
                <a:srgbClr val="000000"/>
              </a:solidFill>
              <a:latin typeface="Arial"/>
              <a:ea typeface="Arial"/>
              <a:cs typeface="Arial"/>
              <a:sym typeface="Arial"/>
            </a:endParaRPr>
          </a:p>
        </p:txBody>
      </p:sp>
      <p:pic>
        <p:nvPicPr>
          <p:cNvPr id="624" name="Google Shape;624;p80"/>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625" name="Google Shape;625;p80"/>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81"/>
          <p:cNvSpPr txBox="1"/>
          <p:nvPr/>
        </p:nvSpPr>
        <p:spPr>
          <a:xfrm>
            <a:off x="401128" y="1215245"/>
            <a:ext cx="4253999"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सीएसएसआर संचालन के दौरान सुरक्षा उपाय</a:t>
            </a:r>
            <a:endParaRPr sz="1600" b="0" i="0" u="none" strike="noStrike" cap="none">
              <a:solidFill>
                <a:srgbClr val="FF0000"/>
              </a:solidFill>
              <a:latin typeface="Open Sans"/>
              <a:ea typeface="Open Sans"/>
              <a:cs typeface="Open Sans"/>
              <a:sym typeface="Open Sans"/>
            </a:endParaRPr>
          </a:p>
        </p:txBody>
      </p:sp>
      <p:sp>
        <p:nvSpPr>
          <p:cNvPr id="631" name="Google Shape;631;p81"/>
          <p:cNvSpPr txBox="1"/>
          <p:nvPr/>
        </p:nvSpPr>
        <p:spPr>
          <a:xfrm>
            <a:off x="5486399" y="1215245"/>
            <a:ext cx="6383548" cy="540143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2800"/>
              <a:buFont typeface="Noto Sans Symbols"/>
              <a:buChar char="▪"/>
            </a:pPr>
            <a:r>
              <a:rPr lang="hi" sz="2400" b="0" i="0" u="none" strike="noStrike" cap="none">
                <a:solidFill>
                  <a:schemeClr val="dk1"/>
                </a:solidFill>
                <a:latin typeface="Arial"/>
                <a:ea typeface="Arial"/>
                <a:cs typeface="Arial"/>
                <a:sym typeface="Arial"/>
              </a:rPr>
              <a:t>सीटी संकेत</a:t>
            </a:r>
            <a:endParaRPr sz="2400" b="0" i="0" u="none" strike="noStrike" cap="none">
              <a:solidFill>
                <a:srgbClr val="000000"/>
              </a:solidFill>
              <a:latin typeface="Arial"/>
              <a:ea typeface="Arial"/>
              <a:cs typeface="Arial"/>
              <a:sym typeface="Arial"/>
            </a:endParaRPr>
          </a:p>
          <a:p>
            <a:pPr marL="457200" marR="0" lvl="0" indent="-457200" algn="just" rtl="0">
              <a:lnSpc>
                <a:spcPct val="100000"/>
              </a:lnSpc>
              <a:spcBef>
                <a:spcPts val="1400"/>
              </a:spcBef>
              <a:spcAft>
                <a:spcPts val="0"/>
              </a:spcAft>
              <a:buClr>
                <a:schemeClr val="dk1"/>
              </a:buClr>
              <a:buSzPts val="2800"/>
              <a:buFont typeface="Noto Sans Symbols"/>
              <a:buChar char="▪"/>
            </a:pPr>
            <a:r>
              <a:rPr lang="hi" sz="2400" b="0" i="0" u="none" strike="noStrike" cap="none">
                <a:solidFill>
                  <a:schemeClr val="dk1"/>
                </a:solidFill>
                <a:latin typeface="Arial"/>
                <a:ea typeface="Arial"/>
                <a:cs typeface="Arial"/>
                <a:sym typeface="Arial"/>
              </a:rPr>
              <a:t>सुरक्षा क्षेत्र</a:t>
            </a:r>
            <a:endParaRPr sz="2400" b="0" i="0" u="none" strike="noStrike" cap="none">
              <a:solidFill>
                <a:srgbClr val="000000"/>
              </a:solidFill>
              <a:latin typeface="Arial"/>
              <a:ea typeface="Arial"/>
              <a:cs typeface="Arial"/>
              <a:sym typeface="Arial"/>
            </a:endParaRPr>
          </a:p>
          <a:p>
            <a:pPr marL="457200" marR="0" lvl="0" indent="-457200" algn="just" rtl="0">
              <a:lnSpc>
                <a:spcPct val="100000"/>
              </a:lnSpc>
              <a:spcBef>
                <a:spcPts val="1400"/>
              </a:spcBef>
              <a:spcAft>
                <a:spcPts val="0"/>
              </a:spcAft>
              <a:buClr>
                <a:schemeClr val="dk1"/>
              </a:buClr>
              <a:buSzPts val="2800"/>
              <a:buFont typeface="Noto Sans Symbols"/>
              <a:buChar char="▪"/>
            </a:pPr>
            <a:r>
              <a:rPr lang="hi" sz="2400" b="0" i="0" u="none" strike="noStrike" cap="none">
                <a:solidFill>
                  <a:schemeClr val="dk1"/>
                </a:solidFill>
                <a:latin typeface="Arial"/>
                <a:ea typeface="Arial"/>
                <a:cs typeface="Arial"/>
                <a:sym typeface="Arial"/>
              </a:rPr>
              <a:t>आपातकालीन चिकित्सा सेवाएँ</a:t>
            </a:r>
            <a:endParaRPr sz="2400" b="0" i="0" u="none" strike="noStrike" cap="none">
              <a:solidFill>
                <a:srgbClr val="000000"/>
              </a:solidFill>
              <a:latin typeface="Arial"/>
              <a:ea typeface="Arial"/>
              <a:cs typeface="Arial"/>
              <a:sym typeface="Arial"/>
            </a:endParaRPr>
          </a:p>
          <a:p>
            <a:pPr marL="457200" marR="0" lvl="0" indent="-457200" algn="just" rtl="0">
              <a:lnSpc>
                <a:spcPct val="100000"/>
              </a:lnSpc>
              <a:spcBef>
                <a:spcPts val="1400"/>
              </a:spcBef>
              <a:spcAft>
                <a:spcPts val="0"/>
              </a:spcAft>
              <a:buClr>
                <a:schemeClr val="dk1"/>
              </a:buClr>
              <a:buSzPts val="2800"/>
              <a:buFont typeface="Noto Sans Symbols"/>
              <a:buChar char="▪"/>
            </a:pPr>
            <a:r>
              <a:rPr lang="hi" sz="2400" b="0" i="0" u="none" strike="noStrike" cap="none">
                <a:solidFill>
                  <a:schemeClr val="dk1"/>
                </a:solidFill>
                <a:latin typeface="Arial"/>
                <a:ea typeface="Arial"/>
                <a:cs typeface="Arial"/>
                <a:sym typeface="Arial"/>
              </a:rPr>
              <a:t>आग बुझाने का यंत्र</a:t>
            </a:r>
            <a:endParaRPr sz="2400" b="0" i="0" u="none" strike="noStrike" cap="none">
              <a:solidFill>
                <a:srgbClr val="000000"/>
              </a:solidFill>
              <a:latin typeface="Arial"/>
              <a:ea typeface="Arial"/>
              <a:cs typeface="Arial"/>
              <a:sym typeface="Arial"/>
            </a:endParaRPr>
          </a:p>
          <a:p>
            <a:pPr marL="457200" marR="0" lvl="0" indent="-457200" algn="just" rtl="0">
              <a:lnSpc>
                <a:spcPct val="100000"/>
              </a:lnSpc>
              <a:spcBef>
                <a:spcPts val="1400"/>
              </a:spcBef>
              <a:spcAft>
                <a:spcPts val="0"/>
              </a:spcAft>
              <a:buClr>
                <a:schemeClr val="dk1"/>
              </a:buClr>
              <a:buSzPts val="2800"/>
              <a:buFont typeface="Noto Sans Symbols"/>
              <a:buChar char="▪"/>
            </a:pPr>
            <a:r>
              <a:rPr lang="hi" sz="2400" b="0" i="0" u="none" strike="noStrike" cap="none">
                <a:solidFill>
                  <a:schemeClr val="dk1"/>
                </a:solidFill>
                <a:latin typeface="Arial"/>
                <a:ea typeface="Arial"/>
                <a:cs typeface="Arial"/>
                <a:sym typeface="Arial"/>
              </a:rPr>
              <a:t>रख-रखाव</a:t>
            </a:r>
            <a:endParaRPr sz="2400" b="0" i="0" u="none" strike="noStrike" cap="none">
              <a:solidFill>
                <a:srgbClr val="000000"/>
              </a:solidFill>
              <a:latin typeface="Arial"/>
              <a:ea typeface="Arial"/>
              <a:cs typeface="Arial"/>
              <a:sym typeface="Arial"/>
            </a:endParaRPr>
          </a:p>
          <a:p>
            <a:pPr marL="457200" marR="0" lvl="0" indent="-457200" algn="just" rtl="0">
              <a:lnSpc>
                <a:spcPct val="100000"/>
              </a:lnSpc>
              <a:spcBef>
                <a:spcPts val="1400"/>
              </a:spcBef>
              <a:spcAft>
                <a:spcPts val="0"/>
              </a:spcAft>
              <a:buClr>
                <a:schemeClr val="dk1"/>
              </a:buClr>
              <a:buSzPts val="2800"/>
              <a:buFont typeface="Noto Sans Symbols"/>
              <a:buChar char="▪"/>
            </a:pPr>
            <a:r>
              <a:rPr lang="hi" sz="2400" b="0" i="0" u="none" strike="noStrike" cap="none">
                <a:solidFill>
                  <a:schemeClr val="dk1"/>
                </a:solidFill>
                <a:latin typeface="Arial"/>
                <a:ea typeface="Arial"/>
                <a:cs typeface="Arial"/>
                <a:sym typeface="Arial"/>
              </a:rPr>
              <a:t>घूर्णन</a:t>
            </a:r>
            <a:endParaRPr sz="2400" b="0" i="0" u="none" strike="noStrike" cap="none">
              <a:solidFill>
                <a:schemeClr val="dk1"/>
              </a:solidFill>
              <a:latin typeface="Arial"/>
              <a:ea typeface="Arial"/>
              <a:cs typeface="Arial"/>
              <a:sym typeface="Arial"/>
            </a:endParaRPr>
          </a:p>
          <a:p>
            <a:pPr marL="457200" marR="0" lvl="0" indent="-457200" algn="just" rtl="0">
              <a:lnSpc>
                <a:spcPct val="100000"/>
              </a:lnSpc>
              <a:spcBef>
                <a:spcPts val="1400"/>
              </a:spcBef>
              <a:spcAft>
                <a:spcPts val="0"/>
              </a:spcAft>
              <a:buClr>
                <a:schemeClr val="dk1"/>
              </a:buClr>
              <a:buSzPts val="2800"/>
              <a:buFont typeface="Noto Sans Symbols"/>
              <a:buChar char="▪"/>
            </a:pPr>
            <a:r>
              <a:rPr lang="hi" sz="2400" b="0" i="0" u="none" strike="noStrike" cap="none">
                <a:solidFill>
                  <a:schemeClr val="dk1"/>
                </a:solidFill>
                <a:latin typeface="Arial"/>
                <a:ea typeface="Arial"/>
                <a:cs typeface="Arial"/>
                <a:sym typeface="Arial"/>
              </a:rPr>
              <a:t>कचरा</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1400"/>
              </a:spcBef>
              <a:spcAft>
                <a:spcPts val="0"/>
              </a:spcAft>
              <a:buClr>
                <a:schemeClr val="dk1"/>
              </a:buClr>
              <a:buSzPts val="2800"/>
              <a:buFont typeface="Noto Sans Symbols"/>
              <a:buChar char="▪"/>
            </a:pPr>
            <a:r>
              <a:rPr lang="hi" sz="2400" b="0" i="0" u="none" strike="noStrike" cap="none">
                <a:solidFill>
                  <a:schemeClr val="dk1"/>
                </a:solidFill>
                <a:latin typeface="Arial"/>
                <a:ea typeface="Arial"/>
                <a:cs typeface="Arial"/>
                <a:sym typeface="Arial"/>
              </a:rPr>
              <a:t>सुरक्षा अंकन</a:t>
            </a:r>
            <a:endParaRPr sz="2400" b="0" i="0" u="none" strike="noStrike" cap="none">
              <a:solidFill>
                <a:srgbClr val="000000"/>
              </a:solidFill>
              <a:latin typeface="Arial"/>
              <a:ea typeface="Arial"/>
              <a:cs typeface="Arial"/>
              <a:sym typeface="Arial"/>
            </a:endParaRPr>
          </a:p>
          <a:p>
            <a:pPr marL="457200" marR="0" lvl="0" indent="-457200" algn="l" rtl="0">
              <a:lnSpc>
                <a:spcPct val="100000"/>
              </a:lnSpc>
              <a:spcBef>
                <a:spcPts val="1400"/>
              </a:spcBef>
              <a:spcAft>
                <a:spcPts val="0"/>
              </a:spcAft>
              <a:buClr>
                <a:schemeClr val="dk1"/>
              </a:buClr>
              <a:buSzPts val="2800"/>
              <a:buFont typeface="Noto Sans Symbols"/>
              <a:buChar char="▪"/>
            </a:pPr>
            <a:r>
              <a:rPr lang="hi" sz="2400" b="0" i="0" u="none" strike="noStrike" cap="none">
                <a:solidFill>
                  <a:schemeClr val="dk1"/>
                </a:solidFill>
                <a:latin typeface="Arial"/>
                <a:ea typeface="Arial"/>
                <a:cs typeface="Arial"/>
                <a:sym typeface="Arial"/>
              </a:rPr>
              <a:t>मिश्रित</a:t>
            </a:r>
            <a:endParaRPr sz="2400" b="1" i="0" u="none" strike="noStrike" cap="none">
              <a:solidFill>
                <a:srgbClr val="0000CC"/>
              </a:solidFill>
              <a:latin typeface="Arial"/>
              <a:ea typeface="Arial"/>
              <a:cs typeface="Arial"/>
              <a:sym typeface="Arial"/>
            </a:endParaRPr>
          </a:p>
          <a:p>
            <a:pPr marL="457200" marR="0" lvl="0" indent="-457200" algn="just" rtl="0">
              <a:lnSpc>
                <a:spcPct val="100000"/>
              </a:lnSpc>
              <a:spcBef>
                <a:spcPts val="1400"/>
              </a:spcBef>
              <a:spcAft>
                <a:spcPts val="0"/>
              </a:spcAft>
              <a:buClr>
                <a:schemeClr val="dk1"/>
              </a:buClr>
              <a:buSzPts val="2800"/>
              <a:buFont typeface="Arial"/>
              <a:buNone/>
            </a:pPr>
            <a:r>
              <a:rPr lang="hi" sz="2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632" name="Google Shape;632;p81"/>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633" name="Google Shape;633;p81"/>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82"/>
          <p:cNvSpPr txBox="1"/>
          <p:nvPr/>
        </p:nvSpPr>
        <p:spPr>
          <a:xfrm>
            <a:off x="4152773" y="1706824"/>
            <a:ext cx="7641562" cy="425753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Noto Sans Symbols"/>
              <a:buChar char="▪"/>
            </a:pPr>
            <a:r>
              <a:rPr lang="hi" sz="2800" b="0" i="0" u="none" strike="noStrike" cap="none">
                <a:solidFill>
                  <a:schemeClr val="dk1"/>
                </a:solidFill>
                <a:latin typeface="Arial"/>
                <a:ea typeface="Arial"/>
                <a:cs typeface="Arial"/>
                <a:sym typeface="Arial"/>
              </a:rPr>
              <a:t>चरण – I : घटनास्थल को सुरक्षित करना</a:t>
            </a:r>
            <a:endParaRPr sz="2800" b="0" i="0" u="none" strike="noStrike" cap="none">
              <a:solidFill>
                <a:srgbClr val="000000"/>
              </a:solidFill>
              <a:latin typeface="Arial"/>
              <a:ea typeface="Arial"/>
              <a:cs typeface="Arial"/>
              <a:sym typeface="Arial"/>
            </a:endParaRPr>
          </a:p>
          <a:p>
            <a:pPr marL="342900" marR="0" lvl="0" indent="-342900" algn="l"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चरण – ii: प्रारंभिक मूल्यांकन</a:t>
            </a:r>
            <a:endParaRPr sz="2800" b="0" i="0" u="none" strike="noStrike" cap="none">
              <a:solidFill>
                <a:srgbClr val="000000"/>
              </a:solidFill>
              <a:latin typeface="Arial"/>
              <a:ea typeface="Arial"/>
              <a:cs typeface="Arial"/>
              <a:sym typeface="Arial"/>
            </a:endParaRPr>
          </a:p>
          <a:p>
            <a:pPr marL="342900" marR="0" lvl="0" indent="-342900" algn="l"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चरण – iii: खोजें और पता लगाएँ</a:t>
            </a:r>
            <a:endParaRPr sz="2800" b="0" i="0" u="none" strike="noStrike" cap="none">
              <a:solidFill>
                <a:srgbClr val="000000"/>
              </a:solidFill>
              <a:latin typeface="Arial"/>
              <a:ea typeface="Arial"/>
              <a:cs typeface="Arial"/>
              <a:sym typeface="Arial"/>
            </a:endParaRPr>
          </a:p>
          <a:p>
            <a:pPr marL="342900" marR="0" lvl="0" indent="-342900" algn="l"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चरण – iv: पहुँच प्राप्त करना</a:t>
            </a:r>
            <a:endParaRPr sz="2800" b="0" i="0" u="none" strike="noStrike" cap="none">
              <a:solidFill>
                <a:srgbClr val="000000"/>
              </a:solidFill>
              <a:latin typeface="Arial"/>
              <a:ea typeface="Arial"/>
              <a:cs typeface="Arial"/>
              <a:sym typeface="Arial"/>
            </a:endParaRPr>
          </a:p>
          <a:p>
            <a:pPr marL="342900" marR="0" lvl="0" indent="-342900" algn="l"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चरण – v: पीड़ित को बाहर निकालना</a:t>
            </a:r>
            <a:endParaRPr sz="2800" b="0" i="0" u="none" strike="noStrike" cap="none">
              <a:solidFill>
                <a:srgbClr val="000000"/>
              </a:solidFill>
              <a:latin typeface="Arial"/>
              <a:ea typeface="Arial"/>
              <a:cs typeface="Arial"/>
              <a:sym typeface="Arial"/>
            </a:endParaRPr>
          </a:p>
          <a:p>
            <a:pPr marL="342900" marR="0" lvl="0" indent="-139700" algn="l" rtl="0">
              <a:lnSpc>
                <a:spcPct val="100000"/>
              </a:lnSpc>
              <a:spcBef>
                <a:spcPts val="1600"/>
              </a:spcBef>
              <a:spcAft>
                <a:spcPts val="0"/>
              </a:spcAft>
              <a:buClr>
                <a:schemeClr val="dk1"/>
              </a:buClr>
              <a:buSzPts val="3200"/>
              <a:buFont typeface="Noto Sans Symbols"/>
              <a:buNone/>
            </a:pP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639" name="Google Shape;639;p82"/>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640" name="Google Shape;640;p82"/>
          <p:cNvSpPr txBox="1"/>
          <p:nvPr/>
        </p:nvSpPr>
        <p:spPr>
          <a:xfrm>
            <a:off x="603850" y="1706824"/>
            <a:ext cx="2898475"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सीएसएसआर संचालन के दौरान सुरक्षा उपाय</a:t>
            </a:r>
            <a:endParaRPr sz="1600" b="0" i="0" u="none" strike="noStrike" cap="none">
              <a:solidFill>
                <a:srgbClr val="FF0000"/>
              </a:solidFill>
              <a:latin typeface="Open Sans"/>
              <a:ea typeface="Open Sans"/>
              <a:cs typeface="Open Sans"/>
              <a:sym typeface="Open Sans"/>
            </a:endParaRPr>
          </a:p>
        </p:txBody>
      </p:sp>
      <p:pic>
        <p:nvPicPr>
          <p:cNvPr id="641" name="Google Shape;641;p82"/>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83"/>
          <p:cNvSpPr txBox="1"/>
          <p:nvPr/>
        </p:nvSpPr>
        <p:spPr>
          <a:xfrm>
            <a:off x="228600" y="1729396"/>
            <a:ext cx="3260785"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चरण-IV: निष्क्रियीकरण और विसंचालन</a:t>
            </a:r>
            <a:endParaRPr sz="1600" b="0" i="0" u="none" strike="noStrike" cap="none">
              <a:solidFill>
                <a:srgbClr val="FF0000"/>
              </a:solidFill>
              <a:latin typeface="Open Sans"/>
              <a:ea typeface="Open Sans"/>
              <a:cs typeface="Open Sans"/>
              <a:sym typeface="Open Sans"/>
            </a:endParaRPr>
          </a:p>
        </p:txBody>
      </p:sp>
      <p:sp>
        <p:nvSpPr>
          <p:cNvPr id="647" name="Google Shape;647;p83"/>
          <p:cNvSpPr txBox="1"/>
          <p:nvPr/>
        </p:nvSpPr>
        <p:spPr>
          <a:xfrm>
            <a:off x="3640347" y="1729396"/>
            <a:ext cx="8551653" cy="394975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ऑपरेशन पूरा होने के बाद, एसएआर(SAR) टीमों को हटा दिया जाता है:</a:t>
            </a:r>
            <a:endParaRPr sz="2800" b="0" i="0" u="none" strike="noStrike" cap="none">
              <a:solidFill>
                <a:srgbClr val="000000"/>
              </a:solidFill>
              <a:latin typeface="Open Sans"/>
              <a:ea typeface="Open Sans"/>
              <a:cs typeface="Open Sans"/>
              <a:sym typeface="Open Sans"/>
            </a:endParaRPr>
          </a:p>
          <a:p>
            <a:pPr marL="0" marR="0" lvl="0" indent="-203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जब एसएआर टीम ने कार्य पूरा कर लिया, तो ऑपरेशन को समाप्त करने का निर्णय मुख्यालय एनडीआरएफ/डीआईजी (ऑपरेशन)/यूनिट कमांडेंट द्वारा संबंधित राज्य/जिला प्राधिकरण के परामर्श से लिया जाएगा।</a:t>
            </a:r>
            <a:endParaRPr sz="2800" b="0" i="0" u="none" strike="noStrike" cap="none">
              <a:solidFill>
                <a:srgbClr val="000000"/>
              </a:solidFill>
              <a:latin typeface="Open Sans"/>
              <a:ea typeface="Open Sans"/>
              <a:cs typeface="Open Sans"/>
              <a:sym typeface="Open Sans"/>
            </a:endParaRPr>
          </a:p>
          <a:p>
            <a:pPr marL="0" marR="0" lvl="0" indent="-203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सभी आवश्यक मंजूरी संबंधित राज्य/जिला प्राधिकारियों से ली जाती है।</a:t>
            </a:r>
            <a:endParaRPr sz="2800" b="0" i="0" u="none" strike="noStrike" cap="none">
              <a:solidFill>
                <a:srgbClr val="000000"/>
              </a:solidFill>
              <a:latin typeface="Open Sans"/>
              <a:ea typeface="Open Sans"/>
              <a:cs typeface="Open Sans"/>
              <a:sym typeface="Open Sans"/>
            </a:endParaRPr>
          </a:p>
        </p:txBody>
      </p:sp>
      <p:pic>
        <p:nvPicPr>
          <p:cNvPr id="648" name="Google Shape;648;p83"/>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649" name="Google Shape;649;p83"/>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84"/>
          <p:cNvSpPr txBox="1"/>
          <p:nvPr/>
        </p:nvSpPr>
        <p:spPr>
          <a:xfrm>
            <a:off x="452887" y="1593886"/>
            <a:ext cx="3036498"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3600" b="1" i="0" u="none" strike="noStrike" cap="none">
                <a:solidFill>
                  <a:srgbClr val="FF0000"/>
                </a:solidFill>
                <a:latin typeface="Arial"/>
                <a:ea typeface="Arial"/>
                <a:cs typeface="Arial"/>
                <a:sym typeface="Arial"/>
              </a:rPr>
              <a:t>चरण-IV: निष्क्रियीकरण और विसंचालन</a:t>
            </a:r>
            <a:endParaRPr sz="1400" b="0" i="0" u="none" strike="noStrike" cap="none">
              <a:solidFill>
                <a:srgbClr val="000000"/>
              </a:solidFill>
              <a:latin typeface="Arial"/>
              <a:ea typeface="Arial"/>
              <a:cs typeface="Arial"/>
              <a:sym typeface="Arial"/>
            </a:endParaRPr>
          </a:p>
        </p:txBody>
      </p:sp>
      <p:sp>
        <p:nvSpPr>
          <p:cNvPr id="655" name="Google Shape;655;p84"/>
          <p:cNvSpPr txBox="1"/>
          <p:nvPr/>
        </p:nvSpPr>
        <p:spPr>
          <a:xfrm>
            <a:off x="3640347" y="1593886"/>
            <a:ext cx="7781027" cy="3313687"/>
          </a:xfrm>
          <a:prstGeom prst="rect">
            <a:avLst/>
          </a:prstGeom>
          <a:noFill/>
          <a:ln>
            <a:noFill/>
          </a:ln>
        </p:spPr>
        <p:txBody>
          <a:bodyPr spcFirstLastPara="1" wrap="square" lIns="91425" tIns="45700" rIns="91425" bIns="45700" anchor="t" anchorCtr="0">
            <a:spAutoFit/>
          </a:bodyPr>
          <a:lstStyle/>
          <a:p>
            <a:pPr marL="514350" marR="0" lvl="0" indent="-51435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एसएआर टीम के डी-मोबिलाइजेशन से पहले, टीम कमांडर द्वारा डी-मोबिलाइजेशन फॉर्म तैयार किया जाएगा।</a:t>
            </a:r>
            <a:endParaRPr sz="2800" b="0" i="0" u="none" strike="noStrike" cap="none">
              <a:solidFill>
                <a:srgbClr val="000000"/>
              </a:solidFill>
              <a:latin typeface="Open Sans"/>
              <a:ea typeface="Open Sans"/>
              <a:cs typeface="Open Sans"/>
              <a:sym typeface="Open Sans"/>
            </a:endParaRPr>
          </a:p>
          <a:p>
            <a:pPr marL="514350" marR="0" lvl="0" indent="-51435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ऑपरेशन स्थल पर सभी उपकरणों की जाँच करें और उनकी गिनती करें, ताकि नुकसान या क्षति, यदि कोई हो, का पता चल सके। सामान लोड किया जाता है और टीमें अपने-अपने स्थानों पर वापस चली जाती हैं।</a:t>
            </a:r>
            <a:endParaRPr sz="2800" b="0" i="0" u="none" strike="noStrike" cap="none">
              <a:solidFill>
                <a:srgbClr val="000000"/>
              </a:solidFill>
              <a:latin typeface="Open Sans"/>
              <a:ea typeface="Open Sans"/>
              <a:cs typeface="Open Sans"/>
              <a:sym typeface="Open Sans"/>
            </a:endParaRPr>
          </a:p>
        </p:txBody>
      </p:sp>
      <p:pic>
        <p:nvPicPr>
          <p:cNvPr id="656" name="Google Shape;656;p84"/>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657" name="Google Shape;657;p84"/>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85"/>
          <p:cNvSpPr txBox="1"/>
          <p:nvPr/>
        </p:nvSpPr>
        <p:spPr>
          <a:xfrm>
            <a:off x="3610155" y="1553742"/>
            <a:ext cx="8420231" cy="417546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वि-संचालन चरण के दौरान निम्नलिखित निर्देशों का पालन किया जाना चाहिए: -</a:t>
            </a:r>
            <a:endParaRPr sz="28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ऑपरेशन समाप्त होने के बाद, यूनिट कमांडेंट योजना के अनुसार सभी टीमों को हटा देगा। जिन टीमों को पहले शामिल किया गया था, उन्हें पहले हटाया जाएगा और जिन टीमों को सबसे आखिर में शामिल किया गया था, उन्हें सबसे आखिर में हटाया जाएगा। यूनिट नियंत्रण कक्ष, एनडीआरएफ मुख्यालय को विमुद्रीकरण की प्रगति के बारे में सूचित करेगा।</a:t>
            </a:r>
            <a:endParaRPr sz="2800" b="0" i="0" u="none" strike="noStrike" cap="none">
              <a:solidFill>
                <a:srgbClr val="000000"/>
              </a:solidFill>
              <a:latin typeface="Arial"/>
              <a:ea typeface="Arial"/>
              <a:cs typeface="Arial"/>
              <a:sym typeface="Arial"/>
            </a:endParaRPr>
          </a:p>
        </p:txBody>
      </p:sp>
      <p:pic>
        <p:nvPicPr>
          <p:cNvPr id="663" name="Google Shape;663;p85"/>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664" name="Google Shape;664;p85"/>
          <p:cNvSpPr txBox="1"/>
          <p:nvPr/>
        </p:nvSpPr>
        <p:spPr>
          <a:xfrm>
            <a:off x="573657" y="1553742"/>
            <a:ext cx="3036498"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3600" b="1" i="0" u="none" strike="noStrike" cap="none">
                <a:solidFill>
                  <a:srgbClr val="FF0000"/>
                </a:solidFill>
                <a:latin typeface="Arial"/>
                <a:ea typeface="Arial"/>
                <a:cs typeface="Arial"/>
                <a:sym typeface="Arial"/>
              </a:rPr>
              <a:t>चरण-IV: निष्क्रियीकरण और विसंचालन</a:t>
            </a:r>
            <a:endParaRPr sz="1400" b="0" i="0" u="none" strike="noStrike" cap="none">
              <a:solidFill>
                <a:srgbClr val="000000"/>
              </a:solidFill>
              <a:latin typeface="Arial"/>
              <a:ea typeface="Arial"/>
              <a:cs typeface="Arial"/>
              <a:sym typeface="Arial"/>
            </a:endParaRPr>
          </a:p>
        </p:txBody>
      </p:sp>
      <p:pic>
        <p:nvPicPr>
          <p:cNvPr id="665" name="Google Shape;665;p85"/>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86"/>
          <p:cNvSpPr txBox="1"/>
          <p:nvPr/>
        </p:nvSpPr>
        <p:spPr>
          <a:xfrm>
            <a:off x="573658" y="1739872"/>
            <a:ext cx="3411746"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strike="noStrike" cap="none">
                <a:solidFill>
                  <a:srgbClr val="FF0000"/>
                </a:solidFill>
                <a:latin typeface="Open Sans"/>
                <a:ea typeface="Open Sans"/>
                <a:cs typeface="Open Sans"/>
                <a:sym typeface="Open Sans"/>
              </a:rPr>
              <a:t>चरण-IV: निष्क्रियीकरण और विसंचालन</a:t>
            </a:r>
            <a:endParaRPr sz="4000" b="0" i="0" u="none" strike="noStrike" cap="none">
              <a:solidFill>
                <a:srgbClr val="FF0000"/>
              </a:solidFill>
              <a:latin typeface="Open Sans"/>
              <a:ea typeface="Open Sans"/>
              <a:cs typeface="Open Sans"/>
              <a:sym typeface="Open Sans"/>
            </a:endParaRPr>
          </a:p>
        </p:txBody>
      </p:sp>
      <p:sp>
        <p:nvSpPr>
          <p:cNvPr id="671" name="Google Shape;671;p86"/>
          <p:cNvSpPr txBox="1"/>
          <p:nvPr/>
        </p:nvSpPr>
        <p:spPr>
          <a:xfrm>
            <a:off x="4485735" y="1931988"/>
            <a:ext cx="7384211" cy="325213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यूनिट नियंत्रण कक्ष, ऑपरेशन स्थल से टीमों को सुचारू रूप से वापस लौटने में सहायता करेगा।</a:t>
            </a:r>
            <a:endParaRPr sz="32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यूनिट नियंत्रण कक्ष, टीमों के आगमन के बारे में मुख्यालय एनडीआरएफ को सूचित करेगा।</a:t>
            </a:r>
            <a:endParaRPr sz="3200" b="0" i="0" u="none" strike="noStrike" cap="none">
              <a:solidFill>
                <a:srgbClr val="000000"/>
              </a:solidFill>
              <a:latin typeface="Arial"/>
              <a:ea typeface="Arial"/>
              <a:cs typeface="Arial"/>
              <a:sym typeface="Arial"/>
            </a:endParaRPr>
          </a:p>
        </p:txBody>
      </p:sp>
      <p:pic>
        <p:nvPicPr>
          <p:cNvPr id="672" name="Google Shape;672;p86"/>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673" name="Google Shape;673;p86"/>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p:nvPr/>
        </p:nvSpPr>
        <p:spPr>
          <a:xfrm>
            <a:off x="3614109" y="1539505"/>
            <a:ext cx="7612936" cy="44011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hi" sz="2800" b="0" i="0" u="none" strike="noStrike" cap="none">
                <a:solidFill>
                  <a:schemeClr val="dk1"/>
                </a:solidFill>
                <a:latin typeface="Open Sans"/>
                <a:ea typeface="Open Sans"/>
                <a:cs typeface="Open Sans"/>
                <a:sym typeface="Open Sans"/>
              </a:rPr>
              <a:t>इस एसओपी का उद्देश्य सीएसएसआर ऑपरेशन के दौरान विशेषज्ञ प्रतिक्रिया हेतु कार्य योजना तैयार करना है, जिसमें सभी सुरक्षा उपायों का पालन किया जाना है। ये उपाय निम्नलिखित हैं:</a:t>
            </a:r>
            <a:endParaRPr sz="28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chemeClr val="dk1"/>
              </a:buClr>
              <a:buSzPts val="3200"/>
              <a:buFont typeface="Calibri"/>
              <a:buNone/>
            </a:pPr>
            <a:endParaRPr sz="2800" b="0" i="0" u="none" strike="noStrike" cap="none">
              <a:solidFill>
                <a:schemeClr val="dk1"/>
              </a:solidFill>
              <a:latin typeface="Open Sans"/>
              <a:ea typeface="Open Sans"/>
              <a:cs typeface="Open Sans"/>
              <a:sym typeface="Open Sans"/>
            </a:endParaRPr>
          </a:p>
          <a:p>
            <a:pPr marL="0" marR="0" lvl="0" indent="-203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सीएसएसआर ऑपरेशन के दौरान बचावकर्मियों के लिए दिशा-निर्देश।</a:t>
            </a:r>
            <a:endParaRPr sz="28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chemeClr val="dk1"/>
              </a:buClr>
              <a:buSzPts val="3200"/>
              <a:buFont typeface="Noto Sans Symbols"/>
              <a:buNone/>
            </a:pPr>
            <a:endParaRPr sz="2800" b="0" i="0" u="none" strike="noStrike" cap="none">
              <a:solidFill>
                <a:schemeClr val="dk1"/>
              </a:solidFill>
              <a:latin typeface="Open Sans"/>
              <a:ea typeface="Open Sans"/>
              <a:cs typeface="Open Sans"/>
              <a:sym typeface="Open Sans"/>
            </a:endParaRPr>
          </a:p>
          <a:p>
            <a:pPr marL="0" marR="0" lvl="0" indent="-203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सीएसएसआर ऑपरेशन पर प्रतिक्रिया देने में टीमों की प्रतिक्रिया समय को कम करना।</a:t>
            </a:r>
            <a:endParaRPr sz="2800" b="0" i="0" u="none" strike="noStrike" cap="none">
              <a:solidFill>
                <a:srgbClr val="000000"/>
              </a:solidFill>
              <a:latin typeface="Open Sans"/>
              <a:ea typeface="Open Sans"/>
              <a:cs typeface="Open Sans"/>
              <a:sym typeface="Open Sans"/>
            </a:endParaRPr>
          </a:p>
        </p:txBody>
      </p:sp>
      <p:pic>
        <p:nvPicPr>
          <p:cNvPr id="168" name="Google Shape;168;p24"/>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169" name="Google Shape;169;p24"/>
          <p:cNvSpPr txBox="1"/>
          <p:nvPr/>
        </p:nvSpPr>
        <p:spPr>
          <a:xfrm>
            <a:off x="634594" y="1425100"/>
            <a:ext cx="343074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hi" sz="4000" b="1" i="0" u="none" strike="noStrike" cap="none">
                <a:solidFill>
                  <a:srgbClr val="FF0000"/>
                </a:solidFill>
                <a:latin typeface="Arial"/>
                <a:ea typeface="Arial"/>
                <a:cs typeface="Arial"/>
                <a:sym typeface="Arial"/>
              </a:rPr>
              <a:t>उद्देश्य</a:t>
            </a:r>
            <a:endParaRPr sz="4000" b="1" i="0" u="none" strike="noStrike" cap="none">
              <a:solidFill>
                <a:srgbClr val="FF0000"/>
              </a:solidFill>
              <a:latin typeface="Arial"/>
              <a:ea typeface="Arial"/>
              <a:cs typeface="Arial"/>
              <a:sym typeface="Arial"/>
            </a:endParaRPr>
          </a:p>
        </p:txBody>
      </p:sp>
      <p:sp>
        <p:nvSpPr>
          <p:cNvPr id="170" name="Google Shape;170;p24"/>
          <p:cNvSpPr/>
          <p:nvPr/>
        </p:nvSpPr>
        <p:spPr>
          <a:xfrm>
            <a:off x="228600" y="2299075"/>
            <a:ext cx="2743202" cy="2259849"/>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2400"/>
              <a:buFont typeface="Arial"/>
              <a:buNone/>
            </a:pPr>
            <a:r>
              <a:rPr lang="hi" sz="2400" b="1" i="0" u="none" strike="noStrike" cap="none">
                <a:solidFill>
                  <a:schemeClr val="dk1"/>
                </a:solidFill>
                <a:latin typeface="Open Sans"/>
                <a:ea typeface="Open Sans"/>
                <a:cs typeface="Open Sans"/>
                <a:sym typeface="Open Sans"/>
              </a:rPr>
              <a:t>इस पाठ के पूरा होने पर आप निम्नलिखित कार्य करने में सक्षम होंगे:</a:t>
            </a:r>
            <a:endParaRPr sz="2400" b="1" i="0" u="none" strike="noStrike" cap="none">
              <a:solidFill>
                <a:schemeClr val="dk1"/>
              </a:solidFill>
              <a:latin typeface="Open Sans"/>
              <a:ea typeface="Open Sans"/>
              <a:cs typeface="Open Sans"/>
              <a:sym typeface="Open Sans"/>
            </a:endParaRPr>
          </a:p>
        </p:txBody>
      </p:sp>
      <p:pic>
        <p:nvPicPr>
          <p:cNvPr id="171" name="Google Shape;171;p24"/>
          <p:cNvPicPr preferRelativeResize="0"/>
          <p:nvPr/>
        </p:nvPicPr>
        <p:blipFill rotWithShape="1">
          <a:blip r:embed="rId4">
            <a:alphaModFix/>
          </a:blip>
          <a:srcRect/>
          <a:stretch/>
        </p:blipFill>
        <p:spPr>
          <a:xfrm>
            <a:off x="10910656" y="1653"/>
            <a:ext cx="1278408" cy="101593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87"/>
          <p:cNvSpPr txBox="1"/>
          <p:nvPr/>
        </p:nvSpPr>
        <p:spPr>
          <a:xfrm>
            <a:off x="504645" y="1276381"/>
            <a:ext cx="2577011"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hi" sz="4000" b="1" i="0" u="none" strike="noStrike" cap="none">
                <a:solidFill>
                  <a:srgbClr val="FF0000"/>
                </a:solidFill>
                <a:latin typeface="Open Sans"/>
                <a:ea typeface="Open Sans"/>
                <a:cs typeface="Open Sans"/>
                <a:sym typeface="Open Sans"/>
              </a:rPr>
              <a:t>चरण-V: </a:t>
            </a:r>
            <a:r>
              <a:rPr lang="hi" sz="4000" b="1" i="0" u="none" strike="noStrike" cap="none">
                <a:solidFill>
                  <a:srgbClr val="FF0000"/>
                </a:solidFill>
                <a:latin typeface="Arial"/>
                <a:ea typeface="Arial"/>
                <a:cs typeface="Arial"/>
                <a:sym typeface="Arial"/>
              </a:rPr>
              <a:t>संचालन उपरान्त की गतिविधियाँ</a:t>
            </a:r>
            <a:endParaRPr sz="4000" b="1" i="0" u="none" strike="noStrike" cap="none">
              <a:solidFill>
                <a:srgbClr val="FF0000"/>
              </a:solidFill>
              <a:latin typeface="Open Sans"/>
              <a:ea typeface="Open Sans"/>
              <a:cs typeface="Open Sans"/>
              <a:sym typeface="Open Sans"/>
            </a:endParaRPr>
          </a:p>
        </p:txBody>
      </p:sp>
      <p:sp>
        <p:nvSpPr>
          <p:cNvPr id="679" name="Google Shape;679;p87"/>
          <p:cNvSpPr txBox="1"/>
          <p:nvPr/>
        </p:nvSpPr>
        <p:spPr>
          <a:xfrm>
            <a:off x="3236932" y="1276381"/>
            <a:ext cx="8471140" cy="522190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बटालियन मुख्यालय में टीमों के आगमन के बाद, निम्नलिखित परिचालन-पश्चात गतिविधियाँ की जाती हैं:</a:t>
            </a:r>
            <a:endParaRPr sz="2800" b="0" i="0" u="none" strike="noStrike" cap="none">
              <a:solidFill>
                <a:srgbClr val="000000"/>
              </a:solidFill>
              <a:latin typeface="Open Sans"/>
              <a:ea typeface="Open Sans"/>
              <a:cs typeface="Open Sans"/>
              <a:sym typeface="Open Sans"/>
            </a:endParaRPr>
          </a:p>
          <a:p>
            <a:pPr marL="0" marR="0" lvl="0" indent="-203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सभी टीईए की जांच यूनिट 'एमओएसटी‘(MOST) द्वारा की जाएगी।</a:t>
            </a:r>
            <a:endParaRPr sz="2800" b="0" i="0" u="none" strike="noStrike" cap="none">
              <a:solidFill>
                <a:srgbClr val="000000"/>
              </a:solidFill>
              <a:latin typeface="Open Sans"/>
              <a:ea typeface="Open Sans"/>
              <a:cs typeface="Open Sans"/>
              <a:sym typeface="Open Sans"/>
            </a:endParaRPr>
          </a:p>
          <a:p>
            <a:pPr marL="0" marR="0" lvl="0" indent="-203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किसी भी टीईए की हानि और क्षति को इकाई मुख्यालय के ध्यान में लाया जाएगा।</a:t>
            </a:r>
            <a:endParaRPr sz="2800" b="0" i="0" u="none" strike="noStrike" cap="none">
              <a:solidFill>
                <a:srgbClr val="000000"/>
              </a:solidFill>
              <a:latin typeface="Open Sans"/>
              <a:ea typeface="Open Sans"/>
              <a:cs typeface="Open Sans"/>
              <a:sym typeface="Open Sans"/>
            </a:endParaRPr>
          </a:p>
          <a:p>
            <a:pPr marL="0" marR="0" lvl="0" indent="-203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सभी बचावकर्मियों की चिकित्सा एवं शारीरिक जांच सुनिश्चित की जाएगी।</a:t>
            </a:r>
            <a:endParaRPr sz="2800" b="0" i="0" u="none" strike="noStrike" cap="none">
              <a:solidFill>
                <a:srgbClr val="000000"/>
              </a:solidFill>
              <a:latin typeface="Open Sans"/>
              <a:ea typeface="Open Sans"/>
              <a:cs typeface="Open Sans"/>
              <a:sym typeface="Open Sans"/>
            </a:endParaRPr>
          </a:p>
          <a:p>
            <a:pPr marL="0" marR="0" lvl="0" indent="-203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सभी बचावकर्मियों के लिए PTSD सत्र का आयोजन बीएन मुख्यालय में किया जाएगा।</a:t>
            </a:r>
            <a:endParaRPr sz="2800" b="0" i="0" u="none" strike="noStrike" cap="none">
              <a:solidFill>
                <a:srgbClr val="000000"/>
              </a:solidFill>
              <a:latin typeface="Open Sans"/>
              <a:ea typeface="Open Sans"/>
              <a:cs typeface="Open Sans"/>
              <a:sym typeface="Open Sans"/>
            </a:endParaRPr>
          </a:p>
        </p:txBody>
      </p:sp>
      <p:pic>
        <p:nvPicPr>
          <p:cNvPr id="680" name="Google Shape;680;p87"/>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681" name="Google Shape;681;p87"/>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88"/>
          <p:cNvSpPr txBox="1"/>
          <p:nvPr/>
        </p:nvSpPr>
        <p:spPr>
          <a:xfrm>
            <a:off x="418381" y="1328139"/>
            <a:ext cx="2894162"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hi" sz="4000" b="1" i="0" u="none" strike="noStrike" cap="none">
                <a:solidFill>
                  <a:srgbClr val="FF0000"/>
                </a:solidFill>
                <a:latin typeface="Open Sans"/>
                <a:ea typeface="Open Sans"/>
                <a:cs typeface="Open Sans"/>
                <a:sym typeface="Open Sans"/>
              </a:rPr>
              <a:t>चरण-V: </a:t>
            </a:r>
            <a:r>
              <a:rPr lang="hi" sz="4000" b="1" i="0" u="none" strike="noStrike" cap="none">
                <a:solidFill>
                  <a:srgbClr val="FF0000"/>
                </a:solidFill>
                <a:latin typeface="Arial"/>
                <a:ea typeface="Arial"/>
                <a:cs typeface="Arial"/>
                <a:sym typeface="Arial"/>
              </a:rPr>
              <a:t>संचालन उपरान्त की गतिविधियाँ</a:t>
            </a:r>
            <a:endParaRPr sz="4000" b="1" i="0" u="none" strike="noStrike" cap="none">
              <a:solidFill>
                <a:srgbClr val="FF0000"/>
              </a:solidFill>
              <a:latin typeface="Open Sans"/>
              <a:ea typeface="Open Sans"/>
              <a:cs typeface="Open Sans"/>
              <a:sym typeface="Open Sans"/>
            </a:endParaRPr>
          </a:p>
        </p:txBody>
      </p:sp>
      <p:sp>
        <p:nvSpPr>
          <p:cNvPr id="687" name="Google Shape;687;p88"/>
          <p:cNvSpPr txBox="1"/>
          <p:nvPr/>
        </p:nvSpPr>
        <p:spPr>
          <a:xfrm>
            <a:off x="3312543" y="1328139"/>
            <a:ext cx="8436634" cy="4626867"/>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निम्नलिखित पहलुओं पर डी-ब्रीफिंग सत्र आयोजित किया जाएगा:-</a:t>
            </a:r>
            <a:endParaRPr sz="28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सभी गतिविधियों का सारांश</a:t>
            </a:r>
            <a:endParaRPr sz="28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परिचालन उपलब्धियां</a:t>
            </a:r>
            <a:endParaRPr sz="28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यदि कोई सुधार या नवाचार किया गया हो</a:t>
            </a:r>
            <a:endParaRPr sz="28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ऑपरेशन के दौरान आने वाली समस्याएं</a:t>
            </a:r>
            <a:endParaRPr sz="28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सम्पूर्ण ऑपरेशन के दौरान यदि कोई दुर्घटना घटित हुई हो </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688" name="Google Shape;688;p88"/>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689" name="Google Shape;689;p88"/>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89"/>
          <p:cNvSpPr txBox="1"/>
          <p:nvPr/>
        </p:nvSpPr>
        <p:spPr>
          <a:xfrm>
            <a:off x="396815" y="1483601"/>
            <a:ext cx="2691442"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hi" sz="4000" b="1" i="0" u="none" strike="noStrike" cap="none">
                <a:solidFill>
                  <a:srgbClr val="FF0000"/>
                </a:solidFill>
                <a:latin typeface="Open Sans"/>
                <a:ea typeface="Open Sans"/>
                <a:cs typeface="Open Sans"/>
                <a:sym typeface="Open Sans"/>
              </a:rPr>
              <a:t>चरण-V: </a:t>
            </a:r>
            <a:r>
              <a:rPr lang="hi" sz="4000" b="1" i="0" u="none" strike="noStrike" cap="none">
                <a:solidFill>
                  <a:srgbClr val="FF0000"/>
                </a:solidFill>
                <a:latin typeface="Arial"/>
                <a:ea typeface="Arial"/>
                <a:cs typeface="Arial"/>
                <a:sym typeface="Arial"/>
              </a:rPr>
              <a:t>संचालन उपरान्त की गतिविधियाँ</a:t>
            </a:r>
            <a:endParaRPr sz="4000" b="1" i="0" u="none" strike="noStrike" cap="none">
              <a:solidFill>
                <a:srgbClr val="FF0000"/>
              </a:solidFill>
              <a:latin typeface="Open Sans"/>
              <a:ea typeface="Open Sans"/>
              <a:cs typeface="Open Sans"/>
              <a:sym typeface="Open Sans"/>
            </a:endParaRPr>
          </a:p>
        </p:txBody>
      </p:sp>
      <p:sp>
        <p:nvSpPr>
          <p:cNvPr id="695" name="Google Shape;695;p89"/>
          <p:cNvSpPr txBox="1"/>
          <p:nvPr/>
        </p:nvSpPr>
        <p:spPr>
          <a:xfrm>
            <a:off x="3278767" y="1483601"/>
            <a:ext cx="8729203" cy="436012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टीईए या किसी अन्य विशेष उपकरण की आवश्यकता।</a:t>
            </a:r>
            <a:endParaRPr sz="32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प्रशासन और रसद व्यवस्था</a:t>
            </a:r>
            <a:endParaRPr sz="32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सुधार के लिए बिंदु</a:t>
            </a:r>
            <a:endParaRPr sz="32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ऑपरेशन के दौरान सीखे गए सबक</a:t>
            </a:r>
            <a:endParaRPr sz="32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strike="noStrike" cap="none">
                <a:solidFill>
                  <a:schemeClr val="dk1"/>
                </a:solidFill>
                <a:latin typeface="Arial"/>
                <a:ea typeface="Arial"/>
                <a:cs typeface="Arial"/>
                <a:sym typeface="Arial"/>
              </a:rPr>
              <a:t>फीडबैक रिपोर्ट</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696" name="Google Shape;696;p89"/>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697" name="Google Shape;697;p89"/>
          <p:cNvPicPr preferRelativeResize="0"/>
          <p:nvPr/>
        </p:nvPicPr>
        <p:blipFill rotWithShape="1">
          <a:blip r:embed="rId4">
            <a:alphaModFix/>
          </a:blip>
          <a:srcRect/>
          <a:stretch/>
        </p:blipFill>
        <p:spPr>
          <a:xfrm>
            <a:off x="10913592" y="1653"/>
            <a:ext cx="1278408" cy="101593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90"/>
          <p:cNvSpPr txBox="1"/>
          <p:nvPr/>
        </p:nvSpPr>
        <p:spPr>
          <a:xfrm>
            <a:off x="517586" y="1875730"/>
            <a:ext cx="2674188"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hi" sz="4000" b="1" i="0" u="none" strike="noStrike" cap="none">
                <a:solidFill>
                  <a:srgbClr val="FF0000"/>
                </a:solidFill>
                <a:latin typeface="Open Sans"/>
                <a:ea typeface="Open Sans"/>
                <a:cs typeface="Open Sans"/>
                <a:sym typeface="Open Sans"/>
              </a:rPr>
              <a:t>चरण-V: </a:t>
            </a:r>
            <a:r>
              <a:rPr lang="hi" sz="4000" b="1" i="0" u="none" strike="noStrike" cap="none">
                <a:solidFill>
                  <a:srgbClr val="FF0000"/>
                </a:solidFill>
                <a:latin typeface="Arial"/>
                <a:ea typeface="Arial"/>
                <a:cs typeface="Arial"/>
                <a:sym typeface="Arial"/>
              </a:rPr>
              <a:t>संचालन उपरान्त की गतिविधियाँ</a:t>
            </a:r>
            <a:endParaRPr sz="4000" b="1" i="0" u="none" strike="noStrike" cap="none">
              <a:solidFill>
                <a:srgbClr val="FF0000"/>
              </a:solidFill>
              <a:latin typeface="Open Sans"/>
              <a:ea typeface="Open Sans"/>
              <a:cs typeface="Open Sans"/>
              <a:sym typeface="Open Sans"/>
            </a:endParaRPr>
          </a:p>
        </p:txBody>
      </p:sp>
      <p:sp>
        <p:nvSpPr>
          <p:cNvPr id="703" name="Google Shape;703;p90"/>
          <p:cNvSpPr txBox="1"/>
          <p:nvPr/>
        </p:nvSpPr>
        <p:spPr>
          <a:xfrm>
            <a:off x="3966594" y="1875730"/>
            <a:ext cx="7310157" cy="411390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600" b="0" i="0" u="none" strike="noStrike" cap="none">
                <a:solidFill>
                  <a:schemeClr val="dk1"/>
                </a:solidFill>
                <a:latin typeface="Arial"/>
                <a:ea typeface="Arial"/>
                <a:cs typeface="Arial"/>
                <a:sym typeface="Arial"/>
              </a:rPr>
              <a:t>विस्तृत रिपोर्ट/पोस्ट-ऑप्स रिपोर्ट परिशिष्ट-टी में उल्लिखित प्रोफार्मा के अनुसार मुख्यालय एनडीआरएफ को भेजी जाएगी।</a:t>
            </a:r>
            <a:endParaRPr sz="3600" b="0" i="0" u="none" strike="noStrike" cap="none">
              <a:solidFill>
                <a:schemeClr val="dk1"/>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3600" b="0" i="0" u="none" strike="noStrike" cap="none">
                <a:solidFill>
                  <a:schemeClr val="dk1"/>
                </a:solidFill>
                <a:latin typeface="Arial"/>
                <a:ea typeface="Arial"/>
                <a:cs typeface="Arial"/>
                <a:sym typeface="Arial"/>
              </a:rPr>
              <a:t>केस स्टडी.</a:t>
            </a:r>
            <a:endParaRPr sz="16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600" b="0" i="0" u="none" strike="noStrike" cap="none">
                <a:solidFill>
                  <a:schemeClr val="dk1"/>
                </a:solidFill>
                <a:latin typeface="Arial"/>
                <a:ea typeface="Arial"/>
                <a:cs typeface="Arial"/>
                <a:sym typeface="Arial"/>
              </a:rPr>
              <a:t>डेटा प्रतिबंध</a:t>
            </a:r>
            <a:endParaRPr sz="3600" b="0" i="0" u="none" strike="noStrike" cap="none">
              <a:solidFill>
                <a:srgbClr val="0000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0000CC"/>
              </a:solidFill>
              <a:latin typeface="Arial"/>
              <a:ea typeface="Arial"/>
              <a:cs typeface="Arial"/>
              <a:sym typeface="Arial"/>
            </a:endParaRPr>
          </a:p>
        </p:txBody>
      </p:sp>
      <p:pic>
        <p:nvPicPr>
          <p:cNvPr id="704" name="Google Shape;704;p90"/>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705" name="Google Shape;705;p90"/>
          <p:cNvPicPr preferRelativeResize="0"/>
          <p:nvPr/>
        </p:nvPicPr>
        <p:blipFill rotWithShape="1">
          <a:blip r:embed="rId4">
            <a:alphaModFix/>
          </a:blip>
          <a:srcRect/>
          <a:stretch/>
        </p:blipFill>
        <p:spPr>
          <a:xfrm>
            <a:off x="10913592" y="59574"/>
            <a:ext cx="1278408" cy="101593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91"/>
          <p:cNvSpPr txBox="1"/>
          <p:nvPr/>
        </p:nvSpPr>
        <p:spPr>
          <a:xfrm>
            <a:off x="677174" y="1017588"/>
            <a:ext cx="2997678"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प्रशासन और रसद व्यवस्था</a:t>
            </a:r>
            <a:endParaRPr sz="4000" b="0" i="0" u="none" strike="noStrike" cap="none">
              <a:solidFill>
                <a:srgbClr val="FF0000"/>
              </a:solidFill>
              <a:latin typeface="Open Sans"/>
              <a:ea typeface="Open Sans"/>
              <a:cs typeface="Open Sans"/>
              <a:sym typeface="Open Sans"/>
            </a:endParaRPr>
          </a:p>
        </p:txBody>
      </p:sp>
      <p:sp>
        <p:nvSpPr>
          <p:cNvPr id="711" name="Google Shape;711;p91"/>
          <p:cNvSpPr txBox="1"/>
          <p:nvPr/>
        </p:nvSpPr>
        <p:spPr>
          <a:xfrm>
            <a:off x="4157931" y="1133430"/>
            <a:ext cx="7177178" cy="436012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प्रतिक्रिया देने वाली बटालियनों द्वारा निम्नलिखित प्रशासनिक और रसद व्यवस्था सुनिश्चित की जाएगी:</a:t>
            </a:r>
            <a:endParaRPr sz="28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आकस्मिक राशि: प्रत्येक एसएआर(SAR) टीम को निम्नलिखित राशि लेनी चाहिए:</a:t>
            </a:r>
            <a:endParaRPr sz="2800" b="0" i="0" u="none" strike="noStrike" cap="none">
              <a:solidFill>
                <a:srgbClr val="000000"/>
              </a:solidFill>
              <a:latin typeface="Arial"/>
              <a:ea typeface="Arial"/>
              <a:cs typeface="Arial"/>
              <a:sym typeface="Arial"/>
            </a:endParaRPr>
          </a:p>
          <a:p>
            <a:pPr marL="254000" marR="0" lvl="0" indent="-2540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अप्रत्याशित व्यय के लिए 10,000/- </a:t>
            </a:r>
            <a:endParaRPr sz="2800" b="0" i="0" u="none" strike="noStrike" cap="none">
              <a:solidFill>
                <a:srgbClr val="000000"/>
              </a:solidFill>
              <a:latin typeface="Arial"/>
              <a:ea typeface="Arial"/>
              <a:cs typeface="Arial"/>
              <a:sym typeface="Arial"/>
            </a:endParaRPr>
          </a:p>
          <a:p>
            <a:pPr marL="254000" marR="0" lvl="0" indent="-2540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नई खरीद के लिए 30,000 </a:t>
            </a:r>
            <a:endParaRPr sz="2800" b="0" i="0" u="none" strike="noStrike" cap="none">
              <a:solidFill>
                <a:srgbClr val="000000"/>
              </a:solidFill>
              <a:latin typeface="Arial"/>
              <a:ea typeface="Arial"/>
              <a:cs typeface="Arial"/>
              <a:sym typeface="Arial"/>
            </a:endParaRPr>
          </a:p>
          <a:p>
            <a:pPr marL="254000" marR="0" lvl="0" indent="-2540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एमटी के लिए 10,000/- </a:t>
            </a:r>
            <a:endParaRPr sz="2800" b="0" i="0" u="none" strike="noStrike" cap="none">
              <a:solidFill>
                <a:srgbClr val="000000"/>
              </a:solidFill>
              <a:latin typeface="Arial"/>
              <a:ea typeface="Arial"/>
              <a:cs typeface="Arial"/>
              <a:sym typeface="Arial"/>
            </a:endParaRPr>
          </a:p>
        </p:txBody>
      </p:sp>
      <p:pic>
        <p:nvPicPr>
          <p:cNvPr id="712" name="Google Shape;712;p91"/>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713" name="Google Shape;713;p91"/>
          <p:cNvPicPr preferRelativeResize="0"/>
          <p:nvPr/>
        </p:nvPicPr>
        <p:blipFill rotWithShape="1">
          <a:blip r:embed="rId4">
            <a:alphaModFix/>
          </a:blip>
          <a:srcRect/>
          <a:stretch/>
        </p:blipFill>
        <p:spPr>
          <a:xfrm>
            <a:off x="10913592" y="59574"/>
            <a:ext cx="1278408" cy="101593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92"/>
          <p:cNvSpPr txBox="1"/>
          <p:nvPr/>
        </p:nvSpPr>
        <p:spPr>
          <a:xfrm>
            <a:off x="642668" y="1618959"/>
            <a:ext cx="307035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प्रशासन और रसद व्यवस्था</a:t>
            </a:r>
            <a:endParaRPr sz="4000" b="0" i="0" u="none" strike="noStrike" cap="none">
              <a:solidFill>
                <a:srgbClr val="FF0000"/>
              </a:solidFill>
              <a:latin typeface="Open Sans"/>
              <a:ea typeface="Open Sans"/>
              <a:cs typeface="Open Sans"/>
              <a:sym typeface="Open Sans"/>
            </a:endParaRPr>
          </a:p>
        </p:txBody>
      </p:sp>
      <p:sp>
        <p:nvSpPr>
          <p:cNvPr id="719" name="Google Shape;719;p92"/>
          <p:cNvSpPr txBox="1"/>
          <p:nvPr/>
        </p:nvSpPr>
        <p:spPr>
          <a:xfrm>
            <a:off x="3985404" y="1618959"/>
            <a:ext cx="7453223" cy="436012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रेल द्वारा: एसएआर टीम की आवश्यकता के अनुसार:</a:t>
            </a:r>
            <a:endParaRPr sz="28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प्रति टीम एक कोच</a:t>
            </a:r>
            <a:endParaRPr sz="28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दो टीमों के लिए एक एसएलआर कोच</a:t>
            </a:r>
            <a:endParaRPr sz="2800" b="0" i="0" u="none" strike="noStrike" cap="none">
              <a:solidFill>
                <a:schemeClr val="dk1"/>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हवाई मार्ग द्वारा: एसएआर टीम की आवश्यकता के अनुसार</a:t>
            </a:r>
            <a:endParaRPr sz="2800" b="0" i="0" u="none" strike="noStrike" cap="none">
              <a:solidFill>
                <a:srgbClr val="000000"/>
              </a:solidFill>
              <a:latin typeface="Arial"/>
              <a:ea typeface="Arial"/>
              <a:cs typeface="Aria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strike="noStrike" cap="none">
                <a:solidFill>
                  <a:schemeClr val="dk1"/>
                </a:solidFill>
                <a:latin typeface="Arial"/>
                <a:ea typeface="Arial"/>
                <a:cs typeface="Arial"/>
                <a:sym typeface="Arial"/>
              </a:rPr>
              <a:t>नोट:- पैकिंग और लोड टेबल पहले से तैयार कर लेनी चाहिए</a:t>
            </a:r>
            <a:endParaRPr sz="2800" b="0" i="0" u="none" strike="noStrike" cap="none">
              <a:solidFill>
                <a:srgbClr val="000000"/>
              </a:solidFill>
              <a:latin typeface="Arial"/>
              <a:ea typeface="Arial"/>
              <a:cs typeface="Arial"/>
              <a:sym typeface="Arial"/>
            </a:endParaRPr>
          </a:p>
        </p:txBody>
      </p:sp>
      <p:pic>
        <p:nvPicPr>
          <p:cNvPr id="720" name="Google Shape;720;p92"/>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721" name="Google Shape;721;p92"/>
          <p:cNvPicPr preferRelativeResize="0"/>
          <p:nvPr/>
        </p:nvPicPr>
        <p:blipFill rotWithShape="1">
          <a:blip r:embed="rId4">
            <a:alphaModFix/>
          </a:blip>
          <a:srcRect/>
          <a:stretch/>
        </p:blipFill>
        <p:spPr>
          <a:xfrm>
            <a:off x="10913592" y="59574"/>
            <a:ext cx="1278408" cy="101593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93"/>
          <p:cNvSpPr txBox="1"/>
          <p:nvPr/>
        </p:nvSpPr>
        <p:spPr>
          <a:xfrm>
            <a:off x="3253337" y="712791"/>
            <a:ext cx="7660255" cy="565278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3200"/>
              <a:buFont typeface="Arial"/>
              <a:buNone/>
            </a:pPr>
            <a:r>
              <a:rPr lang="hi" sz="2800" b="1" i="0" u="none" strike="noStrike" cap="none">
                <a:solidFill>
                  <a:schemeClr val="dk1"/>
                </a:solidFill>
                <a:latin typeface="Arial"/>
                <a:ea typeface="Arial"/>
                <a:cs typeface="Arial"/>
                <a:sym typeface="Arial"/>
              </a:rPr>
              <a:t>प्रशासनिक सामान </a:t>
            </a:r>
            <a:r>
              <a:rPr lang="hi" sz="2800" b="0" i="0" u="none" strike="noStrike" cap="none">
                <a:solidFill>
                  <a:schemeClr val="dk1"/>
                </a:solidFill>
                <a:latin typeface="Arial"/>
                <a:ea typeface="Arial"/>
                <a:cs typeface="Arial"/>
                <a:sym typeface="Arial"/>
              </a:rPr>
              <a:t>: एसएआर टीम द्वारा ले जाए जाने वाले बर्तनों सहित प्रशासनिक सामान का उल्लेख परिशिष्ट-ई में किया गया है।</a:t>
            </a:r>
            <a:endParaRPr sz="2800" b="0" i="0" u="none" strike="noStrike" cap="none">
              <a:solidFill>
                <a:schemeClr val="dk1"/>
              </a:solidFill>
              <a:latin typeface="Arial"/>
              <a:ea typeface="Arial"/>
              <a:cs typeface="Arial"/>
              <a:sym typeface="Arial"/>
            </a:endParaRPr>
          </a:p>
          <a:p>
            <a:pPr marL="0" marR="0" lvl="0" indent="0" algn="just" rtl="0">
              <a:lnSpc>
                <a:spcPct val="100000"/>
              </a:lnSpc>
              <a:spcBef>
                <a:spcPts val="1600"/>
              </a:spcBef>
              <a:spcAft>
                <a:spcPts val="0"/>
              </a:spcAft>
              <a:buClr>
                <a:schemeClr val="dk1"/>
              </a:buClr>
              <a:buSzPts val="3200"/>
              <a:buFont typeface="Calibri"/>
              <a:buNone/>
            </a:pPr>
            <a:endParaRPr sz="2800" b="0" i="0" u="none" strike="noStrike" cap="none">
              <a:solidFill>
                <a:schemeClr val="dk1"/>
              </a:solidFill>
              <a:latin typeface="Arial"/>
              <a:ea typeface="Arial"/>
              <a:cs typeface="Arial"/>
              <a:sym typeface="Arial"/>
            </a:endParaRPr>
          </a:p>
          <a:p>
            <a:pPr marL="0" marR="0" lvl="0" indent="0" algn="just" rtl="0">
              <a:lnSpc>
                <a:spcPct val="100000"/>
              </a:lnSpc>
              <a:spcBef>
                <a:spcPts val="1600"/>
              </a:spcBef>
              <a:spcAft>
                <a:spcPts val="0"/>
              </a:spcAft>
              <a:buClr>
                <a:srgbClr val="FF0000"/>
              </a:buClr>
              <a:buSzPts val="3200"/>
              <a:buFont typeface="Arial"/>
              <a:buNone/>
            </a:pPr>
            <a:r>
              <a:rPr lang="hi" sz="2800" b="1" i="0" u="none" strike="noStrike" cap="none">
                <a:solidFill>
                  <a:schemeClr val="dk1"/>
                </a:solidFill>
                <a:latin typeface="Arial"/>
                <a:ea typeface="Arial"/>
                <a:cs typeface="Arial"/>
                <a:sym typeface="Arial"/>
              </a:rPr>
              <a:t>सुरक्षा के लिए हथियार</a:t>
            </a:r>
            <a:r>
              <a:rPr lang="hi" sz="2800" b="0" i="0" u="none" strike="noStrike" cap="none">
                <a:solidFill>
                  <a:schemeClr val="dk1"/>
                </a:solidFill>
                <a:latin typeface="Arial"/>
                <a:ea typeface="Arial"/>
                <a:cs typeface="Arial"/>
                <a:sym typeface="Arial"/>
              </a:rPr>
              <a:t>: एसएआर टीम द्वारा ले जाने के लिए आवश्यक हथियारों का उल्लेख परिशिष्ट-एफ में किया गया है।</a:t>
            </a:r>
            <a:endParaRPr sz="2800" b="0" i="0" u="none" strike="noStrike" cap="none">
              <a:solidFill>
                <a:schemeClr val="dk1"/>
              </a:solidFill>
              <a:latin typeface="Arial"/>
              <a:ea typeface="Arial"/>
              <a:cs typeface="Arial"/>
              <a:sym typeface="Arial"/>
            </a:endParaRPr>
          </a:p>
          <a:p>
            <a:pPr marL="0" marR="0" lvl="0" indent="0" algn="just" rtl="0">
              <a:lnSpc>
                <a:spcPct val="100000"/>
              </a:lnSpc>
              <a:spcBef>
                <a:spcPts val="1600"/>
              </a:spcBef>
              <a:spcAft>
                <a:spcPts val="0"/>
              </a:spcAft>
              <a:buClr>
                <a:schemeClr val="dk1"/>
              </a:buClr>
              <a:buSzPts val="3200"/>
              <a:buFont typeface="Calibri"/>
              <a:buNone/>
            </a:pPr>
            <a:endParaRPr sz="2800" b="0" i="0" u="none" strike="noStrike" cap="none">
              <a:solidFill>
                <a:schemeClr val="dk1"/>
              </a:solidFill>
              <a:latin typeface="Arial"/>
              <a:ea typeface="Arial"/>
              <a:cs typeface="Arial"/>
              <a:sym typeface="Arial"/>
            </a:endParaRPr>
          </a:p>
          <a:p>
            <a:pPr marL="0" marR="0" lvl="0" indent="0" algn="just" rtl="0">
              <a:lnSpc>
                <a:spcPct val="100000"/>
              </a:lnSpc>
              <a:spcBef>
                <a:spcPts val="1600"/>
              </a:spcBef>
              <a:spcAft>
                <a:spcPts val="0"/>
              </a:spcAft>
              <a:buClr>
                <a:srgbClr val="FF0000"/>
              </a:buClr>
              <a:buSzPts val="3200"/>
              <a:buFont typeface="Arial"/>
              <a:buNone/>
            </a:pPr>
            <a:r>
              <a:rPr lang="hi" sz="2800" b="1" i="0" u="none" strike="noStrike" cap="none">
                <a:solidFill>
                  <a:schemeClr val="dk1"/>
                </a:solidFill>
                <a:latin typeface="Arial"/>
                <a:ea typeface="Arial"/>
                <a:cs typeface="Arial"/>
                <a:sym typeface="Arial"/>
              </a:rPr>
              <a:t>प्रत्युत्तरकर्ताओं का निजी सामान: </a:t>
            </a:r>
            <a:r>
              <a:rPr lang="hi" sz="2800" b="0" i="0" u="none" strike="noStrike" cap="none">
                <a:solidFill>
                  <a:schemeClr val="dk1"/>
                </a:solidFill>
                <a:latin typeface="Arial"/>
                <a:ea typeface="Arial"/>
                <a:cs typeface="Arial"/>
                <a:sym typeface="Arial"/>
              </a:rPr>
              <a:t>एसएआर टीम के सदस्यों द्वारा ले जाए जाने वाले निजी सामान का उल्लेख परिशिष्ट-जी में किया गया है।</a:t>
            </a:r>
            <a:endParaRPr sz="2800" b="0" i="0" u="none" strike="noStrike" cap="none">
              <a:solidFill>
                <a:schemeClr val="dk1"/>
              </a:solidFill>
              <a:latin typeface="Arial"/>
              <a:ea typeface="Arial"/>
              <a:cs typeface="Arial"/>
              <a:sym typeface="Arial"/>
            </a:endParaRPr>
          </a:p>
        </p:txBody>
      </p:sp>
      <p:pic>
        <p:nvPicPr>
          <p:cNvPr id="727" name="Google Shape;727;p93"/>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728" name="Google Shape;728;p93"/>
          <p:cNvSpPr txBox="1"/>
          <p:nvPr/>
        </p:nvSpPr>
        <p:spPr>
          <a:xfrm>
            <a:off x="228600" y="1945291"/>
            <a:ext cx="258361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प्रशासन और रसद व्यवस्था</a:t>
            </a:r>
            <a:endParaRPr sz="4000" b="0" i="0" u="none" strike="noStrike" cap="none">
              <a:solidFill>
                <a:srgbClr val="FF0000"/>
              </a:solidFill>
              <a:latin typeface="Open Sans"/>
              <a:ea typeface="Open Sans"/>
              <a:cs typeface="Open Sans"/>
              <a:sym typeface="Open Sans"/>
            </a:endParaRPr>
          </a:p>
        </p:txBody>
      </p:sp>
      <p:pic>
        <p:nvPicPr>
          <p:cNvPr id="729" name="Google Shape;729;p93"/>
          <p:cNvPicPr preferRelativeResize="0"/>
          <p:nvPr/>
        </p:nvPicPr>
        <p:blipFill rotWithShape="1">
          <a:blip r:embed="rId4">
            <a:alphaModFix/>
          </a:blip>
          <a:srcRect/>
          <a:stretch/>
        </p:blipFill>
        <p:spPr>
          <a:xfrm>
            <a:off x="10913592" y="59574"/>
            <a:ext cx="1278408" cy="101593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94"/>
          <p:cNvSpPr txBox="1">
            <a:spLocks noGrp="1"/>
          </p:cNvSpPr>
          <p:nvPr>
            <p:ph type="title"/>
          </p:nvPr>
        </p:nvSpPr>
        <p:spPr>
          <a:xfrm>
            <a:off x="834231" y="1565563"/>
            <a:ext cx="1962508" cy="119149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hi"/>
              <a:t>                  </a:t>
            </a:r>
            <a:r>
              <a:rPr lang="hi" b="1">
                <a:solidFill>
                  <a:srgbClr val="FF0000"/>
                </a:solidFill>
                <a:latin typeface="Open Sans"/>
                <a:ea typeface="Open Sans"/>
                <a:cs typeface="Open Sans"/>
                <a:sym typeface="Open Sans"/>
              </a:rPr>
              <a:t>समीक्षा</a:t>
            </a:r>
            <a:endParaRPr sz="4000" b="1">
              <a:solidFill>
                <a:srgbClr val="FF0000"/>
              </a:solidFill>
              <a:latin typeface="Open Sans"/>
              <a:ea typeface="Open Sans"/>
              <a:cs typeface="Open Sans"/>
              <a:sym typeface="Open Sans"/>
            </a:endParaRPr>
          </a:p>
        </p:txBody>
      </p:sp>
      <p:sp>
        <p:nvSpPr>
          <p:cNvPr id="735" name="Google Shape;735;p94"/>
          <p:cNvSpPr/>
          <p:nvPr/>
        </p:nvSpPr>
        <p:spPr>
          <a:xfrm>
            <a:off x="3219679" y="1453067"/>
            <a:ext cx="8333117" cy="4401205"/>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इस एसओपी का उद्देश्य सीएसएसआर ऑपरेशन के दौरान विशेषज्ञ प्रतिक्रिया हेतु कार्य योजना तैयार करना है, जिसमें सभी सुरक्षा उपायों का पालन किया जाना है। ये उपाय निम्नलिखित हैं:</a:t>
            </a:r>
            <a:endParaRPr sz="28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Open Sans"/>
              <a:ea typeface="Open Sans"/>
              <a:cs typeface="Open Sans"/>
              <a:sym typeface="Open Sans"/>
            </a:endParaRPr>
          </a:p>
          <a:p>
            <a:pPr marL="0" marR="0" lvl="0" indent="-203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सीएसएसआर ऑपरेशन के दौरान बचावकर्मियों के लिए दिशानिर्देश।</a:t>
            </a:r>
            <a:endParaRPr sz="28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Open Sans"/>
              <a:ea typeface="Open Sans"/>
              <a:cs typeface="Open Sans"/>
              <a:sym typeface="Open Sans"/>
            </a:endParaRPr>
          </a:p>
          <a:p>
            <a:pPr marL="0" marR="0" lvl="0" indent="-203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सीएसएसआर ऑपरेशन पर प्रतिक्रिया देने में टीमों की प्रतिक्रिया समय को कम करना।</a:t>
            </a:r>
            <a:endParaRPr sz="2800" b="0" i="0" u="none" strike="noStrike" cap="none">
              <a:solidFill>
                <a:srgbClr val="000000"/>
              </a:solidFill>
              <a:latin typeface="Open Sans"/>
              <a:ea typeface="Open Sans"/>
              <a:cs typeface="Open Sans"/>
              <a:sym typeface="Open Sans"/>
            </a:endParaRPr>
          </a:p>
        </p:txBody>
      </p:sp>
      <p:pic>
        <p:nvPicPr>
          <p:cNvPr id="736" name="Google Shape;736;p94"/>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737" name="Google Shape;737;p94"/>
          <p:cNvPicPr preferRelativeResize="0"/>
          <p:nvPr/>
        </p:nvPicPr>
        <p:blipFill rotWithShape="1">
          <a:blip r:embed="rId4">
            <a:alphaModFix/>
          </a:blip>
          <a:srcRect/>
          <a:stretch/>
        </p:blipFill>
        <p:spPr>
          <a:xfrm>
            <a:off x="10913592" y="59574"/>
            <a:ext cx="1278408" cy="101593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95"/>
          <p:cNvSpPr/>
          <p:nvPr/>
        </p:nvSpPr>
        <p:spPr>
          <a:xfrm>
            <a:off x="2702095" y="1705154"/>
            <a:ext cx="8712679" cy="4462760"/>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00000"/>
              </a:lnSpc>
              <a:spcBef>
                <a:spcPts val="0"/>
              </a:spcBef>
              <a:spcAft>
                <a:spcPts val="0"/>
              </a:spcAft>
              <a:buClr>
                <a:srgbClr val="000000"/>
              </a:buClr>
              <a:buSzPts val="3200"/>
              <a:buFont typeface="Noto Sans Symbols"/>
              <a:buChar char="▪"/>
            </a:pPr>
            <a:r>
              <a:rPr lang="hi" sz="3200" b="0" i="0" u="none" strike="noStrike" cap="none">
                <a:solidFill>
                  <a:schemeClr val="dk1"/>
                </a:solidFill>
                <a:latin typeface="Open Sans"/>
                <a:ea typeface="Open Sans"/>
                <a:cs typeface="Open Sans"/>
                <a:sym typeface="Open Sans"/>
              </a:rPr>
              <a:t>सीएसएसआर</a:t>
            </a:r>
            <a:r>
              <a:rPr lang="hi" sz="3200" b="0" i="0" u="none" strike="noStrike" cap="none">
                <a:solidFill>
                  <a:srgbClr val="000000"/>
                </a:solidFill>
                <a:latin typeface="Arial"/>
                <a:ea typeface="Arial"/>
                <a:cs typeface="Arial"/>
                <a:sym typeface="Arial"/>
              </a:rPr>
              <a:t> अभियान के दौरान समन्वित और सहयोगात्मक निर्देश।</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00000"/>
              </a:buClr>
              <a:buSzPts val="3200"/>
              <a:buFont typeface="Noto Sans Symbols"/>
              <a:buChar char="▪"/>
            </a:pPr>
            <a:r>
              <a:rPr lang="hi" sz="3200" b="0" i="0" u="none" strike="noStrike" cap="none">
                <a:solidFill>
                  <a:srgbClr val="000000"/>
                </a:solidFill>
                <a:latin typeface="Arial"/>
                <a:ea typeface="Arial"/>
                <a:cs typeface="Arial"/>
                <a:sym typeface="Arial"/>
              </a:rPr>
              <a:t>अच्छी तरह योजनाबद्ध बचाव अभियान द्वारा सर्वोत्तम परिणाम की प्राप्ति।</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00000"/>
              </a:buClr>
              <a:buSzPts val="3200"/>
              <a:buFont typeface="Noto Sans Symbols"/>
              <a:buChar char="▪"/>
            </a:pPr>
            <a:r>
              <a:rPr lang="hi" sz="3200" b="0" i="0" u="none" strike="noStrike" cap="none">
                <a:solidFill>
                  <a:srgbClr val="000000"/>
                </a:solidFill>
                <a:latin typeface="Arial"/>
                <a:ea typeface="Arial"/>
                <a:cs typeface="Arial"/>
                <a:sym typeface="Arial"/>
              </a:rPr>
              <a:t>INSARAG दिशानिर्देशों और कार्यप्रणाली के आधार पर बेस ऑफ ऑपरेशन, कमांड </a:t>
            </a:r>
            <a:r>
              <a:rPr lang="hi" sz="3200" b="0" i="0" u="none" strike="noStrike" cap="none">
                <a:solidFill>
                  <a:schemeClr val="dk1"/>
                </a:solidFill>
                <a:latin typeface="Open Sans"/>
                <a:ea typeface="Open Sans"/>
                <a:cs typeface="Open Sans"/>
                <a:sym typeface="Open Sans"/>
              </a:rPr>
              <a:t>पोस्ट</a:t>
            </a:r>
            <a:r>
              <a:rPr lang="hi" sz="3200" b="0" i="0" u="none" strike="noStrike" cap="none">
                <a:solidFill>
                  <a:srgbClr val="000000"/>
                </a:solidFill>
                <a:latin typeface="Arial"/>
                <a:ea typeface="Arial"/>
                <a:cs typeface="Arial"/>
                <a:sym typeface="Arial"/>
              </a:rPr>
              <a:t>, कम्युनिकेशन पोस्ट, मेडिकल पोस्ट और स्टेजिंग एरिया की स्थापना करना।</a:t>
            </a:r>
            <a:endParaRPr sz="1400" b="0" i="0" u="none" strike="noStrike" cap="none">
              <a:solidFill>
                <a:srgbClr val="000000"/>
              </a:solidFill>
              <a:latin typeface="Arial"/>
              <a:ea typeface="Arial"/>
              <a:cs typeface="Arial"/>
              <a:sym typeface="Arial"/>
            </a:endParaRPr>
          </a:p>
          <a:p>
            <a:pPr marL="571500" marR="0" lvl="0" indent="-368300" algn="just"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743" name="Google Shape;743;p95"/>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744" name="Google Shape;744;p95"/>
          <p:cNvSpPr txBox="1">
            <a:spLocks noGrp="1"/>
          </p:cNvSpPr>
          <p:nvPr>
            <p:ph type="title"/>
          </p:nvPr>
        </p:nvSpPr>
        <p:spPr>
          <a:xfrm>
            <a:off x="436920" y="1446361"/>
            <a:ext cx="2005886"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hi"/>
              <a:t> </a:t>
            </a:r>
            <a:r>
              <a:rPr lang="hi" b="1">
                <a:solidFill>
                  <a:srgbClr val="FF0000"/>
                </a:solidFill>
                <a:latin typeface="Open Sans"/>
                <a:ea typeface="Open Sans"/>
                <a:cs typeface="Open Sans"/>
                <a:sym typeface="Open Sans"/>
              </a:rPr>
              <a:t>समीक्षा</a:t>
            </a:r>
            <a:endParaRPr sz="4000" b="1">
              <a:solidFill>
                <a:srgbClr val="FF0000"/>
              </a:solidFill>
              <a:latin typeface="Open Sans"/>
              <a:ea typeface="Open Sans"/>
              <a:cs typeface="Open Sans"/>
              <a:sym typeface="Open Sans"/>
            </a:endParaRPr>
          </a:p>
        </p:txBody>
      </p:sp>
      <p:pic>
        <p:nvPicPr>
          <p:cNvPr id="745" name="Google Shape;745;p95"/>
          <p:cNvPicPr preferRelativeResize="0"/>
          <p:nvPr/>
        </p:nvPicPr>
        <p:blipFill rotWithShape="1">
          <a:blip r:embed="rId4">
            <a:alphaModFix/>
          </a:blip>
          <a:srcRect/>
          <a:stretch/>
        </p:blipFill>
        <p:spPr>
          <a:xfrm>
            <a:off x="10913592" y="59574"/>
            <a:ext cx="1278408" cy="101593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96"/>
          <p:cNvSpPr/>
          <p:nvPr/>
        </p:nvSpPr>
        <p:spPr>
          <a:xfrm>
            <a:off x="2817711" y="1535502"/>
            <a:ext cx="8754634" cy="4832092"/>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ध्वस्त संरचनाओं को अस्थायी सहायता और संरक्षण प्रदान करने के लिए तत्काल कार्रवाई करना।</a:t>
            </a:r>
            <a:endParaRPr sz="2800" b="0" i="0" u="none" strike="noStrike" cap="none">
              <a:solidFill>
                <a:srgbClr val="000000"/>
              </a:solidFill>
              <a:latin typeface="Open Sans"/>
              <a:ea typeface="Open Sans"/>
              <a:cs typeface="Open Sans"/>
              <a:sym typeface="Open Sans"/>
            </a:endParaRPr>
          </a:p>
          <a:p>
            <a:pPr marL="457200" marR="0" lvl="0" indent="-254000" algn="just"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क्षतिग्रस्त/ध्वस्त संरचना के मलबे के नीचे फंसे जीवित बचे लोगों को बचाना।</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rgbClr val="000000"/>
              </a:buClr>
              <a:buSzPts val="2800"/>
              <a:buFont typeface="Arial"/>
              <a:buNone/>
            </a:pPr>
            <a:r>
              <a:rPr lang="hi" sz="2800" b="0" i="0" u="none" strike="noStrike" cap="none">
                <a:solidFill>
                  <a:schemeClr val="dk1"/>
                </a:solidFill>
                <a:latin typeface="Open Sans"/>
                <a:ea typeface="Open Sans"/>
                <a:cs typeface="Open Sans"/>
                <a:sym typeface="Open Sans"/>
              </a:rPr>
              <a:t> </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फंसे हुए पीड़ितों को प्राथमिक उपचार प्रदान करना तथा उन्हें अग्रिम चिकित्सा देखभाल के लिए भेजना।</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मृतकों के शवों को बरामद करना, सौंपना और उनका निपटान करना।</a:t>
            </a:r>
            <a:endParaRPr sz="2800" b="0" i="0" u="none" strike="noStrike" cap="none">
              <a:solidFill>
                <a:srgbClr val="000000"/>
              </a:solidFill>
              <a:latin typeface="Open Sans"/>
              <a:ea typeface="Open Sans"/>
              <a:cs typeface="Open Sans"/>
              <a:sym typeface="Open Sans"/>
            </a:endParaRPr>
          </a:p>
        </p:txBody>
      </p:sp>
      <p:pic>
        <p:nvPicPr>
          <p:cNvPr id="751" name="Google Shape;751;p96"/>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752" name="Google Shape;752;p96"/>
          <p:cNvSpPr txBox="1">
            <a:spLocks noGrp="1"/>
          </p:cNvSpPr>
          <p:nvPr>
            <p:ph type="title"/>
          </p:nvPr>
        </p:nvSpPr>
        <p:spPr>
          <a:xfrm>
            <a:off x="573817" y="1399309"/>
            <a:ext cx="1975419" cy="99752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hi" sz="4000" b="1">
                <a:latin typeface="Open Sans"/>
                <a:ea typeface="Open Sans"/>
                <a:cs typeface="Open Sans"/>
                <a:sym typeface="Open Sans"/>
              </a:rPr>
              <a:t>                          </a:t>
            </a:r>
            <a:r>
              <a:rPr lang="hi" b="1">
                <a:solidFill>
                  <a:srgbClr val="FF0000"/>
                </a:solidFill>
                <a:latin typeface="Open Sans"/>
                <a:ea typeface="Open Sans"/>
                <a:cs typeface="Open Sans"/>
                <a:sym typeface="Open Sans"/>
              </a:rPr>
              <a:t>समीक्षा</a:t>
            </a:r>
            <a:endParaRPr sz="4000" b="1">
              <a:solidFill>
                <a:srgbClr val="FF0000"/>
              </a:solidFill>
              <a:latin typeface="Open Sans"/>
              <a:ea typeface="Open Sans"/>
              <a:cs typeface="Open Sans"/>
              <a:sym typeface="Open Sans"/>
            </a:endParaRPr>
          </a:p>
        </p:txBody>
      </p:sp>
      <p:pic>
        <p:nvPicPr>
          <p:cNvPr id="753" name="Google Shape;753;p96"/>
          <p:cNvPicPr preferRelativeResize="0"/>
          <p:nvPr/>
        </p:nvPicPr>
        <p:blipFill rotWithShape="1">
          <a:blip r:embed="rId4">
            <a:alphaModFix/>
          </a:blip>
          <a:srcRect/>
          <a:stretch/>
        </p:blipFill>
        <p:spPr>
          <a:xfrm>
            <a:off x="10913592" y="59574"/>
            <a:ext cx="1278408" cy="10159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p:nvPr/>
        </p:nvSpPr>
        <p:spPr>
          <a:xfrm>
            <a:off x="3801775" y="1416139"/>
            <a:ext cx="7437535" cy="640171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rgbClr val="000000"/>
              </a:buClr>
              <a:buSzPts val="2800"/>
              <a:buFont typeface="Noto Sans Symbols"/>
              <a:buChar char="▪"/>
            </a:pPr>
            <a:r>
              <a:rPr lang="hi" sz="2800" b="0" i="0" u="none" strike="noStrike" cap="none">
                <a:solidFill>
                  <a:schemeClr val="dk1"/>
                </a:solidFill>
                <a:latin typeface="Open Sans"/>
                <a:ea typeface="Open Sans"/>
                <a:cs typeface="Open Sans"/>
                <a:sym typeface="Open Sans"/>
              </a:rPr>
              <a:t>सीएसएसआर</a:t>
            </a:r>
            <a:r>
              <a:rPr lang="hi" sz="2800" b="0" i="0" u="none" strike="noStrike" cap="none">
                <a:solidFill>
                  <a:srgbClr val="000000"/>
                </a:solidFill>
                <a:latin typeface="Arial"/>
                <a:ea typeface="Arial"/>
                <a:cs typeface="Arial"/>
                <a:sym typeface="Arial"/>
              </a:rPr>
              <a:t> अभियान के दौरान समन्वित और सहयोगात्मक निर्देश।</a:t>
            </a:r>
            <a:endParaRPr sz="1400" b="0" i="0" u="none" strike="noStrike" cap="none">
              <a:solidFill>
                <a:srgbClr val="000000"/>
              </a:solidFill>
              <a:latin typeface="Arial"/>
              <a:ea typeface="Arial"/>
              <a:cs typeface="Arial"/>
              <a:sym typeface="Arial"/>
            </a:endParaRPr>
          </a:p>
          <a:p>
            <a:pPr marL="457200" marR="0" lvl="0" indent="-457200" algn="just" rtl="0">
              <a:lnSpc>
                <a:spcPct val="150000"/>
              </a:lnSpc>
              <a:spcBef>
                <a:spcPts val="0"/>
              </a:spcBef>
              <a:spcAft>
                <a:spcPts val="0"/>
              </a:spcAft>
              <a:buClr>
                <a:srgbClr val="000000"/>
              </a:buClr>
              <a:buSzPts val="2800"/>
              <a:buFont typeface="Noto Sans Symbols"/>
              <a:buChar char="▪"/>
            </a:pPr>
            <a:r>
              <a:rPr lang="hi" sz="2800" b="0" i="0" u="none" strike="noStrike" cap="none">
                <a:solidFill>
                  <a:srgbClr val="000000"/>
                </a:solidFill>
                <a:latin typeface="Arial"/>
                <a:ea typeface="Arial"/>
                <a:cs typeface="Arial"/>
                <a:sym typeface="Arial"/>
              </a:rPr>
              <a:t>अच्छी तरह योजनाबद्ध बचाव अभियान द्वारा सर्वोत्तम परिणाम की प्राप्ति करना ।</a:t>
            </a:r>
            <a:endParaRPr sz="1400" b="0" i="0" u="none" strike="noStrike" cap="none">
              <a:solidFill>
                <a:srgbClr val="000000"/>
              </a:solidFill>
              <a:latin typeface="Arial"/>
              <a:ea typeface="Arial"/>
              <a:cs typeface="Arial"/>
              <a:sym typeface="Arial"/>
            </a:endParaRPr>
          </a:p>
          <a:p>
            <a:pPr marL="457200" marR="0" lvl="0" indent="-457200" algn="just" rtl="0">
              <a:lnSpc>
                <a:spcPct val="150000"/>
              </a:lnSpc>
              <a:spcBef>
                <a:spcPts val="0"/>
              </a:spcBef>
              <a:spcAft>
                <a:spcPts val="0"/>
              </a:spcAft>
              <a:buClr>
                <a:srgbClr val="000000"/>
              </a:buClr>
              <a:buSzPts val="2800"/>
              <a:buFont typeface="Noto Sans Symbols"/>
              <a:buChar char="▪"/>
            </a:pPr>
            <a:r>
              <a:rPr lang="hi" sz="2800" b="0" i="0" u="none" strike="noStrike" cap="none">
                <a:solidFill>
                  <a:srgbClr val="000000"/>
                </a:solidFill>
                <a:latin typeface="Arial"/>
                <a:ea typeface="Arial"/>
                <a:cs typeface="Arial"/>
                <a:sym typeface="Arial"/>
              </a:rPr>
              <a:t>INSARAG दिशा-निर्देशों और कार्यप्रणाली के आधार पर बेस ऑफ ऑपरेशन, कमांड </a:t>
            </a:r>
            <a:r>
              <a:rPr lang="hi" sz="2800" b="0" i="0" u="none" strike="noStrike" cap="none">
                <a:solidFill>
                  <a:schemeClr val="dk1"/>
                </a:solidFill>
                <a:latin typeface="Open Sans"/>
                <a:ea typeface="Open Sans"/>
                <a:cs typeface="Open Sans"/>
                <a:sym typeface="Open Sans"/>
              </a:rPr>
              <a:t>पोस्ट</a:t>
            </a:r>
            <a:r>
              <a:rPr lang="hi" sz="2800" b="0" i="0" u="none" strike="noStrike" cap="none">
                <a:solidFill>
                  <a:srgbClr val="000000"/>
                </a:solidFill>
                <a:latin typeface="Arial"/>
                <a:ea typeface="Arial"/>
                <a:cs typeface="Arial"/>
                <a:sym typeface="Arial"/>
              </a:rPr>
              <a:t>, कम्युनिकेशन पोस्ट, मेडिकल पोस्ट और</a:t>
            </a:r>
            <a:r>
              <a:rPr lang="hi" sz="1400" b="0" i="0" u="none" strike="noStrike" cap="none">
                <a:solidFill>
                  <a:srgbClr val="000000"/>
                </a:solidFill>
                <a:latin typeface="Arial"/>
                <a:ea typeface="Arial"/>
                <a:cs typeface="Arial"/>
                <a:sym typeface="Arial"/>
              </a:rPr>
              <a:t> </a:t>
            </a:r>
            <a:r>
              <a:rPr lang="hi" sz="2800" b="0" i="0" u="none" strike="noStrike" cap="none">
                <a:solidFill>
                  <a:srgbClr val="000000"/>
                </a:solidFill>
                <a:latin typeface="Arial"/>
                <a:ea typeface="Arial"/>
                <a:cs typeface="Arial"/>
                <a:sym typeface="Arial"/>
              </a:rPr>
              <a:t>स्टेजिंग एरिया की स्थापना करना।</a:t>
            </a:r>
            <a:endParaRPr sz="1400" b="0" i="0" u="none" strike="noStrike" cap="none">
              <a:solidFill>
                <a:srgbClr val="000000"/>
              </a:solidFill>
              <a:latin typeface="Arial"/>
              <a:ea typeface="Arial"/>
              <a:cs typeface="Arial"/>
              <a:sym typeface="Arial"/>
            </a:endParaRPr>
          </a:p>
          <a:p>
            <a:pPr marL="571500" marR="0" lvl="0" indent="-368300" algn="just" rtl="0">
              <a:lnSpc>
                <a:spcPct val="150000"/>
              </a:lnSpc>
              <a:spcBef>
                <a:spcPts val="0"/>
              </a:spcBef>
              <a:spcAft>
                <a:spcPts val="0"/>
              </a:spcAft>
              <a:buClr>
                <a:schemeClr val="dk1"/>
              </a:buClr>
              <a:buSzPts val="3200"/>
              <a:buFont typeface="Noto Sans Symbols"/>
              <a:buNone/>
            </a:pP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177" name="Google Shape;177;p25"/>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178" name="Google Shape;178;p25"/>
          <p:cNvSpPr txBox="1"/>
          <p:nvPr/>
        </p:nvSpPr>
        <p:spPr>
          <a:xfrm>
            <a:off x="1001967" y="1519270"/>
            <a:ext cx="192036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hi" sz="4000" b="1" i="0" u="none" strike="noStrike" cap="none">
                <a:solidFill>
                  <a:srgbClr val="FF0000"/>
                </a:solidFill>
                <a:latin typeface="Open Sans"/>
                <a:ea typeface="Open Sans"/>
                <a:cs typeface="Open Sans"/>
                <a:sym typeface="Open Sans"/>
              </a:rPr>
              <a:t>उद्देश्य</a:t>
            </a:r>
            <a:endParaRPr sz="4000" b="1" i="0" u="none" strike="noStrike" cap="none">
              <a:solidFill>
                <a:srgbClr val="FF0000"/>
              </a:solidFill>
              <a:latin typeface="Open Sans"/>
              <a:ea typeface="Open Sans"/>
              <a:cs typeface="Open Sans"/>
              <a:sym typeface="Open Sans"/>
            </a:endParaRPr>
          </a:p>
        </p:txBody>
      </p:sp>
      <p:pic>
        <p:nvPicPr>
          <p:cNvPr id="179" name="Google Shape;179;p25"/>
          <p:cNvPicPr preferRelativeResize="0"/>
          <p:nvPr/>
        </p:nvPicPr>
        <p:blipFill rotWithShape="1">
          <a:blip r:embed="rId4">
            <a:alphaModFix/>
          </a:blip>
          <a:srcRect/>
          <a:stretch/>
        </p:blipFill>
        <p:spPr>
          <a:xfrm>
            <a:off x="10910656" y="1653"/>
            <a:ext cx="1278408" cy="1015935"/>
          </a:xfrm>
          <a:prstGeom prst="rect">
            <a:avLst/>
          </a:prstGeom>
          <a:noFill/>
          <a:ln>
            <a:noFill/>
          </a:ln>
        </p:spPr>
      </p:pic>
      <p:pic>
        <p:nvPicPr>
          <p:cNvPr id="180" name="Google Shape;180;p25"/>
          <p:cNvPicPr preferRelativeResize="0"/>
          <p:nvPr/>
        </p:nvPicPr>
        <p:blipFill rotWithShape="1">
          <a:blip r:embed="rId5">
            <a:alphaModFix/>
          </a:blip>
          <a:srcRect/>
          <a:stretch/>
        </p:blipFill>
        <p:spPr>
          <a:xfrm>
            <a:off x="514163" y="2227156"/>
            <a:ext cx="2999492" cy="2389839"/>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97"/>
          <p:cNvSpPr txBox="1"/>
          <p:nvPr/>
        </p:nvSpPr>
        <p:spPr>
          <a:xfrm>
            <a:off x="3029945" y="1916912"/>
            <a:ext cx="8663824" cy="3539390"/>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यह एसओपी इस उद्देश्य से तैयार की गई है कि सीएसएसआर संचालन में सभी आवश्यक एवं सही प्रक्रियाएं अपनाई जाएं ताकि पूरा कार्य निर्धारित समय में पूरा हो सके।</a:t>
            </a:r>
            <a:endParaRPr sz="28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इस एसओपी का उद्देश्य प्रत्येक चरण पर जवाबदेही तय करना भी है।</a:t>
            </a:r>
            <a:endParaRPr sz="28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इस एसओपी की समीक्षा तब की जानी चाहिए जब यहां उल्लिखित प्रक्रियाएं और दिशा-निर्देश समय के साथ अप्रचलित हो जाएं और स्थिति की मांग हो।</a:t>
            </a:r>
            <a:endParaRPr sz="1200" b="0" i="0" u="none" strike="noStrike" cap="none">
              <a:solidFill>
                <a:srgbClr val="000000"/>
              </a:solidFill>
              <a:latin typeface="Open Sans"/>
              <a:ea typeface="Open Sans"/>
              <a:cs typeface="Open Sans"/>
              <a:sym typeface="Open Sans"/>
            </a:endParaRPr>
          </a:p>
        </p:txBody>
      </p:sp>
      <p:sp>
        <p:nvSpPr>
          <p:cNvPr id="759" name="Google Shape;759;p97"/>
          <p:cNvSpPr txBox="1"/>
          <p:nvPr/>
        </p:nvSpPr>
        <p:spPr>
          <a:xfrm>
            <a:off x="475097" y="1916912"/>
            <a:ext cx="2283697"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  निष्कर्ष </a:t>
            </a:r>
            <a:r>
              <a:rPr lang="hi" sz="4000" b="1" i="0" u="none" strike="noStrike" cap="none">
                <a:solidFill>
                  <a:srgbClr val="C00000"/>
                </a:solidFill>
                <a:latin typeface="Open Sans"/>
                <a:ea typeface="Open Sans"/>
                <a:cs typeface="Open Sans"/>
                <a:sym typeface="Open Sans"/>
              </a:rPr>
              <a:t>:</a:t>
            </a:r>
            <a:endParaRPr sz="1400" b="1" i="0" u="none" strike="noStrike" cap="none">
              <a:solidFill>
                <a:srgbClr val="000000"/>
              </a:solidFill>
              <a:latin typeface="Open Sans"/>
              <a:ea typeface="Open Sans"/>
              <a:cs typeface="Open Sans"/>
              <a:sym typeface="Open Sans"/>
            </a:endParaRPr>
          </a:p>
        </p:txBody>
      </p:sp>
      <p:pic>
        <p:nvPicPr>
          <p:cNvPr id="760" name="Google Shape;760;p97"/>
          <p:cNvPicPr preferRelativeResize="0"/>
          <p:nvPr/>
        </p:nvPicPr>
        <p:blipFill rotWithShape="1">
          <a:blip r:embed="rId3">
            <a:alphaModFix/>
          </a:blip>
          <a:srcRect/>
          <a:stretch/>
        </p:blipFill>
        <p:spPr>
          <a:xfrm>
            <a:off x="228600" y="152400"/>
            <a:ext cx="1211263" cy="865188"/>
          </a:xfrm>
          <a:prstGeom prst="rect">
            <a:avLst/>
          </a:prstGeom>
          <a:noFill/>
          <a:ln>
            <a:noFill/>
          </a:ln>
        </p:spPr>
      </p:pic>
      <p:pic>
        <p:nvPicPr>
          <p:cNvPr id="761" name="Google Shape;761;p97"/>
          <p:cNvPicPr preferRelativeResize="0"/>
          <p:nvPr/>
        </p:nvPicPr>
        <p:blipFill rotWithShape="1">
          <a:blip r:embed="rId4">
            <a:alphaModFix/>
          </a:blip>
          <a:srcRect/>
          <a:stretch/>
        </p:blipFill>
        <p:spPr>
          <a:xfrm>
            <a:off x="10913592" y="59574"/>
            <a:ext cx="1278408" cy="101593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98"/>
          <p:cNvSpPr txBox="1"/>
          <p:nvPr/>
        </p:nvSpPr>
        <p:spPr>
          <a:xfrm>
            <a:off x="4589253" y="2265745"/>
            <a:ext cx="6062140" cy="2062063"/>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strike="noStrike" cap="none">
                <a:solidFill>
                  <a:schemeClr val="dk1"/>
                </a:solidFill>
                <a:latin typeface="Open Sans"/>
                <a:ea typeface="Open Sans"/>
                <a:cs typeface="Open Sans"/>
                <a:sym typeface="Open Sans"/>
              </a:rPr>
              <a:t>एसओपी संपूर्ण/अंतिम नहीं है और आवश्यकता/आवश्यकताओं के अनुसार समय-समय पर इसमें संशोधन किया जा सकता है।</a:t>
            </a:r>
            <a:endParaRPr sz="1400" b="0" i="0" u="none" strike="noStrike" cap="none">
              <a:solidFill>
                <a:srgbClr val="000000"/>
              </a:solidFill>
              <a:latin typeface="Open Sans"/>
              <a:ea typeface="Open Sans"/>
              <a:cs typeface="Open Sans"/>
              <a:sym typeface="Open Sans"/>
            </a:endParaRPr>
          </a:p>
        </p:txBody>
      </p:sp>
      <p:sp>
        <p:nvSpPr>
          <p:cNvPr id="767" name="Google Shape;767;p98"/>
          <p:cNvSpPr txBox="1"/>
          <p:nvPr/>
        </p:nvSpPr>
        <p:spPr>
          <a:xfrm>
            <a:off x="834231" y="2265745"/>
            <a:ext cx="3441700"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strike="noStrike" cap="none">
                <a:solidFill>
                  <a:srgbClr val="FF0000"/>
                </a:solidFill>
                <a:latin typeface="Open Sans"/>
                <a:ea typeface="Open Sans"/>
                <a:cs typeface="Open Sans"/>
                <a:sym typeface="Open Sans"/>
              </a:rPr>
              <a:t>अस्वीकरण</a:t>
            </a:r>
            <a:endParaRPr sz="1400" b="0" i="0" u="none" strike="noStrike" cap="none">
              <a:solidFill>
                <a:srgbClr val="FF0000"/>
              </a:solidFill>
              <a:latin typeface="Open Sans"/>
              <a:ea typeface="Open Sans"/>
              <a:cs typeface="Open Sans"/>
              <a:sym typeface="Open Sans"/>
            </a:endParaRPr>
          </a:p>
        </p:txBody>
      </p:sp>
      <p:pic>
        <p:nvPicPr>
          <p:cNvPr id="768" name="Google Shape;768;p98"/>
          <p:cNvPicPr preferRelativeResize="0"/>
          <p:nvPr/>
        </p:nvPicPr>
        <p:blipFill rotWithShape="1">
          <a:blip r:embed="rId3">
            <a:alphaModFix/>
          </a:blip>
          <a:srcRect/>
          <a:stretch/>
        </p:blipFill>
        <p:spPr>
          <a:xfrm>
            <a:off x="228600" y="152400"/>
            <a:ext cx="1211263" cy="865188"/>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99"/>
          <p:cNvSpPr txBox="1">
            <a:spLocks noGrp="1"/>
          </p:cNvSpPr>
          <p:nvPr>
            <p:ph type="body" idx="1"/>
          </p:nvPr>
        </p:nvSpPr>
        <p:spPr>
          <a:xfrm>
            <a:off x="497114" y="1295400"/>
            <a:ext cx="11277600" cy="45720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1000"/>
              </a:spcBef>
              <a:spcAft>
                <a:spcPts val="0"/>
              </a:spcAft>
              <a:buSzPts val="1800"/>
              <a:buNone/>
            </a:pPr>
            <a:endParaRPr sz="2400">
              <a:latin typeface="Times New Roman"/>
              <a:ea typeface="Times New Roman"/>
              <a:cs typeface="Times New Roman"/>
              <a:sym typeface="Times New Roman"/>
            </a:endParaRPr>
          </a:p>
          <a:p>
            <a:pPr marL="0" lvl="0" indent="0" algn="l" rtl="0">
              <a:lnSpc>
                <a:spcPct val="90000"/>
              </a:lnSpc>
              <a:spcBef>
                <a:spcPts val="1000"/>
              </a:spcBef>
              <a:spcAft>
                <a:spcPts val="0"/>
              </a:spcAft>
              <a:buSzPts val="1800"/>
              <a:buNone/>
            </a:pPr>
            <a:endParaRPr sz="2400">
              <a:latin typeface="Times New Roman"/>
              <a:ea typeface="Times New Roman"/>
              <a:cs typeface="Times New Roman"/>
              <a:sym typeface="Times New Roman"/>
            </a:endParaRPr>
          </a:p>
        </p:txBody>
      </p:sp>
      <p:pic>
        <p:nvPicPr>
          <p:cNvPr id="774" name="Google Shape;774;p99"/>
          <p:cNvPicPr preferRelativeResize="0"/>
          <p:nvPr/>
        </p:nvPicPr>
        <p:blipFill rotWithShape="1">
          <a:blip r:embed="rId3">
            <a:alphaModFix/>
          </a:blip>
          <a:srcRect l="25000" r="23998"/>
          <a:stretch/>
        </p:blipFill>
        <p:spPr>
          <a:xfrm>
            <a:off x="10903507" y="106088"/>
            <a:ext cx="1188719" cy="990599"/>
          </a:xfrm>
          <a:prstGeom prst="rect">
            <a:avLst/>
          </a:prstGeom>
          <a:noFill/>
          <a:ln>
            <a:noFill/>
          </a:ln>
        </p:spPr>
      </p:pic>
      <p:sp>
        <p:nvSpPr>
          <p:cNvPr id="775" name="Google Shape;775;p99"/>
          <p:cNvSpPr/>
          <p:nvPr/>
        </p:nvSpPr>
        <p:spPr>
          <a:xfrm>
            <a:off x="76200" y="76200"/>
            <a:ext cx="12039600" cy="6705600"/>
          </a:xfrm>
          <a:prstGeom prst="rect">
            <a:avLst/>
          </a:prstGeom>
          <a:no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776" name="Google Shape;776;p99"/>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99"/>
          <p:cNvSpPr txBox="1"/>
          <p:nvPr/>
        </p:nvSpPr>
        <p:spPr>
          <a:xfrm>
            <a:off x="695427" y="1918908"/>
            <a:ext cx="9793088" cy="175432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Times New Roman"/>
              <a:ea typeface="Times New Roman"/>
              <a:cs typeface="Times New Roman"/>
              <a:sym typeface="Times New Roman"/>
            </a:endParaRPr>
          </a:p>
          <a:p>
            <a:pPr marL="272654" marR="0" lvl="0" indent="-272654" algn="ctr" rtl="0">
              <a:lnSpc>
                <a:spcPct val="100000"/>
              </a:lnSpc>
              <a:spcBef>
                <a:spcPts val="0"/>
              </a:spcBef>
              <a:spcAft>
                <a:spcPts val="0"/>
              </a:spcAft>
              <a:buClr>
                <a:srgbClr val="000000"/>
              </a:buClr>
              <a:buSzPts val="7200"/>
              <a:buFont typeface="Arial"/>
              <a:buNone/>
            </a:pPr>
            <a:r>
              <a:rPr lang="hi" sz="7200" b="1" i="0" u="none" strike="noStrike" cap="none">
                <a:solidFill>
                  <a:srgbClr val="000000"/>
                </a:solidFill>
                <a:latin typeface="Cambria"/>
                <a:ea typeface="Cambria"/>
                <a:cs typeface="Cambria"/>
                <a:sym typeface="Cambria"/>
              </a:rPr>
              <a:t> </a:t>
            </a:r>
            <a:r>
              <a:rPr lang="hi" sz="4800" b="1" i="0" u="none" strike="noStrike" cap="none">
                <a:solidFill>
                  <a:srgbClr val="FF0000"/>
                </a:solidFill>
                <a:latin typeface="Open Sans"/>
                <a:ea typeface="Open Sans"/>
                <a:cs typeface="Open Sans"/>
                <a:sym typeface="Open Sans"/>
              </a:rPr>
              <a:t>कोई</a:t>
            </a:r>
            <a:r>
              <a:rPr lang="hi" sz="5400" b="1" i="0" u="none" strike="noStrike" cap="none">
                <a:solidFill>
                  <a:srgbClr val="FF0000"/>
                </a:solidFill>
                <a:latin typeface="Open Sans"/>
                <a:ea typeface="Open Sans"/>
                <a:cs typeface="Open Sans"/>
                <a:sym typeface="Open Sans"/>
              </a:rPr>
              <a:t> </a:t>
            </a:r>
            <a:r>
              <a:rPr lang="hi" sz="4800" b="1" i="0" u="none" strike="noStrike" cap="none">
                <a:solidFill>
                  <a:srgbClr val="FF0000"/>
                </a:solidFill>
                <a:latin typeface="Arial"/>
                <a:ea typeface="Arial"/>
                <a:cs typeface="Arial"/>
                <a:sym typeface="Arial"/>
              </a:rPr>
              <a:t>सवाल</a:t>
            </a:r>
            <a:r>
              <a:rPr lang="hi" sz="4800" b="1" i="0" u="none" strike="noStrike" cap="none">
                <a:solidFill>
                  <a:srgbClr val="FF0000"/>
                </a:solidFill>
                <a:latin typeface="Open Sans"/>
                <a:ea typeface="Open Sans"/>
                <a:cs typeface="Open Sans"/>
                <a:sym typeface="Open Sans"/>
              </a:rPr>
              <a:t> ?</a:t>
            </a:r>
            <a:endParaRPr sz="3200" b="0" i="0" u="none" strike="noStrike" cap="none">
              <a:solidFill>
                <a:srgbClr val="FF0000"/>
              </a:solidFill>
              <a:latin typeface="Open Sans"/>
              <a:ea typeface="Open Sans"/>
              <a:cs typeface="Open Sans"/>
              <a:sym typeface="Open Sans"/>
            </a:endParaRPr>
          </a:p>
        </p:txBody>
      </p:sp>
      <p:pic>
        <p:nvPicPr>
          <p:cNvPr id="778" name="Google Shape;778;p99"/>
          <p:cNvPicPr preferRelativeResize="0"/>
          <p:nvPr/>
        </p:nvPicPr>
        <p:blipFill rotWithShape="1">
          <a:blip r:embed="rId4">
            <a:alphaModFix/>
          </a:blip>
          <a:srcRect/>
          <a:stretch/>
        </p:blipFill>
        <p:spPr>
          <a:xfrm>
            <a:off x="0" y="-1"/>
            <a:ext cx="1024200" cy="1018306"/>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00"/>
          <p:cNvSpPr/>
          <p:nvPr/>
        </p:nvSpPr>
        <p:spPr>
          <a:xfrm>
            <a:off x="4548188" y="-14288"/>
            <a:ext cx="7694612" cy="6943726"/>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262626"/>
              </a:buClr>
              <a:buSzPts val="2400"/>
              <a:buFont typeface="Arial"/>
              <a:buNone/>
            </a:pPr>
            <a:endParaRPr sz="2400" b="0" i="0" u="none" strike="noStrike" cap="none">
              <a:solidFill>
                <a:schemeClr val="dk1"/>
              </a:solidFill>
              <a:latin typeface="Open Sans"/>
              <a:ea typeface="Open Sans"/>
              <a:cs typeface="Open Sans"/>
              <a:sym typeface="Open Sans"/>
            </a:endParaRPr>
          </a:p>
        </p:txBody>
      </p:sp>
      <p:sp>
        <p:nvSpPr>
          <p:cNvPr id="784" name="Google Shape;784;p100"/>
          <p:cNvSpPr txBox="1"/>
          <p:nvPr/>
        </p:nvSpPr>
        <p:spPr>
          <a:xfrm>
            <a:off x="573088" y="2590800"/>
            <a:ext cx="3724275" cy="756157"/>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FF0000"/>
              </a:buClr>
              <a:buSzPts val="4400"/>
              <a:buFont typeface="Arial"/>
              <a:buNone/>
            </a:pPr>
            <a:r>
              <a:rPr lang="hi" sz="4400" b="1" i="0" u="none" strike="noStrike" cap="none">
                <a:solidFill>
                  <a:srgbClr val="FF0000"/>
                </a:solidFill>
                <a:latin typeface="Open Sans"/>
                <a:ea typeface="Open Sans"/>
                <a:cs typeface="Open Sans"/>
                <a:sym typeface="Open Sans"/>
              </a:rPr>
              <a:t>धन्यवाद</a:t>
            </a:r>
            <a:r>
              <a:rPr lang="hi" sz="4400" b="0" i="0" u="none" strike="noStrike" cap="none">
                <a:solidFill>
                  <a:srgbClr val="FF0000"/>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
        <p:nvSpPr>
          <p:cNvPr id="785" name="Google Shape;785;p100"/>
          <p:cNvSpPr txBox="1"/>
          <p:nvPr/>
        </p:nvSpPr>
        <p:spPr>
          <a:xfrm>
            <a:off x="5005388" y="1311275"/>
            <a:ext cx="6781800" cy="449263"/>
          </a:xfrm>
          <a:prstGeom prst="rect">
            <a:avLst/>
          </a:prstGeom>
          <a:noFill/>
          <a:ln>
            <a:noFill/>
          </a:ln>
        </p:spPr>
        <p:txBody>
          <a:bodyPr spcFirstLastPara="1" wrap="square" lIns="39125" tIns="39125" rIns="39125" bIns="39125" anchor="t" anchorCtr="0">
            <a:spAutoFit/>
          </a:bodyPr>
          <a:lstStyle/>
          <a:p>
            <a:pPr marL="457200" marR="0" lvl="0" indent="-254000" algn="just" rtl="0">
              <a:lnSpc>
                <a:spcPct val="100000"/>
              </a:lnSpc>
              <a:spcBef>
                <a:spcPts val="0"/>
              </a:spcBef>
              <a:spcAft>
                <a:spcPts val="0"/>
              </a:spcAft>
              <a:buClr>
                <a:srgbClr val="000000"/>
              </a:buClr>
              <a:buSzPts val="3200"/>
              <a:buFont typeface="Noto Sans Symbols"/>
              <a:buNone/>
            </a:pPr>
            <a:endParaRPr sz="2400" b="0" i="0" u="none" strike="noStrike" cap="none">
              <a:solidFill>
                <a:srgbClr val="000000"/>
              </a:solidFill>
              <a:latin typeface="Open Sans"/>
              <a:ea typeface="Open Sans"/>
              <a:cs typeface="Open Sans"/>
              <a:sym typeface="Open Sans"/>
            </a:endParaRPr>
          </a:p>
        </p:txBody>
      </p:sp>
      <p:pic>
        <p:nvPicPr>
          <p:cNvPr id="786" name="Google Shape;786;p100"/>
          <p:cNvPicPr preferRelativeResize="0"/>
          <p:nvPr/>
        </p:nvPicPr>
        <p:blipFill rotWithShape="1">
          <a:blip r:embed="rId3">
            <a:alphaModFix/>
          </a:blip>
          <a:srcRect/>
          <a:stretch/>
        </p:blipFill>
        <p:spPr>
          <a:xfrm>
            <a:off x="573088" y="6407150"/>
            <a:ext cx="641350" cy="276225"/>
          </a:xfrm>
          <a:prstGeom prst="rect">
            <a:avLst/>
          </a:prstGeom>
          <a:noFill/>
          <a:ln>
            <a:noFill/>
          </a:ln>
        </p:spPr>
      </p:pic>
      <p:pic>
        <p:nvPicPr>
          <p:cNvPr id="787" name="Google Shape;787;p100"/>
          <p:cNvPicPr preferRelativeResize="0"/>
          <p:nvPr/>
        </p:nvPicPr>
        <p:blipFill rotWithShape="1">
          <a:blip r:embed="rId4">
            <a:alphaModFix/>
          </a:blip>
          <a:srcRect/>
          <a:stretch/>
        </p:blipFill>
        <p:spPr>
          <a:xfrm>
            <a:off x="8815388" y="6378575"/>
            <a:ext cx="1749425" cy="347663"/>
          </a:xfrm>
          <a:prstGeom prst="rect">
            <a:avLst/>
          </a:prstGeom>
          <a:noFill/>
          <a:ln>
            <a:noFill/>
          </a:ln>
        </p:spPr>
      </p:pic>
      <p:sp>
        <p:nvSpPr>
          <p:cNvPr id="788" name="Google Shape;788;p100"/>
          <p:cNvSpPr/>
          <p:nvPr/>
        </p:nvSpPr>
        <p:spPr>
          <a:xfrm>
            <a:off x="0" y="6207125"/>
            <a:ext cx="4548188" cy="6508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89" name="Google Shape;789;p100"/>
          <p:cNvPicPr preferRelativeResize="0"/>
          <p:nvPr/>
        </p:nvPicPr>
        <p:blipFill rotWithShape="1">
          <a:blip r:embed="rId5">
            <a:alphaModFix/>
          </a:blip>
          <a:srcRect/>
          <a:stretch/>
        </p:blipFill>
        <p:spPr>
          <a:xfrm>
            <a:off x="4548188" y="0"/>
            <a:ext cx="7643812" cy="685800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01"/>
          <p:cNvSpPr/>
          <p:nvPr/>
        </p:nvSpPr>
        <p:spPr>
          <a:xfrm>
            <a:off x="76200" y="76200"/>
            <a:ext cx="12039600" cy="6705600"/>
          </a:xfrm>
          <a:prstGeom prst="rect">
            <a:avLst/>
          </a:prstGeom>
          <a:no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795" name="Google Shape;795;p101"/>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96" name="Google Shape;796;p101"/>
          <p:cNvSpPr txBox="1"/>
          <p:nvPr/>
        </p:nvSpPr>
        <p:spPr>
          <a:xfrm>
            <a:off x="4140749" y="760413"/>
            <a:ext cx="4572000" cy="132343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hi" sz="4000" b="1" i="0" u="none" strike="noStrike" cap="none">
                <a:solidFill>
                  <a:srgbClr val="FF0000"/>
                </a:solidFill>
                <a:latin typeface="Times New Roman"/>
                <a:ea typeface="Times New Roman"/>
                <a:cs typeface="Times New Roman"/>
                <a:sym typeface="Times New Roman"/>
              </a:rPr>
              <a:t>मूल्यांकन</a:t>
            </a:r>
            <a:endParaRPr sz="1400" b="0" i="0" u="none" strike="noStrike" cap="none">
              <a:solidFill>
                <a:srgbClr val="000000"/>
              </a:solidFill>
              <a:latin typeface="Arial"/>
              <a:ea typeface="Arial"/>
              <a:cs typeface="Arial"/>
              <a:sym typeface="Arial"/>
            </a:endParaRPr>
          </a:p>
        </p:txBody>
      </p:sp>
      <p:pic>
        <p:nvPicPr>
          <p:cNvPr id="797" name="Google Shape;797;p101"/>
          <p:cNvPicPr preferRelativeResize="0"/>
          <p:nvPr/>
        </p:nvPicPr>
        <p:blipFill rotWithShape="1">
          <a:blip r:embed="rId3">
            <a:alphaModFix/>
          </a:blip>
          <a:srcRect/>
          <a:stretch/>
        </p:blipFill>
        <p:spPr>
          <a:xfrm>
            <a:off x="334963" y="125413"/>
            <a:ext cx="1023937" cy="1017587"/>
          </a:xfrm>
          <a:prstGeom prst="rect">
            <a:avLst/>
          </a:prstGeom>
          <a:noFill/>
          <a:ln>
            <a:noFill/>
          </a:ln>
        </p:spPr>
      </p:pic>
      <p:pic>
        <p:nvPicPr>
          <p:cNvPr id="798" name="Google Shape;798;p101"/>
          <p:cNvPicPr preferRelativeResize="0"/>
          <p:nvPr/>
        </p:nvPicPr>
        <p:blipFill rotWithShape="1">
          <a:blip r:embed="rId4">
            <a:alphaModFix/>
          </a:blip>
          <a:srcRect/>
          <a:stretch/>
        </p:blipFill>
        <p:spPr>
          <a:xfrm>
            <a:off x="10591800" y="188913"/>
            <a:ext cx="1524000" cy="1143000"/>
          </a:xfrm>
          <a:prstGeom prst="rect">
            <a:avLst/>
          </a:prstGeom>
          <a:noFill/>
          <a:ln>
            <a:noFill/>
          </a:ln>
        </p:spPr>
      </p:pic>
      <p:sp>
        <p:nvSpPr>
          <p:cNvPr id="799" name="Google Shape;799;p101"/>
          <p:cNvSpPr txBox="1"/>
          <p:nvPr/>
        </p:nvSpPr>
        <p:spPr>
          <a:xfrm>
            <a:off x="3484764" y="2614176"/>
            <a:ext cx="643572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hi" sz="3200" b="0" i="0" u="none" strike="noStrike" cap="none">
                <a:solidFill>
                  <a:schemeClr val="dk1"/>
                </a:solidFill>
                <a:latin typeface="Open Sans"/>
                <a:ea typeface="Open Sans"/>
                <a:cs typeface="Open Sans"/>
                <a:sym typeface="Open Sans"/>
              </a:rPr>
              <a:t>प्रश्न 1)</a:t>
            </a:r>
            <a:endParaRPr sz="320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p:nvPr/>
        </p:nvSpPr>
        <p:spPr>
          <a:xfrm>
            <a:off x="3379038" y="1353314"/>
            <a:ext cx="7874073" cy="483205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ध्वस्त संरचनाओं को अस्थायी सहायता और संरक्षण प्रदान करने के लिए तत्काल कार्रवाई करना।</a:t>
            </a:r>
            <a:endParaRPr sz="2800" b="0" i="0" u="none" strike="noStrike" cap="none">
              <a:solidFill>
                <a:srgbClr val="000000"/>
              </a:solidFill>
              <a:latin typeface="Open Sans"/>
              <a:ea typeface="Open Sans"/>
              <a:cs typeface="Open Sans"/>
              <a:sym typeface="Open Sans"/>
            </a:endParaRPr>
          </a:p>
          <a:p>
            <a:pPr marL="457200" marR="0" lvl="0" indent="-254000" algn="just" rtl="0">
              <a:lnSpc>
                <a:spcPct val="100000"/>
              </a:lnSpc>
              <a:spcBef>
                <a:spcPts val="0"/>
              </a:spcBef>
              <a:spcAft>
                <a:spcPts val="0"/>
              </a:spcAft>
              <a:buClr>
                <a:schemeClr val="dk1"/>
              </a:buClr>
              <a:buSzPts val="3200"/>
              <a:buFont typeface="Noto Sans Symbols"/>
              <a:buNone/>
            </a:pPr>
            <a:endParaRPr sz="28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क्षतिग्रस्त/ध्वस्त संरचना के मलबे के नीचे फंसे जीवित बचे लोगों को बचाना।</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Arial"/>
              <a:buNone/>
            </a:pPr>
            <a:r>
              <a:rPr lang="hi" sz="2800" b="0" i="0" u="none" strike="noStrike" cap="none">
                <a:solidFill>
                  <a:schemeClr val="dk1"/>
                </a:solidFill>
                <a:latin typeface="Open Sans"/>
                <a:ea typeface="Open Sans"/>
                <a:cs typeface="Open Sans"/>
                <a:sym typeface="Open Sans"/>
              </a:rPr>
              <a:t> </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फंसे हुए पीड़ितों को प्राथमिक उपचार प्रदान करना तथा उन्हें अग्रिम चिकित्सा देखभाल के लिए भेजना।</a:t>
            </a:r>
            <a:endParaRPr sz="2800" b="0" i="0" u="none" strike="noStrike" cap="none">
              <a:solidFill>
                <a:srgbClr val="000000"/>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Calibri"/>
              <a:buNone/>
            </a:pPr>
            <a:endParaRPr sz="2800" b="0" i="0" u="none" strike="noStrike" cap="none">
              <a:solidFill>
                <a:schemeClr val="dk1"/>
              </a:solidFill>
              <a:latin typeface="Open Sans"/>
              <a:ea typeface="Open Sans"/>
              <a:cs typeface="Open Sans"/>
              <a:sym typeface="Open Sans"/>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strike="noStrike" cap="none">
                <a:solidFill>
                  <a:schemeClr val="dk1"/>
                </a:solidFill>
                <a:latin typeface="Open Sans"/>
                <a:ea typeface="Open Sans"/>
                <a:cs typeface="Open Sans"/>
                <a:sym typeface="Open Sans"/>
              </a:rPr>
              <a:t>मृतकों के शवों को बरामद करना, सौंपना और उनका निपटान करना।</a:t>
            </a:r>
            <a:endParaRPr sz="2800" b="0" i="0" u="none" strike="noStrike" cap="none">
              <a:solidFill>
                <a:srgbClr val="000000"/>
              </a:solidFill>
              <a:latin typeface="Open Sans"/>
              <a:ea typeface="Open Sans"/>
              <a:cs typeface="Open Sans"/>
              <a:sym typeface="Open Sans"/>
            </a:endParaRPr>
          </a:p>
        </p:txBody>
      </p:sp>
      <p:pic>
        <p:nvPicPr>
          <p:cNvPr id="186" name="Google Shape;186;p26"/>
          <p:cNvPicPr preferRelativeResize="0"/>
          <p:nvPr/>
        </p:nvPicPr>
        <p:blipFill rotWithShape="1">
          <a:blip r:embed="rId3">
            <a:alphaModFix/>
          </a:blip>
          <a:srcRect/>
          <a:stretch/>
        </p:blipFill>
        <p:spPr>
          <a:xfrm>
            <a:off x="228600" y="152400"/>
            <a:ext cx="1211263" cy="865188"/>
          </a:xfrm>
          <a:prstGeom prst="rect">
            <a:avLst/>
          </a:prstGeom>
          <a:noFill/>
          <a:ln>
            <a:noFill/>
          </a:ln>
        </p:spPr>
      </p:pic>
      <p:sp>
        <p:nvSpPr>
          <p:cNvPr id="187" name="Google Shape;187;p26"/>
          <p:cNvSpPr txBox="1"/>
          <p:nvPr/>
        </p:nvSpPr>
        <p:spPr>
          <a:xfrm>
            <a:off x="503657" y="1353314"/>
            <a:ext cx="187241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hi" sz="4000" b="1" i="0" u="none" strike="noStrike" cap="none">
                <a:solidFill>
                  <a:srgbClr val="FF0000"/>
                </a:solidFill>
                <a:latin typeface="Open Sans"/>
                <a:ea typeface="Open Sans"/>
                <a:cs typeface="Open Sans"/>
                <a:sym typeface="Open Sans"/>
              </a:rPr>
              <a:t> उद्देश्य</a:t>
            </a:r>
            <a:endParaRPr sz="4000" b="1" i="0" u="none" strike="noStrike" cap="none">
              <a:solidFill>
                <a:srgbClr val="FF0000"/>
              </a:solidFill>
              <a:latin typeface="Open Sans"/>
              <a:ea typeface="Open Sans"/>
              <a:cs typeface="Open Sans"/>
              <a:sym typeface="Open Sans"/>
            </a:endParaRPr>
          </a:p>
        </p:txBody>
      </p:sp>
      <p:pic>
        <p:nvPicPr>
          <p:cNvPr id="188" name="Google Shape;188;p26"/>
          <p:cNvPicPr preferRelativeResize="0"/>
          <p:nvPr/>
        </p:nvPicPr>
        <p:blipFill rotWithShape="1">
          <a:blip r:embed="rId4">
            <a:alphaModFix/>
          </a:blip>
          <a:srcRect/>
          <a:stretch/>
        </p:blipFill>
        <p:spPr>
          <a:xfrm>
            <a:off x="10910656" y="1653"/>
            <a:ext cx="1278408" cy="1015935"/>
          </a:xfrm>
          <a:prstGeom prst="rect">
            <a:avLst/>
          </a:prstGeom>
          <a:noFill/>
          <a:ln>
            <a:noFill/>
          </a:ln>
        </p:spPr>
      </p:pic>
      <p:pic>
        <p:nvPicPr>
          <p:cNvPr id="189" name="Google Shape;189;p26"/>
          <p:cNvPicPr preferRelativeResize="0"/>
          <p:nvPr/>
        </p:nvPicPr>
        <p:blipFill rotWithShape="1">
          <a:blip r:embed="rId5">
            <a:alphaModFix/>
          </a:blip>
          <a:srcRect/>
          <a:stretch/>
        </p:blipFill>
        <p:spPr>
          <a:xfrm>
            <a:off x="228600" y="2396926"/>
            <a:ext cx="2999492" cy="2389839"/>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5051</Words>
  <Application>Microsoft Office PowerPoint</Application>
  <PresentationFormat>Widescreen</PresentationFormat>
  <Paragraphs>383</Paragraphs>
  <Slides>84</Slides>
  <Notes>84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84</vt:i4>
      </vt:variant>
    </vt:vector>
  </HeadingPairs>
  <TitlesOfParts>
    <vt:vector size="96" baseType="lpstr">
      <vt:lpstr>Calibri</vt:lpstr>
      <vt:lpstr>Arial Rounded</vt:lpstr>
      <vt:lpstr>Open Sans SemiBold</vt:lpstr>
      <vt:lpstr>Arial</vt:lpstr>
      <vt:lpstr>Noto Sans Symbols</vt:lpstr>
      <vt:lpstr>Gill Sans</vt:lpstr>
      <vt:lpstr>Times New Roman</vt:lpstr>
      <vt:lpstr>Cambria</vt:lpstr>
      <vt:lpstr>Open Sans</vt:lpstr>
      <vt:lpstr>Arimo</vt:lpstr>
      <vt:lpstr>1_Office Theme</vt:lpstr>
      <vt:lpstr>Office Theme</vt:lpstr>
      <vt:lpstr>PowerPoint Presentation</vt:lpstr>
      <vt:lpstr>PowerPoint Presentation</vt:lpstr>
      <vt:lpstr>PowerPoint Presentation</vt:lpstr>
      <vt:lpstr>इस एसओपी का उद्देश्य सीएसएसआर ऑपरेशनों में प्रतिक्रिया देने के लिए एनडीआरएफ टीमों के लिए दिशा-निर्देश निर्धारित करना 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समीक्षा</vt:lpstr>
      <vt:lpstr> समीक्षा</vt:lpstr>
      <vt:lpstr>                          समीक्षा</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2026-01-08T07:15:00Z</dcterms:modified>
</cp:coreProperties>
</file>