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4"/>
  </p:notesMasterIdLst>
  <p:handoutMasterIdLst>
    <p:handoutMasterId r:id="rId75"/>
  </p:handoutMasterIdLst>
  <p:sldIdLst>
    <p:sldId id="368" r:id="rId2"/>
    <p:sldId id="371" r:id="rId3"/>
    <p:sldId id="345" r:id="rId4"/>
    <p:sldId id="348" r:id="rId5"/>
    <p:sldId id="408" r:id="rId6"/>
    <p:sldId id="269" r:id="rId7"/>
    <p:sldId id="270" r:id="rId8"/>
    <p:sldId id="349" r:id="rId9"/>
    <p:sldId id="350" r:id="rId10"/>
    <p:sldId id="281" r:id="rId11"/>
    <p:sldId id="283" r:id="rId12"/>
    <p:sldId id="286" r:id="rId13"/>
    <p:sldId id="400" r:id="rId14"/>
    <p:sldId id="401" r:id="rId15"/>
    <p:sldId id="402" r:id="rId16"/>
    <p:sldId id="404" r:id="rId17"/>
    <p:sldId id="405" r:id="rId18"/>
    <p:sldId id="277" r:id="rId19"/>
    <p:sldId id="266" r:id="rId20"/>
    <p:sldId id="265" r:id="rId21"/>
    <p:sldId id="268" r:id="rId22"/>
    <p:sldId id="406" r:id="rId23"/>
    <p:sldId id="407" r:id="rId24"/>
    <p:sldId id="271" r:id="rId25"/>
    <p:sldId id="272" r:id="rId26"/>
    <p:sldId id="258" r:id="rId27"/>
    <p:sldId id="259" r:id="rId28"/>
    <p:sldId id="398" r:id="rId29"/>
    <p:sldId id="399" r:id="rId30"/>
    <p:sldId id="372" r:id="rId31"/>
    <p:sldId id="384" r:id="rId32"/>
    <p:sldId id="319" r:id="rId33"/>
    <p:sldId id="320" r:id="rId34"/>
    <p:sldId id="317" r:id="rId35"/>
    <p:sldId id="303" r:id="rId36"/>
    <p:sldId id="273" r:id="rId37"/>
    <p:sldId id="302" r:id="rId38"/>
    <p:sldId id="301" r:id="rId39"/>
    <p:sldId id="321" r:id="rId40"/>
    <p:sldId id="344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16" r:id="rId50"/>
    <p:sldId id="305" r:id="rId51"/>
    <p:sldId id="307" r:id="rId52"/>
    <p:sldId id="308" r:id="rId53"/>
    <p:sldId id="309" r:id="rId54"/>
    <p:sldId id="318" r:id="rId55"/>
    <p:sldId id="332" r:id="rId56"/>
    <p:sldId id="325" r:id="rId57"/>
    <p:sldId id="311" r:id="rId58"/>
    <p:sldId id="312" r:id="rId59"/>
    <p:sldId id="326" r:id="rId60"/>
    <p:sldId id="314" r:id="rId61"/>
    <p:sldId id="340" r:id="rId62"/>
    <p:sldId id="341" r:id="rId63"/>
    <p:sldId id="338" r:id="rId64"/>
    <p:sldId id="329" r:id="rId65"/>
    <p:sldId id="333" r:id="rId66"/>
    <p:sldId id="386" r:id="rId67"/>
    <p:sldId id="382" r:id="rId68"/>
    <p:sldId id="339" r:id="rId69"/>
    <p:sldId id="336" r:id="rId70"/>
    <p:sldId id="285" r:id="rId71"/>
    <p:sldId id="379" r:id="rId72"/>
    <p:sldId id="1188" r:id="rId73"/>
  </p:sldIdLst>
  <p:sldSz cx="12192000" cy="6858000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san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san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san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san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sans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sans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sans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sans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san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F3EA"/>
    <a:srgbClr val="FF99CC"/>
    <a:srgbClr val="FFCCCC"/>
    <a:srgbClr val="14AC9E"/>
    <a:srgbClr val="FFFF99"/>
    <a:srgbClr val="FF3300"/>
    <a:srgbClr val="FC8E8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660"/>
  </p:normalViewPr>
  <p:slideViewPr>
    <p:cSldViewPr>
      <p:cViewPr varScale="1">
        <p:scale>
          <a:sx n="95" d="100"/>
          <a:sy n="95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630AF7-93C8-4E48-D74C-D66481052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5FF3D-ABA5-092C-372D-9EA027FF53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562C61-4CEF-40AD-9562-828210E3C4AC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1D647-E977-8889-DBDC-12E0B12594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02BF8-6A55-9BC4-2426-22CB61A7D9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11B2E0-EBD3-4AC9-9505-09EC2074C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F75503F-52C8-F834-2C0A-8FB1CFD3AE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7EE30A5-BE00-BCE7-4619-89B00EABBD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61E4A7E-7E50-B453-6A6D-7915121AC83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98463" y="693738"/>
            <a:ext cx="6157912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B42D9C9B-D42E-BD70-1E95-F774494F21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9438"/>
            <a:ext cx="556418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094B8600-46EB-046F-8045-247CB49A18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C243CD52-A022-C1A4-706E-985D685F2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DCC434-BEEE-493F-A9E0-56B3EADEF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D8E750B-CBEA-3D0A-A30C-48C244415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DE49C57-91F1-5C88-D2FA-10056DA0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9D84021-A831-B35B-5022-7DD8E3110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95AD01A8-B788-4ADE-A92F-8F5F0494AB92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41E5C6A-37B0-61DB-1F28-EABC5134A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79EB1E37-9909-4730-9EA4-94621A477496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094D0CE-3DE9-BAF9-B291-86BDF5965C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9984E9E-45D2-FE5A-C91B-817D8AF2A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824AABF-C3B7-BA31-E40F-539639F8D6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207A7693-5A8B-41E8-9129-8996D9B6A5F4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3D78E01-321D-9505-1B0E-492CBED94E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9412750-9C8F-C770-1598-FD6A5ADB5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3B2BF70D-DC95-E83E-2EDD-0FDE1A16F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A11CF6CA-2934-48DA-8F15-87B358BE1324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EBF679D-FECF-3AFB-CE6E-7342D3303D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2C13EB1-EC9B-8854-4950-8F0793967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F1EAF35-FCF3-A0AF-492B-29BD23B35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C0F48AFB-A3BB-4CD4-832D-2CC67C496D95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166476D-028B-3D6D-95DF-C2CE255515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D091035-2CC8-E9A9-EC98-E4C055FF5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6824551-5094-5FAC-3DD9-2768FAAFB4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F3338A14-39E7-4E13-9785-EA5E79941FBB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FC8C4F6-08A5-6736-6AFA-8AD8AD0488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B1F676C-B069-2A24-8382-843890F51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B4C087C-87AD-0C81-763A-F8E7D2EA41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95D41703-0649-4D3C-B081-5BA0CF8F0DA3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8CAA31D-0EDF-661A-62C5-43055633EE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EFAA28C-7D89-EEA7-0F94-365E380C8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DA40999-F6FF-9604-3DE4-3F98641AC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FEDB5179-8EDC-4A67-B456-62DB79424698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2DDDAE0-F0E0-D8E4-B934-CDE9634401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6C6F537-BF2B-CA14-AFDA-1C7266E07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B16B12B-ED09-C953-9E2E-894234E6A1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D88B1027-9874-4C70-9716-E0D33E48B5DD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7834BE7-CEFA-A879-8B7F-21633C0BEE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DD7ACE0-CA19-7AAA-75D1-0603CF18C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1208C35-B401-A253-15C5-7C3B55181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00B4C0E9-BA31-46C9-9C57-77056C8FEBD4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D42E192-58ED-793E-0349-070D704C33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3CB90D5-B998-4CD7-EBDE-8196073FB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E3960FD-923F-412E-2363-0E816F58F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580D1CEA-1137-4381-948A-C91740E14E05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5E09AB2-880C-1DFB-8511-0AE88EEF7F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5547BA8-F2E3-E3D3-0246-CF08D26C0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EA19FDB-8077-DB80-FA90-5632CB6C0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638E4BE1-643F-4FFC-8D91-207EF3359DB2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A626F50-4F03-17C5-6AE2-62F94E41B5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E0496DF-DBB6-0491-FF08-88EA2034C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E4B5751F-8C88-20DF-97FA-B54302C2C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7948F0D0-70B9-485D-A1CC-A35CBE9EC01F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EBA3259-C569-B62E-C24F-69F7F59A62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BB6682A-6E74-5268-1E3D-E864A150A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A7C3B78-0A54-917A-81CB-17790EF946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F0B7A5A1-8AC9-4C1A-90BA-72E35356BB76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1A40DAC-9814-049D-38BE-F8A7A28DDA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F9A61DC-DE86-E93F-5A57-03802D22C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891560A-F68D-2A73-6560-1D885F539C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61BEFB4C-6A27-4220-A681-CDBE7521A36B}" type="slidenum">
              <a:rPr lang="en-US" altLang="en-US">
                <a:latin typeface="Arial" panose="020B0604020202020204" pitchFamily="34" charset="0"/>
              </a:rPr>
              <a:pPr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82BD3DB-B6E1-2225-11BA-9ECE7FE764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9959FAD2-D84B-42E9-7A1E-36995372B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4554F8B6-09F0-CEA3-042D-1B961E7A4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B5010153-A2D3-475B-9BF8-A0AF5C88C8EA}" type="slidenum">
              <a:rPr lang="en-US" altLang="en-US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2AD094B-69C8-D808-7C2F-91A3ED92D6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A48CBD45-C352-7A9D-F58E-5BF7FA0A9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D4140A39-39CA-188B-31A0-4E06DEE51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8D4F0C4C-AA2B-49CD-8F9D-C4C8A4B12735}" type="slidenum">
              <a:rPr lang="en-US" altLang="en-US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432E3110-177D-EA34-E28B-E6C18C6593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5885DD8-7E2A-962C-9876-E797F553A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5D18BD69-1627-0DE1-16B0-9D073F179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2F42FD65-5122-4B60-8914-E4FB3D366C2C}" type="slidenum">
              <a:rPr lang="en-US" altLang="en-US">
                <a:latin typeface="Arial" panose="020B0604020202020204" pitchFamily="34" charset="0"/>
              </a:rPr>
              <a:pPr/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65AE2D23-A61B-CD68-F67A-4711453A5C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58B03315-3134-CF65-CB5A-4A4077202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45ED474-EA0B-F4A2-716E-4F40A584B9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532620DD-24AF-BCE5-DDA1-B18FEF7F6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B2E0DEBA-B31F-3570-69FF-87C175D83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D2A3E9A4-DD7B-46DA-9029-633F27A63D76}" type="slidenum">
              <a:rPr lang="en-US" altLang="en-US">
                <a:latin typeface="Calibri" panose="020F0502020204030204" pitchFamily="34" charset="0"/>
              </a:rPr>
              <a:pPr/>
              <a:t>53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C6AD6920-F754-7597-6D6C-63F7106185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F2D537CE-34AC-B010-319F-853EA8CC8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E5B81645-3677-782E-17D4-236303665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BBB2F6B7-AFE1-4E83-AE92-CF8762857A33}" type="slidenum">
              <a:rPr lang="en-US" altLang="en-US">
                <a:latin typeface="Arial" panose="020B0604020202020204" pitchFamily="34" charset="0"/>
              </a:rPr>
              <a:pPr/>
              <a:t>68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4145B022-B453-C3CE-A3EA-0BC939BA8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92921B22-F41A-409A-B906-7FEB3D88A27F}" type="slidenum">
              <a:rPr lang="en-US" altLang="en-US">
                <a:latin typeface="Arial" panose="020B0604020202020204" pitchFamily="34" charset="0"/>
              </a:rPr>
              <a:pPr/>
              <a:t>70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ACF61FC6-36DC-9F36-04EB-4A956C4261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F2D87F00-5EAB-C855-45BB-70B16558B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B73A02F-3E4F-1FF3-C2EB-03BB98015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FAEBCA66-D726-4BC8-A6DE-993C5020EF5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09A2B24-4179-3E3E-F544-FC64DD9129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33E257F-62D3-EFA9-22FF-4B6971341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4E63916-3662-F58D-50E8-4639BBBBAB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AA8853F2-4CAF-44BA-A210-351276D8F779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1136DE4-8985-F8BD-4D96-63D3BFC52D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CCFD884-C672-A021-4CF8-0537B8D35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2D1344C-85F5-8E55-F5BD-3C00D3336D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CE51894B-39F3-4544-8562-E96C039F4114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C0FAFD6-4D9D-3A28-6BA3-06182AA3DA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477F82B-B6D1-9986-F6F1-48A2C9898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51354DB-1711-5C36-30F8-792443BAC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38C78EBF-753B-4D81-8D77-A9898B719652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097C624-2E62-B0A9-66F4-4AE0FA15AA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D1029D3-8934-AF5F-8D2A-19DB451EB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9104E61-AD41-3B01-56A4-B90A97307D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60E706E1-B780-4A47-BCEA-BD2D97288031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06E3C3B-5A8E-B9FC-338D-5B7D89610A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37FE46C-B6D5-DEBF-D2FB-A56807A74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3165C3A-9E24-5E5C-6167-F081C7050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D3A2EEAB-D6AD-4524-BF4A-71ACBFF38C8E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44D814B-50C0-A1CD-1703-2BA4E5D005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55BD1FA-79DD-6DE5-5360-8F0C778C4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B5303AE-49CF-9C68-BF8D-3A9048A23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3A258B5E-42B2-4F27-8F7E-4097C882B473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F03EF0D-1483-211F-C2EF-520550FCF1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B70C63A-2BD5-C251-FFAE-2D2AEA6FA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ED368-75B8-215B-2F8E-DCD87828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A461E-13E4-23C8-29C2-10028657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4725F-EDD7-C1C1-6E37-65BDE38C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407B-BE20-4D85-9B8B-F1B055589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0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13271-FA13-BED6-8CAF-70F96EEA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0439E-BE7F-9A70-1433-B80023DE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5576F-6902-2FAD-DAC2-3A5E340C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B85D-F99A-4FDD-B00C-D245EC052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42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2A789-B23D-6944-6890-5D818ED8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45911-15BC-9DF1-C2CA-37A34AB5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1B550-5F70-0957-5BA7-E7FBE693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F9AC-86B9-48F1-A8D6-95EFC8038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76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4BC27C3-6F79-7927-6230-3A6F0028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5F6F371-CF21-1A41-EED2-B3E0A2DE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5A2206-4AB9-A8E2-705F-714E2801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9304-4A99-4918-A957-570E6BFC3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5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B61CB-CFB0-37E0-D78A-5BFD465B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A3D2-AE86-6573-FD33-6927B6C6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0D254-9F97-62A1-E182-4C06E111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B59E-638F-4B6A-ACCE-23E5EBEC9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05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82477-6A82-1930-81D9-2349D253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F250F-1A13-EA97-46E4-A855CABB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ABB47-CEA8-C8FB-6227-575E2B3E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58B04-3C7D-47CB-927F-9E39DD81F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33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74D74-EC43-9533-9495-E14EA9C1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FC53E-388E-E91D-5360-AAE50E9F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CB17-692E-FBCF-B982-6FDCE8D3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AA555-61F1-4A1F-B70E-8B4D7949D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47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773A06-5A28-75FE-D378-14C8848B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741B61-85B0-E960-D053-8F9D7269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A421CB-4202-0E45-C08F-9CD4A6BE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DDEB-F957-40F2-9BAD-8441F011E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7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F9232C-9CA6-A1F1-B6B9-5279BB95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BBB32D-44FC-A42E-4DFD-ACF8BB69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635A13-8DF5-E257-EC3C-5176D135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921D-0999-406C-9DB4-4E7BCFF95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23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F56DD8-E4C3-97B5-9250-E4A47756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FDE206-FA68-8225-3DF1-F653F4B6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D2BD09-C41E-830E-701A-05A27FAF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7952-BDD6-4C01-A4ED-5297AFF2C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8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98FE99-0728-AD1C-D464-06D94D00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0A1297-862F-6B7A-3604-3CC1BE1B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F40FE9-0426-D91E-D2EC-D1562B6A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0D3E-845D-456B-BFA6-CA980AF8B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11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566292-B8C6-5EF1-4123-95BA78B2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3C50E8-F944-6B8A-BB21-B6A801DA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9A22BA-74F8-9DAF-9377-F25AAC7F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AB9A-FD4D-44B6-8039-22CD9D07A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2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0D11D0-DD43-3A83-FC10-85FEFE71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7A7BE0-9C81-A970-7D63-32ED01A9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888C8D-87CB-130E-8897-881506D3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C9EC-0436-42EF-B159-579A0D7DB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27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4C0C04-A927-4BAA-59FB-9B8735D77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3AFB9DB-A3C9-E73F-9CBF-4B73C402D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206F8-2B57-2319-CBA7-BAB3FABD1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1BC0E-63BC-C0BC-6340-7FB0245D3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79463-D977-7544-0E72-83A0C0719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EFB2C-EE61-4180-A1F0-F3AA59A1F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berdeenflames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en.wikipedia.org/wiki/Image:Forestfire2.jpg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en.wikipedia.org/wiki/Image:Explosions.jpg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AFD4BC4-F329-8D7A-9A67-C907E7D4ABBB}"/>
              </a:ext>
            </a:extLst>
          </p:cNvPr>
          <p:cNvSpPr txBox="1"/>
          <p:nvPr/>
        </p:nvSpPr>
        <p:spPr>
          <a:xfrm>
            <a:off x="6096000" y="7620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14862086-0A1E-9A6F-E4C0-39996866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F018EC-78EB-4CC0-B951-8E85ED085218}" type="slidenum">
              <a:rPr lang="en-US" altLang="en-US" sz="1400">
                <a:latin typeface="Opensan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Opensan"/>
            </a:endParaRPr>
          </a:p>
        </p:txBody>
      </p:sp>
      <p:sp>
        <p:nvSpPr>
          <p:cNvPr id="4100" name="TextBox 1">
            <a:extLst>
              <a:ext uri="{FF2B5EF4-FFF2-40B4-BE49-F238E27FC236}">
                <a16:creationId xmlns:a16="http://schemas.microsoft.com/office/drawing/2014/main" id="{ED527B44-B503-800C-556C-79B06480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288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Opensan"/>
              </a:rPr>
              <a:t>       FIRE FIGHTING</a:t>
            </a:r>
          </a:p>
        </p:txBody>
      </p:sp>
      <p:pic>
        <p:nvPicPr>
          <p:cNvPr id="4101" name="Picture 10" descr="C:\Users\Acer\Downloads\WhatsApp Image 2025-09-04 at 17.24.38 (1).jpeg">
            <a:extLst>
              <a:ext uri="{FF2B5EF4-FFF2-40B4-BE49-F238E27FC236}">
                <a16:creationId xmlns:a16="http://schemas.microsoft.com/office/drawing/2014/main" id="{7A54C1C3-4135-E0B6-5F9D-0446CCF5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C:\Users\Acer\Downloads\WhatsApp Image 2025-09-04 at 17.24.38 (3).jpeg">
            <a:extLst>
              <a:ext uri="{FF2B5EF4-FFF2-40B4-BE49-F238E27FC236}">
                <a16:creationId xmlns:a16="http://schemas.microsoft.com/office/drawing/2014/main" id="{FD9FFF29-48E7-0D1F-4257-400097075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Duties of…">
            <a:extLst>
              <a:ext uri="{FF2B5EF4-FFF2-40B4-BE49-F238E27FC236}">
                <a16:creationId xmlns:a16="http://schemas.microsoft.com/office/drawing/2014/main" id="{F09C06F8-127F-39E4-5255-B207D8AF5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649788"/>
            <a:ext cx="45751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2" tIns="39142" rIns="39142" bIns="39142">
            <a:spAutoFit/>
          </a:bodyPr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 algn="ctr"/>
            <a:r>
              <a:rPr lang="en-US" altLang="en-US" sz="2000" b="1">
                <a:latin typeface="Open Sans" panose="020B0606030504020204" pitchFamily="34" charset="0"/>
              </a:rPr>
              <a:t>Presented By:- Sachin Chauhan,2IC</a:t>
            </a:r>
            <a:endParaRPr lang="en-US" altLang="en-US" sz="2000"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8089486-B3EC-F6C8-ECFF-D66316F56F38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DB42D7C-7F11-3E30-6BBD-9F39867029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4724400" cy="1295400"/>
          </a:xfrm>
          <a:ln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rgbClr val="000099"/>
                </a:solidFill>
              </a:rPr>
              <a:t>TYPES OF COMBUSTION 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77CE960-5C1A-FAE9-236A-21A3272BC5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00800" y="1295400"/>
            <a:ext cx="5715000" cy="2743200"/>
          </a:xfrm>
        </p:spPr>
        <p:txBody>
          <a:bodyPr rtlCol="0">
            <a:normAutofit/>
          </a:bodyPr>
          <a:lstStyle/>
          <a:p>
            <a:pPr lvl="2" algn="l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CC3300"/>
                </a:solidFill>
                <a:latin typeface="+mj-lt"/>
              </a:rPr>
              <a:t>Slow or incipient combustion-</a:t>
            </a:r>
            <a:r>
              <a:rPr lang="en-US" altLang="en-US" sz="2400" dirty="0">
                <a:solidFill>
                  <a:srgbClr val="000099"/>
                </a:solidFill>
                <a:latin typeface="+mj-lt"/>
              </a:rPr>
              <a:t> in which the amount of heat &amp; light emitted is feeble.</a:t>
            </a:r>
          </a:p>
          <a:p>
            <a:pPr lvl="2" algn="l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Rapid or active combustion- </a:t>
            </a:r>
            <a:r>
              <a:rPr lang="en-US" altLang="en-US" sz="2400" dirty="0">
                <a:solidFill>
                  <a:srgbClr val="000099"/>
                </a:solidFill>
                <a:latin typeface="+mj-lt"/>
              </a:rPr>
              <a:t>in which a considerable amount of heat &amp; light is emitted within a short time</a:t>
            </a:r>
          </a:p>
        </p:txBody>
      </p:sp>
      <p:sp>
        <p:nvSpPr>
          <p:cNvPr id="16389" name="Rectangle 16">
            <a:extLst>
              <a:ext uri="{FF2B5EF4-FFF2-40B4-BE49-F238E27FC236}">
                <a16:creationId xmlns:a16="http://schemas.microsoft.com/office/drawing/2014/main" id="{A5E768A9-9DC7-70DC-E38C-DC30313A5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44CECF-6A96-4E17-8504-B75FC33D6D88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16390" name="Picture 4" descr="A building on fire in Columbus, Ohio.">
            <a:hlinkClick r:id="rId3" tooltip="A building on fire in Columbus, Ohio."/>
            <a:extLst>
              <a:ext uri="{FF2B5EF4-FFF2-40B4-BE49-F238E27FC236}">
                <a16:creationId xmlns:a16="http://schemas.microsoft.com/office/drawing/2014/main" id="{AB810828-286C-1FB6-6E8F-72C6EB72F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38600"/>
            <a:ext cx="42672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D915FD29-467B-2B6C-78AE-B0432F30F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318CBE5E-2A2E-96F2-2B13-47AFC1C6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EE22A62-1568-197C-AA63-8398E1E68370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4822" name="Rectangle 7">
            <a:extLst>
              <a:ext uri="{FF2B5EF4-FFF2-40B4-BE49-F238E27FC236}">
                <a16:creationId xmlns:a16="http://schemas.microsoft.com/office/drawing/2014/main" id="{B2935A82-AF0C-3271-6AB1-65F7185BA7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905000"/>
            <a:ext cx="5114925" cy="1371600"/>
          </a:xfrm>
          <a:ln>
            <a:solidFill>
              <a:srgbClr val="9933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satMod val="130000"/>
                  </a:schemeClr>
                </a:solidFill>
              </a:rPr>
              <a:t>TYPES OF COMBUSTION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0FF4D56-F652-4D9C-C869-2D6B758E93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638925" y="2133600"/>
            <a:ext cx="5029200" cy="4400550"/>
          </a:xfrm>
        </p:spPr>
        <p:txBody>
          <a:bodyPr rtlCol="0">
            <a:normAutofit/>
          </a:bodyPr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altLang="en-US" i="1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Deflagration – 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which takes place with a considerable rapidity, evolving heat &amp; light.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69900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Explosion </a:t>
            </a:r>
            <a:r>
              <a:rPr lang="en-US" altLang="en-US" sz="2400" i="1" dirty="0">
                <a:solidFill>
                  <a:srgbClr val="669900"/>
                </a:solidFill>
                <a:latin typeface="+mj-lt"/>
              </a:rPr>
              <a:t> -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a very rapid combustion with a loud noise within an extremely short time with generation of very high pressure &amp; temperature</a:t>
            </a:r>
            <a:r>
              <a:rPr lang="en-US" altLang="en-US" dirty="0">
                <a:latin typeface="+mj-lt"/>
              </a:rPr>
              <a:t>.</a:t>
            </a:r>
          </a:p>
        </p:txBody>
      </p:sp>
      <p:sp>
        <p:nvSpPr>
          <p:cNvPr id="18437" name="Rectangle 16">
            <a:extLst>
              <a:ext uri="{FF2B5EF4-FFF2-40B4-BE49-F238E27FC236}">
                <a16:creationId xmlns:a16="http://schemas.microsoft.com/office/drawing/2014/main" id="{D0B98B37-6E18-3148-AA57-1030ACBF3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2426284-1729-479A-98A6-BB2CECD970A2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18438" name="Picture 3" descr="A forest fire.">
            <a:hlinkClick r:id="rId3" tooltip="A forest fire."/>
            <a:extLst>
              <a:ext uri="{FF2B5EF4-FFF2-40B4-BE49-F238E27FC236}">
                <a16:creationId xmlns:a16="http://schemas.microsoft.com/office/drawing/2014/main" id="{266A8B25-9AA5-297A-1E15-6A244E4AE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724400"/>
            <a:ext cx="269081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 descr="Gasoline explosions, simulating bomb drops at an airshow.">
            <a:hlinkClick r:id="rId5" tooltip="Gasoline explosions, simulating bomb drops at an airshow."/>
            <a:extLst>
              <a:ext uri="{FF2B5EF4-FFF2-40B4-BE49-F238E27FC236}">
                <a16:creationId xmlns:a16="http://schemas.microsoft.com/office/drawing/2014/main" id="{858753F3-B318-430B-8713-E5AFDF9F3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724400"/>
            <a:ext cx="25463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FB1D3E0A-9BEC-161E-4346-3F2B266F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C:\Users\Acer\Downloads\WhatsApp Image 2025-09-04 at 17.24.38 (1).jpeg">
            <a:extLst>
              <a:ext uri="{FF2B5EF4-FFF2-40B4-BE49-F238E27FC236}">
                <a16:creationId xmlns:a16="http://schemas.microsoft.com/office/drawing/2014/main" id="{2EB156C2-8374-B1CC-875C-A603067AE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C:\Users\Acer\Downloads\WhatsApp Image 2025-09-04 at 17.24.38 (3).jpeg">
            <a:extLst>
              <a:ext uri="{FF2B5EF4-FFF2-40B4-BE49-F238E27FC236}">
                <a16:creationId xmlns:a16="http://schemas.microsoft.com/office/drawing/2014/main" id="{EE6CEBB6-39F9-8744-5DD4-EB116D624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D23900-0275-CD1D-140B-A408B8573C38}"/>
              </a:ext>
            </a:extLst>
          </p:cNvPr>
          <p:cNvSpPr txBox="1"/>
          <p:nvPr/>
        </p:nvSpPr>
        <p:spPr>
          <a:xfrm>
            <a:off x="6172200" y="0"/>
            <a:ext cx="60198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5F12625-6490-9ADB-F7CC-1F28764DDC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5562600" cy="1143000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rgbClr val="993300"/>
                </a:solidFill>
              </a:rPr>
              <a:t>RATE OF  COMBUSTION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9C9288E-FDAC-CCBD-F2FF-478947541D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24600" y="1371600"/>
            <a:ext cx="5638800" cy="5181600"/>
          </a:xfrm>
        </p:spPr>
        <p:txBody>
          <a:bodyPr rtlCol="0">
            <a:normAutofit fontScale="92500"/>
          </a:bodyPr>
          <a:lstStyle/>
          <a:p>
            <a:pPr marL="27432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rgbClr val="FF0000"/>
                </a:solidFill>
                <a:latin typeface="+mj-lt"/>
              </a:rPr>
              <a:t>It is the rate of burning of any substance and measured in length over time like millimeters per sec.</a:t>
            </a:r>
          </a:p>
          <a:p>
            <a:pPr marL="484632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FF0000"/>
                </a:solidFill>
                <a:latin typeface="+mj-lt"/>
              </a:rPr>
              <a:t>A rate of combustion or the spread of fire would depends on :</a:t>
            </a:r>
          </a:p>
          <a:p>
            <a:pPr marL="370332" indent="-342900" eaLnBrk="1" fontAlgn="auto" hangingPunct="1">
              <a:lnSpc>
                <a:spcPct val="2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j-lt"/>
              </a:rPr>
              <a:t> The area of solid/liquid in contact with air.</a:t>
            </a:r>
          </a:p>
          <a:p>
            <a:pPr marL="370332" indent="-34290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The amount of heat generated to raise the temperature of un-burnt portion</a:t>
            </a:r>
            <a:r>
              <a:rPr lang="en-US" dirty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b="1" dirty="0">
              <a:latin typeface="+mj-lt"/>
            </a:endParaRPr>
          </a:p>
        </p:txBody>
      </p:sp>
      <p:sp>
        <p:nvSpPr>
          <p:cNvPr id="20485" name="Rectangle 16">
            <a:extLst>
              <a:ext uri="{FF2B5EF4-FFF2-40B4-BE49-F238E27FC236}">
                <a16:creationId xmlns:a16="http://schemas.microsoft.com/office/drawing/2014/main" id="{268DE4E3-7C81-6A03-07CF-188DE4309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526C229-0BBD-467E-8E3F-A3882C09C731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20486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00D9ED9D-1158-FA26-8CB0-ED5FBCDE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24A33030-16E2-3EE2-1EA4-BDF5CA35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87461C8-C039-8E5E-99EA-62216C9D2491}"/>
              </a:ext>
            </a:extLst>
          </p:cNvPr>
          <p:cNvSpPr txBox="1"/>
          <p:nvPr/>
        </p:nvSpPr>
        <p:spPr>
          <a:xfrm>
            <a:off x="6248400" y="-17463"/>
            <a:ext cx="5943600" cy="68754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AAE5B9F-B860-C360-D5D3-7AFCBA7D3B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7975" y="1600200"/>
            <a:ext cx="5562600" cy="1219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993300"/>
                </a:solidFill>
              </a:rPr>
              <a:t>RATE OF  COMBUSTION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74BD9A7-888A-35B5-B25A-D53D0657D4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77000" y="1066800"/>
            <a:ext cx="4117975" cy="5486400"/>
          </a:xfrm>
        </p:spPr>
        <p:txBody>
          <a:bodyPr rtlCol="0">
            <a:normAutofit/>
          </a:bodyPr>
          <a:lstStyle/>
          <a:p>
            <a:pPr marL="369888" indent="-342900" algn="l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The ability of materials to conduct heat away.</a:t>
            </a:r>
          </a:p>
          <a:p>
            <a:pPr marL="369888" indent="-342900" algn="l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 Atmospheric humidity.</a:t>
            </a:r>
          </a:p>
          <a:p>
            <a:pPr marL="369888" indent="-342900" algn="l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 Wind velocity.</a:t>
            </a:r>
          </a:p>
          <a:p>
            <a:pPr marL="369888" indent="-342900" algn="l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 Temperature.</a:t>
            </a:r>
          </a:p>
          <a:p>
            <a:pPr marL="369888" indent="-342900" algn="l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 Atmospheric pressure.</a:t>
            </a:r>
          </a:p>
        </p:txBody>
      </p:sp>
      <p:sp>
        <p:nvSpPr>
          <p:cNvPr id="22533" name="Rectangle 16">
            <a:extLst>
              <a:ext uri="{FF2B5EF4-FFF2-40B4-BE49-F238E27FC236}">
                <a16:creationId xmlns:a16="http://schemas.microsoft.com/office/drawing/2014/main" id="{E6EDE127-CA77-A03E-04CB-9D5047F19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661E62-7640-490F-8A25-821BD4C48CF2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2253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BA3A4C70-A84B-D5DE-F973-9FF8EFCD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ADAC042A-029C-1CA2-7E88-7F1BE321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DE41795-AD06-0EC9-25A8-7A8D064DB4AE}"/>
              </a:ext>
            </a:extLst>
          </p:cNvPr>
          <p:cNvSpPr txBox="1"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4579" name="Rectangle 16">
            <a:extLst>
              <a:ext uri="{FF2B5EF4-FFF2-40B4-BE49-F238E27FC236}">
                <a16:creationId xmlns:a16="http://schemas.microsoft.com/office/drawing/2014/main" id="{3B856BAD-B942-45CF-F935-17D0B0F30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43BE490-93B3-4F9D-B111-8A021DA3BB98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CE16629-9307-73E1-7571-124D31C87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371600"/>
            <a:ext cx="5562600" cy="4984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Conduction</a:t>
            </a:r>
            <a:r>
              <a:rPr lang="en-US" altLang="en-US" sz="2800" b="1" i="1" dirty="0">
                <a:solidFill>
                  <a:srgbClr val="CC3300"/>
                </a:solidFill>
                <a:latin typeface="+mj-lt"/>
              </a:rPr>
              <a:t>: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 sz="2800" b="1" i="1" dirty="0">
              <a:solidFill>
                <a:srgbClr val="CC3300"/>
              </a:solidFill>
              <a:latin typeface="+mj-lt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en-US" altLang="en-US" sz="2800" b="1" i="1" dirty="0">
                <a:solidFill>
                  <a:srgbClr val="CC3300"/>
                </a:solidFill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The process by which heat is directly transmitted through the material of a substance when there is a difference of temp bet adjoining regions</a:t>
            </a:r>
            <a:r>
              <a:rPr lang="en-US" altLang="en-US" sz="2400" i="1" dirty="0">
                <a:latin typeface="+mj-lt"/>
              </a:rPr>
              <a:t>.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endParaRPr lang="en-US" altLang="en-US" sz="2400" i="1" dirty="0">
              <a:latin typeface="+mj-lt"/>
            </a:endParaRPr>
          </a:p>
          <a:p>
            <a:pPr marL="0" lvl="1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+mj-lt"/>
              </a:rPr>
              <a:t>It occurs only in solids i.e. metallic objects.</a:t>
            </a:r>
          </a:p>
          <a:p>
            <a:pPr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993300"/>
              </a:solidFill>
              <a:latin typeface="+mj-lt"/>
            </a:endParaRP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31BE38D1-26A9-DD05-84EC-AA862E5C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00225"/>
            <a:ext cx="5486400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000099"/>
                </a:solidFill>
                <a:latin typeface="+mj-lt"/>
              </a:rPr>
              <a:t>MODES OF SPREAD OF FIRE</a:t>
            </a:r>
          </a:p>
        </p:txBody>
      </p:sp>
      <p:pic>
        <p:nvPicPr>
          <p:cNvPr id="24582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149BECA2-A6C8-BA09-5E50-EED30EEE4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4D7913CF-A869-C1EE-2080-EB2A3633C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5F47C30-ED8D-9B8B-10CD-8D101114EC81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7135C50-AF37-9290-9C9E-383CCD4A49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352550"/>
            <a:ext cx="4343400" cy="93345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70C0"/>
                </a:solidFill>
              </a:rPr>
              <a:t>CONDUCTION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FDE595C-243B-13C7-5A52-2E3A1CA9FC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553200" y="1447800"/>
            <a:ext cx="5410200" cy="5105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dirty="0">
                <a:latin typeface="+mj-lt"/>
              </a:rPr>
              <a:t> Heat energy is passed on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from one molecule to the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next</a:t>
            </a:r>
          </a:p>
          <a:p>
            <a:pPr algn="l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dirty="0">
                <a:latin typeface="+mj-lt"/>
              </a:rPr>
              <a:t> The molecule vibrates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above its mean position</a:t>
            </a:r>
          </a:p>
          <a:p>
            <a:pPr algn="l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dirty="0">
                <a:latin typeface="+mj-lt"/>
              </a:rPr>
              <a:t> Pass on heat energy by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colliding with their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neighbors</a:t>
            </a:r>
          </a:p>
          <a:p>
            <a:pPr algn="l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dirty="0">
                <a:latin typeface="+mj-lt"/>
              </a:rPr>
              <a:t> The ability to conduct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heat varies between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materials</a:t>
            </a:r>
            <a:r>
              <a:rPr lang="en-US" altLang="en-US" b="1" dirty="0">
                <a:latin typeface="+mj-lt"/>
              </a:rPr>
              <a:t>.</a:t>
            </a:r>
          </a:p>
        </p:txBody>
      </p:sp>
      <p:sp>
        <p:nvSpPr>
          <p:cNvPr id="26629" name="Rectangle 16">
            <a:extLst>
              <a:ext uri="{FF2B5EF4-FFF2-40B4-BE49-F238E27FC236}">
                <a16:creationId xmlns:a16="http://schemas.microsoft.com/office/drawing/2014/main" id="{240646E4-15E7-2114-2E87-7247E3E51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239E49-600F-42EA-B9E1-B67E3CEBDFE2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26630" name="Picture 4">
            <a:extLst>
              <a:ext uri="{FF2B5EF4-FFF2-40B4-BE49-F238E27FC236}">
                <a16:creationId xmlns:a16="http://schemas.microsoft.com/office/drawing/2014/main" id="{E0157B4F-905F-9EA8-4EEB-429FC3C8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6" r="14815" b="14046"/>
          <a:stretch>
            <a:fillRect/>
          </a:stretch>
        </p:blipFill>
        <p:spPr bwMode="auto">
          <a:xfrm>
            <a:off x="1395413" y="3733800"/>
            <a:ext cx="30480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5">
            <a:extLst>
              <a:ext uri="{FF2B5EF4-FFF2-40B4-BE49-F238E27FC236}">
                <a16:creationId xmlns:a16="http://schemas.microsoft.com/office/drawing/2014/main" id="{97CF4B8A-0CA9-296D-37C8-3C5B138E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05400"/>
            <a:ext cx="2286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2000">
              <a:latin typeface="+mj-lt"/>
            </a:endParaRPr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AE4C4656-2122-4794-4935-D003C090F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1371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b="1" dirty="0">
                <a:solidFill>
                  <a:srgbClr val="003399"/>
                </a:solidFill>
                <a:latin typeface="+mj-lt"/>
              </a:rPr>
              <a:t>Highly Excited          </a:t>
            </a: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3AE1D2B0-672E-C672-4F94-1EF9ED543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63850"/>
            <a:ext cx="1447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b="1" dirty="0">
                <a:solidFill>
                  <a:srgbClr val="003399"/>
                </a:solidFill>
                <a:latin typeface="+mj-lt"/>
              </a:rPr>
              <a:t>Less Agitated</a:t>
            </a:r>
          </a:p>
        </p:txBody>
      </p:sp>
      <p:pic>
        <p:nvPicPr>
          <p:cNvPr id="26634" name="Picture 10" descr="C:\Users\Acer\Downloads\WhatsApp Image 2025-09-04 at 17.24.38 (1).jpeg">
            <a:extLst>
              <a:ext uri="{FF2B5EF4-FFF2-40B4-BE49-F238E27FC236}">
                <a16:creationId xmlns:a16="http://schemas.microsoft.com/office/drawing/2014/main" id="{EA2551E0-586E-3577-C6FA-F481532E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C:\Users\Acer\Downloads\WhatsApp Image 2025-09-04 at 17.24.38 (3).jpeg">
            <a:extLst>
              <a:ext uri="{FF2B5EF4-FFF2-40B4-BE49-F238E27FC236}">
                <a16:creationId xmlns:a16="http://schemas.microsoft.com/office/drawing/2014/main" id="{2FB53D6D-EEA5-0000-02F5-1498B3D4A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D3DBEFB-EA52-3A5F-11AE-FBA59857EEC9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8675" name="Rectangle 16">
            <a:extLst>
              <a:ext uri="{FF2B5EF4-FFF2-40B4-BE49-F238E27FC236}">
                <a16:creationId xmlns:a16="http://schemas.microsoft.com/office/drawing/2014/main" id="{7D9A373D-0904-4321-F99E-1BFC613EE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614B41-D726-40A8-975D-9550FFD11B88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ABE33DF-CF59-B07F-3B83-A8614EB7A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219200"/>
            <a:ext cx="5486400" cy="51371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Convection</a:t>
            </a:r>
            <a:r>
              <a:rPr lang="en-US" altLang="en-US" sz="2800" b="1" i="1" dirty="0">
                <a:solidFill>
                  <a:srgbClr val="CC00CC"/>
                </a:solidFill>
                <a:latin typeface="+mj-lt"/>
              </a:rPr>
              <a:t>: </a:t>
            </a:r>
          </a:p>
          <a:p>
            <a:pPr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 sz="2800" b="1" i="1" dirty="0">
              <a:solidFill>
                <a:srgbClr val="CC00CC"/>
              </a:solidFill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993300"/>
                </a:solidFill>
                <a:latin typeface="+mj-lt"/>
              </a:rPr>
              <a:t>Transfer of heat by the movement of a fluid (liquid) or gas bet areas of different temp. 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Tx/>
              <a:buNone/>
              <a:defRPr/>
            </a:pPr>
            <a:endParaRPr lang="en-US" altLang="en-US" dirty="0">
              <a:solidFill>
                <a:srgbClr val="993300"/>
              </a:solidFill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rgbClr val="993300"/>
              </a:solidFill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993300"/>
                </a:solidFill>
                <a:latin typeface="+mj-lt"/>
              </a:rPr>
              <a:t>It occurs both in liquids &amp; gases 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9BF27252-DD27-B1CD-87F8-29A7D036D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73250"/>
            <a:ext cx="5638800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000099"/>
                </a:solidFill>
                <a:latin typeface="+mj-lt"/>
              </a:rPr>
              <a:t>MODES OF SPREAD OF FIRE</a:t>
            </a:r>
          </a:p>
        </p:txBody>
      </p:sp>
      <p:pic>
        <p:nvPicPr>
          <p:cNvPr id="28678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7061142D-4305-DED8-555B-BDB768BAE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DB0BC63F-2F84-89F8-50B8-BEDF3A6F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21570C-4229-E6D4-DEBF-ADFC462A0D17}"/>
              </a:ext>
            </a:extLst>
          </p:cNvPr>
          <p:cNvSpPr txBox="1"/>
          <p:nvPr/>
        </p:nvSpPr>
        <p:spPr>
          <a:xfrm>
            <a:off x="6172200" y="0"/>
            <a:ext cx="6019800" cy="6721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0723" name="Rectangle 16">
            <a:extLst>
              <a:ext uri="{FF2B5EF4-FFF2-40B4-BE49-F238E27FC236}">
                <a16:creationId xmlns:a16="http://schemas.microsoft.com/office/drawing/2014/main" id="{F10B7305-6CD4-13C9-CF5B-69CB8B4CA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4ED365D-85AE-4B74-9ABA-D6EB66C9E5E3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FCB6AC6-361E-E2FA-6799-3D6F0CC4A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524000"/>
            <a:ext cx="5105400" cy="4832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Radiation :</a:t>
            </a:r>
            <a:r>
              <a:rPr lang="en-US" altLang="en-US" sz="2800" b="1" i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 sz="2800" b="1" i="1" dirty="0">
              <a:solidFill>
                <a:srgbClr val="FF0000"/>
              </a:solidFill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993300"/>
                </a:solidFill>
                <a:latin typeface="+mj-lt"/>
              </a:rPr>
              <a:t>It is neither conduction nor convection. These are heated rays emanating from the hot object.</a:t>
            </a: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v"/>
              <a:defRPr/>
            </a:pPr>
            <a:endParaRPr lang="en-US" altLang="en-US" dirty="0">
              <a:solidFill>
                <a:srgbClr val="993300"/>
              </a:solidFill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v"/>
              <a:defRPr/>
            </a:pPr>
            <a:endParaRPr lang="en-US" altLang="en-US" dirty="0">
              <a:solidFill>
                <a:srgbClr val="993300"/>
              </a:solidFill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993300"/>
                </a:solidFill>
                <a:latin typeface="+mj-lt"/>
              </a:rPr>
              <a:t>It travels at the speed of light</a:t>
            </a:r>
            <a:r>
              <a:rPr lang="en-US" altLang="en-US" sz="2400" dirty="0">
                <a:solidFill>
                  <a:srgbClr val="993300"/>
                </a:solidFill>
                <a:latin typeface="+mj-lt"/>
              </a:rPr>
              <a:t>.</a:t>
            </a:r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1E1270B5-DFB6-B52D-C5C6-D931228A0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47825"/>
            <a:ext cx="5791200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000099"/>
                </a:solidFill>
                <a:latin typeface="+mj-lt"/>
              </a:rPr>
              <a:t>MODES OF SPREAD OF FIRE</a:t>
            </a:r>
          </a:p>
        </p:txBody>
      </p:sp>
      <p:pic>
        <p:nvPicPr>
          <p:cNvPr id="30726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6687F158-C2D4-5B7A-4B60-84E6CF5BC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49803BE5-D8CF-1DB5-EE61-FED93B186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CC8F98-7B04-44DB-4ABE-8268B60EC34D}"/>
              </a:ext>
            </a:extLst>
          </p:cNvPr>
          <p:cNvSpPr txBox="1"/>
          <p:nvPr/>
        </p:nvSpPr>
        <p:spPr>
          <a:xfrm>
            <a:off x="6172200" y="0"/>
            <a:ext cx="6019800" cy="6721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482C08-B97D-41F5-978F-F1509CFC86BA}"/>
              </a:ext>
            </a:extLst>
          </p:cNvPr>
          <p:cNvSpPr txBox="1"/>
          <p:nvPr/>
        </p:nvSpPr>
        <p:spPr>
          <a:xfrm>
            <a:off x="6324600" y="152400"/>
            <a:ext cx="6019800" cy="6721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FAE2F532-AAE2-5A05-BAEB-477039E034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4191000" cy="8382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0099"/>
                </a:solidFill>
              </a:rPr>
              <a:t>RADIATION</a:t>
            </a:r>
            <a:endParaRPr lang="en-US" altLang="en-US" sz="3200" b="1">
              <a:solidFill>
                <a:srgbClr val="000099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64A0EAE-D6F3-AB7C-0DC7-5E4DBFE7FB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02375" y="1395413"/>
            <a:ext cx="5638800" cy="50815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marL="342900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</a:rPr>
              <a:t> It does not involved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any contact between 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bodies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</a:rPr>
              <a:t>It is independent of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any material in the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intervening space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</a:rPr>
              <a:t>  These are the heated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rays, travels in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straight line in all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directions with same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intensity</a:t>
            </a:r>
          </a:p>
        </p:txBody>
      </p:sp>
      <p:sp>
        <p:nvSpPr>
          <p:cNvPr id="32774" name="Rectangle 16">
            <a:extLst>
              <a:ext uri="{FF2B5EF4-FFF2-40B4-BE49-F238E27FC236}">
                <a16:creationId xmlns:a16="http://schemas.microsoft.com/office/drawing/2014/main" id="{A3F9D047-322C-7C7B-FBEA-8D855AABF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578C10A-D4B5-4801-A73F-D9E74E69E4BA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32775" name="Picture 19" descr="7">
            <a:extLst>
              <a:ext uri="{FF2B5EF4-FFF2-40B4-BE49-F238E27FC236}">
                <a16:creationId xmlns:a16="http://schemas.microsoft.com/office/drawing/2014/main" id="{95E0D2FC-219B-DEDA-E628-85AF60E8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4343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F6741D26-F663-6F51-711B-AD80F5E59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2FF1A43D-BEAE-FE15-D8E9-C8751F3A5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2B560C-AF77-12AF-13E5-E53BDEDF4511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BBBB4F1C-CB86-2E89-8902-F7BA9E4955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000875" y="1371600"/>
            <a:ext cx="4352925" cy="2439988"/>
          </a:xfrm>
        </p:spPr>
        <p:txBody>
          <a:bodyPr rtlCol="0">
            <a:normAutofit fontScale="85000" lnSpcReduction="1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b="1" dirty="0">
                <a:solidFill>
                  <a:srgbClr val="003399"/>
                </a:solidFill>
                <a:latin typeface="Georgia" pitchFamily="18" charset="0"/>
              </a:rPr>
              <a:t> </a:t>
            </a:r>
            <a:r>
              <a:rPr lang="en-US" sz="3000" dirty="0">
                <a:solidFill>
                  <a:srgbClr val="003399"/>
                </a:solidFill>
                <a:latin typeface="+mj-lt"/>
              </a:rPr>
              <a:t>Incipient or beginning phase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3000" dirty="0">
                <a:solidFill>
                  <a:srgbClr val="003399"/>
                </a:solidFill>
                <a:latin typeface="+mj-lt"/>
              </a:rPr>
              <a:t> Free burning phase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3000" dirty="0">
                <a:solidFill>
                  <a:srgbClr val="003399"/>
                </a:solidFill>
                <a:latin typeface="+mj-lt"/>
              </a:rPr>
              <a:t> Smoldering phase</a:t>
            </a:r>
          </a:p>
        </p:txBody>
      </p:sp>
      <p:sp>
        <p:nvSpPr>
          <p:cNvPr id="34820" name="Rectangle 16">
            <a:extLst>
              <a:ext uri="{FF2B5EF4-FFF2-40B4-BE49-F238E27FC236}">
                <a16:creationId xmlns:a16="http://schemas.microsoft.com/office/drawing/2014/main" id="{A046A248-298D-2CB4-7176-F9DC4D43F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2BF858-80BA-44FC-BE7F-A450DEE713F1}" type="slidenum">
              <a:rPr lang="en-US" altLang="en-US" sz="1400">
                <a:solidFill>
                  <a:srgbClr val="B5A788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B5A788"/>
              </a:solidFill>
              <a:latin typeface="Tahoma" panose="020B0604030504040204" pitchFamily="34" charset="0"/>
            </a:endParaRP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BAD0C79B-F011-4302-D5ED-20ED1484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0" r="5608" b="11371"/>
          <a:stretch>
            <a:fillRect/>
          </a:stretch>
        </p:blipFill>
        <p:spPr bwMode="auto">
          <a:xfrm>
            <a:off x="7000875" y="4191000"/>
            <a:ext cx="4276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3">
            <a:extLst>
              <a:ext uri="{FF2B5EF4-FFF2-40B4-BE49-F238E27FC236}">
                <a16:creationId xmlns:a16="http://schemas.microsoft.com/office/drawing/2014/main" id="{E860D5EF-A641-3DA8-B912-D99A1812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60513"/>
            <a:ext cx="4648200" cy="2554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Verdana" panose="020B0604030504040204" pitchFamily="34" charset="0"/>
              </a:rPr>
              <a:t>THREE PROGRESSIVES STAGES OF BURNING</a:t>
            </a:r>
          </a:p>
        </p:txBody>
      </p:sp>
      <p:pic>
        <p:nvPicPr>
          <p:cNvPr id="34823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5DDF89E9-4518-C188-A27C-ADBED42D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0638E5B2-1B2E-3FF9-3BA4-0C9F8EFA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EC130C4-F3CB-CF0A-1462-7796C2831288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604B46AC-C430-313C-96B7-CB5415E9E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676400"/>
            <a:ext cx="3352800" cy="990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OBJECTIVE</a:t>
            </a:r>
            <a:r>
              <a:rPr lang="en-US" altLang="en-US" sz="4000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B48B-714F-68DF-02B8-EF595AE7F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339850"/>
            <a:ext cx="5295900" cy="509111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Upon completion of this lesson, you will be able to: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What is fire and Type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Fire fighting technique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IN" dirty="0">
                <a:latin typeface="+mj-lt"/>
                <a:cs typeface="Times New Roman" panose="02020603050405020304" pitchFamily="18" charset="0"/>
              </a:rPr>
              <a:t>Types of Combustion, Mode of spread of fire and Stages &amp; Phases of burning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Type of Fire </a:t>
            </a:r>
            <a:r>
              <a:rPr lang="en-IN" dirty="0">
                <a:latin typeface="+mj-lt"/>
                <a:cs typeface="Times New Roman" panose="02020603050405020304" pitchFamily="18" charset="0"/>
              </a:rPr>
              <a:t>Extinguisher in details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Fire Extinguishing Safety Techniques And procedure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Advantages and disadvantages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IV.   Operation, care &amp; maintenance, standard test,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V.     Demonstrator of method of recharging</a:t>
            </a:r>
          </a:p>
          <a:p>
            <a:pPr marL="1028700" lvl="1" indent="-571500" eaLnBrk="1" fontAlgn="auto" hangingPunct="1">
              <a:spcAft>
                <a:spcPts val="0"/>
              </a:spcAft>
              <a:defRPr/>
            </a:pPr>
            <a:endParaRPr lang="en-US" sz="3200" dirty="0">
              <a:latin typeface="+mj-lt"/>
            </a:endParaRPr>
          </a:p>
          <a:p>
            <a:pPr marL="1028700" lvl="1" indent="-571500" eaLnBrk="1" fontAlgn="auto" hangingPunct="1">
              <a:spcAft>
                <a:spcPts val="0"/>
              </a:spcAft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5125" name="Slide Number Placeholder 3">
            <a:extLst>
              <a:ext uri="{FF2B5EF4-FFF2-40B4-BE49-F238E27FC236}">
                <a16:creationId xmlns:a16="http://schemas.microsoft.com/office/drawing/2014/main" id="{BCBB13A1-5933-3AC6-3D53-0C2AFE18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B322C8E-29A7-4202-96AD-840BF3341E34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pic>
        <p:nvPicPr>
          <p:cNvPr id="5126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06BAFE23-A125-F438-F12E-1E9FF01D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9D6EEEF6-084C-3AB7-2BBC-71F5A5FB5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2400"/>
            <a:ext cx="10668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908C2F-894F-FFBA-4CB9-422798C806AC}"/>
              </a:ext>
            </a:extLst>
          </p:cNvPr>
          <p:cNvSpPr txBox="1"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2E3BB7F-51C9-4C97-5855-022DDB6467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447800"/>
            <a:ext cx="5715000" cy="838200"/>
          </a:xfrm>
          <a:solidFill>
            <a:srgbClr val="CCFF33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993300"/>
                </a:solidFill>
              </a:rPr>
              <a:t>PHASES OF BURNING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709F7E6-522D-D5FE-07A7-FEF1F303F8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24600" y="1447800"/>
            <a:ext cx="5486400" cy="49847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 </a:t>
            </a:r>
            <a:r>
              <a:rPr lang="en-US" u="sng" dirty="0">
                <a:solidFill>
                  <a:srgbClr val="003399"/>
                </a:solidFill>
                <a:latin typeface="+mj-lt"/>
              </a:rPr>
              <a:t>It depends on the following factors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endParaRPr lang="en-US" sz="2400" u="sng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800100" lvl="1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j-lt"/>
              </a:rPr>
              <a:t>The amount of time the fire has burnt.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+mj-lt"/>
            </a:endParaRPr>
          </a:p>
          <a:p>
            <a:pPr marL="800100" lvl="1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j-lt"/>
              </a:rPr>
              <a:t>  The ventilation characteristics of the confining  structure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+mj-lt"/>
            </a:endParaRPr>
          </a:p>
          <a:p>
            <a:pPr marL="800100" lvl="1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j-lt"/>
              </a:rPr>
              <a:t>  The amount and type of combustibles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400" dirty="0">
                <a:latin typeface="+mj-lt"/>
              </a:rPr>
              <a:t>present.</a:t>
            </a:r>
          </a:p>
        </p:txBody>
      </p:sp>
      <p:sp>
        <p:nvSpPr>
          <p:cNvPr id="36869" name="Rectangle 16">
            <a:extLst>
              <a:ext uri="{FF2B5EF4-FFF2-40B4-BE49-F238E27FC236}">
                <a16:creationId xmlns:a16="http://schemas.microsoft.com/office/drawing/2014/main" id="{1410C525-2584-FC03-B19C-32A8BE155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5F8AF0F-CF78-4E58-9225-B9395EC908A5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36870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28D81B9C-F828-B904-019C-B8C7240E8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57C583F3-401C-7D08-B45B-B964997AC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8F6998C-7786-745B-2A4E-2AFAE91281EF}"/>
              </a:ext>
            </a:extLst>
          </p:cNvPr>
          <p:cNvSpPr txBox="1"/>
          <p:nvPr/>
        </p:nvSpPr>
        <p:spPr>
          <a:xfrm>
            <a:off x="6175375" y="0"/>
            <a:ext cx="601662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27F3967-4895-D5D6-5139-6AD9F015AB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643063"/>
            <a:ext cx="5864225" cy="1176337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0099"/>
                </a:solidFill>
              </a:rPr>
              <a:t>INCIPIENT OR </a:t>
            </a:r>
            <a:r>
              <a:rPr lang="en-US" altLang="en-US" sz="4000" b="1">
                <a:solidFill>
                  <a:srgbClr val="000099"/>
                </a:solidFill>
              </a:rPr>
              <a:t>BEGINNING</a:t>
            </a:r>
            <a:r>
              <a:rPr lang="en-US" altLang="en-US" sz="3600" b="1">
                <a:solidFill>
                  <a:srgbClr val="000099"/>
                </a:solidFill>
              </a:rPr>
              <a:t> PHASE</a:t>
            </a:r>
            <a:endParaRPr lang="en-US" altLang="en-US" sz="3600">
              <a:solidFill>
                <a:srgbClr val="000099"/>
              </a:solidFill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036C24D-DFDA-914F-D87F-51CC9C6950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02425" y="1220788"/>
            <a:ext cx="4803775" cy="54848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dirty="0">
                <a:latin typeface="+mj-lt"/>
              </a:rPr>
              <a:t> </a:t>
            </a:r>
            <a:r>
              <a:rPr lang="en-US" altLang="en-US" sz="2600" dirty="0">
                <a:latin typeface="+mj-lt"/>
              </a:rPr>
              <a:t>Oxygen plentiful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altLang="en-US" sz="2600" dirty="0">
              <a:latin typeface="+mj-lt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sz="2600" dirty="0">
                <a:latin typeface="+mj-lt"/>
              </a:rPr>
              <a:t>  Temperature has not built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600" dirty="0">
                <a:latin typeface="+mj-lt"/>
              </a:rPr>
              <a:t>    up to high peak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600" dirty="0">
              <a:latin typeface="+mj-lt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sz="2600" dirty="0">
                <a:latin typeface="+mj-lt"/>
              </a:rPr>
              <a:t>  Thermal updraft rises,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600" dirty="0">
                <a:latin typeface="+mj-lt"/>
              </a:rPr>
              <a:t>    accumulates at highest point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600" dirty="0">
              <a:latin typeface="+mj-lt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sz="2600" dirty="0">
                <a:latin typeface="+mj-lt"/>
              </a:rPr>
              <a:t>  Breathing not difficult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altLang="en-US" sz="2600" dirty="0">
              <a:latin typeface="+mj-lt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sz="2600" dirty="0">
                <a:latin typeface="+mj-lt"/>
              </a:rPr>
              <a:t>  Fire extinguishments :</a:t>
            </a:r>
          </a:p>
          <a:p>
            <a:pPr lvl="1"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latin typeface="+mj-lt"/>
              </a:rPr>
              <a:t>Direct application of water at   base of fire.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</a:t>
            </a:r>
          </a:p>
        </p:txBody>
      </p:sp>
      <p:sp>
        <p:nvSpPr>
          <p:cNvPr id="38917" name="Rectangle 16">
            <a:extLst>
              <a:ext uri="{FF2B5EF4-FFF2-40B4-BE49-F238E27FC236}">
                <a16:creationId xmlns:a16="http://schemas.microsoft.com/office/drawing/2014/main" id="{F033CFBA-98E1-BD7B-52F7-1309F1942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43DDEC-CCEF-4CCA-A6C9-97672C70CA74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38918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A910171F-967B-E564-F28E-AC93BFED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E8BE38B9-B995-1115-048A-78C9B00C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40F8D22-CE26-46F7-8A92-B919559ED705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C8C4DF9-B2F9-8AF7-A611-B17353986F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4876800" cy="13716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0099"/>
                </a:solidFill>
              </a:rPr>
              <a:t>FREE BURNING PHASE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74D9057-7848-5704-D682-B17C1F2FAA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24600" y="1066800"/>
            <a:ext cx="5638800" cy="550068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latin typeface="+mj-lt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>
                <a:latin typeface="+mj-lt"/>
              </a:rPr>
              <a:t> </a:t>
            </a:r>
            <a:r>
              <a:rPr lang="en-US" sz="9600" dirty="0">
                <a:latin typeface="+mj-lt"/>
              </a:rPr>
              <a:t>Fire has involved more fuel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sz="9600" dirty="0">
              <a:latin typeface="+mj-lt"/>
            </a:endParaRPr>
          </a:p>
          <a:p>
            <a:pPr marL="685800" indent="-685800"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latin typeface="+mj-lt"/>
              </a:rPr>
              <a:t>Oxygen supply is being 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9600" dirty="0">
                <a:latin typeface="+mj-lt"/>
              </a:rPr>
              <a:t>   depleted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9600" dirty="0">
              <a:latin typeface="+mj-lt"/>
            </a:endParaRPr>
          </a:p>
          <a:p>
            <a:pPr marL="685800" indent="-685800"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latin typeface="+mj-lt"/>
              </a:rPr>
              <a:t> Heat accumulated at upper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9600" dirty="0">
                <a:latin typeface="+mj-lt"/>
              </a:rPr>
              <a:t>   areas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9600" dirty="0">
              <a:latin typeface="+mj-lt"/>
            </a:endParaRPr>
          </a:p>
          <a:p>
            <a:pPr marL="685800" indent="-685800"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latin typeface="+mj-lt"/>
              </a:rPr>
              <a:t>Breathing difficult : Masks  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9600" dirty="0">
                <a:latin typeface="+mj-lt"/>
              </a:rPr>
              <a:t>   recommended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9600" dirty="0">
              <a:latin typeface="+mj-lt"/>
            </a:endParaRPr>
          </a:p>
          <a:p>
            <a:pPr marL="685800" indent="-685800"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latin typeface="+mj-lt"/>
              </a:rPr>
              <a:t>Fire extinguishments is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9600" dirty="0">
                <a:latin typeface="+mj-lt"/>
              </a:rPr>
              <a:t>   reaching the area of major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9600" dirty="0">
                <a:latin typeface="+mj-lt"/>
              </a:rPr>
              <a:t>   involvement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sz="3800" dirty="0">
              <a:latin typeface="+mj-lt"/>
            </a:endParaRPr>
          </a:p>
          <a:p>
            <a:pPr marL="571500" indent="-571500"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latin typeface="+mj-lt"/>
              </a:rPr>
              <a:t>Good steam production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latin typeface="+mj-lt"/>
            </a:endParaRPr>
          </a:p>
        </p:txBody>
      </p:sp>
      <p:sp>
        <p:nvSpPr>
          <p:cNvPr id="40965" name="Rectangle 16">
            <a:extLst>
              <a:ext uri="{FF2B5EF4-FFF2-40B4-BE49-F238E27FC236}">
                <a16:creationId xmlns:a16="http://schemas.microsoft.com/office/drawing/2014/main" id="{5DD24C2D-2988-A225-0EF4-200B9A47E7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41C2D4-69BE-4201-9CF7-8F0E70417A0A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40966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537CA537-582B-21A0-C1DB-42E210AC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241FDF51-9A6C-A6CD-AE8A-AB94DD513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2133A1F-E45B-DD6E-0648-1A0FEA3C3AB2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0AB98B9-2AD4-C85E-47E1-60CE103C61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4648200" cy="1295400"/>
          </a:xfrm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rgbClr val="000099"/>
                </a:solidFill>
              </a:rPr>
              <a:t>SMOLDERING PHASE</a:t>
            </a:r>
            <a:endParaRPr lang="en-US" altLang="en-US" sz="4000">
              <a:solidFill>
                <a:srgbClr val="000099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4C700F0-00A2-D2A9-33B6-35ACF5C99B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24600" y="1143000"/>
            <a:ext cx="41148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latin typeface="+mj-lt"/>
            </a:endParaRPr>
          </a:p>
          <a:p>
            <a:pPr marL="484187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j-lt"/>
              </a:rPr>
              <a:t>Oxygen supply not equal to     demands of fire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sz="2600" dirty="0">
              <a:latin typeface="+mj-lt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j-lt"/>
              </a:rPr>
              <a:t>Temperature throughout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600" dirty="0">
                <a:latin typeface="+mj-lt"/>
              </a:rPr>
              <a:t>   building is very high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600" dirty="0">
              <a:latin typeface="+mj-lt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j-lt"/>
              </a:rPr>
              <a:t>Normal breathing is not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600" dirty="0">
                <a:latin typeface="+mj-lt"/>
              </a:rPr>
              <a:t>   possible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j-lt"/>
              </a:rPr>
              <a:t> Maximum steam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600" dirty="0">
                <a:latin typeface="+mj-lt"/>
              </a:rPr>
              <a:t>   production from water fog</a:t>
            </a:r>
          </a:p>
        </p:txBody>
      </p:sp>
      <p:sp>
        <p:nvSpPr>
          <p:cNvPr id="43013" name="Rectangle 16">
            <a:extLst>
              <a:ext uri="{FF2B5EF4-FFF2-40B4-BE49-F238E27FC236}">
                <a16:creationId xmlns:a16="http://schemas.microsoft.com/office/drawing/2014/main" id="{C5D4A003-C047-C137-94F2-A0AFD2014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EE4860-DF9A-4C4B-8C76-C2165E206D47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43014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75A0CD51-542C-99FB-8D91-3E6C7689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727C9B72-0A3A-4B26-7950-983ECD1A5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3900E4-9663-5B73-9EC1-2D325AAEB2F9}"/>
              </a:ext>
            </a:extLst>
          </p:cNvPr>
          <p:cNvSpPr txBox="1"/>
          <p:nvPr/>
        </p:nvSpPr>
        <p:spPr>
          <a:xfrm>
            <a:off x="6172200" y="136525"/>
            <a:ext cx="6019800" cy="6721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1E87AE7-F425-E510-4E97-799BC42132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0" y="1676400"/>
            <a:ext cx="5181600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+mj-lt"/>
              </a:rPr>
              <a:t>	</a:t>
            </a:r>
            <a:r>
              <a:rPr lang="en-US" altLang="en-US" dirty="0">
                <a:latin typeface="+mj-lt"/>
              </a:rPr>
              <a:t>Class A</a:t>
            </a:r>
            <a:r>
              <a:rPr lang="en-US" altLang="en-US" sz="3200" dirty="0">
                <a:latin typeface="+mj-lt"/>
              </a:rPr>
              <a:t> :</a:t>
            </a:r>
          </a:p>
          <a:p>
            <a:pPr marL="1847850"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Water </a:t>
            </a:r>
          </a:p>
          <a:p>
            <a:pPr marL="1847850"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Dry Chemical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>
                <a:latin typeface="+mj-lt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>
                <a:latin typeface="+mj-lt"/>
              </a:rPr>
              <a:t>   </a:t>
            </a:r>
            <a:r>
              <a:rPr lang="en-US" altLang="en-US" dirty="0">
                <a:latin typeface="+mj-lt"/>
              </a:rPr>
              <a:t>Class B</a:t>
            </a:r>
            <a:r>
              <a:rPr lang="en-US" altLang="en-US" sz="3200" dirty="0">
                <a:latin typeface="+mj-lt"/>
              </a:rPr>
              <a:t>:</a:t>
            </a:r>
          </a:p>
          <a:p>
            <a:pPr marL="1847850"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Mechanical Foam</a:t>
            </a:r>
          </a:p>
          <a:p>
            <a:pPr marL="1847850"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Dry Chemical</a:t>
            </a:r>
          </a:p>
          <a:p>
            <a:pPr marL="1847850"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Carbon Di-oxide</a:t>
            </a:r>
          </a:p>
        </p:txBody>
      </p:sp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BD18B800-C605-A0CC-5DFC-FA44317F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8EC20A-065A-4BD7-87CA-A3A080F24736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0180" name="Text Box 5">
            <a:extLst>
              <a:ext uri="{FF2B5EF4-FFF2-40B4-BE49-F238E27FC236}">
                <a16:creationId xmlns:a16="http://schemas.microsoft.com/office/drawing/2014/main" id="{960D4E78-6847-1918-AAFE-E0EEE56F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66850"/>
            <a:ext cx="5181600" cy="25542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+mj-lt"/>
              </a:rPr>
              <a:t>SUITABILITY OF FIRE EXTINGUISHING MEDIA </a:t>
            </a:r>
            <a:endParaRPr lang="en-US" altLang="en-US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5062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1E256157-2D84-8864-B7A7-49727C58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ADE1B351-F26D-E1FF-6496-BD79597D3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8C8F3C6-1273-CEF2-38D3-D9E72B825911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E87D3A2-6A46-6B1B-AC6D-DCBBBC821E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676400"/>
            <a:ext cx="5257800" cy="3886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>
                <a:latin typeface="+mj-lt"/>
              </a:rPr>
              <a:t>Class C:</a:t>
            </a:r>
          </a:p>
          <a:p>
            <a:pPr marL="1771650" lvl="4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Carbon Dioxide</a:t>
            </a:r>
          </a:p>
          <a:p>
            <a:pPr marL="1771650" lvl="4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Dry Chemical 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>
                <a:latin typeface="+mj-lt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>
                <a:latin typeface="+mj-lt"/>
              </a:rPr>
              <a:t>Class D :	</a:t>
            </a:r>
          </a:p>
          <a:p>
            <a:pPr marL="1771650" lvl="4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Special Dry Powder</a:t>
            </a:r>
          </a:p>
          <a:p>
            <a:pPr marL="1771650" lvl="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latin typeface="+mj-lt"/>
              </a:rPr>
              <a:t>	</a:t>
            </a:r>
          </a:p>
        </p:txBody>
      </p:sp>
      <p:sp>
        <p:nvSpPr>
          <p:cNvPr id="47108" name="Slide Number Placeholder 5">
            <a:extLst>
              <a:ext uri="{FF2B5EF4-FFF2-40B4-BE49-F238E27FC236}">
                <a16:creationId xmlns:a16="http://schemas.microsoft.com/office/drawing/2014/main" id="{CE274946-650C-3841-1AE4-AC562B85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00A8183-5B87-40CB-B4F8-244B8F3FBA22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2228" name="Text Box 5">
            <a:extLst>
              <a:ext uri="{FF2B5EF4-FFF2-40B4-BE49-F238E27FC236}">
                <a16:creationId xmlns:a16="http://schemas.microsoft.com/office/drawing/2014/main" id="{12CAEEA2-96D8-236E-F256-0E52D762C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4800"/>
            <a:ext cx="69342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>
              <a:latin typeface="+mj-lt"/>
            </a:endParaRPr>
          </a:p>
        </p:txBody>
      </p:sp>
      <p:sp>
        <p:nvSpPr>
          <p:cNvPr id="52229" name="Text Box 6">
            <a:extLst>
              <a:ext uri="{FF2B5EF4-FFF2-40B4-BE49-F238E27FC236}">
                <a16:creationId xmlns:a16="http://schemas.microsoft.com/office/drawing/2014/main" id="{B9D80F41-615F-A7C9-CEC4-6520EA38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1000"/>
            <a:ext cx="64008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>
              <a:latin typeface="+mj-lt"/>
            </a:endParaRPr>
          </a:p>
        </p:txBody>
      </p:sp>
      <p:sp>
        <p:nvSpPr>
          <p:cNvPr id="52230" name="Text Box 7">
            <a:extLst>
              <a:ext uri="{FF2B5EF4-FFF2-40B4-BE49-F238E27FC236}">
                <a16:creationId xmlns:a16="http://schemas.microsoft.com/office/drawing/2014/main" id="{0E9B6A3C-B206-C568-EA48-F1B0A47F4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54163"/>
            <a:ext cx="5410200" cy="19383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+mj-lt"/>
              </a:rPr>
              <a:t>SUITABILITY OF FIRE EXTINGUISHING MEDIA</a:t>
            </a:r>
            <a:endParaRPr lang="en-US" altLang="en-US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7112" name="Picture 9" descr="C:\Users\Acer\Downloads\WhatsApp Image 2025-09-04 at 17.24.38 (1).jpeg">
            <a:extLst>
              <a:ext uri="{FF2B5EF4-FFF2-40B4-BE49-F238E27FC236}">
                <a16:creationId xmlns:a16="http://schemas.microsoft.com/office/drawing/2014/main" id="{BBAD5B23-10C8-1CEA-5DFC-6EB17A62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10" descr="C:\Users\Acer\Downloads\WhatsApp Image 2025-09-04 at 17.24.38 (3).jpeg">
            <a:extLst>
              <a:ext uri="{FF2B5EF4-FFF2-40B4-BE49-F238E27FC236}">
                <a16:creationId xmlns:a16="http://schemas.microsoft.com/office/drawing/2014/main" id="{E4DD696E-388E-E0C4-DC6A-9F97D5492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E87F04-E8D7-93CB-CF98-AEDC5938C569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60B1BBF-8077-B458-E6B0-329C69DC4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5181600" cy="1752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TYPES OF PORTABLE FIRE EXTINGUISHERS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B4176EE-4235-599E-6E69-3510EC1175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600200"/>
            <a:ext cx="5257800" cy="49530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Water </a:t>
            </a:r>
          </a:p>
          <a:p>
            <a:pPr lvl="4" algn="just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Gas cartridge</a:t>
            </a:r>
          </a:p>
          <a:p>
            <a:pPr lvl="4" algn="just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Stored pressure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Mechanical Foam</a:t>
            </a:r>
          </a:p>
          <a:p>
            <a:pPr lvl="4" algn="just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Gas cartridge</a:t>
            </a:r>
          </a:p>
          <a:p>
            <a:pPr lvl="4" algn="just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Stored pressur</a:t>
            </a:r>
            <a:r>
              <a:rPr lang="en-US" altLang="en-US" sz="2400" dirty="0">
                <a:latin typeface="+mj-lt"/>
              </a:rPr>
              <a:t>e</a:t>
            </a:r>
          </a:p>
        </p:txBody>
      </p:sp>
      <p:sp>
        <p:nvSpPr>
          <p:cNvPr id="49157" name="Slide Number Placeholder 5">
            <a:extLst>
              <a:ext uri="{FF2B5EF4-FFF2-40B4-BE49-F238E27FC236}">
                <a16:creationId xmlns:a16="http://schemas.microsoft.com/office/drawing/2014/main" id="{09DCCC71-8E23-9B4E-5074-5E331C99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41552F-FD6F-48F2-ACEC-37EE7269D0D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pic>
        <p:nvPicPr>
          <p:cNvPr id="49158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1D453A5A-DF0A-51CA-00C3-431DD72A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035BFD4B-1642-265A-F5C8-D09398FC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F9C69C5-7E7C-2A45-DD67-A22A3468E067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1571AC63-DDF3-9475-89CC-077176F9C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5029200" cy="1600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TYPES OF PORTABLE FIRE EXTINGUISHERS…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8B9BB17-FCBE-5883-979E-18FB8A622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0" y="1828800"/>
            <a:ext cx="5410200" cy="4527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Dry Chemical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Gas cartridge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Stored pressure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Carbon Dioxide/Clean Agent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Stored pressure</a:t>
            </a:r>
          </a:p>
        </p:txBody>
      </p:sp>
      <p:sp>
        <p:nvSpPr>
          <p:cNvPr id="51205" name="Slide Number Placeholder 5">
            <a:extLst>
              <a:ext uri="{FF2B5EF4-FFF2-40B4-BE49-F238E27FC236}">
                <a16:creationId xmlns:a16="http://schemas.microsoft.com/office/drawing/2014/main" id="{9864933D-68D0-B58B-C2FA-F3F50DFC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60FEFF-F5F7-4328-B8C2-F7316C275B26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pic>
        <p:nvPicPr>
          <p:cNvPr id="51206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7475E583-6D63-F4C1-2816-73F76ABCE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B07825AA-0AE6-EF8D-E79D-10620D380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3903193-F90E-5B39-0FA8-7C957B4E715B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3251" name="Title 1">
            <a:extLst>
              <a:ext uri="{FF2B5EF4-FFF2-40B4-BE49-F238E27FC236}">
                <a16:creationId xmlns:a16="http://schemas.microsoft.com/office/drawing/2014/main" id="{B12A995A-D91F-8C8B-35A1-EAA64355B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5334000" cy="1600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CHARACTERISTICS OF FIRE </a:t>
            </a:r>
            <a:r>
              <a:rPr lang="en-US" altLang="en-US" sz="4000" b="1">
                <a:solidFill>
                  <a:srgbClr val="FF3300"/>
                </a:solidFill>
              </a:rPr>
              <a:t>EXTINGUISHER: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68030-C9D1-92B4-A2D7-6D823B083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220788"/>
            <a:ext cx="5334000" cy="514826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600" dirty="0">
                <a:latin typeface="+mj-lt"/>
              </a:rPr>
              <a:t>In order that fire extinguishers are effective, they should: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arenR"/>
              <a:defRPr/>
            </a:pPr>
            <a:r>
              <a:rPr lang="en-US" sz="2600" dirty="0">
                <a:latin typeface="+mj-lt"/>
              </a:rPr>
              <a:t>be portable/light weight,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arenR"/>
              <a:defRPr/>
            </a:pPr>
            <a:r>
              <a:rPr lang="en-US" sz="2600" dirty="0">
                <a:latin typeface="+mj-lt"/>
              </a:rPr>
              <a:t> operate instantly,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arenR"/>
              <a:defRPr/>
            </a:pPr>
            <a:r>
              <a:rPr lang="en-US" sz="2600" dirty="0">
                <a:latin typeface="+mj-lt"/>
              </a:rPr>
              <a:t>have adequate throw, 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arenR"/>
              <a:defRPr/>
            </a:pPr>
            <a:r>
              <a:rPr lang="en-US" sz="2600" dirty="0">
                <a:latin typeface="+mj-lt"/>
              </a:rPr>
              <a:t>have adequate quantity of </a:t>
            </a:r>
            <a:r>
              <a:rPr lang="en-US" sz="2600" dirty="0" err="1">
                <a:latin typeface="+mj-lt"/>
              </a:rPr>
              <a:t>extinguishant</a:t>
            </a:r>
            <a:r>
              <a:rPr lang="en-US" sz="2600" dirty="0">
                <a:latin typeface="+mj-lt"/>
              </a:rPr>
              <a:t>, and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arenR"/>
              <a:defRPr/>
            </a:pPr>
            <a:r>
              <a:rPr lang="en-US" sz="2600" dirty="0">
                <a:latin typeface="+mj-lt"/>
              </a:rPr>
              <a:t>have long shelf-life</a:t>
            </a:r>
            <a:r>
              <a:rPr lang="en-US" sz="3000" dirty="0">
                <a:latin typeface="+mj-lt"/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arenR"/>
              <a:defRPr/>
            </a:pPr>
            <a:endParaRPr lang="en-US" dirty="0">
              <a:latin typeface="+mj-lt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3253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B17B0B0F-25C0-C1D8-D270-C00AD0183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AED4FBE5-AB14-E2D8-190B-66EE03BA0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FADDA1-0F21-55F9-3077-739B89921771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4275" name="Title 1">
            <a:extLst>
              <a:ext uri="{FF2B5EF4-FFF2-40B4-BE49-F238E27FC236}">
                <a16:creationId xmlns:a16="http://schemas.microsoft.com/office/drawing/2014/main" id="{9A57CB5F-102A-E6EA-1F6E-6C0857828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1219200"/>
            <a:ext cx="4403725" cy="2362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SELECTION  OF FIRE </a:t>
            </a:r>
            <a:r>
              <a:rPr lang="en-US" altLang="en-US" sz="4000" b="1">
                <a:solidFill>
                  <a:srgbClr val="FF3300"/>
                </a:solidFill>
              </a:rPr>
              <a:t>EXTINGUISHER:</a:t>
            </a:r>
            <a:br>
              <a:rPr lang="en-US" altLang="en-US" sz="4000" b="1">
                <a:solidFill>
                  <a:srgbClr val="FF3300"/>
                </a:solidFill>
              </a:rPr>
            </a:br>
            <a:r>
              <a:rPr lang="en-US" altLang="en-US" sz="4000" b="1">
                <a:solidFill>
                  <a:srgbClr val="FF3300"/>
                </a:solidFill>
              </a:rPr>
              <a:t>(AS PER BIS)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9C109675-7F21-2D9C-22C4-9C1D9808EA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066800"/>
            <a:ext cx="5524500" cy="556260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The basic types of fires can be grouped into following four classes: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Class A Fires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en-US" altLang="en-US" sz="24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Fires involving solid combustible materials of organic nature such as wood, paper, rubber, plastics, </a:t>
            </a:r>
            <a:r>
              <a:rPr lang="en-US" altLang="en-US" sz="2400" dirty="0" err="1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etc</a:t>
            </a:r>
            <a:r>
              <a:rPr lang="en-US" altLang="en-US" sz="24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endParaRPr lang="en-US" altLang="en-US" sz="2400" b="1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Class B Fires: </a:t>
            </a:r>
            <a:r>
              <a:rPr lang="en-US" altLang="en-US" sz="2400" dirty="0">
                <a:latin typeface="+mj-lt"/>
              </a:rPr>
              <a:t>Fires involving flammable liquids or liquefiable solids or the like where a blanketing effect is essential.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Class C Fires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en-US" altLang="en-US" sz="2400" dirty="0">
                <a:latin typeface="+mj-lt"/>
              </a:rPr>
              <a:t>Fires involving flammable gases under pressure including liquefied gases</a:t>
            </a:r>
            <a:r>
              <a:rPr lang="en-US" altLang="en-US" dirty="0">
                <a:latin typeface="+mj-lt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Class D Fires: </a:t>
            </a:r>
            <a:r>
              <a:rPr lang="en-US" altLang="en-US" sz="2400" dirty="0">
                <a:latin typeface="+mj-lt"/>
              </a:rPr>
              <a:t>Fires involving combustible metals, such as magnesium, aluminum, zinc, sodium, potassium, </a:t>
            </a:r>
            <a:r>
              <a:rPr lang="en-US" altLang="en-US" sz="2400" dirty="0" err="1">
                <a:latin typeface="+mj-lt"/>
              </a:rPr>
              <a:t>etc</a:t>
            </a:r>
            <a:r>
              <a:rPr lang="en-US" altLang="en-US" sz="2400" dirty="0">
                <a:latin typeface="+mj-lt"/>
              </a:rPr>
              <a:t>,</a:t>
            </a:r>
          </a:p>
        </p:txBody>
      </p:sp>
      <p:pic>
        <p:nvPicPr>
          <p:cNvPr id="54277" name="Picture 5" descr="C:\Users\Acer\Downloads\WhatsApp Image 2025-09-04 at 17.24.38 (1).jpeg">
            <a:extLst>
              <a:ext uri="{FF2B5EF4-FFF2-40B4-BE49-F238E27FC236}">
                <a16:creationId xmlns:a16="http://schemas.microsoft.com/office/drawing/2014/main" id="{B64A77D3-C00F-39DF-2C28-B94C9A77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94024D84-74D7-80CB-709B-A41A05D3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8029F3F-916E-FDC3-3707-8F2333D6EBDF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2FEA4C8E-2EF4-C2D9-6B8A-2D3060AF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438400"/>
            <a:ext cx="1600200" cy="944563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FIRE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1180BDA-B5B1-84E3-E51F-BFD35E993ECD}"/>
              </a:ext>
            </a:extLst>
          </p:cNvPr>
          <p:cNvSpPr/>
          <p:nvPr/>
        </p:nvSpPr>
        <p:spPr>
          <a:xfrm>
            <a:off x="6553200" y="1219200"/>
            <a:ext cx="5257800" cy="4418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 process in which substances combine chemically with  oxygen from the air and typically give out bright light, heat and smoke.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Fuel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+O2  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                 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CO2 +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CO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B98594EF-F23C-6945-9690-2CB596BBA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8625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01328B02-7327-CAF6-C3F7-AEB85952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864D8AB5-D1F7-DE66-3DEA-56A28AD87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3536DC-DBF0-7C27-0D2F-9D9762E5D80C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526A4E06-BDA5-8EC9-2BB7-C9439B0E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1830B45-642E-45FD-8CE0-476F838B6890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7DDA7A-4020-3FF1-DFEB-19E692A0A7B7}"/>
              </a:ext>
            </a:extLst>
          </p:cNvPr>
          <p:cNvSpPr/>
          <p:nvPr/>
        </p:nvSpPr>
        <p:spPr>
          <a:xfrm>
            <a:off x="304800" y="1447800"/>
            <a:ext cx="54102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+mj-lt"/>
              </a:rPr>
              <a:t>FIRE EXTINGUISHER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44E5CC-1DDC-D39D-2D9D-870E29D653DC}"/>
              </a:ext>
            </a:extLst>
          </p:cNvPr>
          <p:cNvGraphicFramePr>
            <a:graphicFrameLocks noGrp="1"/>
          </p:cNvGraphicFramePr>
          <p:nvPr/>
        </p:nvGraphicFramePr>
        <p:xfrm>
          <a:off x="6172200" y="831850"/>
          <a:ext cx="6019800" cy="58356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25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921">
                <a:tc>
                  <a:txBody>
                    <a:bodyPr/>
                    <a:lstStyle/>
                    <a:p>
                      <a:r>
                        <a:rPr lang="en-US" sz="1600" dirty="0"/>
                        <a:t>Material on Fire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9" marB="4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Indian standard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UK/ Europe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Australia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49">
                <a:tc>
                  <a:txBody>
                    <a:bodyPr/>
                    <a:lstStyle/>
                    <a:p>
                      <a:r>
                        <a:rPr lang="en-US" sz="1600" b="1" dirty="0"/>
                        <a:t>Solid combustible materials of organic nature</a:t>
                      </a:r>
                    </a:p>
                  </a:txBody>
                  <a:tcPr marL="91435" marR="91435" marT="45719" marB="4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Class A</a:t>
                      </a:r>
                      <a:endParaRPr lang="en-US" sz="1600" b="1" dirty="0"/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A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A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A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93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 liquids</a:t>
                      </a:r>
                      <a:endParaRPr lang="en-US" sz="1600" b="1" dirty="0"/>
                    </a:p>
                  </a:txBody>
                  <a:tcPr marL="91435" marR="91435" marT="45719" marB="4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Class B</a:t>
                      </a:r>
                      <a:endParaRPr lang="en-US" sz="1600" b="1" dirty="0"/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Class B</a:t>
                      </a:r>
                      <a:endParaRPr lang="en-US" sz="1600" b="1" dirty="0"/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B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B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4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 gases under</a:t>
                      </a:r>
                    </a:p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  <a:endParaRPr lang="en-US" sz="1600" b="1" dirty="0"/>
                    </a:p>
                  </a:txBody>
                  <a:tcPr marL="91435" marR="91435" marT="45719" marB="4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C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C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B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ClassB</a:t>
                      </a:r>
                      <a:endParaRPr lang="en-US" sz="1600" b="1" dirty="0"/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5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Combustible metals </a:t>
                      </a:r>
                      <a:endParaRPr lang="en-US" sz="1600" b="1" dirty="0"/>
                    </a:p>
                  </a:txBody>
                  <a:tcPr marL="91435" marR="91435" marT="45719" marB="4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D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D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D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ClassD</a:t>
                      </a:r>
                      <a:endParaRPr lang="en-US" sz="1600" b="1" dirty="0"/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105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roboto"/>
                        </a:rPr>
                        <a:t>Cooking media (Kitchen Fire)</a:t>
                      </a:r>
                      <a:endParaRPr lang="en-US" sz="1600" b="1" dirty="0"/>
                    </a:p>
                  </a:txBody>
                  <a:tcPr marL="91435" marR="91435" marT="45719" marB="4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F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F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K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F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712">
                <a:tc>
                  <a:txBody>
                    <a:bodyPr/>
                    <a:lstStyle/>
                    <a:p>
                      <a:r>
                        <a:rPr lang="en-US" sz="1800" b="1" i="0" dirty="0" err="1">
                          <a:solidFill>
                            <a:srgbClr val="212529"/>
                          </a:solidFill>
                          <a:effectLst/>
                          <a:latin typeface="roboto"/>
                        </a:rPr>
                        <a:t>Energised</a:t>
                      </a:r>
                      <a:r>
                        <a:rPr lang="en-US" sz="1800" b="1" i="0" dirty="0">
                          <a:solidFill>
                            <a:srgbClr val="212529"/>
                          </a:solidFill>
                          <a:effectLst/>
                          <a:latin typeface="roboto"/>
                        </a:rPr>
                        <a:t> electrical conductors/</a:t>
                      </a:r>
                    </a:p>
                    <a:p>
                      <a:r>
                        <a:rPr lang="en-US" sz="1800" b="1" i="0" dirty="0">
                          <a:solidFill>
                            <a:srgbClr val="212529"/>
                          </a:solidFill>
                          <a:effectLst/>
                          <a:latin typeface="roboto"/>
                        </a:rPr>
                        <a:t>equipment</a:t>
                      </a:r>
                    </a:p>
                  </a:txBody>
                  <a:tcPr marL="91435" marR="91435" marT="45719" marB="4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class 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class 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Class C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Class E</a:t>
                      </a:r>
                    </a:p>
                  </a:txBody>
                  <a:tcPr marL="91435" marR="9143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5351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7125C3A9-E50A-72C4-7C7E-F3E5B0C7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2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C6D774E1-95F6-D95C-2279-B041EF6C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06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6EC964A-03DE-8DF5-ADB9-56EB16AF5BA6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B612585-6F27-E3C1-F78E-92668EDC0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5486400" cy="15240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NUMBER AND SIZE OF FIRE EXTINGUISHERS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07BE2782-B847-CC6D-794F-B9BD5702B3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685800"/>
            <a:ext cx="5257800" cy="60356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u="sng" dirty="0">
                <a:solidFill>
                  <a:srgbClr val="FF0000"/>
                </a:solidFill>
                <a:latin typeface="+mj-lt"/>
              </a:rPr>
              <a:t>Considerations</a:t>
            </a:r>
            <a:r>
              <a:rPr lang="en-US" altLang="en-US" sz="3600" u="sng" dirty="0">
                <a:solidFill>
                  <a:srgbClr val="00B050"/>
                </a:solidFill>
                <a:latin typeface="+mj-lt"/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Severity of incipient fire anticipated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Rapidity of fire spread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Intensity of heat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Accessibility to fire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Type of extinguishers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The smoke contributed by burning materials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Special features of building construction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Nature of occupancy (single or mixed)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Electrical fitting, equipment installed</a:t>
            </a:r>
            <a:endParaRPr lang="en-US" altLang="en-US" sz="4400" dirty="0">
              <a:latin typeface="+mj-lt"/>
            </a:endParaRPr>
          </a:p>
        </p:txBody>
      </p:sp>
      <p:pic>
        <p:nvPicPr>
          <p:cNvPr id="56325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B297161A-A288-EC31-2196-4801D961C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B9C994CB-64D1-1B13-13C5-F3EC6A44F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1859FC-ECA8-CC5C-105C-2F9DFB38B932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3363D8C9-C972-E22D-A4FD-3EB93E97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371600"/>
            <a:ext cx="2557463" cy="639763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WATER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C713BA89-2563-3230-A2E5-CF7FBD576D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219200"/>
            <a:ext cx="5638800" cy="56388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Effective on class A fires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Advantage of being inexpensive, harmless, and relatively easy to clean up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has high heat capacity (4.2 J/</a:t>
            </a:r>
            <a:r>
              <a:rPr lang="en-IN" altLang="en-US" sz="2400" dirty="0" err="1">
                <a:latin typeface="+mj-lt"/>
              </a:rPr>
              <a:t>g•K</a:t>
            </a:r>
            <a:r>
              <a:rPr lang="en-IN" altLang="en-US" sz="2400" dirty="0">
                <a:latin typeface="+mj-lt"/>
              </a:rPr>
              <a:t>) and high latent heat of vaporization (2442 J/g) can absorb a significant quantity of heat from flames and fuels (cooling)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Water also expands 1700 times when it evaporates to steam, results in</a:t>
            </a:r>
            <a:r>
              <a:rPr lang="en-IN" altLang="en-US" dirty="0">
                <a:latin typeface="+mj-lt"/>
              </a:rPr>
              <a:t> </a:t>
            </a:r>
            <a:r>
              <a:rPr lang="en-IN" altLang="en-US" sz="2600" dirty="0">
                <a:latin typeface="+mj-lt"/>
              </a:rPr>
              <a:t>the </a:t>
            </a:r>
            <a:r>
              <a:rPr lang="en-IN" altLang="en-US" sz="2400" dirty="0">
                <a:latin typeface="+mj-lt"/>
              </a:rPr>
              <a:t>dilution of the surrounding oxygen and fuel vapours</a:t>
            </a:r>
            <a:endParaRPr lang="en-IN" altLang="en-US" sz="2600" dirty="0">
              <a:latin typeface="+mj-lt"/>
            </a:endParaRPr>
          </a:p>
        </p:txBody>
      </p:sp>
      <p:sp>
        <p:nvSpPr>
          <p:cNvPr id="58373" name="Slide Number Placeholder 3">
            <a:extLst>
              <a:ext uri="{FF2B5EF4-FFF2-40B4-BE49-F238E27FC236}">
                <a16:creationId xmlns:a16="http://schemas.microsoft.com/office/drawing/2014/main" id="{B52D0D4B-A6AD-742E-4CDD-F3BFCD9A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3EB0EEC-187E-4AFE-85A0-3A15CB0EBA44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pic>
        <p:nvPicPr>
          <p:cNvPr id="5837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10184941-5361-5A4D-D564-632FA1226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CEFA3BB0-0633-CDE1-9398-F0FFA3E4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0655BF-C876-E8F6-DDE6-8E3A56854C29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9395" name="Title 1">
            <a:extLst>
              <a:ext uri="{FF2B5EF4-FFF2-40B4-BE49-F238E27FC236}">
                <a16:creationId xmlns:a16="http://schemas.microsoft.com/office/drawing/2014/main" id="{D29760D7-B009-8189-44D9-74BE653AE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24000"/>
            <a:ext cx="1905000" cy="609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FOAM 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B91EC8E-B295-2F4C-B1AA-17F63CCD4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220788"/>
            <a:ext cx="5638800" cy="533241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Applied to fuel fires as either an aspirated (mixed &amp; expanded with air in a branch pipe) or;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Non-aspirated form to form a frothy blanket or seal over the fuel,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Preventing oxygen reaching it (smothering)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Foam can be used to progressively extinguish fires without flashback.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9397" name="Slide Number Placeholder 3">
            <a:extLst>
              <a:ext uri="{FF2B5EF4-FFF2-40B4-BE49-F238E27FC236}">
                <a16:creationId xmlns:a16="http://schemas.microsoft.com/office/drawing/2014/main" id="{EC5C68DA-8658-8962-9E81-4F7EA35A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2DFBB0D-D754-4E33-B702-02DFA53D4FD5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pic>
        <p:nvPicPr>
          <p:cNvPr id="59398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EAF46E67-1EE5-A467-0012-369D9327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3C184F27-49E7-8BD2-2458-33482D8D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77EEF6E-6C4C-DFFB-5AB8-AAA2AD8D35C0}"/>
              </a:ext>
            </a:extLst>
          </p:cNvPr>
          <p:cNvSpPr txBox="1"/>
          <p:nvPr/>
        </p:nvSpPr>
        <p:spPr>
          <a:xfrm>
            <a:off x="5715000" y="0"/>
            <a:ext cx="6477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6D5D860-A3C8-0E1E-2159-94D5647C0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4114800" cy="22098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WATER/FOAM (GAS CARTRIDGE) EXTINGUISHER</a:t>
            </a:r>
            <a:endParaRPr lang="en-US" altLang="en-US" sz="4000" b="1" i="1">
              <a:solidFill>
                <a:srgbClr val="FFFF00"/>
              </a:solidFill>
            </a:endParaRP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63392AC3-1C32-430A-C204-D9574ED332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3600" y="1143000"/>
            <a:ext cx="5943600" cy="55784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Water for Class A fires and AFFF for Class A and B fires.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Spray nozzle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latin typeface="+mj-lt"/>
              </a:rPr>
              <a:t>Polyester powder coating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Controlled discharge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Brass nickel plated head valve with simple squeeze operation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Rechargeable and easy maintenance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Capacity 9 </a:t>
            </a:r>
            <a:r>
              <a:rPr lang="en-US" altLang="en-US" sz="2400" dirty="0" err="1">
                <a:latin typeface="+mj-lt"/>
              </a:rPr>
              <a:t>litre</a:t>
            </a:r>
            <a:r>
              <a:rPr lang="en-US" altLang="en-US" sz="2400" dirty="0">
                <a:latin typeface="+mj-lt"/>
              </a:rPr>
              <a:t>, cylindrical shape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latin typeface="+mj-lt"/>
              </a:rPr>
              <a:t>Upright operation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Rubber braided hose</a:t>
            </a:r>
          </a:p>
        </p:txBody>
      </p:sp>
      <p:sp>
        <p:nvSpPr>
          <p:cNvPr id="60421" name="Slide Number Placeholder 3">
            <a:extLst>
              <a:ext uri="{FF2B5EF4-FFF2-40B4-BE49-F238E27FC236}">
                <a16:creationId xmlns:a16="http://schemas.microsoft.com/office/drawing/2014/main" id="{64979AF2-3739-7741-8849-05712265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621372C-ADA5-44BB-B1F1-669B12B96625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pic>
        <p:nvPicPr>
          <p:cNvPr id="60422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0238D923-F0D7-3F5A-C613-4AA21E41E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BFBE8074-2641-72F5-5353-7B0A893F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E697820-DFA3-9606-784D-DE1F8D638347}"/>
              </a:ext>
            </a:extLst>
          </p:cNvPr>
          <p:cNvSpPr txBox="1"/>
          <p:nvPr/>
        </p:nvSpPr>
        <p:spPr>
          <a:xfrm>
            <a:off x="5867400" y="-38100"/>
            <a:ext cx="6324600" cy="6896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19312C5-67BB-DE63-D76A-53C552061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4800600" cy="22098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WATER/FOAM (GAS CARTRIDGE) FIRE EXTINGUISHER</a:t>
            </a:r>
            <a:endParaRPr lang="en-US" altLang="en-US" sz="4000" b="1" i="1">
              <a:solidFill>
                <a:srgbClr val="FFFF00"/>
              </a:solidFill>
            </a:endParaRPr>
          </a:p>
        </p:txBody>
      </p:sp>
      <p:sp>
        <p:nvSpPr>
          <p:cNvPr id="76804" name="Content Placeholder 2">
            <a:extLst>
              <a:ext uri="{FF2B5EF4-FFF2-40B4-BE49-F238E27FC236}">
                <a16:creationId xmlns:a16="http://schemas.microsoft.com/office/drawing/2014/main" id="{3009F8A6-4A98-D009-EE55-CA3754C90E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371600"/>
            <a:ext cx="5715000" cy="54102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Valve/</a:t>
            </a:r>
            <a:r>
              <a:rPr lang="en-US" altLang="en-US" dirty="0" err="1">
                <a:latin typeface="+mj-lt"/>
              </a:rPr>
              <a:t>extn</a:t>
            </a:r>
            <a:r>
              <a:rPr lang="en-US" altLang="en-US" dirty="0">
                <a:latin typeface="+mj-lt"/>
              </a:rPr>
              <a:t>. lever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Safety pin with locking device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Valve handle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Gas cartridge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Discharge hose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Siphon tube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Hose holder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Discharge nozzle/foam branch pipe</a:t>
            </a:r>
          </a:p>
        </p:txBody>
      </p:sp>
      <p:pic>
        <p:nvPicPr>
          <p:cNvPr id="61445" name="Picture 2">
            <a:extLst>
              <a:ext uri="{FF2B5EF4-FFF2-40B4-BE49-F238E27FC236}">
                <a16:creationId xmlns:a16="http://schemas.microsoft.com/office/drawing/2014/main" id="{C6C1DAE3-61AE-3281-C8F2-783AD152A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8858" r="69643" b="6488"/>
          <a:stretch>
            <a:fillRect/>
          </a:stretch>
        </p:blipFill>
        <p:spPr bwMode="auto">
          <a:xfrm>
            <a:off x="838200" y="3505200"/>
            <a:ext cx="464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CB352027-16AD-D1EA-4E50-34E211B2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7C6EF314-C8A7-18FE-BFDC-F7C6ABCC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B338A82-4F2B-E225-1E9C-599B9418E727}"/>
              </a:ext>
            </a:extLst>
          </p:cNvPr>
          <p:cNvSpPr txBox="1"/>
          <p:nvPr/>
        </p:nvSpPr>
        <p:spPr>
          <a:xfrm>
            <a:off x="5486400" y="0"/>
            <a:ext cx="6705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3491" name="Rectangle 4">
            <a:extLst>
              <a:ext uri="{FF2B5EF4-FFF2-40B4-BE49-F238E27FC236}">
                <a16:creationId xmlns:a16="http://schemas.microsoft.com/office/drawing/2014/main" id="{2AB29CBA-E305-1CB4-CEA6-4CFA13E25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4191000" cy="2743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WATER/FOAM (GAS CARTRIDGE) FIRE EXTINGUISHER</a:t>
            </a:r>
          </a:p>
        </p:txBody>
      </p:sp>
      <p:graphicFrame>
        <p:nvGraphicFramePr>
          <p:cNvPr id="27676" name="Group 28">
            <a:extLst>
              <a:ext uri="{FF2B5EF4-FFF2-40B4-BE49-F238E27FC236}">
                <a16:creationId xmlns:a16="http://schemas.microsoft.com/office/drawing/2014/main" id="{E09DC0EE-09C2-3B83-BCBD-A875FB2A4359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5638800" y="1220788"/>
          <a:ext cx="6553200" cy="554355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Data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Water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Foam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Capacity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litre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litre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Average discharge time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 seconds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 seconds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Jet Length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6  meters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6  meters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Working pressure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Bars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Bars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Empty weight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6.20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6.20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Filled weight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15.20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15.20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Test pressure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30" name="Slide Number Placeholder 7">
            <a:extLst>
              <a:ext uri="{FF2B5EF4-FFF2-40B4-BE49-F238E27FC236}">
                <a16:creationId xmlns:a16="http://schemas.microsoft.com/office/drawing/2014/main" id="{7483787A-6D7B-5285-E190-2D279477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4CB3FF-5E14-411D-93BF-955A9C36FD3B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8890" name="Text Box 23">
            <a:extLst>
              <a:ext uri="{FF2B5EF4-FFF2-40B4-BE49-F238E27FC236}">
                <a16:creationId xmlns:a16="http://schemas.microsoft.com/office/drawing/2014/main" id="{3E58BED7-105F-18C1-2489-964A8520C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029200"/>
            <a:ext cx="20574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2000">
              <a:latin typeface="+mj-lt"/>
            </a:endParaRPr>
          </a:p>
        </p:txBody>
      </p:sp>
      <p:pic>
        <p:nvPicPr>
          <p:cNvPr id="63532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955C1F35-69E8-6AEC-4890-EA9176DE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33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E8F64DC2-474D-E163-E31F-B31CD5A2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8683B9F-7951-4B47-D78E-A8A1B08E4C1B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5539" name="Slide Number Placeholder 1">
            <a:extLst>
              <a:ext uri="{FF2B5EF4-FFF2-40B4-BE49-F238E27FC236}">
                <a16:creationId xmlns:a16="http://schemas.microsoft.com/office/drawing/2014/main" id="{DD7E7522-8BA8-71F7-44E9-5961F8EE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29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175AEE-BDEC-4434-B999-8B27E2354BE5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pic>
        <p:nvPicPr>
          <p:cNvPr id="65540" name="Picture 2">
            <a:extLst>
              <a:ext uri="{FF2B5EF4-FFF2-40B4-BE49-F238E27FC236}">
                <a16:creationId xmlns:a16="http://schemas.microsoft.com/office/drawing/2014/main" id="{D04CC75F-C9C3-1115-A938-ACE1E4EF5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69511" r="68384" b="6097"/>
          <a:stretch>
            <a:fillRect/>
          </a:stretch>
        </p:blipFill>
        <p:spPr bwMode="auto">
          <a:xfrm>
            <a:off x="9658350" y="1676400"/>
            <a:ext cx="222885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3B3389D-0FC9-C52C-0146-056E43F5E8A8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549400"/>
            <a:ext cx="5200650" cy="2489200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WATER/FOAM (STORED PRESSURE) FIRE EXTINGUISHE</a:t>
            </a:r>
            <a:r>
              <a:rPr lang="en-US" sz="36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</a:t>
            </a:r>
            <a:endParaRPr lang="en-US" sz="3600" b="1" i="1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66B514-A064-6B38-665F-815D61C18CBF}"/>
              </a:ext>
            </a:extLst>
          </p:cNvPr>
          <p:cNvSpPr txBox="1">
            <a:spLocks/>
          </p:cNvSpPr>
          <p:nvPr/>
        </p:nvSpPr>
        <p:spPr>
          <a:xfrm flipH="1">
            <a:off x="6553200" y="1600200"/>
            <a:ext cx="3124200" cy="5181600"/>
          </a:xfrm>
          <a:prstGeom prst="rect">
            <a:avLst/>
          </a:prstGeom>
        </p:spPr>
        <p:txBody>
          <a:bodyPr/>
          <a:lstStyle/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Valve/</a:t>
            </a:r>
            <a:r>
              <a:rPr lang="en-US" sz="2400" kern="0" dirty="0" err="1">
                <a:latin typeface="+mj-lt"/>
              </a:rPr>
              <a:t>extn</a:t>
            </a:r>
            <a:r>
              <a:rPr lang="en-US" sz="2400" kern="0" dirty="0">
                <a:latin typeface="+mj-lt"/>
              </a:rPr>
              <a:t>. lever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Safety pin with locking device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Valve handle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Pressure gauge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Discharge hose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Siphon tube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Hose holder/belt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Filter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j-lt"/>
              </a:rPr>
              <a:t>Discharge nozzle/foam branch pipe</a:t>
            </a:r>
          </a:p>
        </p:txBody>
      </p:sp>
      <p:pic>
        <p:nvPicPr>
          <p:cNvPr id="65543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FE1CE7E0-BE34-9F3C-1FC9-2EFFD94AB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23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28DFB363-0640-9F0A-4B5F-FA977A5E1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57CEA1-CD1D-A2CF-DCA4-95AA9F1365F2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46013C8C-6FAE-B01D-899C-4D6EB9C56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477963"/>
            <a:ext cx="5105400" cy="2103437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WATER/FOAM (STORED PRESSURE) FIRE EXTINGUISHER</a:t>
            </a:r>
          </a:p>
        </p:txBody>
      </p:sp>
      <p:graphicFrame>
        <p:nvGraphicFramePr>
          <p:cNvPr id="27676" name="Group 28">
            <a:extLst>
              <a:ext uri="{FF2B5EF4-FFF2-40B4-BE49-F238E27FC236}">
                <a16:creationId xmlns:a16="http://schemas.microsoft.com/office/drawing/2014/main" id="{22485BDB-2763-91FF-9633-0DDBBC8A1A25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6096000" y="1295400"/>
          <a:ext cx="5943600" cy="5426075"/>
        </p:xfrm>
        <a:graphic>
          <a:graphicData uri="http://schemas.openxmlformats.org/drawingml/2006/table">
            <a:tbl>
              <a:tblPr/>
              <a:tblGrid>
                <a:gridCol w="2855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Water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Foam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Capacity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litre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litre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Average discharge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 seconds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 seconds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Jet Length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6  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6  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Working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Empty  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4.18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4.18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1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Filled 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13.18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13.18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Test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6602" name="Slide Number Placeholder 7">
            <a:extLst>
              <a:ext uri="{FF2B5EF4-FFF2-40B4-BE49-F238E27FC236}">
                <a16:creationId xmlns:a16="http://schemas.microsoft.com/office/drawing/2014/main" id="{8BD551B0-5FD1-FD57-A922-AA62CDB8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BE6264-5AD5-46BC-9C02-357DCD70140A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84010" name="Text Box 23">
            <a:extLst>
              <a:ext uri="{FF2B5EF4-FFF2-40B4-BE49-F238E27FC236}">
                <a16:creationId xmlns:a16="http://schemas.microsoft.com/office/drawing/2014/main" id="{B26C9AEA-F8B0-8FE9-FD5E-6E1ACB4D9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029200"/>
            <a:ext cx="20574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2000">
              <a:latin typeface="+mj-lt"/>
            </a:endParaRPr>
          </a:p>
        </p:txBody>
      </p:sp>
      <p:pic>
        <p:nvPicPr>
          <p:cNvPr id="66604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5815498E-2326-2A8E-3AA5-1085A0DD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5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EE56FBBC-51ED-BC6E-9DEC-172FDE13B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ED92D3-443E-AB19-8A4B-FA145F126278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8611" name="Title 1">
            <a:extLst>
              <a:ext uri="{FF2B5EF4-FFF2-40B4-BE49-F238E27FC236}">
                <a16:creationId xmlns:a16="http://schemas.microsoft.com/office/drawing/2014/main" id="{8F9C3BFA-03C3-E5A5-BCBC-A5B54EC71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4953000" cy="10668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DRY CHEMICAL POWDER</a:t>
            </a:r>
            <a:endParaRPr lang="en-IN" altLang="en-US" sz="3600" b="1">
              <a:solidFill>
                <a:srgbClr val="FFFF00"/>
              </a:solidFill>
            </a:endParaRP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D40C610F-6243-86F3-9653-84BA3BC193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219200"/>
            <a:ext cx="5715000" cy="55022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This is a powder based agent that extinguishes by separating the four parts of the fire Tetrahedron.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It prevents the chemical reactions involving heat, fuel, and oxygen and halts the production of fire sustaining "free-radicals", thus extinguishing the fire.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There are different types of Dry chemical and dry powder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IN" altLang="en-US" sz="4400" dirty="0">
              <a:latin typeface="+mj-lt"/>
            </a:endParaRPr>
          </a:p>
        </p:txBody>
      </p:sp>
      <p:sp>
        <p:nvSpPr>
          <p:cNvPr id="68613" name="Slide Number Placeholder 3">
            <a:extLst>
              <a:ext uri="{FF2B5EF4-FFF2-40B4-BE49-F238E27FC236}">
                <a16:creationId xmlns:a16="http://schemas.microsoft.com/office/drawing/2014/main" id="{5826CEC7-FA32-F006-296E-F78A6260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C32BF2-D205-43E7-AF7D-1B8B3A9C59C0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pic>
        <p:nvPicPr>
          <p:cNvPr id="6861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61416641-50F4-A738-2C37-29B4C00A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96D4AC7B-C58A-08F0-2C93-660EA940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B2FCCC90-8560-E5E2-1C64-98DE177E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B7BC1FF-749C-5125-1371-53F978E38366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28429151-41D0-05A3-43B1-8308F55A8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660525"/>
            <a:ext cx="4419600" cy="1616075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FFFF00"/>
                </a:solidFill>
              </a:rPr>
              <a:t>FIRE</a:t>
            </a:r>
            <a:r>
              <a:rPr lang="en-US" altLang="en-US" sz="4000" dirty="0">
                <a:solidFill>
                  <a:srgbClr val="FFFF00"/>
                </a:solidFill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</a:rPr>
              <a:t>AND ITS ELEMENTS:</a:t>
            </a:r>
            <a:r>
              <a:rPr lang="en-US" altLang="en-US" sz="4000" dirty="0">
                <a:solidFill>
                  <a:srgbClr val="FFFF00"/>
                </a:solidFill>
              </a:rPr>
              <a:t>  </a:t>
            </a:r>
            <a:r>
              <a:rPr lang="en-US" altLang="en-US" sz="4000" b="1" dirty="0">
                <a:solidFill>
                  <a:srgbClr val="FFFF00"/>
                </a:solidFill>
              </a:rPr>
              <a:t>FIRE TRIANGLE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7FE9E4A-B054-932A-CAB5-FC8674DFED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533525"/>
            <a:ext cx="5029200" cy="4924425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600" i="1" dirty="0">
                <a:latin typeface="+mj-lt"/>
              </a:rPr>
              <a:t>“Three things must be present at the same time to produce fire”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400" i="1" dirty="0">
              <a:latin typeface="+mj-lt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en-US" altLang="en-US" sz="2400" dirty="0">
                <a:latin typeface="+mj-lt"/>
              </a:rPr>
              <a:t>Enough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OXYGEN 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t</a:t>
            </a:r>
            <a:r>
              <a:rPr lang="en-US" altLang="en-US" sz="2400" dirty="0">
                <a:latin typeface="+mj-lt"/>
              </a:rPr>
              <a:t>o sustain combustion.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en-US" altLang="en-US" sz="2400" dirty="0">
                <a:latin typeface="+mj-lt"/>
              </a:rPr>
              <a:t>Enough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HEAT</a:t>
            </a:r>
            <a:r>
              <a:rPr lang="en-US" altLang="en-US" sz="2400" dirty="0">
                <a:latin typeface="+mj-lt"/>
              </a:rPr>
              <a:t> to reach ignition temperature.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en-US" altLang="en-US" sz="2400" dirty="0">
                <a:latin typeface="+mj-lt"/>
              </a:rPr>
              <a:t>Some </a:t>
            </a:r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FUEL</a:t>
            </a:r>
            <a:r>
              <a:rPr lang="en-US" altLang="en-US" sz="2400" dirty="0">
                <a:latin typeface="+mj-lt"/>
              </a:rPr>
              <a:t> or combustible material.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latin typeface="+mj-lt"/>
              </a:rPr>
              <a:t>	Together, they produce a CHEMICAL REACTION that results in what we term a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“FIRE”.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i="1" dirty="0">
              <a:latin typeface="+mj-lt"/>
            </a:endParaRPr>
          </a:p>
        </p:txBody>
      </p:sp>
      <p:pic>
        <p:nvPicPr>
          <p:cNvPr id="7173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4439AE07-52BB-8311-DE5F-DC915C038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45686A84-01E4-FF8A-5598-11BF58F0A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F0648B-81CB-9017-12F9-12FEBF78492C}"/>
              </a:ext>
            </a:extLst>
          </p:cNvPr>
          <p:cNvSpPr txBox="1"/>
          <p:nvPr/>
        </p:nvSpPr>
        <p:spPr>
          <a:xfrm>
            <a:off x="5638800" y="0"/>
            <a:ext cx="6553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9635" name="Title 1">
            <a:extLst>
              <a:ext uri="{FF2B5EF4-FFF2-40B4-BE49-F238E27FC236}">
                <a16:creationId xmlns:a16="http://schemas.microsoft.com/office/drawing/2014/main" id="{766D1182-7781-0212-0E09-E2A829304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676400"/>
            <a:ext cx="4953000" cy="14478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DRY CHEMICAL POWDER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7093B44D-DDE7-2EBA-E5E5-2D20F0553A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447800"/>
            <a:ext cx="5410200" cy="52736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Mono-ammonium phosphate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Sodium Bicarbonate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Potassium Bicarbonate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Potassium Bicarbonate &amp; Urea (Monnex/</a:t>
            </a:r>
            <a:r>
              <a:rPr lang="en-US" altLang="en-US" dirty="0" err="1">
                <a:latin typeface="+mj-lt"/>
              </a:rPr>
              <a:t>Powerex</a:t>
            </a:r>
            <a:r>
              <a:rPr lang="en-US" altLang="en-US" dirty="0">
                <a:latin typeface="+mj-lt"/>
              </a:rPr>
              <a:t>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Met-l-</a:t>
            </a:r>
            <a:r>
              <a:rPr lang="en-US" altLang="en-US" dirty="0" err="1">
                <a:latin typeface="+mj-lt"/>
              </a:rPr>
              <a:t>kyl</a:t>
            </a:r>
            <a:r>
              <a:rPr lang="en-US" altLang="en-US" dirty="0">
                <a:latin typeface="+mj-lt"/>
              </a:rPr>
              <a:t>/</a:t>
            </a:r>
            <a:r>
              <a:rPr lang="en-US" altLang="en-US" dirty="0" err="1">
                <a:latin typeface="+mj-lt"/>
              </a:rPr>
              <a:t>Pyrokil</a:t>
            </a:r>
            <a:endParaRPr lang="en-US" altLang="en-US" dirty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400" dirty="0">
              <a:solidFill>
                <a:srgbClr val="FF0000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IN" altLang="en-US" dirty="0">
              <a:latin typeface="+mj-lt"/>
            </a:endParaRPr>
          </a:p>
        </p:txBody>
      </p:sp>
      <p:sp>
        <p:nvSpPr>
          <p:cNvPr id="69637" name="Slide Number Placeholder 3">
            <a:extLst>
              <a:ext uri="{FF2B5EF4-FFF2-40B4-BE49-F238E27FC236}">
                <a16:creationId xmlns:a16="http://schemas.microsoft.com/office/drawing/2014/main" id="{9D231A62-AFD5-9061-C43E-DB814BCA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A8D7AD9-1DE5-474B-B9A9-A26756794A63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pic>
        <p:nvPicPr>
          <p:cNvPr id="69638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B06D7504-85E5-7229-8F45-6FA54EFCE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5EF1A645-7FA3-6842-0184-5367041E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0DD057E-8088-1365-3102-CBC822DAE257}"/>
              </a:ext>
            </a:extLst>
          </p:cNvPr>
          <p:cNvSpPr txBox="1"/>
          <p:nvPr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0659" name="Title 1">
            <a:extLst>
              <a:ext uri="{FF2B5EF4-FFF2-40B4-BE49-F238E27FC236}">
                <a16:creationId xmlns:a16="http://schemas.microsoft.com/office/drawing/2014/main" id="{B882ADC0-2DBB-23FB-8EF7-34971A6ED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828800"/>
            <a:ext cx="5486400" cy="1219200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CHEMICAL POWDER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B9820C2C-DFFC-CC76-BA3F-1231513171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3600" y="1447800"/>
            <a:ext cx="6019800" cy="52736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altLang="en-US" sz="3600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Mono-ammonium phosphate</a:t>
            </a:r>
            <a:r>
              <a:rPr lang="en-US" altLang="en-US" dirty="0">
                <a:latin typeface="+mj-lt"/>
              </a:rPr>
              <a:t>, also known as "tri-class", "multipurpose" or "ABC" dry chemical</a:t>
            </a:r>
          </a:p>
          <a:p>
            <a:pPr lvl="2"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800" i="1" dirty="0">
                <a:solidFill>
                  <a:srgbClr val="7030A0"/>
                </a:solidFill>
                <a:latin typeface="+mj-lt"/>
              </a:rPr>
              <a:t>used on class A, B, and C fires. </a:t>
            </a:r>
          </a:p>
          <a:p>
            <a:pPr lvl="2"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800" i="1" dirty="0">
                <a:solidFill>
                  <a:srgbClr val="C00000"/>
                </a:solidFill>
                <a:latin typeface="+mj-lt"/>
              </a:rPr>
              <a:t>more corrosive than other dry chemical agents. </a:t>
            </a:r>
          </a:p>
          <a:p>
            <a:pPr lvl="2"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800" i="1" dirty="0">
                <a:solidFill>
                  <a:srgbClr val="002060"/>
                </a:solidFill>
                <a:latin typeface="+mj-lt"/>
              </a:rPr>
              <a:t>Pale yellow in color</a:t>
            </a:r>
            <a:endParaRPr lang="en-IN" altLang="en-US" sz="28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0661" name="Slide Number Placeholder 3">
            <a:extLst>
              <a:ext uri="{FF2B5EF4-FFF2-40B4-BE49-F238E27FC236}">
                <a16:creationId xmlns:a16="http://schemas.microsoft.com/office/drawing/2014/main" id="{CC11E08F-EA85-4381-8F82-6F7367BF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E123C9A-8B9D-4584-B220-9348C426F123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pic>
        <p:nvPicPr>
          <p:cNvPr id="70662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4DC97BF0-EB51-0E5D-549B-C594CFB4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05B4EED4-8CD9-FAA3-3EA4-A102EF33F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A1ACCF-A508-5E99-1699-A57102594746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1683" name="Title 1">
            <a:extLst>
              <a:ext uri="{FF2B5EF4-FFF2-40B4-BE49-F238E27FC236}">
                <a16:creationId xmlns:a16="http://schemas.microsoft.com/office/drawing/2014/main" id="{C7F69DCC-AA01-ED93-0630-DB881F0E7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33513"/>
            <a:ext cx="4876800" cy="1157287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CHEMICAL POWDER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6314EF9B-40DB-A574-BD21-1AEA217980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447800"/>
            <a:ext cx="5638800" cy="49672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b</a:t>
            </a:r>
            <a:r>
              <a:rPr lang="en-US" altLang="en-US" sz="3200" b="1" dirty="0">
                <a:solidFill>
                  <a:srgbClr val="C00000"/>
                </a:solidFill>
                <a:latin typeface="+mj-lt"/>
              </a:rPr>
              <a:t>.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Sodium Bicarbonate</a:t>
            </a:r>
            <a:r>
              <a:rPr lang="en-US" altLang="en-US" sz="24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altLang="en-US" sz="2400" dirty="0">
                <a:latin typeface="+mj-lt"/>
              </a:rPr>
              <a:t>"regular" or "ordinary" used on class B and C fires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in the heat of a fire, it releases a cloud of carbon dioxide that smothers the fire.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white or blue in color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i="1" dirty="0">
              <a:solidFill>
                <a:srgbClr val="0000FF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IN" altLang="en-US" dirty="0">
              <a:latin typeface="+mj-lt"/>
            </a:endParaRPr>
          </a:p>
        </p:txBody>
      </p:sp>
      <p:sp>
        <p:nvSpPr>
          <p:cNvPr id="71685" name="Slide Number Placeholder 3">
            <a:extLst>
              <a:ext uri="{FF2B5EF4-FFF2-40B4-BE49-F238E27FC236}">
                <a16:creationId xmlns:a16="http://schemas.microsoft.com/office/drawing/2014/main" id="{22D179F4-833E-A74E-2E58-F11F4596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E4C27A-6BAA-417C-B7C2-CBFC7EDE9020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pic>
        <p:nvPicPr>
          <p:cNvPr id="71686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2B03EDE0-BF0D-67E6-078F-02302EAA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6C934D53-2CDF-A9D7-49F1-BCA3B65B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100E439-4023-4E65-8770-4DC26C7AF720}"/>
              </a:ext>
            </a:extLst>
          </p:cNvPr>
          <p:cNvSpPr txBox="1"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4036" name="Title 1">
            <a:extLst>
              <a:ext uri="{FF2B5EF4-FFF2-40B4-BE49-F238E27FC236}">
                <a16:creationId xmlns:a16="http://schemas.microsoft.com/office/drawing/2014/main" id="{AC59FAF1-24F0-98C2-EF7C-05CB5681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70038"/>
            <a:ext cx="4267200" cy="1173162"/>
          </a:xfrm>
          <a:solidFill>
            <a:srgbClr val="97F3EA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33" b="1" dirty="0">
                <a:solidFill>
                  <a:srgbClr val="002060"/>
                </a:solidFill>
              </a:rPr>
              <a:t>DRY CHEMICAL POWDER</a:t>
            </a:r>
            <a:endParaRPr lang="en-IN" sz="3733" b="1" dirty="0">
              <a:solidFill>
                <a:srgbClr val="002060"/>
              </a:solidFill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0523649-830E-7932-37F4-2E9AE615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220788"/>
            <a:ext cx="5638800" cy="5332412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c</a:t>
            </a:r>
            <a:r>
              <a:rPr lang="en-US" sz="3900" b="1" dirty="0">
                <a:solidFill>
                  <a:srgbClr val="C00000"/>
                </a:solidFill>
                <a:latin typeface="+mj-lt"/>
              </a:rPr>
              <a:t>.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Potassium Bicarbonate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latin typeface="+mj-lt"/>
              </a:rPr>
              <a:t> (Purple-K), used on class B and C </a:t>
            </a:r>
            <a:r>
              <a:rPr lang="en-US" sz="2400" i="1" dirty="0">
                <a:latin typeface="+mj-lt"/>
              </a:rPr>
              <a:t>fires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about two times as effective on class B fires as sodium bicarbonate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preferred dry chemical agent of the oil and gas industry.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colored violet to distinguish it</a:t>
            </a:r>
            <a:r>
              <a:rPr lang="en-US" sz="48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IN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2709" name="Slide Number Placeholder 3">
            <a:extLst>
              <a:ext uri="{FF2B5EF4-FFF2-40B4-BE49-F238E27FC236}">
                <a16:creationId xmlns:a16="http://schemas.microsoft.com/office/drawing/2014/main" id="{6B1F198B-D34D-7B53-C2C9-EDAA36E8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09F1DE-A4E0-48BD-A2C8-8BD16CF33327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72710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7B7160D4-7449-4006-A55D-380748DD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F183D7E2-0429-2779-9FE8-D782C7D0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C6BE32C-1DD2-AC73-9306-1A076678B725}"/>
              </a:ext>
            </a:extLst>
          </p:cNvPr>
          <p:cNvSpPr txBox="1"/>
          <p:nvPr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3731" name="Title 1">
            <a:extLst>
              <a:ext uri="{FF2B5EF4-FFF2-40B4-BE49-F238E27FC236}">
                <a16:creationId xmlns:a16="http://schemas.microsoft.com/office/drawing/2014/main" id="{99206BE7-7B77-87F7-5473-2FF31BC8A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4724400" cy="1447800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CHEMICAL POWDER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8F029F93-3673-AA25-9EAA-E4437CFD79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9800" y="1371600"/>
            <a:ext cx="5943600" cy="52578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+mj-lt"/>
              </a:rPr>
              <a:t>  </a:t>
            </a:r>
            <a:r>
              <a:rPr lang="en-US" altLang="en-US" b="1" dirty="0">
                <a:solidFill>
                  <a:srgbClr val="C00000"/>
                </a:solidFill>
                <a:latin typeface="+mj-lt"/>
              </a:rPr>
              <a:t>d.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Potassium Bicarbonate &amp; Urea</a:t>
            </a:r>
            <a:r>
              <a:rPr lang="en-US" altLang="en-US" sz="2400" dirty="0">
                <a:solidFill>
                  <a:srgbClr val="C00000"/>
                </a:solidFill>
                <a:latin typeface="+mj-lt"/>
              </a:rPr>
              <a:t>  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latin typeface="+mj-lt"/>
              </a:rPr>
              <a:t>         (Monnex/</a:t>
            </a:r>
            <a:r>
              <a:rPr lang="en-US" altLang="en-US" sz="2400" dirty="0" err="1">
                <a:latin typeface="+mj-lt"/>
              </a:rPr>
              <a:t>Powerex</a:t>
            </a:r>
            <a:r>
              <a:rPr lang="en-US" altLang="en-US" sz="2400" dirty="0">
                <a:latin typeface="+mj-lt"/>
              </a:rPr>
              <a:t>)          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used on class B and C fires. 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more effective than all other powders due to its ability , in the flame zone creating a larger surface area for free radical inhibition. 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grey in color</a:t>
            </a:r>
            <a:r>
              <a:rPr lang="en-US" altLang="en-US" sz="3600" dirty="0">
                <a:solidFill>
                  <a:srgbClr val="002060"/>
                </a:solidFill>
                <a:latin typeface="+mj-lt"/>
              </a:rPr>
              <a:t>.</a:t>
            </a:r>
            <a:endParaRPr lang="en-IN" alt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3733" name="Slide Number Placeholder 3">
            <a:extLst>
              <a:ext uri="{FF2B5EF4-FFF2-40B4-BE49-F238E27FC236}">
                <a16:creationId xmlns:a16="http://schemas.microsoft.com/office/drawing/2014/main" id="{12B93084-06AB-196D-0BF0-55C3E8AE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8971D2-3C6C-4D5E-B798-3233651CCFE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pic>
        <p:nvPicPr>
          <p:cNvPr id="7373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D59C3983-46AD-BED5-2CE2-4ACEEAC5F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192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50461F10-FA71-867D-E6EC-C41171165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89CD13D-C495-3824-5BE2-243974AC0F24}"/>
              </a:ext>
            </a:extLst>
          </p:cNvPr>
          <p:cNvSpPr txBox="1"/>
          <p:nvPr/>
        </p:nvSpPr>
        <p:spPr>
          <a:xfrm>
            <a:off x="5562600" y="0"/>
            <a:ext cx="6629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4755" name="Title 1">
            <a:extLst>
              <a:ext uri="{FF2B5EF4-FFF2-40B4-BE49-F238E27FC236}">
                <a16:creationId xmlns:a16="http://schemas.microsoft.com/office/drawing/2014/main" id="{32C6AA0C-1582-82A6-979C-3CBC98EDF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4876800" cy="1295400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CHEMICAL POWDER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9D1E17F1-E418-9A03-99A0-0DDFDCFFB0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91200" y="1066800"/>
            <a:ext cx="6400800" cy="5410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e.</a:t>
            </a:r>
            <a:r>
              <a:rPr lang="en-US" alt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MET-L-KYL/PYROKIL: </a:t>
            </a:r>
            <a:r>
              <a:rPr lang="en-US" altLang="en-US" sz="2400" dirty="0">
                <a:solidFill>
                  <a:srgbClr val="003300"/>
                </a:solidFill>
                <a:latin typeface="+mj-lt"/>
              </a:rPr>
              <a:t>is a specialty variation of sodium bicarbonate 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used for fighting pyrophoric liquid fires (ignite on contact with air). 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it also contains silica gel particles. 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the sodium bicarbonate interrupts the chain reaction of the fuel and the silica soaks up any unburned fuel, preventing contact with air. 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it is effective on other class B fuels as well. 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blue/red in color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.</a:t>
            </a:r>
            <a:endParaRPr lang="en-IN" alt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4757" name="Slide Number Placeholder 3">
            <a:extLst>
              <a:ext uri="{FF2B5EF4-FFF2-40B4-BE49-F238E27FC236}">
                <a16:creationId xmlns:a16="http://schemas.microsoft.com/office/drawing/2014/main" id="{6A9F3B6E-3A41-EA99-E282-C12224DF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1CB371-4404-4B99-B511-9A44B70B1A5B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pic>
        <p:nvPicPr>
          <p:cNvPr id="74758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BF79B2EC-7ECA-11B5-5213-EDD6E479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988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A7294FB3-F3A6-7290-8F95-AF8904069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65339-C8CF-ADEB-5884-F1F085D23AA6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5779" name="Title 1">
            <a:extLst>
              <a:ext uri="{FF2B5EF4-FFF2-40B4-BE49-F238E27FC236}">
                <a16:creationId xmlns:a16="http://schemas.microsoft.com/office/drawing/2014/main" id="{1922FA47-5914-7F46-497C-75E47EAB5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5334000" cy="1219200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POWDER FOR METAL FIRES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D927-5A6E-A58F-3153-F24A0E1F0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296988"/>
            <a:ext cx="5334000" cy="542448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AutoNum type="alphaLcPeriod"/>
              <a:defRPr/>
            </a:pPr>
            <a:r>
              <a:rPr lang="en-IN" sz="2400" b="1" dirty="0">
                <a:latin typeface="+mj-lt"/>
                <a:cs typeface="Times New Roman" panose="02020603050405020304" pitchFamily="18" charset="0"/>
              </a:rPr>
              <a:t>Sodium Chloride </a:t>
            </a:r>
            <a:r>
              <a:rPr lang="en-IN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(Super-D, Met-L-X) </a:t>
            </a:r>
            <a:r>
              <a:rPr lang="en-IN" sz="2400" dirty="0">
                <a:latin typeface="+mj-lt"/>
                <a:cs typeface="Times New Roman" panose="02020603050405020304" pitchFamily="18" charset="0"/>
              </a:rPr>
              <a:t>contains sodium chloride salt, which melts to form an oxygen-excluding crust over the metal</a:t>
            </a:r>
          </a:p>
          <a:p>
            <a:pPr marL="1257238" lvl="2" indent="-457178" algn="just" eaLnBrk="1" fontAlgn="auto" hangingPunct="1">
              <a:spcAft>
                <a:spcPts val="0"/>
              </a:spcAft>
              <a:defRPr/>
            </a:pPr>
            <a:r>
              <a:rPr lang="en-IN" sz="2400" dirty="0">
                <a:latin typeface="+mj-lt"/>
                <a:cs typeface="Times New Roman" panose="02020603050405020304" pitchFamily="18" charset="0"/>
              </a:rPr>
              <a:t>useful on most alkali metals including sodium and potassium, and other metals includi</a:t>
            </a:r>
            <a:r>
              <a:rPr lang="en-IN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ng magnesium, </a:t>
            </a:r>
            <a:r>
              <a:rPr lang="en-IN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titanium, aluminium, </a:t>
            </a:r>
            <a:r>
              <a:rPr lang="en-IN" sz="2400" dirty="0">
                <a:latin typeface="+mj-lt"/>
                <a:cs typeface="Times New Roman" panose="02020603050405020304" pitchFamily="18" charset="0"/>
              </a:rPr>
              <a:t>and zirconium.</a:t>
            </a:r>
          </a:p>
          <a:p>
            <a:pPr algn="just" eaLnBrk="1" fontAlgn="auto" hangingPunct="1">
              <a:spcAft>
                <a:spcPts val="0"/>
              </a:spcAft>
              <a:buFontTx/>
              <a:buAutoNum type="alphaLcPeriod"/>
              <a:defRPr/>
            </a:pPr>
            <a:r>
              <a:rPr lang="en-IN" sz="2400" b="1" dirty="0">
                <a:latin typeface="+mj-lt"/>
                <a:cs typeface="Times New Roman" panose="02020603050405020304" pitchFamily="18" charset="0"/>
              </a:rPr>
              <a:t>Ternary Eutectic Chloride (TEC) </a:t>
            </a:r>
            <a:r>
              <a:rPr lang="en-IN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contains chlorides of barium, sodium and potassium, which melts and forms fused skin over burning metal and absorbs heat and cut-off oxygen to fire.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5781" name="Slide Number Placeholder 3">
            <a:extLst>
              <a:ext uri="{FF2B5EF4-FFF2-40B4-BE49-F238E27FC236}">
                <a16:creationId xmlns:a16="http://schemas.microsoft.com/office/drawing/2014/main" id="{1C7C4AA5-F6FD-9542-7087-61E509FA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B334C2-33A5-4C5C-ADCD-DB43806F752A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pic>
        <p:nvPicPr>
          <p:cNvPr id="75782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41BEE87B-283E-DA22-67F7-563D5109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F067E2CC-7AA9-7148-EB38-110F5E50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165C22CF-F37D-1382-04F7-0E13B627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 descr="C:\Users\Acer\Downloads\WhatsApp Image 2025-09-04 at 17.24.38 (1).jpeg">
            <a:extLst>
              <a:ext uri="{FF2B5EF4-FFF2-40B4-BE49-F238E27FC236}">
                <a16:creationId xmlns:a16="http://schemas.microsoft.com/office/drawing/2014/main" id="{EFFFE686-CACE-6B1B-5E19-BD17CCB01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0" descr="C:\Users\Acer\Downloads\WhatsApp Image 2025-09-04 at 17.24.38 (1).jpeg">
            <a:extLst>
              <a:ext uri="{FF2B5EF4-FFF2-40B4-BE49-F238E27FC236}">
                <a16:creationId xmlns:a16="http://schemas.microsoft.com/office/drawing/2014/main" id="{593E568A-538D-98AC-B74B-7BF11093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11" descr="C:\Users\Acer\Downloads\WhatsApp Image 2025-09-04 at 17.24.38 (1).jpeg">
            <a:extLst>
              <a:ext uri="{FF2B5EF4-FFF2-40B4-BE49-F238E27FC236}">
                <a16:creationId xmlns:a16="http://schemas.microsoft.com/office/drawing/2014/main" id="{B923DDBD-41EF-A8CA-D3CB-0A2AE664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2" descr="C:\Users\Acer\Downloads\WhatsApp Image 2025-09-04 at 17.24.38 (1).jpeg">
            <a:extLst>
              <a:ext uri="{FF2B5EF4-FFF2-40B4-BE49-F238E27FC236}">
                <a16:creationId xmlns:a16="http://schemas.microsoft.com/office/drawing/2014/main" id="{7FDFE7EA-832F-A50C-0DB1-954FC2EA6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15" descr="C:\Users\Acer\Downloads\WhatsApp Image 2025-09-04 at 17.24.38 (3).jpeg">
            <a:extLst>
              <a:ext uri="{FF2B5EF4-FFF2-40B4-BE49-F238E27FC236}">
                <a16:creationId xmlns:a16="http://schemas.microsoft.com/office/drawing/2014/main" id="{BC472BB3-8B63-58C9-4662-3E4A8883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3063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6754093-99C8-053C-C5E3-861700999B6F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6803" name="Title 1">
            <a:extLst>
              <a:ext uri="{FF2B5EF4-FFF2-40B4-BE49-F238E27FC236}">
                <a16:creationId xmlns:a16="http://schemas.microsoft.com/office/drawing/2014/main" id="{3022C561-2E63-077C-2747-62893B09E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16075"/>
            <a:ext cx="4953000" cy="1279525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POWDER FOR METAL FIRES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ADB9B-E555-85B4-6CE8-1E59C1D3E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295400"/>
            <a:ext cx="5562600" cy="51816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IN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C. Graphite-based-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IN" sz="2400" b="1" dirty="0">
                <a:solidFill>
                  <a:srgbClr val="00330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IN" sz="2400" dirty="0">
                <a:latin typeface="+mj-lt"/>
                <a:cs typeface="Times New Roman" panose="02020603050405020304" pitchFamily="18" charset="0"/>
              </a:rPr>
              <a:t>contains dry graphite that smothers burning metals</a:t>
            </a:r>
          </a:p>
          <a:p>
            <a:pPr lvl="2" algn="just" eaLnBrk="1" fontAlgn="auto" hangingPunct="1">
              <a:spcAft>
                <a:spcPts val="0"/>
              </a:spcAft>
              <a:defRPr/>
            </a:pPr>
            <a:r>
              <a:rPr lang="en-IN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Developed, designed for magnesium, works on other metals as well</a:t>
            </a:r>
          </a:p>
          <a:p>
            <a:pPr lvl="2" algn="just" eaLnBrk="1" fontAlgn="auto" hangingPunct="1">
              <a:spcAft>
                <a:spcPts val="0"/>
              </a:spcAft>
              <a:defRPr/>
            </a:pPr>
            <a:r>
              <a:rPr lang="en-IN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Can be used on very hot burning metal fires such as lithium</a:t>
            </a:r>
          </a:p>
          <a:p>
            <a:pPr lvl="2" algn="just" eaLnBrk="1" fontAlgn="auto" hangingPunct="1">
              <a:spcAft>
                <a:spcPts val="0"/>
              </a:spcAft>
              <a:defRPr/>
            </a:pPr>
            <a:r>
              <a:rPr lang="en-IN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Acts as a heat sink to dissipate heat as well as smothering the metal fire.</a:t>
            </a:r>
            <a:endParaRPr lang="en-US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6805" name="Slide Number Placeholder 3">
            <a:extLst>
              <a:ext uri="{FF2B5EF4-FFF2-40B4-BE49-F238E27FC236}">
                <a16:creationId xmlns:a16="http://schemas.microsoft.com/office/drawing/2014/main" id="{BA43E302-741C-025F-4AAC-7F4ACEE1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CC9B2FD-C827-49E8-B0B7-2BBE93F61525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pic>
        <p:nvPicPr>
          <p:cNvPr id="76806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406CF97D-ABC6-346F-0459-0C145F19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FC059FEA-8324-10A1-93AA-323E98E73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E2028113-F89B-7056-08F0-979BF1DE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24C5EE2-0220-5203-663E-17CC73EFF5D8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7827" name="Title 1">
            <a:extLst>
              <a:ext uri="{FF2B5EF4-FFF2-40B4-BE49-F238E27FC236}">
                <a16:creationId xmlns:a16="http://schemas.microsoft.com/office/drawing/2014/main" id="{B1E6D4F6-D6D4-45C9-0BA6-5FE33A2AB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447800"/>
            <a:ext cx="3886200" cy="1931988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POWDER FOR METAL FIRES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31E03335-F3A9-89CA-0D33-8B3DC1329C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0" y="1268413"/>
            <a:ext cx="5181600" cy="508793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IN" altLang="en-US" sz="2400" b="1" dirty="0">
                <a:latin typeface="+mj-lt"/>
              </a:rPr>
              <a:t>d. Sodium Carbonate-based (Na-X)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alt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used where stainless steel piping and equipment could be damaged by sodium chloride based agents to control sodium, potassium, and sodium-potassium alloy fires.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alt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limited use on other metals. Smothers and forms a crust.</a:t>
            </a:r>
            <a:endParaRPr lang="en-US" altLang="en-US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7829" name="Slide Number Placeholder 3">
            <a:extLst>
              <a:ext uri="{FF2B5EF4-FFF2-40B4-BE49-F238E27FC236}">
                <a16:creationId xmlns:a16="http://schemas.microsoft.com/office/drawing/2014/main" id="{65CC98E3-DB7C-C56B-D77E-6B1FF0A9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A6ED4D-717E-4E2B-9F46-65670F3B9A45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pic>
        <p:nvPicPr>
          <p:cNvPr id="77830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C692B550-E6CA-BB18-09E4-3A7D4E5C9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F38EC7B8-6B44-BC9A-B6CC-D4CEA47E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752D1B-18C0-57F4-7180-30D7C750A2D6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8851" name="Title 1">
            <a:extLst>
              <a:ext uri="{FF2B5EF4-FFF2-40B4-BE49-F238E27FC236}">
                <a16:creationId xmlns:a16="http://schemas.microsoft.com/office/drawing/2014/main" id="{BF104C54-BE37-9A37-7575-186CFFA1A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800225"/>
            <a:ext cx="4038600" cy="1704975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DRY CHEMICAL (GAS CARTRIDGE) EXTINGUISHER </a:t>
            </a:r>
            <a:endParaRPr lang="en-IN" altLang="en-US" sz="3600" b="1">
              <a:solidFill>
                <a:srgbClr val="FFFF00"/>
              </a:solidFill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AFA1D855-EAA9-BD4A-16FD-AFED6720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914400"/>
            <a:ext cx="5181600" cy="55197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Polyester powder coating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Controlled discharge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Brass nickel plated head valve with simple squeeze operation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Rechargeable and easy maintenance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Capacity from 1 to 9 kg, cylindrical shape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Rubber braided hose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Upright operation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78853" name="Slide Number Placeholder 3">
            <a:extLst>
              <a:ext uri="{FF2B5EF4-FFF2-40B4-BE49-F238E27FC236}">
                <a16:creationId xmlns:a16="http://schemas.microsoft.com/office/drawing/2014/main" id="{FA8876C5-717E-0B09-099B-8F20361B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0B007E6-3275-45E1-92C5-56453E631D3A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7885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79510DFF-57A7-D023-9991-BC67ECBF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63270155-C220-52D4-4644-D7F07690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07C870-179C-8C6D-8346-2EAB518C31B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6E15E81-F048-93C9-DE67-13076DDADE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825625"/>
            <a:ext cx="5257800" cy="4351338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For combustion to occur, four components are necessary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Heat (Source)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Fuel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Air (Oxygen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Self Sustaining Chemical Chain Reaction</a:t>
            </a:r>
          </a:p>
          <a:p>
            <a:pPr eaLnBrk="1" hangingPunct="1"/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F897260-0B82-F706-8CF0-97BDD6936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F26CD0-9E79-4899-941F-DD2865F0C112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B3E8622F-459E-1EA8-D507-2667FC490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46238"/>
            <a:ext cx="5029200" cy="1325562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rgbClr val="FFFF00"/>
                </a:solidFill>
                <a:cs typeface="Arial" panose="020B0604020202020204" pitchFamily="34" charset="0"/>
              </a:rPr>
              <a:t>FIRE TETRAHEDRON</a:t>
            </a:r>
          </a:p>
        </p:txBody>
      </p:sp>
      <p:pic>
        <p:nvPicPr>
          <p:cNvPr id="9222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362FE65F-7D79-98F2-899B-3A4FBCD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9639497C-45F4-C524-9B35-656A37601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350" y="169863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75047-8620-B4CE-D59A-A7111979CC08}"/>
              </a:ext>
            </a:extLst>
          </p:cNvPr>
          <p:cNvSpPr txBox="1"/>
          <p:nvPr/>
        </p:nvSpPr>
        <p:spPr>
          <a:xfrm>
            <a:off x="6096000" y="-17463"/>
            <a:ext cx="6096000" cy="68754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9875" name="Title 1">
            <a:extLst>
              <a:ext uri="{FF2B5EF4-FFF2-40B4-BE49-F238E27FC236}">
                <a16:creationId xmlns:a16="http://schemas.microsoft.com/office/drawing/2014/main" id="{11BA3B6E-5C41-8CEB-1176-44B321FB6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752600"/>
            <a:ext cx="4267200" cy="18288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DRY CHEMICAL (GAS CARTRIDGE) EXTINGUISHER </a:t>
            </a:r>
            <a:endParaRPr lang="en-IN" altLang="en-US" sz="4000">
              <a:solidFill>
                <a:srgbClr val="FFFF00"/>
              </a:solidFill>
            </a:endParaRPr>
          </a:p>
        </p:txBody>
      </p:sp>
      <p:sp>
        <p:nvSpPr>
          <p:cNvPr id="79876" name="Slide Number Placeholder 2">
            <a:extLst>
              <a:ext uri="{FF2B5EF4-FFF2-40B4-BE49-F238E27FC236}">
                <a16:creationId xmlns:a16="http://schemas.microsoft.com/office/drawing/2014/main" id="{870E800A-ADEC-653C-8F92-DC91C482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E86F288-0DE4-4570-BC44-EA5E983E3BD1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pic>
        <p:nvPicPr>
          <p:cNvPr id="79877" name="Picture 2">
            <a:extLst>
              <a:ext uri="{FF2B5EF4-FFF2-40B4-BE49-F238E27FC236}">
                <a16:creationId xmlns:a16="http://schemas.microsoft.com/office/drawing/2014/main" id="{5C388D55-913D-FCE4-6D35-8DC1A45AE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68889" r="69684" b="5556"/>
          <a:stretch>
            <a:fillRect/>
          </a:stretch>
        </p:blipFill>
        <p:spPr bwMode="auto">
          <a:xfrm>
            <a:off x="9982200" y="1447800"/>
            <a:ext cx="19764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3F59C5-13C1-879E-A8D8-36090590933D}"/>
              </a:ext>
            </a:extLst>
          </p:cNvPr>
          <p:cNvSpPr txBox="1">
            <a:spLocks/>
          </p:cNvSpPr>
          <p:nvPr/>
        </p:nvSpPr>
        <p:spPr>
          <a:xfrm>
            <a:off x="6400800" y="1447800"/>
            <a:ext cx="3200400" cy="4800600"/>
          </a:xfrm>
          <a:prstGeom prst="rect">
            <a:avLst/>
          </a:prstGeom>
        </p:spPr>
        <p:txBody>
          <a:bodyPr/>
          <a:lstStyle/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Valve/</a:t>
            </a:r>
            <a:r>
              <a:rPr lang="en-US" sz="2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extn</a:t>
            </a: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lever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Safety pin with locking device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Valve handle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Gas cartridge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Discharge hose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Siphon tube inlet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Siphon tube outlet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Hose holder/belt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Discharge nozzl</a:t>
            </a:r>
            <a:r>
              <a:rPr 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</a:t>
            </a:r>
          </a:p>
        </p:txBody>
      </p:sp>
      <p:pic>
        <p:nvPicPr>
          <p:cNvPr id="79879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0F3F091F-83EA-D59F-55B9-6D81F384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AD01CCD4-0E86-7DFC-D5FB-C2E07ACA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9A9DF2B-BFD6-9C0E-4685-E7661A708C2F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0899" name="Title 1">
            <a:extLst>
              <a:ext uri="{FF2B5EF4-FFF2-40B4-BE49-F238E27FC236}">
                <a16:creationId xmlns:a16="http://schemas.microsoft.com/office/drawing/2014/main" id="{CAD4DB34-8A4D-3773-7A63-A754945EF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4724400" cy="1752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DRY CHEMICAL (GAS CARTRIDGE) EXTINGUISHER </a:t>
            </a:r>
            <a:endParaRPr lang="en-IN" altLang="en-US" sz="4000">
              <a:solidFill>
                <a:srgbClr val="FFFF00"/>
              </a:solidFill>
            </a:endParaRPr>
          </a:p>
        </p:txBody>
      </p:sp>
      <p:sp>
        <p:nvSpPr>
          <p:cNvPr id="80900" name="Slide Number Placeholder 2">
            <a:extLst>
              <a:ext uri="{FF2B5EF4-FFF2-40B4-BE49-F238E27FC236}">
                <a16:creationId xmlns:a16="http://schemas.microsoft.com/office/drawing/2014/main" id="{3A970CDE-4DCF-6D02-EC9F-F3493902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6D8F7C-B402-4FC3-A79B-AD05C22F85F5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graphicFrame>
        <p:nvGraphicFramePr>
          <p:cNvPr id="4" name="Group 28">
            <a:extLst>
              <a:ext uri="{FF2B5EF4-FFF2-40B4-BE49-F238E27FC236}">
                <a16:creationId xmlns:a16="http://schemas.microsoft.com/office/drawing/2014/main" id="{EAD0771E-BD23-8631-3415-9E21400A11A9}"/>
              </a:ext>
            </a:extLst>
          </p:cNvPr>
          <p:cNvGraphicFramePr>
            <a:graphicFrameLocks/>
          </p:cNvGraphicFramePr>
          <p:nvPr/>
        </p:nvGraphicFramePr>
        <p:xfrm>
          <a:off x="6172200" y="1371600"/>
          <a:ext cx="5867400" cy="5257800"/>
        </p:xfrm>
        <a:graphic>
          <a:graphicData uri="http://schemas.openxmlformats.org/drawingml/2006/table">
            <a:tbl>
              <a:tblPr/>
              <a:tblGrid>
                <a:gridCol w="238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Dry Chemical (GC) Extinguisher Data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Capacity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9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Ave. discharge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18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23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Jet Length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2  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metres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6  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Working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Empty  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4.6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Kgs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6.20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Kgs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Filled 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8.6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Kgs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15.20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Kgs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Test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5AD02F4-5754-AAB9-7A55-334B9C045BF7}"/>
              </a:ext>
            </a:extLst>
          </p:cNvPr>
          <p:cNvSpPr txBox="1">
            <a:spLocks noChangeArrowheads="1"/>
          </p:cNvSpPr>
          <p:nvPr/>
        </p:nvSpPr>
        <p:spPr>
          <a:xfrm>
            <a:off x="6705600" y="838200"/>
            <a:ext cx="4114800" cy="396875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+mj-lt"/>
              </a:rPr>
              <a:t>SPECIFICATIONS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3600" b="1" kern="0" dirty="0">
              <a:solidFill>
                <a:srgbClr val="336600"/>
              </a:solidFill>
              <a:latin typeface="+mj-lt"/>
            </a:endParaRPr>
          </a:p>
        </p:txBody>
      </p:sp>
      <p:pic>
        <p:nvPicPr>
          <p:cNvPr id="80946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CCE5A727-4F72-BC92-F395-9C4030316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7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7CCFCB71-EE96-A950-E2DA-92F057BDA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9E6E1EE-6558-ADFC-EED2-8378B914222C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1923" name="Title 1">
            <a:extLst>
              <a:ext uri="{FF2B5EF4-FFF2-40B4-BE49-F238E27FC236}">
                <a16:creationId xmlns:a16="http://schemas.microsoft.com/office/drawing/2014/main" id="{AC5D60A0-8BEE-42D0-188C-74B38F23F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319213"/>
            <a:ext cx="4267200" cy="2185987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DRY CHEMICAL (STORED PRESSURE) EXTINGUISHER 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81924" name="Slide Number Placeholder 2">
            <a:extLst>
              <a:ext uri="{FF2B5EF4-FFF2-40B4-BE49-F238E27FC236}">
                <a16:creationId xmlns:a16="http://schemas.microsoft.com/office/drawing/2014/main" id="{C23C0FA1-BB54-8EC5-6C93-C9E21FE1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9AA8196-5176-4CE7-8FA3-799A44C7CAA4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pic>
        <p:nvPicPr>
          <p:cNvPr id="81925" name="Picture 2">
            <a:extLst>
              <a:ext uri="{FF2B5EF4-FFF2-40B4-BE49-F238E27FC236}">
                <a16:creationId xmlns:a16="http://schemas.microsoft.com/office/drawing/2014/main" id="{F6A22D05-B154-C36C-07E9-B64B13C7F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70233" r="69269" b="6712"/>
          <a:stretch>
            <a:fillRect/>
          </a:stretch>
        </p:blipFill>
        <p:spPr bwMode="auto">
          <a:xfrm>
            <a:off x="9753600" y="1319213"/>
            <a:ext cx="22098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0450CB-2CF4-5D94-1EB6-C3AC345F5A5C}"/>
              </a:ext>
            </a:extLst>
          </p:cNvPr>
          <p:cNvSpPr txBox="1">
            <a:spLocks/>
          </p:cNvSpPr>
          <p:nvPr/>
        </p:nvSpPr>
        <p:spPr>
          <a:xfrm>
            <a:off x="6477000" y="1292225"/>
            <a:ext cx="3200400" cy="4927600"/>
          </a:xfrm>
          <a:prstGeom prst="rect">
            <a:avLst/>
          </a:prstGeom>
        </p:spPr>
        <p:txBody>
          <a:bodyPr/>
          <a:lstStyle/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Valve/</a:t>
            </a:r>
            <a:r>
              <a:rPr lang="en-US" sz="2800" kern="0" dirty="0" err="1">
                <a:latin typeface="+mj-lt"/>
              </a:rPr>
              <a:t>extn</a:t>
            </a:r>
            <a:r>
              <a:rPr lang="en-US" sz="2800" kern="0" dirty="0">
                <a:latin typeface="+mj-lt"/>
              </a:rPr>
              <a:t>. lever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Safety pin with locking device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Valve handle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Pressure gauge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Discharge hose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Siphon tube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Hose holder/belt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Discharge nozzle</a:t>
            </a:r>
          </a:p>
        </p:txBody>
      </p:sp>
      <p:pic>
        <p:nvPicPr>
          <p:cNvPr id="81927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BAFDF042-BCC6-99B9-E002-386D41C4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21446F84-1BD2-DF33-97DF-289CD71D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9" descr="C:\Users\Acer\Downloads\WhatsApp Image 2025-09-04 at 17.24.38 (1).jpeg">
            <a:extLst>
              <a:ext uri="{FF2B5EF4-FFF2-40B4-BE49-F238E27FC236}">
                <a16:creationId xmlns:a16="http://schemas.microsoft.com/office/drawing/2014/main" id="{6C3A7A95-9854-AD9C-E86E-ED49C5D8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10" descr="C:\Users\Acer\Downloads\WhatsApp Image 2025-09-04 at 17.24.38 (1).jpeg">
            <a:extLst>
              <a:ext uri="{FF2B5EF4-FFF2-40B4-BE49-F238E27FC236}">
                <a16:creationId xmlns:a16="http://schemas.microsoft.com/office/drawing/2014/main" id="{0CA255A2-E56D-2BD1-11A2-8A4B969F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66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14" descr="C:\Users\Acer\Downloads\WhatsApp Image 2025-09-04 at 17.24.38 (3).jpeg">
            <a:extLst>
              <a:ext uri="{FF2B5EF4-FFF2-40B4-BE49-F238E27FC236}">
                <a16:creationId xmlns:a16="http://schemas.microsoft.com/office/drawing/2014/main" id="{767878F9-65E2-FFE1-D58F-364BF41C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9AA9B68-D908-82BD-70FD-0C49929EC5AF}"/>
              </a:ext>
            </a:extLst>
          </p:cNvPr>
          <p:cNvSpPr txBox="1"/>
          <p:nvPr/>
        </p:nvSpPr>
        <p:spPr>
          <a:xfrm>
            <a:off x="5867400" y="0"/>
            <a:ext cx="6324600" cy="6834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2947" name="Title 1">
            <a:extLst>
              <a:ext uri="{FF2B5EF4-FFF2-40B4-BE49-F238E27FC236}">
                <a16:creationId xmlns:a16="http://schemas.microsoft.com/office/drawing/2014/main" id="{82F29992-9A93-047A-1D9D-D33D4A0B0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447800"/>
            <a:ext cx="3962400" cy="2133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DRY CHEMICAL (STORED PRESSURE) EXTINGUISHER</a:t>
            </a:r>
            <a:r>
              <a:rPr lang="en-US" altLang="en-US" sz="3200" b="1">
                <a:solidFill>
                  <a:srgbClr val="FFFF00"/>
                </a:solidFill>
              </a:rPr>
              <a:t> </a:t>
            </a:r>
            <a:endParaRPr lang="en-IN" altLang="en-US" sz="3200" b="1">
              <a:solidFill>
                <a:srgbClr val="FFFF00"/>
              </a:solidFill>
            </a:endParaRPr>
          </a:p>
        </p:txBody>
      </p:sp>
      <p:sp>
        <p:nvSpPr>
          <p:cNvPr id="82948" name="Slide Number Placeholder 2">
            <a:extLst>
              <a:ext uri="{FF2B5EF4-FFF2-40B4-BE49-F238E27FC236}">
                <a16:creationId xmlns:a16="http://schemas.microsoft.com/office/drawing/2014/main" id="{AC51CD8B-AAEB-9587-11D8-5B736C31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36DD21-7147-4F08-8C74-9F74383A4B56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graphicFrame>
        <p:nvGraphicFramePr>
          <p:cNvPr id="4" name="Group 28">
            <a:extLst>
              <a:ext uri="{FF2B5EF4-FFF2-40B4-BE49-F238E27FC236}">
                <a16:creationId xmlns:a16="http://schemas.microsoft.com/office/drawing/2014/main" id="{C61F24B7-409A-1BCE-1561-3BC78FC5EE24}"/>
              </a:ext>
            </a:extLst>
          </p:cNvPr>
          <p:cNvGraphicFramePr>
            <a:graphicFrameLocks/>
          </p:cNvGraphicFramePr>
          <p:nvPr/>
        </p:nvGraphicFramePr>
        <p:xfrm>
          <a:off x="6096000" y="1219200"/>
          <a:ext cx="5867400" cy="5484813"/>
        </p:xfrm>
        <a:graphic>
          <a:graphicData uri="http://schemas.openxmlformats.org/drawingml/2006/table">
            <a:tbl>
              <a:tblPr/>
              <a:tblGrid>
                <a:gridCol w="1553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016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Dry Chemical (SP) Extinguisher Data 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Capacity 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 Kg</a:t>
                      </a:r>
                      <a:endParaRPr lang="en-IN" sz="2000" b="1" i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9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Ave. discharge time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9 s</a:t>
                      </a:r>
                      <a:endParaRPr lang="en-IN" sz="20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14 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18 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 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23 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Jet Length 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 m</a:t>
                      </a:r>
                      <a:endParaRPr lang="en-IN" sz="20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 m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2  m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 m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6  m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Working pressure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Empty  weight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1.1 kg</a:t>
                      </a:r>
                      <a:endParaRPr lang="en-IN" sz="20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2.7 Kg.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4.18 Kg.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Filled weight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2.1 kg</a:t>
                      </a:r>
                      <a:endParaRPr lang="en-IN" sz="20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3.4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6.7 Kg.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9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13.18 Kg.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Test pressure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974DF6CD-6D75-0018-70CC-DB1A30BA2B98}"/>
              </a:ext>
            </a:extLst>
          </p:cNvPr>
          <p:cNvSpPr txBox="1">
            <a:spLocks noChangeArrowheads="1"/>
          </p:cNvSpPr>
          <p:nvPr/>
        </p:nvSpPr>
        <p:spPr>
          <a:xfrm>
            <a:off x="6629400" y="609600"/>
            <a:ext cx="4495800" cy="457200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+mj-lt"/>
              </a:rPr>
              <a:t>SPECIFICATIONS</a:t>
            </a:r>
          </a:p>
        </p:txBody>
      </p:sp>
      <p:pic>
        <p:nvPicPr>
          <p:cNvPr id="83010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053D9738-4D76-045C-59A2-697A6F8B3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11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1CE2F639-4C2C-4973-8309-5DFA6860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12" name="Picture 9" descr="C:\Users\Acer\Downloads\WhatsApp Image 2025-09-04 at 17.24.38 (1).jpeg">
            <a:extLst>
              <a:ext uri="{FF2B5EF4-FFF2-40B4-BE49-F238E27FC236}">
                <a16:creationId xmlns:a16="http://schemas.microsoft.com/office/drawing/2014/main" id="{899A3CD7-ED5E-0FD4-278C-E5D259C17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13" name="Picture 17" descr="C:\Users\Acer\Downloads\WhatsApp Image 2025-09-04 at 17.24.38 (3).jpeg">
            <a:extLst>
              <a:ext uri="{FF2B5EF4-FFF2-40B4-BE49-F238E27FC236}">
                <a16:creationId xmlns:a16="http://schemas.microsoft.com/office/drawing/2014/main" id="{513BDB88-1209-4931-7C55-946AEC391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73E6DB1-E981-791A-34D5-3FE35C951C8B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4995" name="Title 1">
            <a:extLst>
              <a:ext uri="{FF2B5EF4-FFF2-40B4-BE49-F238E27FC236}">
                <a16:creationId xmlns:a16="http://schemas.microsoft.com/office/drawing/2014/main" id="{11FEF1EC-B637-5041-35AB-569AE5A38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1341438"/>
            <a:ext cx="3962400" cy="17065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CARBON DIOXIDE FIRE EXTINGUISHER 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104450" name="Content Placeholder 2">
            <a:extLst>
              <a:ext uri="{FF2B5EF4-FFF2-40B4-BE49-F238E27FC236}">
                <a16:creationId xmlns:a16="http://schemas.microsoft.com/office/drawing/2014/main" id="{0A5A2FDD-0F72-357C-1249-E6AEE16B51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53200" y="1828800"/>
            <a:ext cx="5105400" cy="46482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it is a gas at standard temperature and pressure</a:t>
            </a:r>
            <a:endParaRPr lang="en-US" altLang="en-US" sz="24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carbon dioxide is colorless, non-toxic and odorless,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heavier than air, </a:t>
            </a:r>
            <a:r>
              <a:rPr lang="en-IN" altLang="en-US" sz="2400" dirty="0">
                <a:latin typeface="+mj-lt"/>
              </a:rPr>
              <a:t>displaces oxygen (smothering)</a:t>
            </a:r>
            <a:endParaRPr lang="en-US" altLang="en-US" sz="24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non conductor of electricity,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non-residual gas - (</a:t>
            </a:r>
            <a:r>
              <a:rPr lang="en-IN" altLang="en-US" sz="2400" dirty="0">
                <a:latin typeface="+mj-lt"/>
              </a:rPr>
              <a:t>clean agent) because they do not leave any residue after discharge 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IN" altLang="en-US" dirty="0">
              <a:latin typeface="+mj-lt"/>
            </a:endParaRPr>
          </a:p>
        </p:txBody>
      </p:sp>
      <p:sp>
        <p:nvSpPr>
          <p:cNvPr id="84997" name="Slide Number Placeholder 3">
            <a:extLst>
              <a:ext uri="{FF2B5EF4-FFF2-40B4-BE49-F238E27FC236}">
                <a16:creationId xmlns:a16="http://schemas.microsoft.com/office/drawing/2014/main" id="{6A27AFB9-C499-FD79-3A41-69127FC8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096DF0-61E3-4B45-B1D0-3351DEE35E2A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104453" name="TextBox 4">
            <a:extLst>
              <a:ext uri="{FF2B5EF4-FFF2-40B4-BE49-F238E27FC236}">
                <a16:creationId xmlns:a16="http://schemas.microsoft.com/office/drawing/2014/main" id="{2DE7D9E1-7092-23D3-0933-4394225A3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143000"/>
            <a:ext cx="35814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CHARACTERISTICS:</a:t>
            </a:r>
          </a:p>
        </p:txBody>
      </p:sp>
      <p:pic>
        <p:nvPicPr>
          <p:cNvPr id="84999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09BDDBB0-93B1-3D11-9AE5-B74315C3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66F939BB-222C-D074-88CB-77A55E58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3FE4D32-8FE4-715E-6151-62EA69A1D15C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6019" name="Title 1">
            <a:extLst>
              <a:ext uri="{FF2B5EF4-FFF2-40B4-BE49-F238E27FC236}">
                <a16:creationId xmlns:a16="http://schemas.microsoft.com/office/drawing/2014/main" id="{C310F968-6036-C42E-A1E6-C8F087D89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70038"/>
            <a:ext cx="4953000" cy="14779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CARBON DIOXIDE FIRE EXTINGUISHER 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105474" name="Content Placeholder 2">
            <a:extLst>
              <a:ext uri="{FF2B5EF4-FFF2-40B4-BE49-F238E27FC236}">
                <a16:creationId xmlns:a16="http://schemas.microsoft.com/office/drawing/2014/main" id="{FB2A6419-CE8F-57D1-BCE5-4C03B60327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752600"/>
            <a:ext cx="5486400" cy="46482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This is ideal for sensitive electronics and documents.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This is not intended for class a fires, as the high-pressure cloud of gas can scatter burning materials. 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CO</a:t>
            </a:r>
            <a:r>
              <a:rPr lang="en-IN" altLang="en-US" sz="2400" baseline="-25000" dirty="0">
                <a:latin typeface="+mj-lt"/>
              </a:rPr>
              <a:t>2</a:t>
            </a:r>
            <a:r>
              <a:rPr lang="en-IN" altLang="en-US" sz="2400" dirty="0">
                <a:latin typeface="+mj-lt"/>
              </a:rPr>
              <a:t> is not suitable for use on fires containing their own oxygen source, metals or cooking media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Although it can be rather successful on a person on fire</a:t>
            </a:r>
          </a:p>
        </p:txBody>
      </p:sp>
      <p:sp>
        <p:nvSpPr>
          <p:cNvPr id="86021" name="Slide Number Placeholder 3">
            <a:extLst>
              <a:ext uri="{FF2B5EF4-FFF2-40B4-BE49-F238E27FC236}">
                <a16:creationId xmlns:a16="http://schemas.microsoft.com/office/drawing/2014/main" id="{2B5A4D30-A7C1-ED71-6B41-6E560E50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E02804-2E15-4EA4-BABC-8DBAAAA1B722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105477" name="TextBox 4">
            <a:extLst>
              <a:ext uri="{FF2B5EF4-FFF2-40B4-BE49-F238E27FC236}">
                <a16:creationId xmlns:a16="http://schemas.microsoft.com/office/drawing/2014/main" id="{BB2D0CD0-1DC6-3516-5127-0A0DC59A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143000"/>
            <a:ext cx="3505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CHARACTERISTICS:</a:t>
            </a:r>
          </a:p>
        </p:txBody>
      </p:sp>
      <p:pic>
        <p:nvPicPr>
          <p:cNvPr id="86023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C0DDF85A-0312-F383-2B57-3BE75630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FC6D6383-1045-15FA-1EF1-D0955089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2400"/>
            <a:ext cx="10668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6E433F1-68E2-46CB-F1D5-B253638DBC71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7043" name="Title 1">
            <a:extLst>
              <a:ext uri="{FF2B5EF4-FFF2-40B4-BE49-F238E27FC236}">
                <a16:creationId xmlns:a16="http://schemas.microsoft.com/office/drawing/2014/main" id="{85CB240C-CA36-CCE4-0A8C-C20CD61B2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1570038"/>
            <a:ext cx="4038600" cy="17827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CARBON DIOXIDE FIRE EXTINGUISHER 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D36B0AF1-99FA-F423-B832-851A54AF6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1524000"/>
            <a:ext cx="51054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Made of Manganese steel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Controlled discharge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Brass nickel plated head valve with simple squeeze operation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Rechargeable and easy maintenance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Capacity from 2 to 4.5 kg, cylindrical shape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Upright operation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Swivel horn with no cold burns</a:t>
            </a:r>
            <a:endParaRPr lang="en-IN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7045" name="Slide Number Placeholder 3">
            <a:extLst>
              <a:ext uri="{FF2B5EF4-FFF2-40B4-BE49-F238E27FC236}">
                <a16:creationId xmlns:a16="http://schemas.microsoft.com/office/drawing/2014/main" id="{F5090DC4-1B00-3E8E-2F20-95DC79CC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174160-DA27-4DFA-ADD0-93CEE51BF09B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pic>
        <p:nvPicPr>
          <p:cNvPr id="87046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ADA33267-53C6-86A7-E5D9-6A35500F0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0D0DE046-34C5-C28E-EDA3-7A81FD1AC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24C37E-398E-9D49-2924-D88F037346C0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8067" name="Title 1">
            <a:extLst>
              <a:ext uri="{FF2B5EF4-FFF2-40B4-BE49-F238E27FC236}">
                <a16:creationId xmlns:a16="http://schemas.microsoft.com/office/drawing/2014/main" id="{521F4D0D-6D6B-8E63-1CEF-7F952C746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70038"/>
            <a:ext cx="3962400" cy="22399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CARBON DIOXIDE FIRE EXTINGUISHER 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88068" name="Slide Number Placeholder 2">
            <a:extLst>
              <a:ext uri="{FF2B5EF4-FFF2-40B4-BE49-F238E27FC236}">
                <a16:creationId xmlns:a16="http://schemas.microsoft.com/office/drawing/2014/main" id="{2AC818EC-595D-485A-56F3-A1951140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1722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0E1931A-03CB-45BD-A423-23160EEC6F59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pic>
        <p:nvPicPr>
          <p:cNvPr id="88069" name="Picture 2">
            <a:extLst>
              <a:ext uri="{FF2B5EF4-FFF2-40B4-BE49-F238E27FC236}">
                <a16:creationId xmlns:a16="http://schemas.microsoft.com/office/drawing/2014/main" id="{B7E2CCD2-D9E9-064F-EAF0-44B69C90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68965" r="67599" b="3812"/>
          <a:stretch>
            <a:fillRect/>
          </a:stretch>
        </p:blipFill>
        <p:spPr bwMode="auto">
          <a:xfrm>
            <a:off x="10210800" y="1320800"/>
            <a:ext cx="17526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D22E77-6DBC-3BD2-3453-60F35D4BC1C3}"/>
              </a:ext>
            </a:extLst>
          </p:cNvPr>
          <p:cNvSpPr txBox="1">
            <a:spLocks/>
          </p:cNvSpPr>
          <p:nvPr/>
        </p:nvSpPr>
        <p:spPr>
          <a:xfrm>
            <a:off x="6553200" y="1320800"/>
            <a:ext cx="2819400" cy="5089525"/>
          </a:xfrm>
          <a:prstGeom prst="rect">
            <a:avLst/>
          </a:prstGeom>
        </p:spPr>
        <p:txBody>
          <a:bodyPr/>
          <a:lstStyle/>
          <a:p>
            <a:pPr marL="514350" indent="-51435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Valve/</a:t>
            </a:r>
            <a:r>
              <a:rPr lang="en-US" sz="2400" kern="0" dirty="0" err="1">
                <a:latin typeface="+mj-lt"/>
              </a:rPr>
              <a:t>extn</a:t>
            </a:r>
            <a:r>
              <a:rPr lang="en-US" sz="2400" kern="0" dirty="0">
                <a:latin typeface="+mj-lt"/>
              </a:rPr>
              <a:t>. lever</a:t>
            </a:r>
          </a:p>
          <a:p>
            <a:pPr marL="514350" indent="-51435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Safety pin with locking device</a:t>
            </a:r>
          </a:p>
          <a:p>
            <a:pPr marL="514350" indent="-51435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Valve handle</a:t>
            </a:r>
          </a:p>
          <a:p>
            <a:pPr marL="514350" indent="-51435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Discharge hose and horn</a:t>
            </a:r>
          </a:p>
          <a:p>
            <a:pPr marL="514350" indent="-51435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Siphon tube</a:t>
            </a:r>
          </a:p>
        </p:txBody>
      </p:sp>
      <p:pic>
        <p:nvPicPr>
          <p:cNvPr id="88071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85B3C235-1B2A-9812-47A2-9A1C53F40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C8E66D77-E871-31D7-C4AE-60F524BC9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5F4E7CC5-58AD-9A2B-6BB0-F551D338C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A4CE590-61D4-7CDE-2697-58AF94E7EEAB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9091" name="Title 1">
            <a:extLst>
              <a:ext uri="{FF2B5EF4-FFF2-40B4-BE49-F238E27FC236}">
                <a16:creationId xmlns:a16="http://schemas.microsoft.com/office/drawing/2014/main" id="{B7DCDA45-8880-E6DB-773A-2B2191A65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70038"/>
            <a:ext cx="4191000" cy="1782762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66"/>
                </a:solidFill>
              </a:rPr>
              <a:t>CARBON DIOXIDE FIRE EXTINGUISHER </a:t>
            </a:r>
            <a:endParaRPr lang="en-IN" altLang="en-US" sz="4000" b="1">
              <a:solidFill>
                <a:srgbClr val="FF0066"/>
              </a:solidFill>
            </a:endParaRPr>
          </a:p>
        </p:txBody>
      </p:sp>
      <p:sp>
        <p:nvSpPr>
          <p:cNvPr id="89092" name="Slide Number Placeholder 2">
            <a:extLst>
              <a:ext uri="{FF2B5EF4-FFF2-40B4-BE49-F238E27FC236}">
                <a16:creationId xmlns:a16="http://schemas.microsoft.com/office/drawing/2014/main" id="{EE083173-4546-CF2D-D8A5-0A6DC150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DA6251-2D15-4A7E-896E-D8E376F05A17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graphicFrame>
        <p:nvGraphicFramePr>
          <p:cNvPr id="5" name="Group 28">
            <a:extLst>
              <a:ext uri="{FF2B5EF4-FFF2-40B4-BE49-F238E27FC236}">
                <a16:creationId xmlns:a16="http://schemas.microsoft.com/office/drawing/2014/main" id="{06470FA8-A744-E51D-CDA6-429C51DDB0FF}"/>
              </a:ext>
            </a:extLst>
          </p:cNvPr>
          <p:cNvGraphicFramePr>
            <a:graphicFrameLocks/>
          </p:cNvGraphicFramePr>
          <p:nvPr/>
        </p:nvGraphicFramePr>
        <p:xfrm>
          <a:off x="6248400" y="1692275"/>
          <a:ext cx="5410200" cy="5089525"/>
        </p:xfrm>
        <a:graphic>
          <a:graphicData uri="http://schemas.openxmlformats.org/drawingml/2006/table">
            <a:tbl>
              <a:tblPr/>
              <a:tblGrid>
                <a:gridCol w="168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46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Dioxide Fire Extinguisher Data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Capacity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 kg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 Kg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4.5 kg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Ave. discharge time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9.5 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10.5 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Jet Length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  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Working pressure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60-70 Bars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60-70 Bars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60-70 Bars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Empty  weight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 kg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 kg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12.1 kg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Filled weight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8.5 kg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 kg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16.6 kg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 pressure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 Bars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 Bars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 Bars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D7D5F4A7-2D14-5003-EA5C-D2EA45265846}"/>
              </a:ext>
            </a:extLst>
          </p:cNvPr>
          <p:cNvSpPr txBox="1">
            <a:spLocks noChangeArrowheads="1"/>
          </p:cNvSpPr>
          <p:nvPr/>
        </p:nvSpPr>
        <p:spPr>
          <a:xfrm>
            <a:off x="6400800" y="990600"/>
            <a:ext cx="4495800" cy="609600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+mj-lt"/>
              </a:rPr>
              <a:t>SPECIFICATIONS</a:t>
            </a:r>
          </a:p>
        </p:txBody>
      </p:sp>
      <p:pic>
        <p:nvPicPr>
          <p:cNvPr id="89139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418F32C5-BE7F-BEA2-CC58-D19D7555D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40" name="Picture 10" descr="C:\Users\Acer\Downloads\WhatsApp Image 2025-09-04 at 17.24.38 (3).jpeg">
            <a:extLst>
              <a:ext uri="{FF2B5EF4-FFF2-40B4-BE49-F238E27FC236}">
                <a16:creationId xmlns:a16="http://schemas.microsoft.com/office/drawing/2014/main" id="{D7ECAE23-07FA-C5BC-7685-85A844FBE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F4ADB4-8D3A-7E82-B4D3-25666F44C457}"/>
              </a:ext>
            </a:extLst>
          </p:cNvPr>
          <p:cNvSpPr txBox="1"/>
          <p:nvPr/>
        </p:nvSpPr>
        <p:spPr>
          <a:xfrm>
            <a:off x="5867400" y="0"/>
            <a:ext cx="6324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0115" name="Title 1">
            <a:extLst>
              <a:ext uri="{FF2B5EF4-FFF2-40B4-BE49-F238E27FC236}">
                <a16:creationId xmlns:a16="http://schemas.microsoft.com/office/drawing/2014/main" id="{9FCDD3CE-E118-76EF-7C2C-13C66B504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722438"/>
            <a:ext cx="4114800" cy="20875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CLEAN AGENT FIRE EXTINGUISHERS</a:t>
            </a:r>
            <a:endParaRPr lang="en-US" altLang="en-US" sz="4000">
              <a:solidFill>
                <a:srgbClr val="FFFF00"/>
              </a:solidFill>
            </a:endParaRPr>
          </a:p>
        </p:txBody>
      </p:sp>
      <p:sp>
        <p:nvSpPr>
          <p:cNvPr id="109571" name="Content Placeholder 2">
            <a:extLst>
              <a:ext uri="{FF2B5EF4-FFF2-40B4-BE49-F238E27FC236}">
                <a16:creationId xmlns:a16="http://schemas.microsoft.com/office/drawing/2014/main" id="{4460094C-4ACA-CDA3-1E47-6731C0F5E3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0" y="1219200"/>
            <a:ext cx="5257800" cy="50292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They are labelled clean agents because they do not leave any residue after discharge which is ideal for sensitive electronics and documents.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Removes heat from the combustion zone </a:t>
            </a:r>
            <a:r>
              <a:rPr lang="en-IN" altLang="en-US" sz="2400" b="1" dirty="0">
                <a:solidFill>
                  <a:srgbClr val="C00000"/>
                </a:solidFill>
                <a:latin typeface="+mj-lt"/>
              </a:rPr>
              <a:t>(</a:t>
            </a:r>
            <a:r>
              <a:rPr lang="en-IN" altLang="en-US" sz="2400" b="1" dirty="0" err="1">
                <a:solidFill>
                  <a:srgbClr val="C00000"/>
                </a:solidFill>
                <a:latin typeface="+mj-lt"/>
              </a:rPr>
              <a:t>Halotron</a:t>
            </a:r>
            <a:r>
              <a:rPr lang="en-IN" altLang="en-US" sz="2400" b="1" dirty="0">
                <a:solidFill>
                  <a:srgbClr val="C00000"/>
                </a:solidFill>
                <a:latin typeface="+mj-lt"/>
              </a:rPr>
              <a:t>, FE-36)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Inhibits chemical chain </a:t>
            </a:r>
            <a:r>
              <a:rPr lang="en-IN" altLang="en-US" sz="2400" b="1" dirty="0">
                <a:solidFill>
                  <a:srgbClr val="C00000"/>
                </a:solidFill>
                <a:latin typeface="+mj-lt"/>
              </a:rPr>
              <a:t>reaction (Halons)</a:t>
            </a:r>
            <a:endParaRPr lang="en-US" altLang="en-US" sz="2400" b="1" dirty="0">
              <a:solidFill>
                <a:srgbClr val="C00000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</p:txBody>
      </p:sp>
      <p:sp>
        <p:nvSpPr>
          <p:cNvPr id="90117" name="Slide Number Placeholder 3">
            <a:extLst>
              <a:ext uri="{FF2B5EF4-FFF2-40B4-BE49-F238E27FC236}">
                <a16:creationId xmlns:a16="http://schemas.microsoft.com/office/drawing/2014/main" id="{AD4550AD-8ACF-6754-E7EF-5B832BBC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7E38D00-F57F-4395-9B4F-1078A30C6B99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pic>
        <p:nvPicPr>
          <p:cNvPr id="90118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4FDC806F-4C4B-03EB-008E-9019ACCAC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B17CE4AC-36D2-C2AD-006A-EF58786AE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2F5D5E5-681C-DA82-1B2D-873788888C15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8A4B424-436D-63A8-A718-6C3DE8BF2A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524000"/>
            <a:ext cx="5410200" cy="48768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 A :</a:t>
            </a:r>
            <a:r>
              <a:rPr lang="en-US" dirty="0">
                <a:latin typeface="+mj-lt"/>
              </a:rPr>
              <a:t> </a:t>
            </a:r>
          </a:p>
          <a:p>
            <a:pPr marL="1847850" lvl="4"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Fire involving solid combustible materials of organic nature such wood, paper, rubber, plastic, cloth which requires cooling effect.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 B :</a:t>
            </a:r>
            <a:r>
              <a:rPr lang="en-US" dirty="0">
                <a:latin typeface="+mj-lt"/>
              </a:rPr>
              <a:t> </a:t>
            </a:r>
          </a:p>
          <a:p>
            <a:pPr marL="1847850" lvl="4"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Fire involving inflammable liquids or liquefiable solids such as petrol, kerosene, acids, solvent etc.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B4B7E894-6E41-B307-2D03-937BBAC0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FC2B4E-EBA2-4361-B2EB-4818C9D5DB76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1268" name="Text Box 7">
            <a:extLst>
              <a:ext uri="{FF2B5EF4-FFF2-40B4-BE49-F238E27FC236}">
                <a16:creationId xmlns:a16="http://schemas.microsoft.com/office/drawing/2014/main" id="{4347317F-3858-4E7C-67AD-AA0C82A3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28825"/>
            <a:ext cx="5078413" cy="13239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+mj-lt"/>
              </a:rPr>
              <a:t>CLASSIFICATION OF FIRE            </a:t>
            </a:r>
            <a:endParaRPr lang="en-US" altLang="en-US" sz="4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46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2177EC12-EBDB-6EA1-EDB0-27DA57C6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364C6038-7F4D-275E-CBE7-80B8E495F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4406E61-F5D7-99DB-6DBC-3ACD5186FA57}"/>
              </a:ext>
            </a:extLst>
          </p:cNvPr>
          <p:cNvSpPr txBox="1"/>
          <p:nvPr/>
        </p:nvSpPr>
        <p:spPr>
          <a:xfrm>
            <a:off x="5638800" y="-58738"/>
            <a:ext cx="6553200" cy="6934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1139" name="Title 1">
            <a:extLst>
              <a:ext uri="{FF2B5EF4-FFF2-40B4-BE49-F238E27FC236}">
                <a16:creationId xmlns:a16="http://schemas.microsoft.com/office/drawing/2014/main" id="{111589B5-0D5F-7D1E-41EE-91CB07C8A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341438"/>
            <a:ext cx="3657600" cy="18589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CLEAN AGENT FIRE EXTINGUISHERS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91140" name="Slide Number Placeholder 2">
            <a:extLst>
              <a:ext uri="{FF2B5EF4-FFF2-40B4-BE49-F238E27FC236}">
                <a16:creationId xmlns:a16="http://schemas.microsoft.com/office/drawing/2014/main" id="{70737475-A727-74EF-FBDD-7BBA89AA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E3EE33-0249-475D-B51E-BC3E824A2949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graphicFrame>
        <p:nvGraphicFramePr>
          <p:cNvPr id="4" name="Group 28">
            <a:extLst>
              <a:ext uri="{FF2B5EF4-FFF2-40B4-BE49-F238E27FC236}">
                <a16:creationId xmlns:a16="http://schemas.microsoft.com/office/drawing/2014/main" id="{43EF8FA1-0525-27F0-295A-51D033FD7614}"/>
              </a:ext>
            </a:extLst>
          </p:cNvPr>
          <p:cNvGraphicFramePr>
            <a:graphicFrameLocks/>
          </p:cNvGraphicFramePr>
          <p:nvPr/>
        </p:nvGraphicFramePr>
        <p:xfrm>
          <a:off x="6096000" y="1676400"/>
          <a:ext cx="5486400" cy="4918075"/>
        </p:xfrm>
        <a:graphic>
          <a:graphicData uri="http://schemas.openxmlformats.org/drawingml/2006/table">
            <a:tbl>
              <a:tblPr/>
              <a:tblGrid>
                <a:gridCol w="1763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263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Clean Agent (SP) Extinguisher Data </a:t>
                      </a:r>
                    </a:p>
                  </a:txBody>
                  <a:tcPr marT="44909" marB="449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Capacity </a:t>
                      </a:r>
                    </a:p>
                  </a:txBody>
                  <a:tcPr marT="44909" marB="449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+mj-lt"/>
                        </a:rPr>
                        <a:t>1 Kg</a:t>
                      </a:r>
                      <a:endParaRPr lang="en-IN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kg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Kg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kg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Ave. discharge time</a:t>
                      </a:r>
                    </a:p>
                  </a:txBody>
                  <a:tcPr marT="44909" marB="449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j-lt"/>
                        </a:rPr>
                        <a:t>11 s</a:t>
                      </a:r>
                      <a:endParaRPr lang="en-IN" sz="18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 s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s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 s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Jet Length </a:t>
                      </a:r>
                    </a:p>
                  </a:txBody>
                  <a:tcPr marT="44909" marB="449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j-lt"/>
                        </a:rPr>
                        <a:t>1 m</a:t>
                      </a:r>
                      <a:endParaRPr lang="en-IN" sz="18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m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  m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m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Working pressure</a:t>
                      </a:r>
                    </a:p>
                  </a:txBody>
                  <a:tcPr marT="44909" marB="449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Bars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Bars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Bars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Bars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Empty  weight</a:t>
                      </a:r>
                    </a:p>
                  </a:txBody>
                  <a:tcPr marT="44909" marB="449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j-lt"/>
                        </a:rPr>
                        <a:t>1.1 kg</a:t>
                      </a:r>
                      <a:endParaRPr lang="en-IN" sz="18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1.4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2.7 Kg.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kg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Filled weight</a:t>
                      </a:r>
                    </a:p>
                  </a:txBody>
                  <a:tcPr marT="44909" marB="449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j-lt"/>
                        </a:rPr>
                        <a:t>2.1 kg</a:t>
                      </a:r>
                      <a:endParaRPr lang="en-IN" sz="18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3.4 kg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6.7 Kg.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kg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Test pressure</a:t>
                      </a:r>
                    </a:p>
                  </a:txBody>
                  <a:tcPr marT="44909" marB="449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marT="44909" marB="449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BB39FC25-489C-9EE1-B8D0-248A9B2E225F}"/>
              </a:ext>
            </a:extLst>
          </p:cNvPr>
          <p:cNvSpPr txBox="1">
            <a:spLocks noChangeArrowheads="1"/>
          </p:cNvSpPr>
          <p:nvPr/>
        </p:nvSpPr>
        <p:spPr>
          <a:xfrm>
            <a:off x="6172200" y="1066800"/>
            <a:ext cx="4495800" cy="473075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+mj-lt"/>
              </a:rPr>
              <a:t>SPECIFICATIONS</a:t>
            </a:r>
          </a:p>
        </p:txBody>
      </p:sp>
      <p:pic>
        <p:nvPicPr>
          <p:cNvPr id="91195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B7A01296-D1A5-0E4F-6C16-5048CA4B1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96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745F34F8-F76D-1F66-163E-7FB48E21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43E88E-53AB-1CC3-45B0-3D104E1B32D0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2163" name="Title 1">
            <a:extLst>
              <a:ext uri="{FF2B5EF4-FFF2-40B4-BE49-F238E27FC236}">
                <a16:creationId xmlns:a16="http://schemas.microsoft.com/office/drawing/2014/main" id="{24D37B7B-9003-F56C-5B37-B3A517200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874838"/>
            <a:ext cx="4724400" cy="5635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WATER MIST + CAFS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id="{DDB53720-9380-7FDE-1521-8BD1776CF8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0" y="1524000"/>
            <a:ext cx="5486400" cy="51054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The term "water mist" refers to fine water sprays in which 99% of the volume of the spray is in drops with diameters less than 1000 microns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Is very efficient in controlling liquid and solid fuel fires, and suppressing hydrocarbon mist explosions, and Live Electrical Fire up to 1000 Volts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no toxic, asphyxiation and environmental problems;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low system cost; limited or no water damage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high efficiency in suppressing certain fires</a:t>
            </a:r>
            <a:r>
              <a:rPr lang="en-IN" altLang="en-US" dirty="0">
                <a:latin typeface="+mj-lt"/>
              </a:rPr>
              <a:t>.</a:t>
            </a:r>
          </a:p>
        </p:txBody>
      </p:sp>
      <p:sp>
        <p:nvSpPr>
          <p:cNvPr id="92165" name="Slide Number Placeholder 3">
            <a:extLst>
              <a:ext uri="{FF2B5EF4-FFF2-40B4-BE49-F238E27FC236}">
                <a16:creationId xmlns:a16="http://schemas.microsoft.com/office/drawing/2014/main" id="{544B28DD-58A4-AA40-702E-B70B4471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C061C7-FEF1-4AA3-A00B-E877B1BF0A82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98E50C-042C-5198-20AA-029B694392DF}"/>
              </a:ext>
            </a:extLst>
          </p:cNvPr>
          <p:cNvSpPr/>
          <p:nvPr/>
        </p:nvSpPr>
        <p:spPr>
          <a:xfrm>
            <a:off x="6400800" y="990600"/>
            <a:ext cx="434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CAFS—compressed Air Foam System</a:t>
            </a:r>
          </a:p>
        </p:txBody>
      </p:sp>
      <p:pic>
        <p:nvPicPr>
          <p:cNvPr id="92167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0CDF5948-42D7-9954-9C8C-414A1D057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8CF31FE2-25C7-A358-18CF-046A91205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D14A57-DD88-30A8-90F1-471B1F34991F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3187" name="Title 1">
            <a:extLst>
              <a:ext uri="{FF2B5EF4-FFF2-40B4-BE49-F238E27FC236}">
                <a16:creationId xmlns:a16="http://schemas.microsoft.com/office/drawing/2014/main" id="{FEB8BBF1-E511-0121-B7B9-338638D2A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5029200" cy="12954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WATER MIST + CAFS…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EA9C1-14A5-F4E7-2A3F-8A82C3AC5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524000"/>
            <a:ext cx="5105400" cy="4695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Primary extinguishment mechanism</a:t>
            </a:r>
            <a:endParaRPr lang="en-IN" sz="2400" dirty="0">
              <a:latin typeface="+mj-lt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IN" sz="24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IN" sz="24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heat extraction 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cooling of fire plume 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wetting/cooling of the fuel surface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IN" sz="2400" i="1" dirty="0">
              <a:solidFill>
                <a:srgbClr val="FF0000"/>
              </a:solidFill>
              <a:latin typeface="+mj-lt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IN" sz="2400" i="1" dirty="0">
              <a:solidFill>
                <a:srgbClr val="FF0000"/>
              </a:solidFill>
              <a:latin typeface="+mj-lt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IN" sz="2400" i="1" dirty="0">
                <a:solidFill>
                  <a:srgbClr val="FF0000"/>
                </a:solidFill>
                <a:latin typeface="+mj-lt"/>
              </a:rPr>
              <a:t>displacement 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displacement of oxygen 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dilution of fuel vapour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N" b="1" dirty="0">
              <a:latin typeface="+mj-lt"/>
            </a:endParaRPr>
          </a:p>
        </p:txBody>
      </p:sp>
      <p:sp>
        <p:nvSpPr>
          <p:cNvPr id="93189" name="Slide Number Placeholder 3">
            <a:extLst>
              <a:ext uri="{FF2B5EF4-FFF2-40B4-BE49-F238E27FC236}">
                <a16:creationId xmlns:a16="http://schemas.microsoft.com/office/drawing/2014/main" id="{CEBD2DE2-601D-1DD6-BAFA-2F87B81C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D3D1A2-129E-46E3-944D-F58D889A8011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pic>
        <p:nvPicPr>
          <p:cNvPr id="93190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E7C62E0D-1236-EEAA-7B05-724981C0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DA3C31CE-C4D5-DAC6-732A-7D61E183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1BE04E5-6F23-7DAF-9416-CAF4F20B8712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D1DC6-1299-3ADF-138A-E0E9748E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5562600" cy="1447800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MODULAR EXTINGUISHER</a:t>
            </a:r>
            <a:endParaRPr lang="en-IN" sz="4000" dirty="0">
              <a:solidFill>
                <a:srgbClr val="FFFF00"/>
              </a:solidFill>
            </a:endParaRPr>
          </a:p>
        </p:txBody>
      </p:sp>
      <p:sp>
        <p:nvSpPr>
          <p:cNvPr id="116739" name="Content Placeholder 2">
            <a:extLst>
              <a:ext uri="{FF2B5EF4-FFF2-40B4-BE49-F238E27FC236}">
                <a16:creationId xmlns:a16="http://schemas.microsoft.com/office/drawing/2014/main" id="{96F74AAD-55BA-81C3-FEC4-1513B3EDBB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0" y="1493838"/>
            <a:ext cx="4991100" cy="49069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Provides concentrated fire protection for vital equipment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Highly cost effective compared to fixed fire protection system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Portable unit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Automated and reliable security round the clock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Provides security in case of fire and power failure without power back-up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Rechargeable</a:t>
            </a:r>
            <a:r>
              <a:rPr lang="en-IN" altLang="en-US" sz="2400" dirty="0">
                <a:latin typeface="+mj-lt"/>
              </a:rPr>
              <a:t> and easy to service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</p:txBody>
      </p:sp>
      <p:sp>
        <p:nvSpPr>
          <p:cNvPr id="94213" name="Slide Number Placeholder 3">
            <a:extLst>
              <a:ext uri="{FF2B5EF4-FFF2-40B4-BE49-F238E27FC236}">
                <a16:creationId xmlns:a16="http://schemas.microsoft.com/office/drawing/2014/main" id="{ED3144BC-1AB0-1E0F-9846-FFD129A3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B62CAE-8B73-410F-A27D-C9E761691586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  <p:pic>
        <p:nvPicPr>
          <p:cNvPr id="9421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048B460D-7ABD-439F-62A5-CD51D45BC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3988"/>
            <a:ext cx="1104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5EA43766-BDBC-8D24-1C13-C725D372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6D20AD-02C7-A85A-D53B-6F8621B66D9F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8786" name="Title 1">
            <a:extLst>
              <a:ext uri="{FF2B5EF4-FFF2-40B4-BE49-F238E27FC236}">
                <a16:creationId xmlns:a16="http://schemas.microsoft.com/office/drawing/2014/main" id="{41A19D91-7FCA-7666-278F-A5F36866E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70038"/>
            <a:ext cx="3581400" cy="1706562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b="1" dirty="0">
                <a:solidFill>
                  <a:srgbClr val="FFFF00"/>
                </a:solidFill>
              </a:rPr>
              <a:t>FIRE EXTINGUISHING BALL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18787" name="Content Placeholder 2">
            <a:extLst>
              <a:ext uri="{FF2B5EF4-FFF2-40B4-BE49-F238E27FC236}">
                <a16:creationId xmlns:a16="http://schemas.microsoft.com/office/drawing/2014/main" id="{BC6C90C9-85D9-6FC7-1F1A-792602FC40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48400" y="1371600"/>
            <a:ext cx="5334000" cy="521176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solidFill>
                  <a:srgbClr val="003300"/>
                </a:solidFill>
                <a:latin typeface="+mj-lt"/>
              </a:rPr>
              <a:t>Several modern ball or "grenade" style extinguishers are on the market.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solidFill>
                  <a:srgbClr val="003300"/>
                </a:solidFill>
                <a:latin typeface="+mj-lt"/>
              </a:rPr>
              <a:t>They are manually operated by rolling or throwing into a fire.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solidFill>
                  <a:srgbClr val="003300"/>
                </a:solidFill>
                <a:latin typeface="+mj-lt"/>
              </a:rPr>
              <a:t>The modern version of the ball will self-destruct once in contact with flame, dispersing a cloud of ABC dry chemical powder over the fire which extinguishes the flame. </a:t>
            </a:r>
            <a:endParaRPr lang="en-IN" altLang="en-US" sz="1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95237" name="Slide Number Placeholder 3">
            <a:extLst>
              <a:ext uri="{FF2B5EF4-FFF2-40B4-BE49-F238E27FC236}">
                <a16:creationId xmlns:a16="http://schemas.microsoft.com/office/drawing/2014/main" id="{101975BA-29CC-B3F1-078C-BEF471CF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369A93-8A1E-4077-95C1-C08292F5027A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pic>
        <p:nvPicPr>
          <p:cNvPr id="95238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7ADA2AA9-E0A5-F592-455A-BA7FB1AF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F49BFB06-044E-1D80-D658-C6AC1BFF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DD743B-C9B9-FDBA-DE8D-9CF6DD9F8A7B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9810" name="Title 1">
            <a:extLst>
              <a:ext uri="{FF2B5EF4-FFF2-40B4-BE49-F238E27FC236}">
                <a16:creationId xmlns:a16="http://schemas.microsoft.com/office/drawing/2014/main" id="{138876B6-D47D-FAE3-20C1-27AE4ADA7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1752600"/>
            <a:ext cx="2971800" cy="1447800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sz="4000" b="1" dirty="0">
                <a:solidFill>
                  <a:srgbClr val="FFFF00"/>
                </a:solidFill>
              </a:rPr>
              <a:t>FIRE EXTINGUISHING BALL…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  <p:sp>
        <p:nvSpPr>
          <p:cNvPr id="119811" name="Content Placeholder 2">
            <a:extLst>
              <a:ext uri="{FF2B5EF4-FFF2-40B4-BE49-F238E27FC236}">
                <a16:creationId xmlns:a16="http://schemas.microsoft.com/office/drawing/2014/main" id="{33523308-CC4B-66EC-0E67-651B0C2ACA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2200" y="1219200"/>
            <a:ext cx="5715000" cy="51371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solidFill>
                  <a:srgbClr val="003300"/>
                </a:solidFill>
                <a:latin typeface="+mj-lt"/>
              </a:rPr>
              <a:t>The coverage area is about 5 square meters.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solidFill>
                  <a:srgbClr val="003300"/>
                </a:solidFill>
                <a:latin typeface="+mj-lt"/>
              </a:rPr>
              <a:t>One benefit of this type is that it may be used for passive suppression. The ball can be placed in a fire prone area and will deploy automatically if a fire develops, being triggered by heat. 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solidFill>
                  <a:srgbClr val="003300"/>
                </a:solidFill>
                <a:latin typeface="+mj-lt"/>
              </a:rPr>
              <a:t>Most modern extinguishers of this type are designed to make a loud noise upon deployment</a:t>
            </a:r>
            <a:endParaRPr lang="en-US" altLang="en-US" sz="24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96261" name="Slide Number Placeholder 3">
            <a:extLst>
              <a:ext uri="{FF2B5EF4-FFF2-40B4-BE49-F238E27FC236}">
                <a16:creationId xmlns:a16="http://schemas.microsoft.com/office/drawing/2014/main" id="{4C7F6354-340D-9669-CDC9-C40B3730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0EE1D9-AC17-4323-A2CB-BE501FEF7D8D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/>
          </a:p>
        </p:txBody>
      </p:sp>
      <p:pic>
        <p:nvPicPr>
          <p:cNvPr id="96262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747C58E2-DFE4-56E3-9ED9-0B13F65E6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77DD0419-7220-301B-2566-195B44091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84F755-9E81-1893-51DD-7EE47E3C22DF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7283" name="Title 1">
            <a:extLst>
              <a:ext uri="{FF2B5EF4-FFF2-40B4-BE49-F238E27FC236}">
                <a16:creationId xmlns:a16="http://schemas.microsoft.com/office/drawing/2014/main" id="{22DFFE7C-1A79-75F8-E2D8-661ACAD36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4572000" cy="1600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IN" altLang="en-US" sz="4000" b="1">
                <a:solidFill>
                  <a:srgbClr val="FFFF00"/>
                </a:solidFill>
              </a:rPr>
              <a:t>ADVANTAGES OF FIRE EXTINGUISHERS</a:t>
            </a:r>
            <a:endParaRPr lang="en-US" altLang="en-US" sz="4000">
              <a:solidFill>
                <a:srgbClr val="FFFF00"/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28C2536-68AB-4C44-EA4D-AFCAF9C56F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0" y="1371600"/>
          <a:ext cx="60198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82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No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Advantages</a:t>
                      </a: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Portable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Easy to use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They’re better for the environment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Life-saving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Quick response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Versatile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Cost-effective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7322" name="Slide Number Placeholder 3">
            <a:extLst>
              <a:ext uri="{FF2B5EF4-FFF2-40B4-BE49-F238E27FC236}">
                <a16:creationId xmlns:a16="http://schemas.microsoft.com/office/drawing/2014/main" id="{EEED406E-9A92-46DC-C35F-4E135B72E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98E212-E3C5-4157-9FE0-F9E54D6D0793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/>
          </a:p>
        </p:txBody>
      </p:sp>
      <p:pic>
        <p:nvPicPr>
          <p:cNvPr id="97323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81D499BE-1D09-A943-0557-251B00260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24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9332D366-D538-025A-9AE6-9A6B10D7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367D0F-BA45-EB61-EDE8-E90B1FAAB281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8307" name="Title 1">
            <a:extLst>
              <a:ext uri="{FF2B5EF4-FFF2-40B4-BE49-F238E27FC236}">
                <a16:creationId xmlns:a16="http://schemas.microsoft.com/office/drawing/2014/main" id="{6C8515D5-AAE6-814E-2B0C-AEDB30208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676400"/>
            <a:ext cx="4495800" cy="1752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IN" altLang="en-US" sz="4000" b="1">
                <a:solidFill>
                  <a:srgbClr val="FFFF00"/>
                </a:solidFill>
              </a:rPr>
              <a:t>DISADVANTAGES OF FIRE EXTINGUISHERS</a:t>
            </a:r>
            <a:endParaRPr lang="en-US" altLang="en-US" sz="4000">
              <a:solidFill>
                <a:srgbClr val="FFFF00"/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8F8F47C-EEC6-9241-6956-C76914CE78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24600" y="1220788"/>
          <a:ext cx="5562600" cy="505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39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No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Advantages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8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Limited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8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Limited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8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Limited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39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Requires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8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Limited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8338" name="Slide Number Placeholder 3">
            <a:extLst>
              <a:ext uri="{FF2B5EF4-FFF2-40B4-BE49-F238E27FC236}">
                <a16:creationId xmlns:a16="http://schemas.microsoft.com/office/drawing/2014/main" id="{58DE522E-57B9-ECB5-B4F7-E48ED521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49F90A-B469-4B05-A307-5192F9E1CA2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pic>
        <p:nvPicPr>
          <p:cNvPr id="98339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4C1148FD-C8B5-CF6D-A457-974FCB3C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40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82A2C0E4-93F2-62A2-D134-E8204020F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984CC4D-9F2E-3B75-3002-97DB3504458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9331" name="Title 1">
            <a:extLst>
              <a:ext uri="{FF2B5EF4-FFF2-40B4-BE49-F238E27FC236}">
                <a16:creationId xmlns:a16="http://schemas.microsoft.com/office/drawing/2014/main" id="{274BB120-6A11-564A-C29F-F685B9897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752600"/>
            <a:ext cx="3886200" cy="1600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REFILLING SCHEDULE OF  EXTINGUISHERS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34C472C4-6066-2985-6C54-349D18FD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D90F68B-8290-4BEF-9C9F-5CB105C641D6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5D5535-3486-E187-B647-9F31B2CE13C2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219200"/>
          <a:ext cx="5715000" cy="5316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00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Sl. No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Types of Extinguishers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Time 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Water  (gas cartridge)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5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Water  (stored pressure)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Foam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 (gas cartridge)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5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Foam (stored pressure)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Powder  (gas cartridge)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3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Powder (stored pressure)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3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Carbon dioxide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5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Clean agent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5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9375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979CF160-CCEB-584F-0784-CC67A8D96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76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7588744E-2024-719B-3DBC-93ECAEB5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D1B348-718D-77AB-2A80-F1C69D1A823F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1379" name="Title 1">
            <a:extLst>
              <a:ext uri="{FF2B5EF4-FFF2-40B4-BE49-F238E27FC236}">
                <a16:creationId xmlns:a16="http://schemas.microsoft.com/office/drawing/2014/main" id="{A0810E85-44C1-4938-9DA2-C024013C1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600200"/>
            <a:ext cx="3581400" cy="1706563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LIFE OF FIRE EXTINGUISHERS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A2940BE9-CCFE-6637-7869-A93D39F2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9C2FAB-C3B6-4440-8A33-024B1176644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0EAF02-C1F9-ED10-438D-9ADC533B993F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220788"/>
          <a:ext cx="5715000" cy="548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54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Sl. No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Types of Extinguishers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Life time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5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Water type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10 years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5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Foam type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10 years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5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3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Powder type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10 years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5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Carbon dioxide type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15 years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5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5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14A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Clean agent type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14A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10 years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14A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1411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383B6614-D166-BD90-F32D-000F4020F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12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8D1135F1-B559-C8E7-9108-7AABFBE7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D85A909-24E6-6C70-C574-22105E23CC7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CE597A4-E578-465C-C976-CAD93066F2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0" y="1295400"/>
            <a:ext cx="5410200" cy="54102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 C :</a:t>
            </a:r>
            <a:r>
              <a:rPr lang="en-US" sz="2400" dirty="0">
                <a:latin typeface="+mj-lt"/>
              </a:rPr>
              <a:t> </a:t>
            </a:r>
          </a:p>
          <a:p>
            <a:pPr marL="1771650" lvl="4"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Fire involving inflammable gases under pressure including liquefied gases such as methane, hydrogen, acetylene, LPG etc.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 D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:</a:t>
            </a:r>
            <a:r>
              <a:rPr lang="en-US" dirty="0">
                <a:latin typeface="+mj-lt"/>
              </a:rPr>
              <a:t> </a:t>
            </a:r>
          </a:p>
          <a:p>
            <a:pPr marL="1771650" lvl="4"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Fire involving combustible metals, such as magnesium, zinc, sodium, aluminum, potassium, radioactive material etc. When the burning metals are reactive to water.</a:t>
            </a:r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B6B5EB9A-EA85-EE49-C64F-95FB3B26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1B5D06C-739E-40DE-9ACE-4192EFA03C57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3316" name="Text Box 7">
            <a:extLst>
              <a:ext uri="{FF2B5EF4-FFF2-40B4-BE49-F238E27FC236}">
                <a16:creationId xmlns:a16="http://schemas.microsoft.com/office/drawing/2014/main" id="{B69067E7-F106-3553-6C27-882ABB18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"/>
            <a:ext cx="67056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>
              <a:latin typeface="+mj-lt"/>
            </a:endParaRPr>
          </a:p>
        </p:txBody>
      </p:sp>
      <p:sp>
        <p:nvSpPr>
          <p:cNvPr id="13317" name="Text Box 8">
            <a:extLst>
              <a:ext uri="{FF2B5EF4-FFF2-40B4-BE49-F238E27FC236}">
                <a16:creationId xmlns:a16="http://schemas.microsoft.com/office/drawing/2014/main" id="{A8090BAA-5988-FFFA-2CB5-8225083FA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47850"/>
            <a:ext cx="5181600" cy="12001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+mj-lt"/>
              </a:rPr>
              <a:t>CLASSIFICATION OF FIRE</a:t>
            </a:r>
          </a:p>
        </p:txBody>
      </p:sp>
      <p:pic>
        <p:nvPicPr>
          <p:cNvPr id="12295" name="Picture 9" descr="C:\Users\Acer\Downloads\WhatsApp Image 2025-09-04 at 17.24.38 (1).jpeg">
            <a:extLst>
              <a:ext uri="{FF2B5EF4-FFF2-40B4-BE49-F238E27FC236}">
                <a16:creationId xmlns:a16="http://schemas.microsoft.com/office/drawing/2014/main" id="{F98CCB9D-7569-5BBB-8174-BA6CAB95D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">
            <a:extLst>
              <a:ext uri="{FF2B5EF4-FFF2-40B4-BE49-F238E27FC236}">
                <a16:creationId xmlns:a16="http://schemas.microsoft.com/office/drawing/2014/main" id="{3BCB9002-CA2F-65AE-A06E-2B77E6F3C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0025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AEE340-65EB-89ED-D5F5-6525047957F5}"/>
              </a:ext>
            </a:extLst>
          </p:cNvPr>
          <p:cNvSpPr txBox="1"/>
          <p:nvPr/>
        </p:nvSpPr>
        <p:spPr>
          <a:xfrm>
            <a:off x="5867400" y="0"/>
            <a:ext cx="6324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403" name="Rectangle 4">
            <a:extLst>
              <a:ext uri="{FF2B5EF4-FFF2-40B4-BE49-F238E27FC236}">
                <a16:creationId xmlns:a16="http://schemas.microsoft.com/office/drawing/2014/main" id="{EAF23679-421D-F967-EEE7-EBFBA8B42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5257800" cy="12954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HYDRO PRESSURE TEST</a:t>
            </a:r>
          </a:p>
        </p:txBody>
      </p:sp>
      <p:graphicFrame>
        <p:nvGraphicFramePr>
          <p:cNvPr id="42141" name="Group 157">
            <a:extLst>
              <a:ext uri="{FF2B5EF4-FFF2-40B4-BE49-F238E27FC236}">
                <a16:creationId xmlns:a16="http://schemas.microsoft.com/office/drawing/2014/main" id="{1574C3C0-9B92-FE81-D06D-5ECDDEEE8BF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096000" y="1220788"/>
          <a:ext cx="5638800" cy="5408612"/>
        </p:xfrm>
        <a:graphic>
          <a:graphicData uri="http://schemas.openxmlformats.org/drawingml/2006/table">
            <a:tbl>
              <a:tblPr/>
              <a:tblGrid>
                <a:gridCol w="2077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Extinguisher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Hydraulic pressure test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Type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w Cen MT" panose="020B0602020104020603" pitchFamily="34" charset="0"/>
                        </a:rPr>
                        <a:t>Years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w Cen MT" panose="020B0602020104020603" pitchFamily="34" charset="0"/>
                        </a:rPr>
                        <a:t>Kg/cm</a:t>
                      </a:r>
                      <a:r>
                        <a:rPr kumimoji="0" lang="en-US" sz="2400" b="1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w Cen MT" panose="020B0602020104020603" pitchFamily="34" charset="0"/>
                        </a:rPr>
                        <a:t>Duration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Water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    3        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 min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Mechanical foam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    3        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 min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Dry chemical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    3         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 min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3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Carbon Dioxide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  5      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 min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439" name="Slide Number Placeholder 5">
            <a:extLst>
              <a:ext uri="{FF2B5EF4-FFF2-40B4-BE49-F238E27FC236}">
                <a16:creationId xmlns:a16="http://schemas.microsoft.com/office/drawing/2014/main" id="{985532FE-8792-1E9F-691D-8BD3259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7539E0-CFAE-4E6E-BC9C-431917794508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400"/>
          </a:p>
        </p:txBody>
      </p:sp>
      <p:pic>
        <p:nvPicPr>
          <p:cNvPr id="102440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9311761D-C8CC-F01A-F433-4EC9F8F7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1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7BCC2B2A-23E4-33BF-21A2-FCBC7C9D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2EB2A-0463-105E-2F4D-1CCE797C3831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4451" name="Title 1">
            <a:extLst>
              <a:ext uri="{FF2B5EF4-FFF2-40B4-BE49-F238E27FC236}">
                <a16:creationId xmlns:a16="http://schemas.microsoft.com/office/drawing/2014/main" id="{90DAC8B9-1570-3D8A-560E-9D4160BEA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371600"/>
            <a:ext cx="2438400" cy="715963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REVIEW</a:t>
            </a:r>
            <a:r>
              <a:rPr lang="en-US" altLang="en-US" sz="4000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ED51C-1C44-C1A3-FD25-907E9FEB3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066800"/>
            <a:ext cx="5715000" cy="5562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latin typeface="+mj-lt"/>
                <a:cs typeface="Arial" panose="020B0604020202020204" pitchFamily="34" charset="0"/>
              </a:rPr>
              <a:t>After completion of this lesson, now you are able to: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What is fire and Type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Fire fighting technique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IN" dirty="0">
                <a:latin typeface="+mj-lt"/>
                <a:cs typeface="Times New Roman" panose="02020603050405020304" pitchFamily="18" charset="0"/>
              </a:rPr>
              <a:t>Types of Combustion, Mode of spread of fire and Stages &amp; Phases of burning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Type of Fire </a:t>
            </a:r>
            <a:r>
              <a:rPr lang="en-IN" dirty="0">
                <a:latin typeface="+mj-lt"/>
                <a:cs typeface="Times New Roman" panose="02020603050405020304" pitchFamily="18" charset="0"/>
              </a:rPr>
              <a:t>Extinguisher in details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Fire Extinguishing Safety Techniques And procedure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Advantages and disadvantages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IV. Operation, care &amp; maintenance, standard test,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err="1">
                <a:latin typeface="+mj-lt"/>
                <a:cs typeface="Times New Roman" panose="02020603050405020304" pitchFamily="18" charset="0"/>
              </a:rPr>
              <a:t>V.Demonstrator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of method of recharging</a:t>
            </a:r>
          </a:p>
          <a:p>
            <a:pPr marL="1028700" lvl="1" indent="-571500" eaLnBrk="1" fontAlgn="auto" hangingPunct="1">
              <a:spcAft>
                <a:spcPts val="0"/>
              </a:spcAft>
              <a:defRPr/>
            </a:pPr>
            <a:endParaRPr lang="en-US" sz="3200" dirty="0">
              <a:latin typeface="+mj-lt"/>
            </a:endParaRPr>
          </a:p>
          <a:p>
            <a:pPr marL="1028700" lvl="1" indent="-571500" eaLnBrk="1" fontAlgn="auto" hangingPunct="1">
              <a:spcAft>
                <a:spcPts val="0"/>
              </a:spcAft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104453" name="Slide Number Placeholder 3">
            <a:extLst>
              <a:ext uri="{FF2B5EF4-FFF2-40B4-BE49-F238E27FC236}">
                <a16:creationId xmlns:a16="http://schemas.microsoft.com/office/drawing/2014/main" id="{9A172913-66B0-D96B-A152-C84874F7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554D505-C7D8-4B62-AE91-766FF00F9C67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400"/>
          </a:p>
        </p:txBody>
      </p:sp>
      <p:pic>
        <p:nvPicPr>
          <p:cNvPr id="10445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05D832D1-2567-7E8C-483C-40362E053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6B21E1C5-600E-196C-FE2D-0ADC055D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8F9EFF-0463-B8EC-B40C-79745DB1C6BA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75" name="AutoShape 4">
            <a:extLst>
              <a:ext uri="{FF2B5EF4-FFF2-40B4-BE49-F238E27FC236}">
                <a16:creationId xmlns:a16="http://schemas.microsoft.com/office/drawing/2014/main" id="{A3F7E2F1-6F6A-521A-0A34-38BF6B4AD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endParaRPr lang="en-IN" altLang="en-US" sz="3600"/>
          </a:p>
        </p:txBody>
      </p:sp>
      <p:sp>
        <p:nvSpPr>
          <p:cNvPr id="105476" name="Slide Number Placeholder 1">
            <a:extLst>
              <a:ext uri="{FF2B5EF4-FFF2-40B4-BE49-F238E27FC236}">
                <a16:creationId xmlns:a16="http://schemas.microsoft.com/office/drawing/2014/main" id="{8F19B5F1-A0DF-9192-2D8B-25EBFB1FC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26525" y="63706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1985C9B2-B242-4FE8-AC81-F11E81097FF1}" type="slidenum">
              <a:rPr lang="en-IN" altLang="en-US">
                <a:solidFill>
                  <a:srgbClr val="898989"/>
                </a:solidFill>
              </a:rPr>
              <a:pPr/>
              <a:t>72</a:t>
            </a:fld>
            <a:endParaRPr lang="en-IN" altLang="en-US">
              <a:solidFill>
                <a:srgbClr val="898989"/>
              </a:solidFill>
            </a:endParaRPr>
          </a:p>
        </p:txBody>
      </p:sp>
      <p:sp>
        <p:nvSpPr>
          <p:cNvPr id="105477" name="Rounded Rectangle">
            <a:extLst>
              <a:ext uri="{FF2B5EF4-FFF2-40B4-BE49-F238E27FC236}">
                <a16:creationId xmlns:a16="http://schemas.microsoft.com/office/drawing/2014/main" id="{11779372-C742-32A8-B330-3E4790679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46050"/>
            <a:ext cx="6804025" cy="62611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2" tIns="39142" rIns="39142" bIns="39142"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endParaRPr lang="en-US" altLang="en-US" sz="2400">
              <a:latin typeface="Open Sans" panose="020B0606030504020204" pitchFamily="34" charset="0"/>
            </a:endParaRPr>
          </a:p>
        </p:txBody>
      </p:sp>
      <p:sp>
        <p:nvSpPr>
          <p:cNvPr id="105478" name="Duties of…">
            <a:extLst>
              <a:ext uri="{FF2B5EF4-FFF2-40B4-BE49-F238E27FC236}">
                <a16:creationId xmlns:a16="http://schemas.microsoft.com/office/drawing/2014/main" id="{CE08C623-40A8-EDEB-56C8-8C02E0B5C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230563"/>
            <a:ext cx="37242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2" tIns="39142" rIns="39142" bIns="39142">
            <a:spAutoFit/>
          </a:bodyPr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 algn="ctr"/>
            <a:r>
              <a:rPr lang="en-US" altLang="en-US" sz="4000" b="1">
                <a:latin typeface="Open Sans" panose="020B0606030504020204" pitchFamily="34" charset="0"/>
              </a:rPr>
              <a:t>THANK YOU </a:t>
            </a:r>
            <a:r>
              <a:rPr lang="en-US" altLang="en-US" sz="4000"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105479" name="Picture 3">
            <a:extLst>
              <a:ext uri="{FF2B5EF4-FFF2-40B4-BE49-F238E27FC236}">
                <a16:creationId xmlns:a16="http://schemas.microsoft.com/office/drawing/2014/main" id="{00B3827C-F732-0FF6-4A8A-A87E5A415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99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6">
            <a:extLst>
              <a:ext uri="{FF2B5EF4-FFF2-40B4-BE49-F238E27FC236}">
                <a16:creationId xmlns:a16="http://schemas.microsoft.com/office/drawing/2014/main" id="{6E752C42-002B-F995-397F-059F930C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225" y="6350"/>
            <a:ext cx="1387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1" name="Picture 7">
            <a:extLst>
              <a:ext uri="{FF2B5EF4-FFF2-40B4-BE49-F238E27FC236}">
                <a16:creationId xmlns:a16="http://schemas.microsoft.com/office/drawing/2014/main" id="{5F90663A-3E2C-4BDF-74E4-BE819693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633413"/>
            <a:ext cx="573881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BDFEEC9-EAE9-BF4A-4F5E-6107A2506E77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BE32D1EB-7DF9-557E-52A1-C98968316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4724400" cy="15240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FIRE EXTINGUISHING </a:t>
            </a:r>
            <a:r>
              <a:rPr lang="en-US" altLang="en-US" sz="4000" b="1">
                <a:solidFill>
                  <a:srgbClr val="FF3300"/>
                </a:solidFill>
              </a:rPr>
              <a:t>TECHNIQUE: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5BE1-0652-0A2E-EE99-3B6819341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2049463"/>
            <a:ext cx="5638800" cy="431958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i="1" dirty="0">
                <a:latin typeface="+mj-lt"/>
              </a:rPr>
              <a:t>Extinguishing fire involve the elimination or removal of one or more of the four elements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002060"/>
              </a:solidFill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>
                <a:solidFill>
                  <a:srgbClr val="002060"/>
                </a:solidFill>
                <a:latin typeface="+mj-lt"/>
              </a:rPr>
              <a:t>COOLING: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Removal of heat from the burning material/fire area.</a:t>
            </a:r>
            <a:endParaRPr lang="en-US" b="1" dirty="0">
              <a:latin typeface="+mj-lt"/>
            </a:endParaRPr>
          </a:p>
        </p:txBody>
      </p:sp>
      <p:pic>
        <p:nvPicPr>
          <p:cNvPr id="14341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0B3099C8-B27D-FC68-1772-A42209B29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7DD589EB-EDB6-9187-3CCB-F43BF21F1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92FC41E-9213-4FC2-EB85-947759CEA5A6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94A8B-1693-AB05-230F-C0E63474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313" y="1339850"/>
            <a:ext cx="5399087" cy="1403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SMOOTHERING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Cutting the supply of oxygen from the  f ire area.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678B67DA-A79F-CBB3-D542-FEDC9AB0A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768600"/>
            <a:ext cx="5227637" cy="1219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3. STARVATION: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Removal of un-burnt material or fuel.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E1D14703-9B84-45D6-BEF7-FBB0F353B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4953000" cy="1827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4. BREAKING OF CHAIN REACTION: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Interrupt the chain reaction between fuel, heat and oxygen.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dirty="0">
              <a:latin typeface="+mj-lt"/>
            </a:endParaRPr>
          </a:p>
        </p:txBody>
      </p:sp>
      <p:pic>
        <p:nvPicPr>
          <p:cNvPr id="15366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B6176CEF-EC26-470A-8015-D724EEB4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4BBAF02B-CA45-230E-41E5-C90D46E4F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Opensans"/>
        <a:ea typeface=""/>
        <a:cs typeface=""/>
      </a:majorFont>
      <a:minorFont>
        <a:latin typeface="Open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4303</TotalTime>
  <Words>3538</Words>
  <Application>Microsoft Office PowerPoint</Application>
  <PresentationFormat>Widescreen</PresentationFormat>
  <Paragraphs>862</Paragraphs>
  <Slides>72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6" baseType="lpstr">
      <vt:lpstr>Opensans</vt:lpstr>
      <vt:lpstr>Arial</vt:lpstr>
      <vt:lpstr>Calibri</vt:lpstr>
      <vt:lpstr>Opensan</vt:lpstr>
      <vt:lpstr>Open Sans</vt:lpstr>
      <vt:lpstr>Times New Roman</vt:lpstr>
      <vt:lpstr>Wingdings</vt:lpstr>
      <vt:lpstr>Georgia</vt:lpstr>
      <vt:lpstr>Tahoma</vt:lpstr>
      <vt:lpstr>Verdana</vt:lpstr>
      <vt:lpstr>Cambria</vt:lpstr>
      <vt:lpstr>roboto</vt:lpstr>
      <vt:lpstr>Tw Cen MT</vt:lpstr>
      <vt:lpstr>Office Theme</vt:lpstr>
      <vt:lpstr>PowerPoint Presentation</vt:lpstr>
      <vt:lpstr>OBJECTIVE </vt:lpstr>
      <vt:lpstr>FIRE</vt:lpstr>
      <vt:lpstr>FIRE AND ITS ELEMENTS:  FIRE TRIANGLE</vt:lpstr>
      <vt:lpstr>FIRE TETRAHEDRON</vt:lpstr>
      <vt:lpstr>PowerPoint Presentation</vt:lpstr>
      <vt:lpstr>PowerPoint Presentation</vt:lpstr>
      <vt:lpstr>FIRE EXTINGUISHING TECHNIQUE:</vt:lpstr>
      <vt:lpstr>PowerPoint Presentation</vt:lpstr>
      <vt:lpstr>TYPES OF COMBUSTION :</vt:lpstr>
      <vt:lpstr>TYPES OF COMBUSTION</vt:lpstr>
      <vt:lpstr>RATE OF  COMBUSTION</vt:lpstr>
      <vt:lpstr>RATE OF  COMBUSTION</vt:lpstr>
      <vt:lpstr>PowerPoint Presentation</vt:lpstr>
      <vt:lpstr>CONDUCTION</vt:lpstr>
      <vt:lpstr>PowerPoint Presentation</vt:lpstr>
      <vt:lpstr>PowerPoint Presentation</vt:lpstr>
      <vt:lpstr>RADIATION</vt:lpstr>
      <vt:lpstr>PowerPoint Presentation</vt:lpstr>
      <vt:lpstr>PHASES OF BURNING</vt:lpstr>
      <vt:lpstr>INCIPIENT OR BEGINNING PHASE</vt:lpstr>
      <vt:lpstr>FREE BURNING PHASE</vt:lpstr>
      <vt:lpstr>SMOLDERING PHASE</vt:lpstr>
      <vt:lpstr>PowerPoint Presentation</vt:lpstr>
      <vt:lpstr>PowerPoint Presentation</vt:lpstr>
      <vt:lpstr>TYPES OF PORTABLE FIRE EXTINGUISHERS</vt:lpstr>
      <vt:lpstr>TYPES OF PORTABLE FIRE EXTINGUISHERS…</vt:lpstr>
      <vt:lpstr>CHARACTERISTICS OF FIRE EXTINGUISHER:</vt:lpstr>
      <vt:lpstr>SELECTION  OF FIRE EXTINGUISHER: (AS PER BIS)</vt:lpstr>
      <vt:lpstr>PowerPoint Presentation</vt:lpstr>
      <vt:lpstr>NUMBER AND SIZE OF FIRE EXTINGUISHERS</vt:lpstr>
      <vt:lpstr>WATER </vt:lpstr>
      <vt:lpstr>FOAM </vt:lpstr>
      <vt:lpstr>WATER/FOAM (GAS CARTRIDGE) EXTINGUISHER</vt:lpstr>
      <vt:lpstr>WATER/FOAM (GAS CARTRIDGE) FIRE EXTINGUISHER</vt:lpstr>
      <vt:lpstr>WATER/FOAM (GAS CARTRIDGE) FIRE EXTINGUISHER</vt:lpstr>
      <vt:lpstr>PowerPoint Presentation</vt:lpstr>
      <vt:lpstr>WATER/FOAM (STORED PRESSURE) FIRE EXTINGUISHER</vt:lpstr>
      <vt:lpstr>DRY CHEMICAL POWDER</vt:lpstr>
      <vt:lpstr>DRY CHEMICAL POWDER</vt:lpstr>
      <vt:lpstr>DRY CHEMICAL POWDER</vt:lpstr>
      <vt:lpstr>DRY CHEMICAL POWDER</vt:lpstr>
      <vt:lpstr>DRY CHEMICAL POWDER</vt:lpstr>
      <vt:lpstr>DRY CHEMICAL POWDER</vt:lpstr>
      <vt:lpstr>DRY CHEMICAL POWDER</vt:lpstr>
      <vt:lpstr>DRY POWDER FOR METAL FIRES</vt:lpstr>
      <vt:lpstr>DRY POWDER FOR METAL FIRES</vt:lpstr>
      <vt:lpstr>DRY POWDER FOR METAL FIRES</vt:lpstr>
      <vt:lpstr>DRY CHEMICAL (GAS CARTRIDGE) EXTINGUISHER </vt:lpstr>
      <vt:lpstr>DRY CHEMICAL (GAS CARTRIDGE) EXTINGUISHER </vt:lpstr>
      <vt:lpstr>DRY CHEMICAL (GAS CARTRIDGE) EXTINGUISHER </vt:lpstr>
      <vt:lpstr>DRY CHEMICAL (STORED PRESSURE) EXTINGUISHER </vt:lpstr>
      <vt:lpstr>DRY CHEMICAL (STORED PRESSURE) EXTINGUISHER </vt:lpstr>
      <vt:lpstr>CARBON DIOXIDE FIRE EXTINGUISHER </vt:lpstr>
      <vt:lpstr>CARBON DIOXIDE FIRE EXTINGUISHER </vt:lpstr>
      <vt:lpstr>CARBON DIOXIDE FIRE EXTINGUISHER </vt:lpstr>
      <vt:lpstr>CARBON DIOXIDE FIRE EXTINGUISHER </vt:lpstr>
      <vt:lpstr>CARBON DIOXIDE FIRE EXTINGUISHER </vt:lpstr>
      <vt:lpstr>CLEAN AGENT FIRE EXTINGUISHERS</vt:lpstr>
      <vt:lpstr>CLEAN AGENT FIRE EXTINGUISHERS</vt:lpstr>
      <vt:lpstr>WATER MIST + CAFS</vt:lpstr>
      <vt:lpstr>WATER MIST + CAFS…</vt:lpstr>
      <vt:lpstr>MODULAR EXTINGUISHER</vt:lpstr>
      <vt:lpstr>FIRE EXTINGUISHING BALL</vt:lpstr>
      <vt:lpstr>FIRE EXTINGUISHING BALL…</vt:lpstr>
      <vt:lpstr>ADVANTAGES OF FIRE EXTINGUISHERS</vt:lpstr>
      <vt:lpstr>DISADVANTAGES OF FIRE EXTINGUISHERS</vt:lpstr>
      <vt:lpstr>REFILLING SCHEDULE OF  EXTINGUISHERS</vt:lpstr>
      <vt:lpstr>LIFE OF FIRE EXTINGUISHERS</vt:lpstr>
      <vt:lpstr>HYDRO PRESSURE TEST</vt:lpstr>
      <vt:lpstr>REVIEW </vt:lpstr>
      <vt:lpstr>PowerPoint Presentation</vt:lpstr>
    </vt:vector>
  </TitlesOfParts>
  <Company>NCDC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CHUDHARI SIR</dc:creator>
  <cp:lastModifiedBy>NDRF NDRF</cp:lastModifiedBy>
  <cp:revision>500</cp:revision>
  <cp:lastPrinted>2021-08-24T05:43:10Z</cp:lastPrinted>
  <dcterms:created xsi:type="dcterms:W3CDTF">2007-03-07T08:13:17Z</dcterms:created>
  <dcterms:modified xsi:type="dcterms:W3CDTF">2026-02-02T07:02:40Z</dcterms:modified>
</cp:coreProperties>
</file>