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41659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4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11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11 -"/>
          <p:cNvSpPr txBox="1"/>
          <p:nvPr/>
        </p:nvSpPr>
        <p:spPr>
          <a:xfrm>
            <a:off x="212263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36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78519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4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912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CSSR Brochure Pics-04.jpg" descr="CSSR Brochure Pics-04.jpg"/>
          <p:cNvPicPr>
            <a:picLocks noChangeAspect="1"/>
          </p:cNvPicPr>
          <p:nvPr/>
        </p:nvPicPr>
        <p:blipFill>
          <a:blip r:embed="rId2"/>
          <a:srcRect t="12344" b="2475"/>
          <a:stretch>
            <a:fillRect/>
          </a:stretch>
        </p:blipFill>
        <p:spPr>
          <a:xfrm>
            <a:off x="-25202" y="-83464"/>
            <a:ext cx="24434209" cy="1388292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Rectangle"/>
          <p:cNvSpPr/>
          <p:nvPr/>
        </p:nvSpPr>
        <p:spPr>
          <a:xfrm>
            <a:off x="-25401" y="-63500"/>
            <a:ext cx="24434801" cy="13766801"/>
          </a:xfrm>
          <a:prstGeom prst="rect">
            <a:avLst/>
          </a:prstGeom>
          <a:solidFill>
            <a:srgbClr val="535353">
              <a:alpha val="5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9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9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1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92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77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3">
            <a:alphaModFix amt="80000"/>
          </a:blip>
          <a:srcRect l="50481"/>
          <a:stretch>
            <a:fillRect/>
          </a:stretch>
        </p:blipFill>
        <p:spPr>
          <a:xfrm>
            <a:off x="-25794" y="3695097"/>
            <a:ext cx="13779436" cy="3001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CSSR-logo-white-01.png" descr="CSSR-logo-white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4992" y="-521984"/>
            <a:ext cx="7583187" cy="536097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"/>
          <p:cNvSpPr/>
          <p:nvPr/>
        </p:nvSpPr>
        <p:spPr>
          <a:xfrm flipH="1">
            <a:off x="0" y="11193859"/>
            <a:ext cx="24384000" cy="2522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r>
              <a:rPr lang="hi-IN" dirty="0"/>
              <a:t>                                                                                                                                   निरीक्षक देविकांत पांडे </a:t>
            </a:r>
          </a:p>
          <a:p>
            <a:r>
              <a:rPr lang="hi-IN"/>
              <a:t>                                                                                                                                9 वीं वाहिनी राष्ट्रीय आपदा मोचन बल </a:t>
            </a:r>
            <a:endParaRPr dirty="0"/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254" y="11359894"/>
            <a:ext cx="7291578" cy="213927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LESSON 11…"/>
          <p:cNvSpPr txBox="1"/>
          <p:nvPr/>
        </p:nvSpPr>
        <p:spPr>
          <a:xfrm>
            <a:off x="1081559" y="3164106"/>
            <a:ext cx="10586351" cy="1511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15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/>
              <a:t>अस्पताल-पूर्व </a:t>
            </a:r>
            <a:r>
              <a:rPr lang="hi-IN" dirty="0"/>
              <a:t>उपचार</a:t>
            </a:r>
            <a:endParaRPr dirty="0"/>
          </a:p>
        </p:txBody>
      </p:sp>
      <p:grpSp>
        <p:nvGrpSpPr>
          <p:cNvPr id="101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9" name="PPT 11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11 - 1</a:t>
              </a:r>
            </a:p>
          </p:txBody>
        </p:sp>
        <p:sp>
          <p:nvSpPr>
            <p:cNvPr id="100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C00000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102" name="NDMA India.png" descr="NDMA Indi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095" y="11489820"/>
            <a:ext cx="1917900" cy="19179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5" name="Photo Credit: PEER South Asia/ADPC"/>
          <p:cNvSpPr txBox="1"/>
          <p:nvPr/>
        </p:nvSpPr>
        <p:spPr>
          <a:xfrm rot="16200000">
            <a:off x="-1527641" y="8602155"/>
            <a:ext cx="4075449" cy="76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PEER South Asia/ADPC</a:t>
            </a:r>
          </a:p>
        </p:txBody>
      </p:sp>
      <p:pic>
        <p:nvPicPr>
          <p:cNvPr id="21" name="Picture 20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-17422"/>
            <a:ext cx="2159001" cy="11895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-31260"/>
            <a:ext cx="1833282" cy="13016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327" y="11577384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0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09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10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2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602390" y="4994525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  <a:endParaRPr dirty="0"/>
          </a:p>
        </p:txBody>
      </p:sp>
      <p:sp>
        <p:nvSpPr>
          <p:cNvPr id="113" name="OBJECTIVES"/>
          <p:cNvSpPr txBox="1"/>
          <p:nvPr/>
        </p:nvSpPr>
        <p:spPr>
          <a:xfrm>
            <a:off x="9575146" y="1276812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  <p:grpSp>
        <p:nvGrpSpPr>
          <p:cNvPr id="116" name="Group"/>
          <p:cNvGrpSpPr/>
          <p:nvPr/>
        </p:nvGrpSpPr>
        <p:grpSpPr>
          <a:xfrm>
            <a:off x="9759073" y="5660839"/>
            <a:ext cx="1219201" cy="1681958"/>
            <a:chOff x="0" y="115975"/>
            <a:chExt cx="1219200" cy="1681957"/>
          </a:xfrm>
        </p:grpSpPr>
        <p:sp>
          <p:nvSpPr>
            <p:cNvPr id="114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5" name="1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grpSp>
        <p:nvGrpSpPr>
          <p:cNvPr id="119" name="Group"/>
          <p:cNvGrpSpPr/>
          <p:nvPr/>
        </p:nvGrpSpPr>
        <p:grpSpPr>
          <a:xfrm>
            <a:off x="9759073" y="8724116"/>
            <a:ext cx="1219201" cy="1681958"/>
            <a:chOff x="0" y="115975"/>
            <a:chExt cx="1219200" cy="1681957"/>
          </a:xfrm>
        </p:grpSpPr>
        <p:sp>
          <p:nvSpPr>
            <p:cNvPr id="11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18" name="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sp>
        <p:nvSpPr>
          <p:cNvPr id="120" name="Identify the possible mechanisms of injury in a structural collapse.…"/>
          <p:cNvSpPr txBox="1"/>
          <p:nvPr/>
        </p:nvSpPr>
        <p:spPr>
          <a:xfrm>
            <a:off x="11581645" y="4829943"/>
            <a:ext cx="11558768" cy="5832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संरचनात्मक पतन में चोट के संभावित कारणों की पहचान करें।</a:t>
            </a:r>
            <a:endParaRPr lang="en-US" dirty="0">
              <a:latin typeface="Open Sans"/>
            </a:endParaRPr>
          </a:p>
          <a:p>
            <a:pPr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>
              <a:latin typeface="Open Sans"/>
            </a:endParaRPr>
          </a:p>
          <a:p>
            <a:pPr defTabSz="1896340">
              <a:lnSpc>
                <a:spcPct val="150000"/>
              </a:lnSpc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hi-IN" dirty="0">
                <a:latin typeface="Open Sans"/>
              </a:rPr>
              <a:t>संरचना पतन में होने वाली संभावित चोटों की सूची बनाएँ।</a:t>
            </a:r>
            <a:endParaRPr dirty="0">
              <a:latin typeface="Open Sans"/>
            </a:endParaRPr>
          </a:p>
        </p:txBody>
      </p: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346" y="121531"/>
            <a:ext cx="2286000" cy="1714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4" name="PPT 11 -"/>
          <p:cNvSpPr txBox="1"/>
          <p:nvPr/>
        </p:nvSpPr>
        <p:spPr>
          <a:xfrm>
            <a:off x="21200971" y="12813338"/>
            <a:ext cx="161625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/>
              <a:t>PPT 11</a:t>
            </a:r>
            <a:r>
              <a:rPr b="1" spc="-59"/>
              <a:t> </a:t>
            </a:r>
            <a:r>
              <a:rPr b="1"/>
              <a:t>-</a:t>
            </a:r>
          </a:p>
        </p:txBody>
      </p:sp>
      <p:sp>
        <p:nvSpPr>
          <p:cNvPr id="12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0860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29" name="Describe the conditions in a patient that might indicate the presence of crush syndrome or compartment syndrome."/>
          <p:cNvSpPr txBox="1"/>
          <p:nvPr/>
        </p:nvSpPr>
        <p:spPr>
          <a:xfrm>
            <a:off x="11606613" y="5451859"/>
            <a:ext cx="11888485" cy="352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50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50000"/>
              </a:lnSpc>
            </a:pPr>
            <a:r>
              <a:rPr lang="hi-IN" dirty="0"/>
              <a:t>रोगी में उन स्थितियों का वर्णन करें जो क्रश सिंड्रोम या कम्पार्टमेंट सिंड्रोम की उपस्थिति का संकेत दे सकती हैं।</a:t>
            </a:r>
            <a:endParaRPr dirty="0"/>
          </a:p>
        </p:txBody>
      </p:sp>
      <p:grpSp>
        <p:nvGrpSpPr>
          <p:cNvPr id="132" name="Group"/>
          <p:cNvGrpSpPr/>
          <p:nvPr/>
        </p:nvGrpSpPr>
        <p:grpSpPr>
          <a:xfrm>
            <a:off x="9759073" y="6226289"/>
            <a:ext cx="1219201" cy="1681958"/>
            <a:chOff x="0" y="115975"/>
            <a:chExt cx="1219200" cy="1681957"/>
          </a:xfrm>
        </p:grpSpPr>
        <p:sp>
          <p:nvSpPr>
            <p:cNvPr id="13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31" name="3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sp>
        <p:nvSpPr>
          <p:cNvPr id="2" name="Upon completing this lesson, you will be able to:">
            <a:extLst>
              <a:ext uri="{FF2B5EF4-FFF2-40B4-BE49-F238E27FC236}">
                <a16:creationId xmlns:a16="http://schemas.microsoft.com/office/drawing/2014/main" id="{B7E2596A-830D-722D-A4FF-088DC8EAFC0F}"/>
              </a:ext>
            </a:extLst>
          </p:cNvPr>
          <p:cNvSpPr txBox="1">
            <a:spLocks/>
          </p:cNvSpPr>
          <p:nvPr/>
        </p:nvSpPr>
        <p:spPr>
          <a:xfrm>
            <a:off x="824143" y="4663560"/>
            <a:ext cx="7627217" cy="775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235" tIns="89235" rIns="89235" bIns="89235" anchor="t">
            <a:normAutofit/>
          </a:bodyPr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hi-IN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3" name="OBJECTIVES">
            <a:extLst>
              <a:ext uri="{FF2B5EF4-FFF2-40B4-BE49-F238E27FC236}">
                <a16:creationId xmlns:a16="http://schemas.microsoft.com/office/drawing/2014/main" id="{48CC885C-3DE2-CFE6-6B84-E326427B853E}"/>
              </a:ext>
            </a:extLst>
          </p:cNvPr>
          <p:cNvSpPr txBox="1"/>
          <p:nvPr/>
        </p:nvSpPr>
        <p:spPr>
          <a:xfrm>
            <a:off x="9162643" y="1758147"/>
            <a:ext cx="2806256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उद्देश्य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3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6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37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39" name="Mechanisms of Injury"/>
          <p:cNvSpPr txBox="1"/>
          <p:nvPr/>
        </p:nvSpPr>
        <p:spPr>
          <a:xfrm>
            <a:off x="9927035" y="868273"/>
            <a:ext cx="392675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चोट के तंत्र</a:t>
            </a:r>
            <a:endParaRPr dirty="0"/>
          </a:p>
        </p:txBody>
      </p:sp>
      <p:grpSp>
        <p:nvGrpSpPr>
          <p:cNvPr id="155" name="Group"/>
          <p:cNvGrpSpPr/>
          <p:nvPr/>
        </p:nvGrpSpPr>
        <p:grpSpPr>
          <a:xfrm>
            <a:off x="2732904" y="3526371"/>
            <a:ext cx="19737732" cy="8810416"/>
            <a:chOff x="0" y="0"/>
            <a:chExt cx="19737730" cy="8810414"/>
          </a:xfrm>
        </p:grpSpPr>
        <p:sp>
          <p:nvSpPr>
            <p:cNvPr id="140" name="Line"/>
            <p:cNvSpPr/>
            <p:nvPr/>
          </p:nvSpPr>
          <p:spPr>
            <a:xfrm flipH="1" flipV="1">
              <a:off x="7194130" y="1137252"/>
              <a:ext cx="1278787" cy="1278786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1" name="Line"/>
            <p:cNvSpPr/>
            <p:nvPr/>
          </p:nvSpPr>
          <p:spPr>
            <a:xfrm flipV="1">
              <a:off x="9985238" y="1137252"/>
              <a:ext cx="1278786" cy="1278786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2" name="Line"/>
            <p:cNvSpPr/>
            <p:nvPr/>
          </p:nvSpPr>
          <p:spPr>
            <a:xfrm>
              <a:off x="9275178" y="6727116"/>
              <a:ext cx="1" cy="1249044"/>
            </a:xfrm>
            <a:prstGeom prst="line">
              <a:avLst/>
            </a:pr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43" name="Crushing or compression"/>
            <p:cNvSpPr txBox="1"/>
            <p:nvPr/>
          </p:nvSpPr>
          <p:spPr>
            <a:xfrm>
              <a:off x="11760488" y="0"/>
              <a:ext cx="4152263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कुचलना या संपीड़न</a:t>
              </a:r>
              <a:endParaRPr dirty="0">
                <a:latin typeface="Open Sans"/>
              </a:endParaRPr>
            </a:p>
          </p:txBody>
        </p:sp>
        <p:sp>
          <p:nvSpPr>
            <p:cNvPr id="144" name="Low temperatures"/>
            <p:cNvSpPr txBox="1"/>
            <p:nvPr/>
          </p:nvSpPr>
          <p:spPr>
            <a:xfrm>
              <a:off x="14398997" y="5368114"/>
              <a:ext cx="4507107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कम तामपान</a:t>
              </a:r>
              <a:endParaRPr dirty="0">
                <a:latin typeface="Open Sans"/>
              </a:endParaRPr>
            </a:p>
          </p:txBody>
        </p:sp>
        <p:sp>
          <p:nvSpPr>
            <p:cNvPr id="145" name="Contaminated air"/>
            <p:cNvSpPr txBox="1"/>
            <p:nvPr/>
          </p:nvSpPr>
          <p:spPr>
            <a:xfrm>
              <a:off x="0" y="5368114"/>
              <a:ext cx="4152263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algn="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दूषित हवा</a:t>
              </a:r>
              <a:endParaRPr dirty="0">
                <a:latin typeface="Open Sans"/>
              </a:endParaRPr>
            </a:p>
          </p:txBody>
        </p:sp>
        <p:sp>
          <p:nvSpPr>
            <p:cNvPr id="146" name="Prolonged isolation and desperation"/>
            <p:cNvSpPr txBox="1"/>
            <p:nvPr/>
          </p:nvSpPr>
          <p:spPr>
            <a:xfrm>
              <a:off x="2939873" y="0"/>
              <a:ext cx="4770707" cy="1266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लंबे समय तक अलगाव और हताशा</a:t>
              </a:r>
              <a:endParaRPr dirty="0">
                <a:latin typeface="Open Sans"/>
              </a:endParaRPr>
            </a:p>
          </p:txBody>
        </p:sp>
        <p:sp>
          <p:nvSpPr>
            <p:cNvPr id="147" name="Blunt trauma"/>
            <p:cNvSpPr txBox="1"/>
            <p:nvPr/>
          </p:nvSpPr>
          <p:spPr>
            <a:xfrm>
              <a:off x="7656773" y="8098321"/>
              <a:ext cx="3236811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कुंद आघात</a:t>
              </a:r>
              <a:endParaRPr dirty="0">
                <a:latin typeface="Open Sans"/>
              </a:endParaRPr>
            </a:p>
          </p:txBody>
        </p:sp>
        <p:sp>
          <p:nvSpPr>
            <p:cNvPr id="148" name="Falls"/>
            <p:cNvSpPr txBox="1"/>
            <p:nvPr/>
          </p:nvSpPr>
          <p:spPr>
            <a:xfrm>
              <a:off x="1880826" y="2758044"/>
              <a:ext cx="2271438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algn="r"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फॉल्स</a:t>
              </a:r>
              <a:endParaRPr dirty="0">
                <a:latin typeface="Open Sans"/>
              </a:endParaRPr>
            </a:p>
          </p:txBody>
        </p:sp>
        <p:sp>
          <p:nvSpPr>
            <p:cNvPr id="149" name="Lack of food and water"/>
            <p:cNvSpPr txBox="1"/>
            <p:nvPr/>
          </p:nvSpPr>
          <p:spPr>
            <a:xfrm>
              <a:off x="14359994" y="2758044"/>
              <a:ext cx="5377736" cy="7120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spcBef>
                  <a:spcPts val="2100"/>
                </a:spcBef>
                <a:tabLst>
                  <a:tab pos="2286000" algn="l"/>
                  <a:tab pos="3644900" algn="l"/>
                  <a:tab pos="5029200" algn="l"/>
                  <a:tab pos="6388100" algn="l"/>
                </a:tabLst>
                <a:defRPr>
                  <a:latin typeface="Open Sans Semibold"/>
                  <a:ea typeface="Open Sans Semibold"/>
                  <a:cs typeface="Open Sans Semibold"/>
                  <a:sym typeface="Open Sans Semibold"/>
                </a:defRPr>
              </a:lvl1pPr>
            </a:lstStyle>
            <a:p>
              <a:r>
                <a:rPr lang="hi-IN" dirty="0">
                  <a:latin typeface="Open Sans"/>
                </a:rPr>
                <a:t>भोजन और पानी की कमी</a:t>
              </a:r>
              <a:endParaRPr dirty="0">
                <a:latin typeface="Open Sans"/>
              </a:endParaRPr>
            </a:p>
          </p:txBody>
        </p:sp>
        <p:sp>
          <p:nvSpPr>
            <p:cNvPr id="150" name="Line"/>
            <p:cNvSpPr/>
            <p:nvPr/>
          </p:nvSpPr>
          <p:spPr>
            <a:xfrm>
              <a:off x="11657625" y="3152241"/>
              <a:ext cx="2510107" cy="121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1" name="Line"/>
            <p:cNvSpPr/>
            <p:nvPr/>
          </p:nvSpPr>
          <p:spPr>
            <a:xfrm rot="10800000" flipH="1">
              <a:off x="11657625" y="4569700"/>
              <a:ext cx="2510107" cy="1217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2" name="Line"/>
            <p:cNvSpPr/>
            <p:nvPr/>
          </p:nvSpPr>
          <p:spPr>
            <a:xfrm flipH="1">
              <a:off x="4425831" y="3152241"/>
              <a:ext cx="2510108" cy="1217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sp>
          <p:nvSpPr>
            <p:cNvPr id="153" name="Line"/>
            <p:cNvSpPr/>
            <p:nvPr/>
          </p:nvSpPr>
          <p:spPr>
            <a:xfrm rot="10800000">
              <a:off x="4425831" y="4569700"/>
              <a:ext cx="2510108" cy="1217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74" y="0"/>
                  </a:lnTo>
                  <a:lnTo>
                    <a:pt x="21600" y="0"/>
                  </a:lnTo>
                </a:path>
              </a:pathLst>
            </a:custGeom>
            <a:noFill/>
            <a:ln w="50800" cap="flat">
              <a:solidFill>
                <a:srgbClr val="88192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>
                <a:latin typeface="Open Sans"/>
              </a:endParaRPr>
            </a:p>
          </p:txBody>
        </p:sp>
        <p:pic>
          <p:nvPicPr>
            <p:cNvPr id="154" name="old lady" descr="old lady"/>
            <p:cNvPicPr>
              <a:picLocks noChangeAspect="1"/>
            </p:cNvPicPr>
            <p:nvPr/>
          </p:nvPicPr>
          <p:blipFill>
            <a:blip r:embed="rId2"/>
            <a:srcRect l="2545" t="1426" r="47597" b="1429"/>
            <a:stretch>
              <a:fillRect/>
            </a:stretch>
          </p:blipFill>
          <p:spPr>
            <a:xfrm>
              <a:off x="6735370" y="1935887"/>
              <a:ext cx="5079617" cy="507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2" y="3017"/>
                  </a:cubicBezTo>
                  <a:cubicBezTo>
                    <a:pt x="-961" y="7038"/>
                    <a:pt x="-961" y="13557"/>
                    <a:pt x="2882" y="17578"/>
                  </a:cubicBezTo>
                  <a:cubicBezTo>
                    <a:pt x="6725" y="21600"/>
                    <a:pt x="12953" y="21600"/>
                    <a:pt x="16796" y="17578"/>
                  </a:cubicBezTo>
                  <a:cubicBezTo>
                    <a:pt x="20639" y="13557"/>
                    <a:pt x="20639" y="7038"/>
                    <a:pt x="16796" y="3017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5" name="Picture 24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ed Rectangle"/>
          <p:cNvSpPr/>
          <p:nvPr/>
        </p:nvSpPr>
        <p:spPr>
          <a:xfrm>
            <a:off x="1164050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58" name="Compressed for an extended period of time"/>
          <p:cNvSpPr txBox="1"/>
          <p:nvPr/>
        </p:nvSpPr>
        <p:spPr>
          <a:xfrm>
            <a:off x="1512585" y="6046063"/>
            <a:ext cx="6082462" cy="249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hi-IN" dirty="0">
                <a:latin typeface="Open Sans"/>
              </a:rPr>
              <a:t>लंबे समय तक संपीड़ित</a:t>
            </a:r>
            <a:endParaRPr dirty="0">
              <a:latin typeface="Open Sans"/>
            </a:endParaRPr>
          </a:p>
        </p:txBody>
      </p:sp>
      <p:sp>
        <p:nvSpPr>
          <p:cNvPr id="159" name="Rounded Rectangle"/>
          <p:cNvSpPr/>
          <p:nvPr/>
        </p:nvSpPr>
        <p:spPr>
          <a:xfrm>
            <a:off x="8890000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0" name="Blood toxicity"/>
          <p:cNvSpPr txBox="1"/>
          <p:nvPr/>
        </p:nvSpPr>
        <p:spPr>
          <a:xfrm>
            <a:off x="9443758" y="6046064"/>
            <a:ext cx="575048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latin typeface="Open Sans"/>
              </a:rPr>
              <a:t>रक्त विषाक्तता</a:t>
            </a:r>
            <a:endParaRPr dirty="0">
              <a:latin typeface="Open Sans"/>
            </a:endParaRPr>
          </a:p>
        </p:txBody>
      </p:sp>
      <p:sp>
        <p:nvSpPr>
          <p:cNvPr id="161" name="Crush Syndrome"/>
          <p:cNvSpPr txBox="1"/>
          <p:nvPr/>
        </p:nvSpPr>
        <p:spPr>
          <a:xfrm>
            <a:off x="8301149" y="1340695"/>
            <a:ext cx="665724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क्रश सिंड्रोम</a:t>
            </a:r>
            <a:endParaRPr dirty="0"/>
          </a:p>
        </p:txBody>
      </p:sp>
      <p:sp>
        <p:nvSpPr>
          <p:cNvPr id="16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6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4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6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67" name="Rounded Rectangle"/>
          <p:cNvSpPr/>
          <p:nvPr/>
        </p:nvSpPr>
        <p:spPr>
          <a:xfrm>
            <a:off x="16610728" y="5358155"/>
            <a:ext cx="6858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68" name="Fatal results"/>
          <p:cNvSpPr txBox="1"/>
          <p:nvPr/>
        </p:nvSpPr>
        <p:spPr>
          <a:xfrm>
            <a:off x="17042953" y="6046063"/>
            <a:ext cx="509496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hi-IN" dirty="0">
                <a:latin typeface="Open Sans"/>
              </a:rPr>
              <a:t>घातक परिणाम</a:t>
            </a:r>
            <a:endParaRPr dirty="0">
              <a:latin typeface="Open Sans"/>
            </a:endParaRPr>
          </a:p>
        </p:txBody>
      </p:sp>
      <p:pic>
        <p:nvPicPr>
          <p:cNvPr id="14" name="Picture 13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71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2" name="PPT 11 -"/>
          <p:cNvSpPr txBox="1"/>
          <p:nvPr/>
        </p:nvSpPr>
        <p:spPr>
          <a:xfrm>
            <a:off x="211748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73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58585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75" name="Rounded Rectangle"/>
          <p:cNvSpPr/>
          <p:nvPr/>
        </p:nvSpPr>
        <p:spPr>
          <a:xfrm>
            <a:off x="1922518" y="5358155"/>
            <a:ext cx="10160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76" name="Sustained compression in the closed space of the muscle"/>
          <p:cNvSpPr txBox="1"/>
          <p:nvPr/>
        </p:nvSpPr>
        <p:spPr>
          <a:xfrm>
            <a:off x="2271052" y="6046063"/>
            <a:ext cx="8975488" cy="249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hi-IN" dirty="0">
                <a:latin typeface="Open Sans"/>
              </a:rPr>
              <a:t>मांसपेशियों के बंद स्थान में निरंतर संपीड़न</a:t>
            </a:r>
            <a:endParaRPr dirty="0">
              <a:latin typeface="Open Sans"/>
            </a:endParaRPr>
          </a:p>
        </p:txBody>
      </p:sp>
      <p:sp>
        <p:nvSpPr>
          <p:cNvPr id="177" name="Rounded Rectangle"/>
          <p:cNvSpPr/>
          <p:nvPr/>
        </p:nvSpPr>
        <p:spPr>
          <a:xfrm>
            <a:off x="12787075" y="5358155"/>
            <a:ext cx="10160001" cy="4318001"/>
          </a:xfrm>
          <a:prstGeom prst="roundRect">
            <a:avLst>
              <a:gd name="adj" fmla="val 2941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3" tIns="78283" rIns="78283" bIns="78283"/>
          <a:lstStyle/>
          <a:p>
            <a:pPr>
              <a:lnSpc>
                <a:spcPct val="150000"/>
              </a:lnSpc>
            </a:pPr>
            <a:endParaRPr>
              <a:latin typeface="Open Sans"/>
            </a:endParaRPr>
          </a:p>
        </p:txBody>
      </p:sp>
      <p:sp>
        <p:nvSpPr>
          <p:cNvPr id="178" name="Destruction of muscle fibres and nerves"/>
          <p:cNvSpPr txBox="1"/>
          <p:nvPr/>
        </p:nvSpPr>
        <p:spPr>
          <a:xfrm>
            <a:off x="13467833" y="6046064"/>
            <a:ext cx="9052484" cy="2491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marL="609600" indent="-609600" defTabSz="1896340">
              <a:spcBef>
                <a:spcPts val="1000"/>
              </a:spcBef>
              <a:buSzPct val="100000"/>
              <a:buChar char="‣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solidFill>
                  <a:srgbClr val="33384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lnSpc>
                <a:spcPct val="150000"/>
              </a:lnSpc>
            </a:pPr>
            <a:r>
              <a:rPr lang="hi-IN" dirty="0">
                <a:latin typeface="Open Sans"/>
              </a:rPr>
              <a:t>मांसपेशी तंतुओं और तंत्रिकाओं का विनाश</a:t>
            </a:r>
            <a:endParaRPr dirty="0">
              <a:latin typeface="Open Sans"/>
            </a:endParaRPr>
          </a:p>
        </p:txBody>
      </p:sp>
      <p:sp>
        <p:nvSpPr>
          <p:cNvPr id="179" name="Compartment Syndrome"/>
          <p:cNvSpPr txBox="1"/>
          <p:nvPr/>
        </p:nvSpPr>
        <p:spPr>
          <a:xfrm>
            <a:off x="8438146" y="1242475"/>
            <a:ext cx="10366225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hi-IN" dirty="0"/>
              <a:t>कम्पार्टमेंट सिंड्रोम</a:t>
            </a:r>
            <a:endParaRPr dirty="0"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first-aid-victim-emergency-situations-transportation-wounded.jpg" descr="first-aid-victim-emergency-situations-transportation-wounded.jpg"/>
          <p:cNvPicPr>
            <a:picLocks noChangeAspect="1"/>
          </p:cNvPicPr>
          <p:nvPr/>
        </p:nvPicPr>
        <p:blipFill>
          <a:blip r:embed="rId2">
            <a:alphaModFix amt="15000"/>
          </a:blip>
          <a:srcRect t="16268" r="4428" b="3063"/>
          <a:stretch>
            <a:fillRect/>
          </a:stretch>
        </p:blipFill>
        <p:spPr>
          <a:xfrm>
            <a:off x="-37671" y="-21989"/>
            <a:ext cx="24459341" cy="1375997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PEER | CSSR | INDIA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>
                <a:latin typeface="Open Sans"/>
              </a:rPr>
              <a:t>PEER | CSSR | INDIA</a:t>
            </a:r>
          </a:p>
        </p:txBody>
      </p:sp>
      <p:sp>
        <p:nvSpPr>
          <p:cNvPr id="18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4" name="PPT 11 -"/>
          <p:cNvSpPr txBox="1"/>
          <p:nvPr/>
        </p:nvSpPr>
        <p:spPr>
          <a:xfrm>
            <a:off x="21200214" y="12813338"/>
            <a:ext cx="1668573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/>
          <a:p>
            <a:pPr algn="ctr" defTabSz="2438400">
              <a:spcBef>
                <a:spcPts val="600"/>
              </a:spcBef>
              <a:defRPr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b="1">
                <a:latin typeface="Open Sans"/>
              </a:rPr>
              <a:t>PPT 11</a:t>
            </a:r>
            <a:r>
              <a:rPr b="1" spc="-59">
                <a:latin typeface="Open Sans"/>
              </a:rPr>
              <a:t> </a:t>
            </a:r>
            <a:r>
              <a:rPr b="1">
                <a:latin typeface="Open Sans"/>
              </a:rPr>
              <a:t>-</a:t>
            </a:r>
          </a:p>
        </p:txBody>
      </p:sp>
      <p:sp>
        <p:nvSpPr>
          <p:cNvPr id="185" name="Rectangle"/>
          <p:cNvSpPr/>
          <p:nvPr/>
        </p:nvSpPr>
        <p:spPr>
          <a:xfrm>
            <a:off x="21244545" y="13512800"/>
            <a:ext cx="2082801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>
              <a:latin typeface="Open Sans"/>
            </a:endParaRP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67982" y="12813338"/>
            <a:ext cx="371294" cy="6197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189" name="Group"/>
          <p:cNvGrpSpPr/>
          <p:nvPr/>
        </p:nvGrpSpPr>
        <p:grpSpPr>
          <a:xfrm>
            <a:off x="2211990" y="5730038"/>
            <a:ext cx="13590823" cy="2255925"/>
            <a:chOff x="1062156" y="0"/>
            <a:chExt cx="13590822" cy="2255924"/>
          </a:xfrm>
        </p:grpSpPr>
        <p:pic>
          <p:nvPicPr>
            <p:cNvPr id="187" name="image.pdf" descr="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21679" y="0"/>
              <a:ext cx="3331299" cy="2255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Save Lives!"/>
            <p:cNvSpPr/>
            <p:nvPr/>
          </p:nvSpPr>
          <p:spPr>
            <a:xfrm>
              <a:off x="1062156" y="558947"/>
              <a:ext cx="10762652" cy="1696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spAutoFit/>
            </a:bodyPr>
            <a:lstStyle>
              <a:lvl1pPr defTabSz="1896340">
                <a:defRPr sz="10000" b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lang="hi-IN" dirty="0"/>
                <a:t>जान बचाना !</a:t>
              </a:r>
              <a:endParaRPr dirty="0"/>
            </a:p>
          </p:txBody>
        </p:sp>
      </p:grpSp>
      <p:sp>
        <p:nvSpPr>
          <p:cNvPr id="190" name="The primary objective of a CSSR Operation is to…"/>
          <p:cNvSpPr txBox="1"/>
          <p:nvPr/>
        </p:nvSpPr>
        <p:spPr>
          <a:xfrm>
            <a:off x="3302268" y="2543496"/>
            <a:ext cx="17779461" cy="18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defRPr sz="72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150000"/>
              </a:lnSpc>
            </a:pPr>
            <a:r>
              <a:rPr lang="hi-IN" dirty="0"/>
              <a:t>सीएसएसआर ऑपरेशन का प्राथमिक उद्देश्य है...</a:t>
            </a:r>
            <a:endParaRPr dirty="0"/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" y="52918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718" y="39080"/>
            <a:ext cx="1833282" cy="13016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EER | CSS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CSSR | INDIA</a:t>
            </a:r>
          </a:p>
        </p:txBody>
      </p:sp>
      <p:sp>
        <p:nvSpPr>
          <p:cNvPr id="19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grpSp>
        <p:nvGrpSpPr>
          <p:cNvPr id="196" name="Group"/>
          <p:cNvGrpSpPr/>
          <p:nvPr/>
        </p:nvGrpSpPr>
        <p:grpSpPr>
          <a:xfrm>
            <a:off x="-8639176" y="-8445205"/>
            <a:ext cx="19547984" cy="19547984"/>
            <a:chOff x="171244" y="0"/>
            <a:chExt cx="19547983" cy="19547983"/>
          </a:xfrm>
        </p:grpSpPr>
        <p:sp>
          <p:nvSpPr>
            <p:cNvPr id="194" name="Circle"/>
            <p:cNvSpPr/>
            <p:nvPr/>
          </p:nvSpPr>
          <p:spPr>
            <a:xfrm>
              <a:off x="171244" y="0"/>
              <a:ext cx="19547984" cy="19547984"/>
            </a:xfrm>
            <a:prstGeom prst="ellipse">
              <a:avLst/>
            </a:prstGeom>
            <a:gradFill flip="none" rotWithShape="1">
              <a:gsLst>
                <a:gs pos="0">
                  <a:srgbClr val="881920"/>
                </a:gs>
                <a:gs pos="57570">
                  <a:srgbClr val="A40D10"/>
                </a:gs>
                <a:gs pos="100000">
                  <a:srgbClr val="C00000"/>
                </a:gs>
              </a:gsLst>
              <a:lin ang="4595515" scaled="0"/>
            </a:gra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195" name="CSSR Brochure Pics-03.jpg" descr="CSSR Brochure Pics-03.jpg"/>
            <p:cNvPicPr>
              <a:picLocks noChangeAspect="1"/>
            </p:cNvPicPr>
            <p:nvPr/>
          </p:nvPicPr>
          <p:blipFill>
            <a:blip r:embed="rId2"/>
            <a:srcRect l="2139" b="29476"/>
            <a:stretch>
              <a:fillRect/>
            </a:stretch>
          </p:blipFill>
          <p:spPr>
            <a:xfrm flipH="1">
              <a:off x="3565603" y="8263331"/>
              <a:ext cx="15265167" cy="11000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19966" extrusionOk="0">
                  <a:moveTo>
                    <a:pt x="185" y="0"/>
                  </a:moveTo>
                  <a:cubicBezTo>
                    <a:pt x="-498" y="5275"/>
                    <a:pt x="708" y="10890"/>
                    <a:pt x="3809" y="14962"/>
                  </a:cubicBezTo>
                  <a:cubicBezTo>
                    <a:pt x="8536" y="21168"/>
                    <a:pt x="15992" y="21600"/>
                    <a:pt x="21102" y="16266"/>
                  </a:cubicBezTo>
                  <a:lnTo>
                    <a:pt x="21102" y="0"/>
                  </a:lnTo>
                  <a:lnTo>
                    <a:pt x="18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013" y="15373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3"/>
            <a:ext cx="2497760" cy="174277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25" y="1758147"/>
            <a:ext cx="9252988" cy="105748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229</Words>
  <Application>Microsoft Office PowerPoint</Application>
  <PresentationFormat>Custom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HelveticaNeueLT Std Lt</vt:lpstr>
      <vt:lpstr>Open Sans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NDRF HQ</cp:lastModifiedBy>
  <cp:revision>17</cp:revision>
  <dcterms:modified xsi:type="dcterms:W3CDTF">2026-01-06T04:34:05Z</dcterms:modified>
</cp:coreProperties>
</file>