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embeddedFontLst>
    <p:embeddedFont>
      <p:font typeface="Arial Black" panose="020B0A04020102020204" pitchFamily="34" charset="0"/>
      <p:regular r:id="rId10"/>
      <p:bold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SemiBold" panose="020B0706030804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3">
  <p:cSld name="Default 03">
    <p:bg>
      <p:bgPr>
        <a:solidFill>
          <a:srgbClr val="88192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2778519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2">
  <p:cSld name="Default 02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>
                <a:solidFill>
                  <a:srgbClr val="C00000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>
                <a:solidFill>
                  <a:srgbClr val="C00000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>
                <a:solidFill>
                  <a:srgbClr val="C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i="0"/>
            </a:lvl1pPr>
            <a:lvl2pPr marL="914400" lvl="1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2pPr>
            <a:lvl3pPr marL="1371600" lvl="2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i="0"/>
            </a:lvl3pPr>
            <a:lvl4pPr marL="1828800" lvl="3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4pPr>
            <a:lvl5pPr marL="2286000" lvl="4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i="0"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COURSE 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8" descr="CSSR-logo-whit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594" y="9546699"/>
            <a:ext cx="8714406" cy="322678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ORGANIZING AND STARTING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CSSR OPERATION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8" descr="CSSR Brochure Pics-04.jpg"/>
          <p:cNvPicPr preferRelativeResize="0"/>
          <p:nvPr/>
        </p:nvPicPr>
        <p:blipFill rotWithShape="1">
          <a:blip r:embed="rId4">
            <a:alphaModFix/>
          </a:blip>
          <a:srcRect t="12343" b="2474"/>
          <a:stretch/>
        </p:blipFill>
        <p:spPr>
          <a:xfrm>
            <a:off x="-25105" y="12258"/>
            <a:ext cx="24434209" cy="1372661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 flipH="1">
            <a:off x="-25105" y="12699"/>
            <a:ext cx="24452648" cy="2522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BD4B4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3" name="Google Shape;53;p8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8976803" y="441812"/>
            <a:ext cx="6903872" cy="11706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LESSON-11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6" name="Google Shape;56;p8" descr="LESSON"/>
          <p:cNvPicPr preferRelativeResize="0"/>
          <p:nvPr/>
        </p:nvPicPr>
        <p:blipFill rotWithShape="1">
          <a:blip r:embed="rId7">
            <a:alphaModFix amt="90000"/>
          </a:blip>
          <a:srcRect l="50481"/>
          <a:stretch/>
        </p:blipFill>
        <p:spPr>
          <a:xfrm>
            <a:off x="43543" y="4585611"/>
            <a:ext cx="20311024" cy="3560861"/>
          </a:xfrm>
          <a:prstGeom prst="rect">
            <a:avLst/>
          </a:prstGeom>
          <a:solidFill>
            <a:srgbClr val="E36C09"/>
          </a:solidFill>
          <a:ln>
            <a:noFill/>
          </a:ln>
        </p:spPr>
      </p:pic>
      <p:sp>
        <p:nvSpPr>
          <p:cNvPr id="57" name="Google Shape;57;p8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21605665" y="12813338"/>
            <a:ext cx="1746671" cy="619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11-1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602390" y="4860106"/>
            <a:ext cx="10586351" cy="212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11 : अस्पताल-पूर्व उपचार (Pre-Hospital Treatment)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8" descr="CSSR-logo-white-0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95813" y="7691635"/>
            <a:ext cx="7583187" cy="53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4347733" y="2580500"/>
            <a:ext cx="16609133" cy="1809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ढही हुई संरचना में खोज और बचाव 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COLLAPSED STRUCTURE SEARCH AND RESCUE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335480" y="12472182"/>
            <a:ext cx="13163296" cy="10732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By-INSP/GD-DEEPAK KUMAR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294967295"/>
          </p:nvPr>
        </p:nvSpPr>
        <p:spPr>
          <a:xfrm>
            <a:off x="1016000" y="4969158"/>
            <a:ext cx="7627217" cy="775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को पूरा करने पर आप सक्षम होंगे: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9644433" y="1688071"/>
            <a:ext cx="7974337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 (Objectives)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9759073" y="5910223"/>
            <a:ext cx="1219201" cy="1681959"/>
            <a:chOff x="0" y="115975"/>
            <a:chExt cx="1219200" cy="1681958"/>
          </a:xfrm>
        </p:grpSpPr>
        <p:sp>
          <p:nvSpPr>
            <p:cNvPr id="77" name="Google Shape;77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"/>
          <p:cNvGrpSpPr/>
          <p:nvPr/>
        </p:nvGrpSpPr>
        <p:grpSpPr>
          <a:xfrm>
            <a:off x="9644433" y="9086511"/>
            <a:ext cx="1219201" cy="1681959"/>
            <a:chOff x="0" y="115975"/>
            <a:chExt cx="1219200" cy="1681958"/>
          </a:xfrm>
        </p:grpSpPr>
        <p:sp>
          <p:nvSpPr>
            <p:cNvPr id="80" name="Google Shape;80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9"/>
          <p:cNvSpPr txBox="1"/>
          <p:nvPr/>
        </p:nvSpPr>
        <p:spPr>
          <a:xfrm>
            <a:off x="11581645" y="5993726"/>
            <a:ext cx="11558768" cy="477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संरचना के ध्वस्त होने पर चोट लगने की संभावित प्रक्रियाओं (Mechanisms of Injury) की पहचान करना।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संरचना ध्वस्त होने पर होने वाली संभावित चोटों की सूची बनाना।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9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4294967295"/>
          </p:nvPr>
        </p:nvSpPr>
        <p:spPr>
          <a:xfrm>
            <a:off x="1077422" y="5055616"/>
            <a:ext cx="7627217" cy="775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को पूरा करने पर आप सक्षम होंगे:</a:t>
            </a: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10568894" y="1844980"/>
            <a:ext cx="7974337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 (Objectives)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1606613" y="6449386"/>
            <a:ext cx="11888485" cy="246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ऐसे रोगी की स्थिति का वर्णन करना, जिससे Crush Syndrome या Compartment Syndrome की संभावना हो सकती है।</a:t>
            </a:r>
            <a:endParaRPr sz="5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8" name="Google Shape;98;p10"/>
          <p:cNvGrpSpPr/>
          <p:nvPr/>
        </p:nvGrpSpPr>
        <p:grpSpPr>
          <a:xfrm>
            <a:off x="9759073" y="6226289"/>
            <a:ext cx="1219201" cy="1681959"/>
            <a:chOff x="0" y="115975"/>
            <a:chExt cx="1219200" cy="1681958"/>
          </a:xfrm>
        </p:grpSpPr>
        <p:sp>
          <p:nvSpPr>
            <p:cNvPr id="99" name="Google Shape;99;p10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0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 txBox="1">
            <a:spLocks noGrp="1"/>
          </p:cNvSpPr>
          <p:nvPr>
            <p:ph type="sldNum" idx="1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6835867" y="654418"/>
            <a:ext cx="10712266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   चोट लगने की प्रक्रियाएँ 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(Mechanisms of Injury)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4" name="Google Shape;114;p11"/>
          <p:cNvGrpSpPr/>
          <p:nvPr/>
        </p:nvGrpSpPr>
        <p:grpSpPr>
          <a:xfrm>
            <a:off x="2437048" y="3526371"/>
            <a:ext cx="20033588" cy="8810416"/>
            <a:chOff x="-295856" y="0"/>
            <a:chExt cx="20033586" cy="8810414"/>
          </a:xfrm>
        </p:grpSpPr>
        <p:cxnSp>
          <p:nvCxnSpPr>
            <p:cNvPr id="115" name="Google Shape;115;p11"/>
            <p:cNvCxnSpPr/>
            <p:nvPr/>
          </p:nvCxnSpPr>
          <p:spPr>
            <a:xfrm rot="10800000">
              <a:off x="7194130" y="1137252"/>
              <a:ext cx="1278787" cy="1278786"/>
            </a:xfrm>
            <a:prstGeom prst="straightConnector1">
              <a:avLst/>
            </a:pr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cxnSp>
          <p:nvCxnSpPr>
            <p:cNvPr id="116" name="Google Shape;116;p11"/>
            <p:cNvCxnSpPr/>
            <p:nvPr/>
          </p:nvCxnSpPr>
          <p:spPr>
            <a:xfrm rot="10800000" flipH="1">
              <a:off x="9985238" y="1137252"/>
              <a:ext cx="1278786" cy="1278786"/>
            </a:xfrm>
            <a:prstGeom prst="straightConnector1">
              <a:avLst/>
            </a:pr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cxnSp>
          <p:nvCxnSpPr>
            <p:cNvPr id="117" name="Google Shape;117;p11"/>
            <p:cNvCxnSpPr/>
            <p:nvPr/>
          </p:nvCxnSpPr>
          <p:spPr>
            <a:xfrm>
              <a:off x="9275178" y="6727116"/>
              <a:ext cx="1" cy="1249044"/>
            </a:xfrm>
            <a:prstGeom prst="straightConnector1">
              <a:avLst/>
            </a:pr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8" name="Google Shape;118;p11"/>
            <p:cNvSpPr txBox="1"/>
            <p:nvPr/>
          </p:nvSpPr>
          <p:spPr>
            <a:xfrm>
              <a:off x="11760488" y="0"/>
              <a:ext cx="4152263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कुचलना या दबाव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14398997" y="5368114"/>
              <a:ext cx="4507107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कम तापमान 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20" name="Google Shape;120;p11"/>
            <p:cNvSpPr txBox="1"/>
            <p:nvPr/>
          </p:nvSpPr>
          <p:spPr>
            <a:xfrm>
              <a:off x="0" y="5368114"/>
              <a:ext cx="4152263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प्रदूषित हवा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21" name="Google Shape;121;p11"/>
            <p:cNvSpPr txBox="1"/>
            <p:nvPr/>
          </p:nvSpPr>
          <p:spPr>
            <a:xfrm>
              <a:off x="1669764" y="429397"/>
              <a:ext cx="6396473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लम्बे समय तक एकांत और निराशा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22" name="Google Shape;122;p11"/>
            <p:cNvSpPr txBox="1"/>
            <p:nvPr/>
          </p:nvSpPr>
          <p:spPr>
            <a:xfrm>
              <a:off x="7656773" y="8098321"/>
              <a:ext cx="3236811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कुंद आघात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23" name="Google Shape;123;p11"/>
            <p:cNvSpPr txBox="1"/>
            <p:nvPr/>
          </p:nvSpPr>
          <p:spPr>
            <a:xfrm>
              <a:off x="-295856" y="2758044"/>
              <a:ext cx="4448120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ऊँचाई से गिरना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24" name="Google Shape;124;p11"/>
            <p:cNvSpPr txBox="1"/>
            <p:nvPr/>
          </p:nvSpPr>
          <p:spPr>
            <a:xfrm>
              <a:off x="14359994" y="2758044"/>
              <a:ext cx="5377736" cy="71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 SemiBold"/>
                <a:buNone/>
              </a:pPr>
              <a:r>
                <a:rPr lang="hi-IN" sz="3600" b="0" i="0" u="none" strike="noStrike" cap="none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भोजन और पानी की कमी</a:t>
              </a:r>
              <a:endParaRPr sz="36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1657625" y="3152241"/>
              <a:ext cx="2510107" cy="12171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 rot="10800000" flipH="1">
              <a:off x="11657625" y="4569700"/>
              <a:ext cx="2510107" cy="12171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4425831" y="3152241"/>
              <a:ext cx="2510108" cy="12171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 rot="10800000">
              <a:off x="4425831" y="4569700"/>
              <a:ext cx="2510108" cy="12171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0474" y="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881920"/>
              </a:solidFill>
              <a:prstDash val="solid"/>
              <a:round/>
              <a:headEnd type="none" w="sm" len="sm"/>
              <a:tailEnd type="oval" w="med" len="med"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11" descr="old lady"/>
            <p:cNvPicPr preferRelativeResize="0"/>
            <p:nvPr/>
          </p:nvPicPr>
          <p:blipFill rotWithShape="1">
            <a:blip r:embed="rId3">
              <a:alphaModFix/>
            </a:blip>
            <a:srcRect l="2545" t="1425" r="47597" b="1428"/>
            <a:stretch/>
          </p:blipFill>
          <p:spPr>
            <a:xfrm>
              <a:off x="6735370" y="1935887"/>
              <a:ext cx="5079617" cy="5079809"/>
            </a:xfrm>
            <a:custGeom>
              <a:avLst/>
              <a:gdLst/>
              <a:ahLst/>
              <a:cxnLst/>
              <a:rect l="l" t="t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30" name="Google Shape;130;p1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/>
          <p:nvPr/>
        </p:nvSpPr>
        <p:spPr>
          <a:xfrm>
            <a:off x="1164050" y="5358155"/>
            <a:ext cx="6858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1512585" y="6046063"/>
            <a:ext cx="6082462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लंबे समय तक दबे रहना</a:t>
            </a:r>
            <a:endParaRPr sz="5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8890000" y="5358155"/>
            <a:ext cx="6858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9443758" y="6046064"/>
            <a:ext cx="575048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रक्त में विषाक्तता</a:t>
            </a:r>
            <a:endParaRPr sz="5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7684159" y="1766360"/>
            <a:ext cx="1145050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           क्रश सिंड्रोम 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(CRUSH SYNDROME)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16610728" y="5358155"/>
            <a:ext cx="6858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 txBox="1"/>
          <p:nvPr/>
        </p:nvSpPr>
        <p:spPr>
          <a:xfrm>
            <a:off x="17042953" y="6046063"/>
            <a:ext cx="509496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घातक परिणाम</a:t>
            </a:r>
            <a:endParaRPr sz="5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2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212009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3"/>
          <p:cNvSpPr txBox="1">
            <a:spLocks noGrp="1"/>
          </p:cNvSpPr>
          <p:nvPr>
            <p:ph type="sldNum" idx="12"/>
          </p:nvPr>
        </p:nvSpPr>
        <p:spPr>
          <a:xfrm>
            <a:off x="22750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1922518" y="5358155"/>
            <a:ext cx="10160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2271052" y="6046063"/>
            <a:ext cx="8975488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मांसपेशियों के बंद हिस्से में लंबे समय तक दबाव</a:t>
            </a:r>
            <a:endParaRPr sz="5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2787075" y="5358155"/>
            <a:ext cx="10160001" cy="4318001"/>
          </a:xfrm>
          <a:prstGeom prst="roundRect">
            <a:avLst>
              <a:gd name="adj" fmla="val 2941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13467833" y="6046064"/>
            <a:ext cx="9052484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मांसपेशी तंतु और नसों का नष्ट होना</a:t>
            </a:r>
            <a:endParaRPr sz="5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7287587" y="580076"/>
            <a:ext cx="9808826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कम्पार्टमेंट सिंड्रोम (COMPARTMENT SYNDROME)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3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 descr="first-aid-victim-emergency-situations-transportation-wounded.jpg"/>
          <p:cNvPicPr preferRelativeResize="0"/>
          <p:nvPr/>
        </p:nvPicPr>
        <p:blipFill rotWithShape="1">
          <a:blip r:embed="rId3">
            <a:alphaModFix amt="15000"/>
          </a:blip>
          <a:srcRect t="16268" r="4426" b="3061"/>
          <a:stretch/>
        </p:blipFill>
        <p:spPr>
          <a:xfrm>
            <a:off x="-37671" y="-27045"/>
            <a:ext cx="24459341" cy="13759978"/>
          </a:xfrm>
          <a:prstGeom prst="rect">
            <a:avLst/>
          </a:prstGeom>
          <a:solidFill>
            <a:srgbClr val="E36C09"/>
          </a:solidFill>
          <a:ln>
            <a:noFill/>
          </a:ln>
        </p:spPr>
      </p:pic>
      <p:sp>
        <p:nvSpPr>
          <p:cNvPr id="174" name="Google Shape;174;p14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21226371" y="12813338"/>
            <a:ext cx="1616258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11 -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21244545" y="13512800"/>
            <a:ext cx="2082801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22760257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grpSp>
        <p:nvGrpSpPr>
          <p:cNvPr id="179" name="Google Shape;179;p14"/>
          <p:cNvGrpSpPr/>
          <p:nvPr/>
        </p:nvGrpSpPr>
        <p:grpSpPr>
          <a:xfrm>
            <a:off x="1418949" y="5771099"/>
            <a:ext cx="9996134" cy="2255925"/>
            <a:chOff x="-39845" y="0"/>
            <a:chExt cx="9996133" cy="2255924"/>
          </a:xfrm>
        </p:grpSpPr>
        <p:pic>
          <p:nvPicPr>
            <p:cNvPr id="180" name="Google Shape;180;p14" descr="image.pd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4989" y="0"/>
              <a:ext cx="3331299" cy="2255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4"/>
            <p:cNvSpPr/>
            <p:nvPr/>
          </p:nvSpPr>
          <p:spPr>
            <a:xfrm>
              <a:off x="-39845" y="353912"/>
              <a:ext cx="7442696" cy="1696977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0"/>
                <a:buFont typeface="Open Sans"/>
                <a:buNone/>
              </a:pPr>
              <a:r>
                <a:rPr lang="hi-IN" sz="100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जीवन बचाना! </a:t>
              </a:r>
              <a:endParaRPr sz="10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2" name="Google Shape;182;p14"/>
          <p:cNvSpPr txBox="1"/>
          <p:nvPr/>
        </p:nvSpPr>
        <p:spPr>
          <a:xfrm>
            <a:off x="1418949" y="2390584"/>
            <a:ext cx="16060651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pen Sans"/>
              <a:buNone/>
            </a:pPr>
            <a:r>
              <a:rPr lang="hi-IN" sz="7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CSSR ऑपरेशन का प्राथमिक उद्देश्य (PRIMARY OBJECTIVE OF A CSSR OPERATION)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4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Custom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Helvetica Neue</vt:lpstr>
      <vt:lpstr>Calibri</vt:lpstr>
      <vt:lpstr>Open Sans</vt:lpstr>
      <vt:lpstr>Arial</vt:lpstr>
      <vt:lpstr>Verdana</vt:lpstr>
      <vt:lpstr>Open Sans SemiBold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2026-01-08T07:14:17Z</dcterms:modified>
</cp:coreProperties>
</file>