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EFABF0-24BD-4AC5-B928-D00DCDFC712C}" v="2" dt="2025-09-19T02:09:46.61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1710" y="7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ok Pandey" userId="e64a6dce8a413aa6" providerId="LiveId" clId="{3FFE2883-73E7-4F84-B5E6-87E0D9E36723}"/>
    <pc:docChg chg="modSld">
      <pc:chgData name="Alok Pandey" userId="e64a6dce8a413aa6" providerId="LiveId" clId="{3FFE2883-73E7-4F84-B5E6-87E0D9E36723}" dt="2025-09-19T02:10:31.183" v="3" actId="1076"/>
      <pc:docMkLst>
        <pc:docMk/>
      </pc:docMkLst>
      <pc:sldChg chg="modSp mod">
        <pc:chgData name="Alok Pandey" userId="e64a6dce8a413aa6" providerId="LiveId" clId="{3FFE2883-73E7-4F84-B5E6-87E0D9E36723}" dt="2025-09-19T02:10:05.916" v="2" actId="1076"/>
        <pc:sldMkLst>
          <pc:docMk/>
          <pc:sldMk cId="0" sldId="259"/>
        </pc:sldMkLst>
        <pc:spChg chg="mod">
          <ac:chgData name="Alok Pandey" userId="e64a6dce8a413aa6" providerId="LiveId" clId="{3FFE2883-73E7-4F84-B5E6-87E0D9E36723}" dt="2025-09-19T02:10:05.916" v="2" actId="1076"/>
          <ac:spMkLst>
            <pc:docMk/>
            <pc:sldMk cId="0" sldId="259"/>
            <ac:spMk id="148" creationId="{00000000-0000-0000-0000-000000000000}"/>
          </ac:spMkLst>
        </pc:spChg>
      </pc:sldChg>
      <pc:sldChg chg="modSp mod">
        <pc:chgData name="Alok Pandey" userId="e64a6dce8a413aa6" providerId="LiveId" clId="{3FFE2883-73E7-4F84-B5E6-87E0D9E36723}" dt="2025-09-19T02:10:31.183" v="3" actId="1076"/>
        <pc:sldMkLst>
          <pc:docMk/>
          <pc:sldMk cId="0" sldId="260"/>
        </pc:sldMkLst>
        <pc:spChg chg="mod">
          <ac:chgData name="Alok Pandey" userId="e64a6dce8a413aa6" providerId="LiveId" clId="{3FFE2883-73E7-4F84-B5E6-87E0D9E36723}" dt="2025-09-19T02:10:31.183" v="3" actId="1076"/>
          <ac:spMkLst>
            <pc:docMk/>
            <pc:sldMk cId="0" sldId="260"/>
            <ac:spMk id="157" creationId="{00000000-0000-0000-0000-000000000000}"/>
          </ac:spMkLst>
        </pc:spChg>
      </pc:sldChg>
      <pc:sldChg chg="modSp">
        <pc:chgData name="Alok Pandey" userId="e64a6dce8a413aa6" providerId="LiveId" clId="{3FFE2883-73E7-4F84-B5E6-87E0D9E36723}" dt="2025-09-19T02:05:40.096" v="0"/>
        <pc:sldMkLst>
          <pc:docMk/>
          <pc:sldMk cId="0" sldId="286"/>
        </pc:sldMkLst>
        <pc:spChg chg="mod">
          <ac:chgData name="Alok Pandey" userId="e64a6dce8a413aa6" providerId="LiveId" clId="{3FFE2883-73E7-4F84-B5E6-87E0D9E36723}" dt="2025-09-19T02:05:40.096" v="0"/>
          <ac:spMkLst>
            <pc:docMk/>
            <pc:sldMk cId="0" sldId="286"/>
            <ac:spMk id="381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56200000000001"/>
          <c:y val="7.3849100000000001E-2"/>
          <c:w val="0.88243799999999972"/>
          <c:h val="0.6792740000000001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Supervivencia (%)</c:v>
                </c:pt>
              </c:strCache>
            </c:strRef>
          </c:tx>
          <c:spPr>
            <a:ln w="25400" cap="flat">
              <a:solidFill>
                <a:srgbClr val="881920"/>
              </a:solidFill>
              <a:prstDash val="solid"/>
              <a:round/>
            </a:ln>
            <a:effectLst/>
          </c:spPr>
          <c:marker>
            <c:symbol val="circle"/>
            <c:size val="18"/>
            <c:spPr>
              <a:solidFill>
                <a:srgbClr val="881920"/>
              </a:solidFill>
              <a:ln w="25400" cap="flat">
                <a:solidFill>
                  <a:srgbClr val="881920"/>
                </a:solidFill>
                <a:prstDash val="solid"/>
                <a:round/>
              </a:ln>
              <a:effectLst/>
            </c:spPr>
          </c:marker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0" i="0" u="none" strike="noStrike">
                    <a:solidFill>
                      <a:srgbClr val="881920"/>
                    </a:solidFill>
                    <a:latin typeface="Open Sans Semibold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0.5</c:v>
                </c:pt>
                <c:pt idx="1">
                  <c:v>24</c:v>
                </c:pt>
                <c:pt idx="2">
                  <c:v>48</c:v>
                </c:pt>
                <c:pt idx="3">
                  <c:v>72</c:v>
                </c:pt>
                <c:pt idx="4">
                  <c:v>96</c:v>
                </c:pt>
                <c:pt idx="5">
                  <c:v>120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91</c:v>
                </c:pt>
                <c:pt idx="1">
                  <c:v>81</c:v>
                </c:pt>
                <c:pt idx="2">
                  <c:v>36.700000000000003</c:v>
                </c:pt>
                <c:pt idx="3">
                  <c:v>33.700000000000003</c:v>
                </c:pt>
                <c:pt idx="4">
                  <c:v>19</c:v>
                </c:pt>
                <c:pt idx="5">
                  <c:v>7.4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35-4E04-B8AC-547505B224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811776"/>
        <c:axId val="154850816"/>
      </c:lineChart>
      <c:catAx>
        <c:axId val="154811776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c:spPr>
        </c:majorGridlines>
        <c:title>
          <c:tx>
            <c:rich>
              <a:bodyPr rot="0"/>
              <a:lstStyle/>
              <a:p>
                <a:pPr>
                  <a:defRPr sz="4200" b="0" i="0" u="none" strike="noStrike">
                    <a:solidFill>
                      <a:srgbClr val="000000"/>
                    </a:solidFill>
                    <a:latin typeface="Open Sans Semibold"/>
                  </a:defRPr>
                </a:pPr>
                <a:r>
                  <a:rPr lang="en-US" sz="4200" b="0" i="0" u="none" strike="noStrike">
                    <a:solidFill>
                      <a:srgbClr val="000000"/>
                    </a:solidFill>
                    <a:latin typeface="Open Sans Semibold"/>
                  </a:rPr>
                  <a:t>Time Elapsed (Hours)</a:t>
                </a:r>
              </a:p>
            </c:rich>
          </c:tx>
          <c:overlay val="1"/>
        </c:title>
        <c:numFmt formatCode="General" sourceLinked="0"/>
        <c:majorTickMark val="out"/>
        <c:minorTickMark val="none"/>
        <c:tickLblPos val="low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600" b="0" i="0" u="none" strike="noStrike">
                <a:solidFill>
                  <a:srgbClr val="000000"/>
                </a:solidFill>
                <a:latin typeface="Open Sans"/>
              </a:defRPr>
            </a:pPr>
            <a:endParaRPr lang="en-US"/>
          </a:p>
        </c:txPr>
        <c:crossAx val="154850816"/>
        <c:crosses val="autoZero"/>
        <c:auto val="1"/>
        <c:lblAlgn val="ctr"/>
        <c:lblOffset val="100"/>
        <c:noMultiLvlLbl val="1"/>
      </c:catAx>
      <c:valAx>
        <c:axId val="154850816"/>
        <c:scaling>
          <c:orientation val="minMax"/>
        </c:scaling>
        <c:delete val="0"/>
        <c:axPos val="l"/>
        <c:title>
          <c:tx>
            <c:rich>
              <a:bodyPr rot="-5400000"/>
              <a:lstStyle/>
              <a:p>
                <a:pPr>
                  <a:defRPr sz="4200" b="0" i="0" u="none" strike="noStrike">
                    <a:solidFill>
                      <a:srgbClr val="000000"/>
                    </a:solidFill>
                    <a:latin typeface="Open Sans Semibold"/>
                  </a:defRPr>
                </a:pPr>
                <a:r>
                  <a:rPr lang="en-US" sz="4200" b="0" i="0" u="none" strike="noStrike">
                    <a:solidFill>
                      <a:srgbClr val="000000"/>
                    </a:solidFill>
                    <a:latin typeface="Open Sans Semibold"/>
                  </a:rPr>
                  <a:t>Survival Rate  (%)</a:t>
                </a:r>
              </a:p>
            </c:rich>
          </c:tx>
          <c:overlay val="1"/>
        </c:title>
        <c:numFmt formatCode="0.#" sourceLinked="0"/>
        <c:majorTickMark val="out"/>
        <c:minorTickMark val="none"/>
        <c:tickLblPos val="nextTo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600" b="0" i="0" u="none" strike="noStrike">
                <a:solidFill>
                  <a:srgbClr val="000000"/>
                </a:solidFill>
                <a:latin typeface="Open Sans"/>
              </a:defRPr>
            </a:pPr>
            <a:endParaRPr lang="en-US"/>
          </a:p>
        </c:txPr>
        <c:crossAx val="154811776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rgbClr val="881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851571" y="12177503"/>
            <a:ext cx="508300" cy="502197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l" defTabSz="1662545"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4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54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6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 defTabSz="2438400">
              <a:defRPr sz="32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firefighters-went-rescue-fire-from-chimney.jpg" descr="firefighters-went-rescue-fire-from-chimney.jpg"/>
          <p:cNvPicPr>
            <a:picLocks noChangeAspect="1"/>
          </p:cNvPicPr>
          <p:nvPr/>
        </p:nvPicPr>
        <p:blipFill>
          <a:blip r:embed="rId2"/>
          <a:srcRect t="25746"/>
          <a:stretch>
            <a:fillRect/>
          </a:stretch>
        </p:blipFill>
        <p:spPr>
          <a:xfrm>
            <a:off x="-8923" y="-105312"/>
            <a:ext cx="24401846" cy="12076471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पीयर | सीएसएसआर | भारत  </a:t>
            </a:r>
          </a:p>
        </p:txBody>
      </p:sp>
      <p:sp>
        <p:nvSpPr>
          <p:cNvPr id="8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8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6  </a:t>
            </a:r>
            <a:r>
              <a:rPr b="1" spc="-59"/>
              <a:t>-  </a:t>
            </a:r>
            <a:r>
              <a:rPr b="1"/>
              <a:t>1  </a:t>
            </a:r>
          </a:p>
        </p:txBody>
      </p:sp>
      <p:sp>
        <p:nvSpPr>
          <p:cNvPr id="8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</a:t>
            </a:fld>
            <a:endParaRPr/>
          </a:p>
        </p:txBody>
      </p:sp>
      <p:sp>
        <p:nvSpPr>
          <p:cNvPr id="91" name="Rectangle"/>
          <p:cNvSpPr/>
          <p:nvPr/>
        </p:nvSpPr>
        <p:spPr>
          <a:xfrm>
            <a:off x="-26795359" y="-101600"/>
            <a:ext cx="24384001" cy="13716001"/>
          </a:xfrm>
          <a:prstGeom prst="rect">
            <a:avLst/>
          </a:prstGeom>
          <a:solidFill>
            <a:srgbClr val="535353">
              <a:alpha val="4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92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50481"/>
          <a:stretch>
            <a:fillRect/>
          </a:stretch>
        </p:blipFill>
        <p:spPr>
          <a:xfrm>
            <a:off x="-21165" y="3426928"/>
            <a:ext cx="17330410" cy="3775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931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"/>
          <p:cNvSpPr/>
          <p:nvPr/>
        </p:nvSpPr>
        <p:spPr>
          <a:xfrm flipH="1">
            <a:off x="0" y="11193859"/>
            <a:ext cx="24384000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r>
              <a:rPr lang="en-US" b="1" dirty="0"/>
              <a:t>											</a:t>
            </a:r>
          </a:p>
          <a:p>
            <a:r>
              <a:rPr lang="en-US" b="1" dirty="0"/>
              <a:t>											निरीक्षक: सूरज कुमार</a:t>
            </a:r>
          </a:p>
          <a:p>
            <a:endParaRPr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4" y="11359894"/>
            <a:ext cx="7291578" cy="213927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LESSON 6…"/>
          <p:cNvSpPr txBox="1"/>
          <p:nvPr/>
        </p:nvSpPr>
        <p:spPr>
          <a:xfrm>
            <a:off x="1200259" y="3829124"/>
            <a:ext cx="9439975" cy="1911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खोज</a:t>
            </a:r>
            <a:r>
              <a:rPr dirty="0"/>
              <a:t>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स्थान</a:t>
            </a:r>
            <a:r>
              <a:rPr dirty="0"/>
              <a:t> </a:t>
            </a:r>
            <a:r>
              <a:rPr dirty="0" err="1"/>
              <a:t>तकनीक</a:t>
            </a:r>
            <a:r>
              <a:rPr dirty="0"/>
              <a:t>  </a:t>
            </a:r>
          </a:p>
          <a:p>
            <a:pPr defTabSz="2438400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  </a:t>
            </a:r>
          </a:p>
        </p:txBody>
      </p:sp>
      <p:grpSp>
        <p:nvGrpSpPr>
          <p:cNvPr id="99" name="Group"/>
          <p:cNvGrpSpPr/>
          <p:nvPr/>
        </p:nvGrpSpPr>
        <p:grpSpPr>
          <a:xfrm>
            <a:off x="21539200" y="12813338"/>
            <a:ext cx="1879600" cy="902663"/>
            <a:chOff x="0" y="0"/>
            <a:chExt cx="1879600" cy="902661"/>
          </a:xfrm>
        </p:grpSpPr>
        <p:sp>
          <p:nvSpPr>
            <p:cNvPr id="97" name="PPT 6-1"/>
            <p:cNvSpPr txBox="1"/>
            <p:nvPr/>
          </p:nvSpPr>
          <p:spPr>
            <a:xfrm>
              <a:off x="177346" y="0"/>
              <a:ext cx="1524908" cy="677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फोटो क्रेडिट: फ्रीपिक</a:t>
              </a:r>
            </a:p>
          </p:txBody>
        </p:sp>
        <p:sp>
          <p:nvSpPr>
            <p:cNvPr id="98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2" name="Group"/>
          <p:cNvGrpSpPr/>
          <p:nvPr/>
        </p:nvGrpSpPr>
        <p:grpSpPr>
          <a:xfrm>
            <a:off x="10804095" y="11401302"/>
            <a:ext cx="4693358" cy="2183455"/>
            <a:chOff x="0" y="0"/>
            <a:chExt cx="4693356" cy="2183453"/>
          </a:xfrm>
        </p:grpSpPr>
        <p:pic>
          <p:nvPicPr>
            <p:cNvPr id="100" name="NDMA India.png" descr="NDMA Indi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8518"/>
              <a:ext cx="1917899" cy="191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NDRF India.jpeg" descr="NDRF India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9903" y="0"/>
              <a:ext cx="2183454" cy="218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3" name="Photo Credit: Freepik"/>
          <p:cNvSpPr txBox="1"/>
          <p:nvPr/>
        </p:nvSpPr>
        <p:spPr>
          <a:xfrm rot="16200000">
            <a:off x="-844613" y="9589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21" name="Picture 2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-36727"/>
            <a:ext cx="2159001" cy="11895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50565"/>
            <a:ext cx="1833282" cy="13016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-105314"/>
            <a:ext cx="2286000" cy="17145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314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35% victims…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5850095"/>
            <a:ext cx="6397907" cy="2557661"/>
          </a:xfrm>
          <a:prstGeom prst="rect">
            <a:avLst/>
          </a:prstGeom>
        </p:spPr>
        <p:txBody>
          <a:bodyPr lIns="89235" tIns="89235" rIns="89235" bIns="89235" anchor="t"/>
          <a:lstStyle/>
          <a:p>
            <a:pPr defTabSz="1896340">
              <a:spcBef>
                <a:spcPts val="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i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>
                <a:latin typeface="Open Sans"/>
              </a:rPr>
              <a:t>35% पीड़ित </a:t>
            </a:r>
          </a:p>
          <a:p>
            <a:pPr defTabSz="1896340">
              <a:spcBef>
                <a:spcPts val="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i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>
                <a:latin typeface="Open Sans"/>
              </a:rPr>
              <a:t>हल्के से फंसे हुए</a:t>
            </a:r>
          </a:p>
        </p:txBody>
      </p:sp>
      <p:sp>
        <p:nvSpPr>
          <p:cNvPr id="193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>
              <a:latin typeface="Open Sans"/>
            </a:endParaRPr>
          </a:p>
        </p:txBody>
      </p:sp>
      <p:sp>
        <p:nvSpPr>
          <p:cNvPr id="19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95" name="PPT 6 -"/>
          <p:cNvSpPr txBox="1"/>
          <p:nvPr/>
        </p:nvSpPr>
        <p:spPr>
          <a:xfrm>
            <a:off x="22133218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="1" dirty="0">
              <a:latin typeface="Open Sans"/>
            </a:endParaRPr>
          </a:p>
        </p:txBody>
      </p:sp>
      <p:sp>
        <p:nvSpPr>
          <p:cNvPr id="19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10</a:t>
            </a:fld>
            <a:endParaRPr dirty="0"/>
          </a:p>
        </p:txBody>
      </p:sp>
      <p:pic>
        <p:nvPicPr>
          <p:cNvPr id="198" name="Drawing2" descr="Drawing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155" y="1242475"/>
            <a:ext cx="12895088" cy="1143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808687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>
              <a:latin typeface="Open Sans"/>
            </a:endParaRPr>
          </a:p>
        </p:txBody>
      </p:sp>
      <p:sp>
        <p:nvSpPr>
          <p:cNvPr id="20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02" name="PPT 6 -"/>
          <p:cNvSpPr txBox="1"/>
          <p:nvPr/>
        </p:nvSpPr>
        <p:spPr>
          <a:xfrm>
            <a:off x="22133218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="1" dirty="0">
              <a:latin typeface="Open Sans"/>
            </a:endParaRPr>
          </a:p>
        </p:txBody>
      </p:sp>
      <p:sp>
        <p:nvSpPr>
          <p:cNvPr id="203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11</a:t>
            </a:fld>
            <a:endParaRPr/>
          </a:p>
        </p:txBody>
      </p:sp>
      <p:pic>
        <p:nvPicPr>
          <p:cNvPr id="205" name="Drawing1" descr="Drawing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500" y="822750"/>
            <a:ext cx="14049366" cy="1203034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50% victims…"/>
          <p:cNvSpPr txBox="1"/>
          <p:nvPr/>
        </p:nvSpPr>
        <p:spPr>
          <a:xfrm>
            <a:off x="1144986" y="5850095"/>
            <a:ext cx="6397907" cy="2557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>
                <a:latin typeface="Open Sans"/>
              </a:rPr>
              <a:t>50% पीड़ित  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>
                <a:latin typeface="Open Sans"/>
              </a:rPr>
              <a:t>सतह पर  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808687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>
              <a:latin typeface="Open Sans"/>
            </a:endParaRPr>
          </a:p>
        </p:txBody>
      </p:sp>
      <p:sp>
        <p:nvSpPr>
          <p:cNvPr id="20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10" name="PPT 6 -"/>
          <p:cNvSpPr txBox="1"/>
          <p:nvPr/>
        </p:nvSpPr>
        <p:spPr>
          <a:xfrm>
            <a:off x="22133217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="1" dirty="0">
              <a:latin typeface="Open Sans"/>
            </a:endParaRPr>
          </a:p>
        </p:txBody>
      </p:sp>
      <p:sp>
        <p:nvSpPr>
          <p:cNvPr id="21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12</a:t>
            </a:fld>
            <a:endParaRPr/>
          </a:p>
        </p:txBody>
      </p:sp>
      <p:sp>
        <p:nvSpPr>
          <p:cNvPr id="213" name="Steps to Search and Locate"/>
          <p:cNvSpPr txBox="1"/>
          <p:nvPr/>
        </p:nvSpPr>
        <p:spPr>
          <a:xfrm>
            <a:off x="1077422" y="2624489"/>
            <a:ext cx="7449138" cy="3149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खोजने और स्थान खोजने के चरण  </a:t>
            </a:r>
          </a:p>
        </p:txBody>
      </p:sp>
      <p:sp>
        <p:nvSpPr>
          <p:cNvPr id="214" name="Make markings on the structure.…"/>
          <p:cNvSpPr txBox="1"/>
          <p:nvPr/>
        </p:nvSpPr>
        <p:spPr>
          <a:xfrm>
            <a:off x="8861680" y="5201502"/>
            <a:ext cx="14760078" cy="5251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1016000" indent="-1016000" defTabSz="1896340">
              <a:spcBef>
                <a:spcPts val="3000"/>
              </a:spcBef>
              <a:buSzPct val="100000"/>
              <a:buAutoNum type="arabicParenR" startAt="5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संरचना पर चिह्न बनाएं।  </a:t>
            </a:r>
          </a:p>
          <a:p>
            <a:pPr marL="1016000" indent="-1016000" defTabSz="1896340">
              <a:spcBef>
                <a:spcPts val="3000"/>
              </a:spcBef>
              <a:buSzPct val="100000"/>
              <a:buAutoNum type="arabicParenR" startAt="5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एक आरेख बनाएं।  </a:t>
            </a:r>
          </a:p>
          <a:p>
            <a:pPr marL="1016000" indent="-1016000" defTabSz="1896340">
              <a:spcBef>
                <a:spcPts val="3000"/>
              </a:spcBef>
              <a:buSzPct val="100000"/>
              <a:buAutoNum type="arabicParenR" startAt="5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खोज क्षेत्र चुनें।  </a:t>
            </a:r>
          </a:p>
          <a:p>
            <a:pPr marL="1016000" indent="-1016000" defTabSz="1896340">
              <a:spcBef>
                <a:spcPts val="3000"/>
              </a:spcBef>
              <a:buSzPct val="100000"/>
              <a:buAutoNum type="arabicParenR" startAt="5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खोज विधि चुनें।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780112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18" name="PPT 6 -"/>
          <p:cNvSpPr txBox="1"/>
          <p:nvPr/>
        </p:nvSpPr>
        <p:spPr>
          <a:xfrm>
            <a:off x="22133219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="1" dirty="0">
              <a:latin typeface="Open Sans"/>
            </a:endParaRPr>
          </a:p>
        </p:txBody>
      </p:sp>
      <p:sp>
        <p:nvSpPr>
          <p:cNvPr id="21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13</a:t>
            </a:fld>
            <a:endParaRPr dirty="0"/>
          </a:p>
        </p:txBody>
      </p:sp>
      <p:sp>
        <p:nvSpPr>
          <p:cNvPr id="221" name="Steps to Search and Locate"/>
          <p:cNvSpPr txBox="1"/>
          <p:nvPr/>
        </p:nvSpPr>
        <p:spPr>
          <a:xfrm>
            <a:off x="1106769" y="2367601"/>
            <a:ext cx="7449138" cy="3149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खोजने और स्थान जानने के चरण  </a:t>
            </a:r>
          </a:p>
        </p:txBody>
      </p:sp>
      <p:sp>
        <p:nvSpPr>
          <p:cNvPr id="222" name="Conduct search and place INSARAG markings on structure and diagram.…"/>
          <p:cNvSpPr txBox="1"/>
          <p:nvPr/>
        </p:nvSpPr>
        <p:spPr>
          <a:xfrm>
            <a:off x="8028963" y="4694342"/>
            <a:ext cx="15438396" cy="7098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1524000" indent="-1524000" defTabSz="1896340">
              <a:spcBef>
                <a:spcPts val="3000"/>
              </a:spcBef>
              <a:buSzPct val="100000"/>
              <a:buAutoNum type="arabicParenR" startAt="9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rPr sz="6000" dirty="0" err="1">
                <a:latin typeface="Open Sans"/>
              </a:rPr>
              <a:t>खोज</a:t>
            </a:r>
            <a:r>
              <a:rPr sz="6000" dirty="0">
                <a:latin typeface="Open Sans"/>
              </a:rPr>
              <a:t> </a:t>
            </a:r>
            <a:r>
              <a:rPr sz="6000" dirty="0" err="1">
                <a:latin typeface="Open Sans"/>
              </a:rPr>
              <a:t>संचालन</a:t>
            </a:r>
            <a:r>
              <a:rPr sz="6000" dirty="0">
                <a:latin typeface="Open Sans"/>
              </a:rPr>
              <a:t> </a:t>
            </a:r>
            <a:r>
              <a:rPr sz="6000" dirty="0" err="1">
                <a:latin typeface="Open Sans"/>
              </a:rPr>
              <a:t>करें</a:t>
            </a:r>
            <a:r>
              <a:rPr sz="6000" dirty="0">
                <a:latin typeface="Open Sans"/>
              </a:rPr>
              <a:t> </a:t>
            </a:r>
            <a:r>
              <a:rPr sz="6000" dirty="0" err="1">
                <a:latin typeface="Open Sans"/>
              </a:rPr>
              <a:t>और</a:t>
            </a:r>
            <a:r>
              <a:rPr sz="6000" dirty="0">
                <a:latin typeface="Open Sans"/>
              </a:rPr>
              <a:t> </a:t>
            </a:r>
            <a:r>
              <a:rPr sz="6000" dirty="0" err="1">
                <a:latin typeface="Open Sans"/>
              </a:rPr>
              <a:t>संरचना</a:t>
            </a:r>
            <a:r>
              <a:rPr sz="6000" dirty="0">
                <a:latin typeface="Open Sans"/>
              </a:rPr>
              <a:t> </a:t>
            </a:r>
            <a:r>
              <a:rPr sz="6000" dirty="0" err="1">
                <a:latin typeface="Open Sans"/>
              </a:rPr>
              <a:t>और</a:t>
            </a:r>
            <a:r>
              <a:rPr sz="6000" dirty="0">
                <a:latin typeface="Open Sans"/>
              </a:rPr>
              <a:t> </a:t>
            </a:r>
            <a:r>
              <a:rPr sz="6000" dirty="0" err="1">
                <a:latin typeface="Open Sans"/>
              </a:rPr>
              <a:t>आरेख</a:t>
            </a:r>
            <a:r>
              <a:rPr sz="6000" dirty="0">
                <a:latin typeface="Open Sans"/>
              </a:rPr>
              <a:t> </a:t>
            </a:r>
            <a:r>
              <a:rPr sz="6000" dirty="0" err="1">
                <a:latin typeface="Open Sans"/>
              </a:rPr>
              <a:t>पर</a:t>
            </a:r>
            <a:r>
              <a:rPr sz="6000" dirty="0">
                <a:latin typeface="Open Sans"/>
              </a:rPr>
              <a:t> INSARAG </a:t>
            </a:r>
            <a:r>
              <a:rPr sz="6000" dirty="0" err="1">
                <a:latin typeface="Open Sans"/>
              </a:rPr>
              <a:t>मार्किंग</a:t>
            </a:r>
            <a:r>
              <a:rPr sz="6000" dirty="0">
                <a:latin typeface="Open Sans"/>
              </a:rPr>
              <a:t> </a:t>
            </a:r>
            <a:r>
              <a:rPr sz="6000" dirty="0" err="1">
                <a:latin typeface="Open Sans"/>
              </a:rPr>
              <a:t>स्थान</a:t>
            </a:r>
            <a:r>
              <a:rPr sz="6000" dirty="0">
                <a:latin typeface="Open Sans"/>
              </a:rPr>
              <a:t> </a:t>
            </a:r>
            <a:r>
              <a:rPr sz="6000" dirty="0" err="1">
                <a:latin typeface="Open Sans"/>
              </a:rPr>
              <a:t>बनाएं</a:t>
            </a:r>
            <a:r>
              <a:rPr sz="6000" dirty="0">
                <a:latin typeface="Open Sans"/>
              </a:rPr>
              <a:t>।  </a:t>
            </a:r>
          </a:p>
          <a:p>
            <a:pPr marL="1524000" indent="-1524000" defTabSz="1896340">
              <a:spcBef>
                <a:spcPts val="3000"/>
              </a:spcBef>
              <a:buSzPct val="100000"/>
              <a:buAutoNum type="arabicParenR" startAt="9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rPr sz="6000" dirty="0" err="1">
                <a:latin typeface="Open Sans"/>
              </a:rPr>
              <a:t>परिणामों</a:t>
            </a:r>
            <a:r>
              <a:rPr sz="6000" dirty="0">
                <a:latin typeface="Open Sans"/>
              </a:rPr>
              <a:t> </a:t>
            </a:r>
            <a:r>
              <a:rPr sz="6000" dirty="0" err="1">
                <a:latin typeface="Open Sans"/>
              </a:rPr>
              <a:t>का</a:t>
            </a:r>
            <a:r>
              <a:rPr sz="6000" dirty="0">
                <a:latin typeface="Open Sans"/>
              </a:rPr>
              <a:t> </a:t>
            </a:r>
            <a:r>
              <a:rPr sz="6000" dirty="0" err="1">
                <a:latin typeface="Open Sans"/>
              </a:rPr>
              <a:t>विश्लेषण</a:t>
            </a:r>
            <a:r>
              <a:rPr sz="6000" dirty="0">
                <a:latin typeface="Open Sans"/>
              </a:rPr>
              <a:t> </a:t>
            </a:r>
            <a:r>
              <a:rPr sz="6000" dirty="0" err="1">
                <a:latin typeface="Open Sans"/>
              </a:rPr>
              <a:t>करें</a:t>
            </a:r>
            <a:r>
              <a:rPr sz="6000" dirty="0">
                <a:latin typeface="Open Sans"/>
              </a:rPr>
              <a:t> </a:t>
            </a:r>
            <a:r>
              <a:rPr sz="6000" dirty="0" err="1">
                <a:latin typeface="Open Sans"/>
              </a:rPr>
              <a:t>और</a:t>
            </a:r>
            <a:r>
              <a:rPr sz="6000" dirty="0">
                <a:latin typeface="Open Sans"/>
              </a:rPr>
              <a:t> </a:t>
            </a:r>
            <a:r>
              <a:rPr sz="6000" dirty="0" err="1">
                <a:latin typeface="Open Sans"/>
              </a:rPr>
              <a:t>पुनर्मूल्यांकन</a:t>
            </a:r>
            <a:r>
              <a:rPr sz="6000" dirty="0">
                <a:latin typeface="Open Sans"/>
              </a:rPr>
              <a:t> </a:t>
            </a:r>
            <a:r>
              <a:rPr sz="6000" dirty="0" err="1">
                <a:latin typeface="Open Sans"/>
              </a:rPr>
              <a:t>करें</a:t>
            </a:r>
            <a:r>
              <a:rPr sz="6000" dirty="0">
                <a:latin typeface="Open Sans"/>
              </a:rPr>
              <a:t>।  </a:t>
            </a:r>
          </a:p>
          <a:p>
            <a:pPr marL="1524000" indent="-1524000" defTabSz="1896340">
              <a:spcBef>
                <a:spcPts val="3000"/>
              </a:spcBef>
              <a:buSzPct val="100000"/>
              <a:buAutoNum type="arabicParenR" startAt="9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rPr sz="6000" dirty="0" err="1">
                <a:latin typeface="Open Sans"/>
              </a:rPr>
              <a:t>पूर्व</a:t>
            </a:r>
            <a:r>
              <a:rPr sz="6000" dirty="0">
                <a:latin typeface="Open Sans"/>
              </a:rPr>
              <a:t>- </a:t>
            </a:r>
            <a:r>
              <a:rPr sz="6000" dirty="0" err="1">
                <a:latin typeface="Open Sans"/>
              </a:rPr>
              <a:t>अस्पताल</a:t>
            </a:r>
            <a:r>
              <a:rPr sz="6000" dirty="0">
                <a:latin typeface="Open Sans"/>
              </a:rPr>
              <a:t> </a:t>
            </a:r>
            <a:r>
              <a:rPr sz="6000" dirty="0" err="1">
                <a:latin typeface="Open Sans"/>
              </a:rPr>
              <a:t>उपचार</a:t>
            </a:r>
            <a:r>
              <a:rPr sz="6000" dirty="0">
                <a:latin typeface="Open Sans"/>
              </a:rPr>
              <a:t>।  </a:t>
            </a:r>
          </a:p>
          <a:p>
            <a:pPr marL="1524000" indent="-1524000" defTabSz="1896340">
              <a:spcBef>
                <a:spcPts val="3000"/>
              </a:spcBef>
              <a:buSzPct val="100000"/>
              <a:buAutoNum type="arabicParenR" startAt="9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rPr sz="6000" dirty="0" err="1">
                <a:latin typeface="Open Sans"/>
              </a:rPr>
              <a:t>संभावित</a:t>
            </a:r>
            <a:r>
              <a:rPr sz="6000" dirty="0">
                <a:latin typeface="Open Sans"/>
              </a:rPr>
              <a:t> </a:t>
            </a:r>
            <a:r>
              <a:rPr sz="6000" dirty="0" err="1">
                <a:latin typeface="Open Sans"/>
              </a:rPr>
              <a:t>पीड़ित</a:t>
            </a:r>
            <a:r>
              <a:rPr sz="6000" dirty="0">
                <a:latin typeface="Open Sans"/>
              </a:rPr>
              <a:t> </a:t>
            </a:r>
            <a:r>
              <a:rPr sz="6000" dirty="0" err="1">
                <a:latin typeface="Open Sans"/>
              </a:rPr>
              <a:t>के</a:t>
            </a:r>
            <a:r>
              <a:rPr sz="6000" dirty="0">
                <a:latin typeface="Open Sans"/>
              </a:rPr>
              <a:t> </a:t>
            </a:r>
            <a:r>
              <a:rPr sz="6000" dirty="0" err="1">
                <a:latin typeface="Open Sans"/>
              </a:rPr>
              <a:t>स्थान</a:t>
            </a:r>
            <a:r>
              <a:rPr sz="6000" dirty="0">
                <a:latin typeface="Open Sans"/>
              </a:rPr>
              <a:t> </a:t>
            </a:r>
            <a:r>
              <a:rPr sz="6000" dirty="0" err="1">
                <a:latin typeface="Open Sans"/>
              </a:rPr>
              <a:t>की</a:t>
            </a:r>
            <a:r>
              <a:rPr sz="6000" dirty="0">
                <a:latin typeface="Open Sans"/>
              </a:rPr>
              <a:t> </a:t>
            </a:r>
            <a:r>
              <a:rPr sz="6000" dirty="0" err="1">
                <a:latin typeface="Open Sans"/>
              </a:rPr>
              <a:t>पुष्टि</a:t>
            </a:r>
            <a:r>
              <a:rPr sz="6000" dirty="0">
                <a:latin typeface="Open Sans"/>
              </a:rPr>
              <a:t> </a:t>
            </a:r>
            <a:r>
              <a:rPr sz="6000" dirty="0" err="1">
                <a:latin typeface="Open Sans"/>
              </a:rPr>
              <a:t>करें</a:t>
            </a:r>
            <a:r>
              <a:rPr sz="6000" dirty="0">
                <a:latin typeface="Open Sans"/>
              </a:rPr>
              <a:t>।  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751537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>
              <a:latin typeface="Open Sans"/>
            </a:endParaRPr>
          </a:p>
        </p:txBody>
      </p:sp>
      <p:sp>
        <p:nvSpPr>
          <p:cNvPr id="22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26" name="PPT 6 -"/>
          <p:cNvSpPr txBox="1"/>
          <p:nvPr/>
        </p:nvSpPr>
        <p:spPr>
          <a:xfrm>
            <a:off x="22133218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="1" dirty="0">
              <a:latin typeface="Open Sans"/>
            </a:endParaRPr>
          </a:p>
        </p:txBody>
      </p:sp>
      <p:sp>
        <p:nvSpPr>
          <p:cNvPr id="22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14</a:t>
            </a:fld>
            <a:endParaRPr/>
          </a:p>
        </p:txBody>
      </p:sp>
      <p:pic>
        <p:nvPicPr>
          <p:cNvPr id="229" name="Void1" descr="Void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8091322" y="2048925"/>
            <a:ext cx="15389311" cy="101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Void Spaces"/>
          <p:cNvSpPr txBox="1">
            <a:spLocks noGrp="1"/>
          </p:cNvSpPr>
          <p:nvPr>
            <p:ph type="body" sz="quarter" idx="4294967295"/>
          </p:nvPr>
        </p:nvSpPr>
        <p:spPr>
          <a:xfrm>
            <a:off x="1258656" y="5850095"/>
            <a:ext cx="6397906" cy="2557661"/>
          </a:xfrm>
          <a:prstGeom prst="rect">
            <a:avLst/>
          </a:prstGeom>
        </p:spPr>
        <p:txBody>
          <a:bodyPr lIns="89235" tIns="89235" rIns="89235" bIns="89235" anchor="t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i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sz="7200" dirty="0">
                <a:latin typeface="Open Sans"/>
              </a:rPr>
              <a:t>रिक्त स्थान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808687" cy="1714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ounded Rectangle"/>
          <p:cNvSpPr/>
          <p:nvPr/>
        </p:nvSpPr>
        <p:spPr>
          <a:xfrm>
            <a:off x="9096987" y="-29078"/>
            <a:ext cx="15389175" cy="1388844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33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>
              <a:latin typeface="Open Sans"/>
            </a:endParaRPr>
          </a:p>
        </p:txBody>
      </p:sp>
      <p:sp>
        <p:nvSpPr>
          <p:cNvPr id="23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35" name="PPT 6 -"/>
          <p:cNvSpPr txBox="1"/>
          <p:nvPr/>
        </p:nvSpPr>
        <p:spPr>
          <a:xfrm>
            <a:off x="21484613" y="12813338"/>
            <a:ext cx="145537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पीपीटी 6  -  </a:t>
            </a:r>
          </a:p>
        </p:txBody>
      </p:sp>
      <p:sp>
        <p:nvSpPr>
          <p:cNvPr id="23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15</a:t>
            </a:fld>
            <a:endParaRPr/>
          </a:p>
        </p:txBody>
      </p:sp>
      <p:sp>
        <p:nvSpPr>
          <p:cNvPr id="238" name="Possible Location of Void Spaces"/>
          <p:cNvSpPr txBox="1"/>
          <p:nvPr/>
        </p:nvSpPr>
        <p:spPr>
          <a:xfrm>
            <a:off x="1077422" y="2765166"/>
            <a:ext cx="7449138" cy="3149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खाली स्थानों की संभावित स्थिति  </a:t>
            </a:r>
          </a:p>
        </p:txBody>
      </p:sp>
      <p:sp>
        <p:nvSpPr>
          <p:cNvPr id="239" name="Structurally resistant areas:…"/>
          <p:cNvSpPr txBox="1"/>
          <p:nvPr/>
        </p:nvSpPr>
        <p:spPr>
          <a:xfrm>
            <a:off x="10857821" y="3260923"/>
            <a:ext cx="10728296" cy="7411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defTabSz="1896340">
              <a:spcBef>
                <a:spcPts val="3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8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>
                <a:latin typeface="Open Sans"/>
              </a:rPr>
              <a:t>संरचनात्मक रूप से प्रतिरोधी क्षेत्र:  </a:t>
            </a:r>
          </a:p>
          <a:p>
            <a:pPr marL="1016000" indent="-1016000" defTabSz="1896340">
              <a:spcBef>
                <a:spcPts val="2000"/>
              </a:spcBef>
              <a:buSzPct val="100000"/>
              <a:buAutoNum type="arabicParenR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बेसमेंट  </a:t>
            </a:r>
          </a:p>
          <a:p>
            <a:pPr marL="1016000" indent="-1016000" defTabSz="1896340">
              <a:spcBef>
                <a:spcPts val="2000"/>
              </a:spcBef>
              <a:buSzPct val="100000"/>
              <a:buAutoNum type="arabicParenR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लिफ्ट शाफ्ट  </a:t>
            </a:r>
          </a:p>
          <a:p>
            <a:pPr marL="1016000" indent="-1016000" defTabSz="1896340">
              <a:spcBef>
                <a:spcPts val="2000"/>
              </a:spcBef>
              <a:buSzPct val="100000"/>
              <a:buAutoNum type="arabicParenR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बाथरूम  </a:t>
            </a:r>
          </a:p>
          <a:p>
            <a:pPr marL="1016000" indent="-1016000" defTabSz="1896340">
              <a:spcBef>
                <a:spcPts val="2000"/>
              </a:spcBef>
              <a:buSzPct val="100000"/>
              <a:buAutoNum type="arabicParenR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भीतर के गलियारे  </a:t>
            </a:r>
          </a:p>
          <a:p>
            <a:pPr marL="1016000" indent="-1016000" defTabSz="1896340">
              <a:spcBef>
                <a:spcPts val="2000"/>
              </a:spcBef>
              <a:buSzPct val="100000"/>
              <a:buAutoNum type="arabicParenR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कंक्रीट की दीवारें</a:t>
            </a:r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837262" cy="1714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/>
          </a:p>
        </p:txBody>
      </p:sp>
      <p:sp>
        <p:nvSpPr>
          <p:cNvPr id="24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3" name="PPT 6 -"/>
          <p:cNvSpPr txBox="1"/>
          <p:nvPr/>
        </p:nvSpPr>
        <p:spPr>
          <a:xfrm>
            <a:off x="22133219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="1" dirty="0"/>
          </a:p>
        </p:txBody>
      </p:sp>
      <p:sp>
        <p:nvSpPr>
          <p:cNvPr id="24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16</a:t>
            </a:fld>
            <a:endParaRPr/>
          </a:p>
        </p:txBody>
      </p:sp>
      <p:pic>
        <p:nvPicPr>
          <p:cNvPr id="246" name="Rubble1" descr="Rubbl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1143000"/>
            <a:ext cx="17145001" cy="1143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780112" cy="1714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/>
          </a:p>
        </p:txBody>
      </p:sp>
      <p:sp>
        <p:nvSpPr>
          <p:cNvPr id="24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0" name="PPT 6 -"/>
          <p:cNvSpPr txBox="1"/>
          <p:nvPr/>
        </p:nvSpPr>
        <p:spPr>
          <a:xfrm>
            <a:off x="22133218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="1" dirty="0"/>
          </a:p>
        </p:txBody>
      </p:sp>
      <p:sp>
        <p:nvSpPr>
          <p:cNvPr id="25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17</a:t>
            </a:fld>
            <a:endParaRPr/>
          </a:p>
        </p:txBody>
      </p:sp>
      <p:pic>
        <p:nvPicPr>
          <p:cNvPr id="253" name="Rubble2" descr="Rubbl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143000"/>
            <a:ext cx="15240001" cy="1143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694387" cy="1714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/>
          </a:p>
        </p:txBody>
      </p:sp>
      <p:sp>
        <p:nvSpPr>
          <p:cNvPr id="25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7" name="PPT 6 -"/>
          <p:cNvSpPr txBox="1"/>
          <p:nvPr/>
        </p:nvSpPr>
        <p:spPr>
          <a:xfrm>
            <a:off x="22133219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="1" dirty="0"/>
          </a:p>
        </p:txBody>
      </p:sp>
      <p:sp>
        <p:nvSpPr>
          <p:cNvPr id="25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18</a:t>
            </a:fld>
            <a:endParaRPr/>
          </a:p>
        </p:txBody>
      </p:sp>
      <p:pic>
        <p:nvPicPr>
          <p:cNvPr id="260" name="Rubble3" descr="Rubble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465" y="1142999"/>
            <a:ext cx="19093561" cy="1143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751537" cy="1714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/>
          </a:p>
        </p:txBody>
      </p:sp>
      <p:sp>
        <p:nvSpPr>
          <p:cNvPr id="26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4" name="PPT 6 -"/>
          <p:cNvSpPr txBox="1"/>
          <p:nvPr/>
        </p:nvSpPr>
        <p:spPr>
          <a:xfrm>
            <a:off x="22133218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="1" dirty="0"/>
          </a:p>
        </p:txBody>
      </p:sp>
      <p:sp>
        <p:nvSpPr>
          <p:cNvPr id="26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19</a:t>
            </a:fld>
            <a:endParaRPr/>
          </a:p>
        </p:txBody>
      </p:sp>
      <p:pic>
        <p:nvPicPr>
          <p:cNvPr id="267" name="Rubble4" descr="Rubble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142999"/>
            <a:ext cx="15240001" cy="1143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722962" cy="1714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7" name="PPT 6 -"/>
          <p:cNvSpPr txBox="1"/>
          <p:nvPr/>
        </p:nvSpPr>
        <p:spPr>
          <a:xfrm>
            <a:off x="22133218" y="12813338"/>
            <a:ext cx="158160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="1" dirty="0"/>
          </a:p>
        </p:txBody>
      </p:sp>
      <p:sp>
        <p:nvSpPr>
          <p:cNvPr id="10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</a:t>
            </a:fld>
            <a:endParaRPr/>
          </a:p>
        </p:txBody>
      </p:sp>
      <p:sp>
        <p:nvSpPr>
          <p:cNvPr id="110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351722" y="3136341"/>
            <a:ext cx="7420481" cy="3900563"/>
          </a:xfrm>
          <a:prstGeom prst="rect">
            <a:avLst/>
          </a:prstGeom>
        </p:spPr>
        <p:txBody>
          <a:bodyPr lIns="89235" tIns="89235" rIns="89235" bIns="89235" anchor="t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sz="4400" dirty="0" err="1"/>
              <a:t>इस</a:t>
            </a:r>
            <a:r>
              <a:rPr sz="4400" dirty="0"/>
              <a:t> </a:t>
            </a:r>
            <a:r>
              <a:rPr sz="4400" dirty="0" err="1"/>
              <a:t>पाठ</a:t>
            </a:r>
            <a:r>
              <a:rPr sz="4400" dirty="0"/>
              <a:t> </a:t>
            </a:r>
            <a:r>
              <a:rPr sz="4400" dirty="0" err="1"/>
              <a:t>को</a:t>
            </a:r>
            <a:r>
              <a:rPr sz="4400" dirty="0"/>
              <a:t> </a:t>
            </a:r>
            <a:r>
              <a:rPr sz="4400" dirty="0" err="1"/>
              <a:t>पूरा</a:t>
            </a:r>
            <a:r>
              <a:rPr sz="4400" dirty="0"/>
              <a:t> </a:t>
            </a:r>
            <a:r>
              <a:rPr sz="4400" dirty="0" err="1"/>
              <a:t>करने</a:t>
            </a:r>
            <a:r>
              <a:rPr sz="4400" dirty="0"/>
              <a:t> </a:t>
            </a:r>
            <a:r>
              <a:rPr sz="4400" dirty="0" err="1"/>
              <a:t>के</a:t>
            </a:r>
            <a:r>
              <a:rPr sz="4400" dirty="0"/>
              <a:t> </a:t>
            </a:r>
            <a:r>
              <a:rPr sz="4400" dirty="0" err="1"/>
              <a:t>बाद</a:t>
            </a:r>
            <a:r>
              <a:rPr sz="4400" dirty="0"/>
              <a:t>, </a:t>
            </a:r>
            <a:r>
              <a:rPr sz="4400" dirty="0" err="1"/>
              <a:t>आप</a:t>
            </a:r>
            <a:r>
              <a:rPr sz="4400" dirty="0"/>
              <a:t> </a:t>
            </a:r>
            <a:r>
              <a:rPr sz="4400" dirty="0" err="1"/>
              <a:t>सक्षम</a:t>
            </a:r>
            <a:r>
              <a:rPr sz="4400" dirty="0"/>
              <a:t> </a:t>
            </a:r>
            <a:r>
              <a:rPr sz="4400" dirty="0" err="1"/>
              <a:t>होंगे</a:t>
            </a:r>
            <a:r>
              <a:rPr sz="4400" dirty="0"/>
              <a:t>:  </a:t>
            </a:r>
          </a:p>
        </p:txBody>
      </p:sp>
      <p:sp>
        <p:nvSpPr>
          <p:cNvPr id="111" name="OBJECTIVES"/>
          <p:cNvSpPr txBox="1"/>
          <p:nvPr/>
        </p:nvSpPr>
        <p:spPr>
          <a:xfrm>
            <a:off x="2598072" y="1679090"/>
            <a:ext cx="3930828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उद्देश्य  </a:t>
            </a:r>
          </a:p>
        </p:txBody>
      </p:sp>
      <p:grpSp>
        <p:nvGrpSpPr>
          <p:cNvPr id="114" name="Group"/>
          <p:cNvGrpSpPr/>
          <p:nvPr/>
        </p:nvGrpSpPr>
        <p:grpSpPr>
          <a:xfrm>
            <a:off x="10013073" y="4486713"/>
            <a:ext cx="1219201" cy="1413755"/>
            <a:chOff x="0" y="115975"/>
            <a:chExt cx="1219200" cy="1681957"/>
          </a:xfrm>
        </p:grpSpPr>
        <p:sp>
          <p:nvSpPr>
            <p:cNvPr id="11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3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1  </a:t>
              </a:r>
            </a:p>
          </p:txBody>
        </p:sp>
      </p:grpSp>
      <p:grpSp>
        <p:nvGrpSpPr>
          <p:cNvPr id="117" name="Group"/>
          <p:cNvGrpSpPr/>
          <p:nvPr/>
        </p:nvGrpSpPr>
        <p:grpSpPr>
          <a:xfrm>
            <a:off x="10013073" y="7489380"/>
            <a:ext cx="1219201" cy="1413757"/>
            <a:chOff x="0" y="229828"/>
            <a:chExt cx="1219200" cy="1568106"/>
          </a:xfrm>
        </p:grpSpPr>
        <p:sp>
          <p:nvSpPr>
            <p:cNvPr id="11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6" name="2"/>
            <p:cNvSpPr txBox="1"/>
            <p:nvPr/>
          </p:nvSpPr>
          <p:spPr>
            <a:xfrm>
              <a:off x="261804" y="229828"/>
              <a:ext cx="822592" cy="156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2  </a:t>
              </a:r>
            </a:p>
          </p:txBody>
        </p:sp>
      </p:grpSp>
      <p:grpSp>
        <p:nvGrpSpPr>
          <p:cNvPr id="120" name="Group"/>
          <p:cNvGrpSpPr/>
          <p:nvPr/>
        </p:nvGrpSpPr>
        <p:grpSpPr>
          <a:xfrm>
            <a:off x="10013073" y="10492048"/>
            <a:ext cx="1219201" cy="1595344"/>
            <a:chOff x="0" y="202591"/>
            <a:chExt cx="1219200" cy="1595343"/>
          </a:xfrm>
        </p:grpSpPr>
        <p:sp>
          <p:nvSpPr>
            <p:cNvPr id="11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9" name="3"/>
            <p:cNvSpPr txBox="1"/>
            <p:nvPr/>
          </p:nvSpPr>
          <p:spPr>
            <a:xfrm>
              <a:off x="261804" y="202591"/>
              <a:ext cx="822592" cy="15953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3  </a:t>
              </a:r>
            </a:p>
          </p:txBody>
        </p:sp>
      </p:grpSp>
      <p:sp>
        <p:nvSpPr>
          <p:cNvPr id="121" name="Define search and location and describe its importance in the success of a CSSR operation.…"/>
          <p:cNvSpPr txBox="1"/>
          <p:nvPr/>
        </p:nvSpPr>
        <p:spPr>
          <a:xfrm>
            <a:off x="11835645" y="4570216"/>
            <a:ext cx="11875355" cy="754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sz="4800" dirty="0" err="1"/>
              <a:t>खोज</a:t>
            </a:r>
            <a:r>
              <a:rPr sz="4800" dirty="0"/>
              <a:t> </a:t>
            </a:r>
            <a:r>
              <a:rPr sz="4800" dirty="0" err="1"/>
              <a:t>और</a:t>
            </a:r>
            <a:r>
              <a:rPr sz="4800" dirty="0"/>
              <a:t> </a:t>
            </a:r>
            <a:r>
              <a:rPr sz="4800" dirty="0" err="1"/>
              <a:t>स्थान</a:t>
            </a:r>
            <a:r>
              <a:rPr sz="4800" dirty="0"/>
              <a:t> </a:t>
            </a:r>
            <a:r>
              <a:rPr sz="4800" dirty="0" err="1"/>
              <a:t>की</a:t>
            </a:r>
            <a:r>
              <a:rPr sz="4800" dirty="0"/>
              <a:t> </a:t>
            </a:r>
            <a:r>
              <a:rPr sz="4800" dirty="0" err="1"/>
              <a:t>परिभाषा</a:t>
            </a:r>
            <a:r>
              <a:rPr sz="4800" dirty="0"/>
              <a:t> </a:t>
            </a:r>
            <a:r>
              <a:rPr sz="4800" dirty="0" err="1"/>
              <a:t>दें</a:t>
            </a:r>
            <a:r>
              <a:rPr sz="4800" dirty="0"/>
              <a:t> </a:t>
            </a:r>
            <a:r>
              <a:rPr sz="4800" dirty="0" err="1"/>
              <a:t>और</a:t>
            </a:r>
            <a:r>
              <a:rPr sz="4800" dirty="0"/>
              <a:t> CSSR </a:t>
            </a:r>
            <a:r>
              <a:rPr sz="4800" dirty="0" err="1"/>
              <a:t>संचालन</a:t>
            </a:r>
            <a:r>
              <a:rPr sz="4800" dirty="0"/>
              <a:t> </a:t>
            </a:r>
            <a:r>
              <a:rPr sz="4800" dirty="0" err="1"/>
              <a:t>की</a:t>
            </a:r>
            <a:r>
              <a:rPr sz="4800" dirty="0"/>
              <a:t> </a:t>
            </a:r>
            <a:r>
              <a:rPr sz="4800" dirty="0" err="1"/>
              <a:t>सफलता</a:t>
            </a:r>
            <a:r>
              <a:rPr sz="4800" dirty="0"/>
              <a:t> </a:t>
            </a:r>
            <a:r>
              <a:rPr sz="4800" dirty="0" err="1"/>
              <a:t>में</a:t>
            </a:r>
            <a:r>
              <a:rPr sz="4800" dirty="0"/>
              <a:t> </a:t>
            </a:r>
            <a:r>
              <a:rPr sz="4800" dirty="0" err="1"/>
              <a:t>इसके</a:t>
            </a:r>
            <a:r>
              <a:rPr sz="4800" dirty="0"/>
              <a:t> </a:t>
            </a:r>
            <a:r>
              <a:rPr sz="4800" dirty="0" err="1"/>
              <a:t>महत्व</a:t>
            </a:r>
            <a:r>
              <a:rPr sz="4800" dirty="0"/>
              <a:t> </a:t>
            </a:r>
            <a:r>
              <a:rPr sz="4800" dirty="0" err="1"/>
              <a:t>का</a:t>
            </a:r>
            <a:r>
              <a:rPr sz="4800" dirty="0"/>
              <a:t> </a:t>
            </a:r>
            <a:r>
              <a:rPr sz="4800" dirty="0" err="1"/>
              <a:t>वर्णन</a:t>
            </a:r>
            <a:r>
              <a:rPr sz="4800" dirty="0"/>
              <a:t> </a:t>
            </a:r>
            <a:r>
              <a:rPr sz="4800" dirty="0" err="1"/>
              <a:t>करें</a:t>
            </a:r>
            <a:r>
              <a:rPr sz="4800" dirty="0"/>
              <a:t>।  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sz="4800" dirty="0"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sz="4800" dirty="0" err="1"/>
              <a:t>खोज</a:t>
            </a:r>
            <a:r>
              <a:rPr sz="4800" dirty="0"/>
              <a:t> </a:t>
            </a:r>
            <a:r>
              <a:rPr sz="4800" dirty="0" err="1"/>
              <a:t>टीम</a:t>
            </a:r>
            <a:r>
              <a:rPr sz="4800" dirty="0"/>
              <a:t> </a:t>
            </a:r>
            <a:r>
              <a:rPr sz="4800" dirty="0" err="1"/>
              <a:t>की</a:t>
            </a:r>
            <a:r>
              <a:rPr sz="4800" dirty="0"/>
              <a:t> </a:t>
            </a:r>
            <a:r>
              <a:rPr sz="4800" dirty="0" err="1"/>
              <a:t>संरचना</a:t>
            </a:r>
            <a:r>
              <a:rPr sz="4800" dirty="0"/>
              <a:t> </a:t>
            </a:r>
            <a:r>
              <a:rPr sz="4800" dirty="0" err="1"/>
              <a:t>और</a:t>
            </a:r>
            <a:r>
              <a:rPr sz="4800" dirty="0"/>
              <a:t> </a:t>
            </a:r>
            <a:r>
              <a:rPr sz="4800" dirty="0" err="1"/>
              <a:t>उपयोग</a:t>
            </a:r>
            <a:r>
              <a:rPr sz="4800" dirty="0"/>
              <a:t> </a:t>
            </a:r>
            <a:r>
              <a:rPr sz="4800" dirty="0" err="1"/>
              <a:t>किए</a:t>
            </a:r>
            <a:r>
              <a:rPr sz="4800" dirty="0"/>
              <a:t> </a:t>
            </a:r>
            <a:r>
              <a:rPr sz="4800" dirty="0" err="1"/>
              <a:t>जाने</a:t>
            </a:r>
            <a:r>
              <a:rPr sz="4800" dirty="0"/>
              <a:t> </a:t>
            </a:r>
            <a:r>
              <a:rPr sz="4800" dirty="0" err="1"/>
              <a:t>वाले</a:t>
            </a:r>
            <a:r>
              <a:rPr sz="4800" dirty="0"/>
              <a:t> </a:t>
            </a:r>
            <a:r>
              <a:rPr sz="4800" dirty="0" err="1"/>
              <a:t>बुनियादी</a:t>
            </a:r>
            <a:r>
              <a:rPr sz="4800" dirty="0"/>
              <a:t> </a:t>
            </a:r>
            <a:r>
              <a:rPr sz="4800" dirty="0" err="1"/>
              <a:t>उपकरण</a:t>
            </a:r>
            <a:r>
              <a:rPr sz="4800" dirty="0"/>
              <a:t> </a:t>
            </a:r>
            <a:r>
              <a:rPr sz="4800" dirty="0" err="1"/>
              <a:t>का</a:t>
            </a:r>
            <a:r>
              <a:rPr sz="4800" dirty="0"/>
              <a:t> </a:t>
            </a:r>
            <a:r>
              <a:rPr sz="4800" dirty="0" err="1"/>
              <a:t>वर्णन</a:t>
            </a:r>
            <a:r>
              <a:rPr sz="4800" dirty="0"/>
              <a:t> </a:t>
            </a:r>
            <a:r>
              <a:rPr sz="4800" dirty="0" err="1"/>
              <a:t>करें</a:t>
            </a:r>
            <a:r>
              <a:rPr sz="4800" dirty="0"/>
              <a:t>।  </a:t>
            </a:r>
            <a:endParaRPr lang="en-US" sz="4800" dirty="0"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sz="4800" dirty="0"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sz="4800" dirty="0"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sz="4800" dirty="0" err="1"/>
              <a:t>खोजने</a:t>
            </a:r>
            <a:r>
              <a:rPr sz="4800" dirty="0"/>
              <a:t> </a:t>
            </a:r>
            <a:r>
              <a:rPr sz="4800" dirty="0" err="1"/>
              <a:t>और</a:t>
            </a:r>
            <a:r>
              <a:rPr sz="4800" dirty="0"/>
              <a:t> </a:t>
            </a:r>
            <a:r>
              <a:rPr sz="4800" dirty="0" err="1"/>
              <a:t>स्थान</a:t>
            </a:r>
            <a:r>
              <a:rPr sz="4800" dirty="0"/>
              <a:t> </a:t>
            </a:r>
            <a:r>
              <a:rPr sz="4800" dirty="0" err="1"/>
              <a:t>निर्धारित</a:t>
            </a:r>
            <a:r>
              <a:rPr sz="4800" dirty="0"/>
              <a:t> </a:t>
            </a:r>
            <a:r>
              <a:rPr sz="4800" dirty="0" err="1"/>
              <a:t>करने</a:t>
            </a:r>
            <a:r>
              <a:rPr sz="4800" dirty="0"/>
              <a:t> </a:t>
            </a:r>
            <a:r>
              <a:rPr sz="4800" dirty="0" err="1"/>
              <a:t>के</a:t>
            </a:r>
            <a:r>
              <a:rPr sz="4800" dirty="0"/>
              <a:t> </a:t>
            </a:r>
            <a:r>
              <a:rPr sz="4800" dirty="0" err="1"/>
              <a:t>लिए</a:t>
            </a:r>
            <a:r>
              <a:rPr sz="4800" dirty="0"/>
              <a:t> </a:t>
            </a:r>
            <a:r>
              <a:rPr sz="4800" dirty="0" err="1"/>
              <a:t>चरणों</a:t>
            </a:r>
            <a:r>
              <a:rPr sz="4800" dirty="0"/>
              <a:t> </a:t>
            </a:r>
            <a:r>
              <a:rPr sz="4800" dirty="0" err="1"/>
              <a:t>को</a:t>
            </a:r>
            <a:r>
              <a:rPr sz="4800" dirty="0"/>
              <a:t> </a:t>
            </a:r>
            <a:r>
              <a:rPr sz="4800" dirty="0" err="1"/>
              <a:t>सूचीबद्ध</a:t>
            </a:r>
            <a:r>
              <a:rPr sz="4800" dirty="0"/>
              <a:t> </a:t>
            </a:r>
            <a:r>
              <a:rPr sz="4800" dirty="0" err="1"/>
              <a:t>और</a:t>
            </a:r>
            <a:r>
              <a:rPr sz="4800" dirty="0"/>
              <a:t> </a:t>
            </a:r>
            <a:r>
              <a:rPr sz="4800" dirty="0" err="1"/>
              <a:t>वर्णित</a:t>
            </a:r>
            <a:r>
              <a:rPr sz="4800" dirty="0"/>
              <a:t> </a:t>
            </a:r>
            <a:r>
              <a:rPr sz="4800" dirty="0" err="1"/>
              <a:t>करें</a:t>
            </a:r>
            <a:r>
              <a:rPr sz="4800" dirty="0"/>
              <a:t>।</a:t>
            </a:r>
          </a:p>
        </p:txBody>
      </p: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85725"/>
            <a:ext cx="1780112" cy="17584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/>
          </a:p>
        </p:txBody>
      </p:sp>
      <p:sp>
        <p:nvSpPr>
          <p:cNvPr id="27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71" name="PPT 6 -"/>
          <p:cNvSpPr txBox="1"/>
          <p:nvPr/>
        </p:nvSpPr>
        <p:spPr>
          <a:xfrm>
            <a:off x="22133219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="1" dirty="0"/>
          </a:p>
        </p:txBody>
      </p:sp>
      <p:sp>
        <p:nvSpPr>
          <p:cNvPr id="27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20</a:t>
            </a:fld>
            <a:endParaRPr/>
          </a:p>
        </p:txBody>
      </p:sp>
      <p:pic>
        <p:nvPicPr>
          <p:cNvPr id="274" name="Rubble5" descr="Rubble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142999"/>
            <a:ext cx="15240001" cy="1143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665812" cy="1714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/>
          </a:p>
        </p:txBody>
      </p:sp>
      <p:sp>
        <p:nvSpPr>
          <p:cNvPr id="27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78" name="PPT 6 -"/>
          <p:cNvSpPr txBox="1"/>
          <p:nvPr/>
        </p:nvSpPr>
        <p:spPr>
          <a:xfrm>
            <a:off x="22133218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="1" dirty="0"/>
          </a:p>
        </p:txBody>
      </p:sp>
      <p:sp>
        <p:nvSpPr>
          <p:cNvPr id="27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21</a:t>
            </a:fld>
            <a:endParaRPr/>
          </a:p>
        </p:txBody>
      </p:sp>
      <p:pic>
        <p:nvPicPr>
          <p:cNvPr id="281" name="Rubble6" descr="Rubble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569" y="1142999"/>
            <a:ext cx="15238862" cy="1143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4" y="15373"/>
            <a:ext cx="1780112" cy="1714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/>
          </a:p>
        </p:txBody>
      </p:sp>
      <p:sp>
        <p:nvSpPr>
          <p:cNvPr id="28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85" name="PPT 6 -"/>
          <p:cNvSpPr txBox="1"/>
          <p:nvPr/>
        </p:nvSpPr>
        <p:spPr>
          <a:xfrm>
            <a:off x="22133219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="1" dirty="0"/>
          </a:p>
        </p:txBody>
      </p:sp>
      <p:sp>
        <p:nvSpPr>
          <p:cNvPr id="28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22</a:t>
            </a:fld>
            <a:endParaRPr/>
          </a:p>
        </p:txBody>
      </p:sp>
      <p:pic>
        <p:nvPicPr>
          <p:cNvPr id="288" name="Rubble7" descr="Rubble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595" y="1142999"/>
            <a:ext cx="15238810" cy="1143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780112" cy="1714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/>
          </a:p>
        </p:txBody>
      </p:sp>
      <p:sp>
        <p:nvSpPr>
          <p:cNvPr id="29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92" name="PPT 6 -"/>
          <p:cNvSpPr txBox="1"/>
          <p:nvPr/>
        </p:nvSpPr>
        <p:spPr>
          <a:xfrm>
            <a:off x="22133219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="1" dirty="0"/>
          </a:p>
        </p:txBody>
      </p:sp>
      <p:sp>
        <p:nvSpPr>
          <p:cNvPr id="293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23</a:t>
            </a:fld>
            <a:endParaRPr/>
          </a:p>
        </p:txBody>
      </p:sp>
      <p:pic>
        <p:nvPicPr>
          <p:cNvPr id="295" name="Rubble8" descr="Rubble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585" y="1143000"/>
            <a:ext cx="15238830" cy="1143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694387" cy="1714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/>
          </a:p>
        </p:txBody>
      </p:sp>
      <p:sp>
        <p:nvSpPr>
          <p:cNvPr id="29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99" name="PPT 6 -"/>
          <p:cNvSpPr txBox="1"/>
          <p:nvPr/>
        </p:nvSpPr>
        <p:spPr>
          <a:xfrm>
            <a:off x="22133219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="1" dirty="0"/>
          </a:p>
        </p:txBody>
      </p:sp>
      <p:sp>
        <p:nvSpPr>
          <p:cNvPr id="30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24</a:t>
            </a:fld>
            <a:endParaRPr/>
          </a:p>
        </p:txBody>
      </p:sp>
      <p:pic>
        <p:nvPicPr>
          <p:cNvPr id="302" name="Rubble9" descr="Rubble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985" y="1142999"/>
            <a:ext cx="16798030" cy="1143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751537" cy="1714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/>
          </a:p>
        </p:txBody>
      </p:sp>
      <p:sp>
        <p:nvSpPr>
          <p:cNvPr id="30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06" name="PPT 6 -"/>
          <p:cNvSpPr txBox="1"/>
          <p:nvPr/>
        </p:nvSpPr>
        <p:spPr>
          <a:xfrm>
            <a:off x="22133219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="1" dirty="0"/>
          </a:p>
        </p:txBody>
      </p:sp>
      <p:sp>
        <p:nvSpPr>
          <p:cNvPr id="30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25</a:t>
            </a:fld>
            <a:endParaRPr/>
          </a:p>
        </p:txBody>
      </p:sp>
      <p:pic>
        <p:nvPicPr>
          <p:cNvPr id="309" name="Rubble10" descr="Rubble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713" y="1143000"/>
            <a:ext cx="17154574" cy="1143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637237" cy="1714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>
              <a:latin typeface="Open Sans"/>
            </a:endParaRPr>
          </a:p>
        </p:txBody>
      </p:sp>
      <p:sp>
        <p:nvSpPr>
          <p:cNvPr id="31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313" name="PPT 6 -"/>
          <p:cNvSpPr txBox="1"/>
          <p:nvPr/>
        </p:nvSpPr>
        <p:spPr>
          <a:xfrm>
            <a:off x="22133218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="1" dirty="0">
              <a:latin typeface="Open Sans"/>
            </a:endParaRPr>
          </a:p>
        </p:txBody>
      </p:sp>
      <p:sp>
        <p:nvSpPr>
          <p:cNvPr id="31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3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26</a:t>
            </a:fld>
            <a:endParaRPr/>
          </a:p>
        </p:txBody>
      </p:sp>
      <p:sp>
        <p:nvSpPr>
          <p:cNvPr id="316" name="Search Modalities"/>
          <p:cNvSpPr txBox="1"/>
          <p:nvPr/>
        </p:nvSpPr>
        <p:spPr>
          <a:xfrm>
            <a:off x="1032965" y="2292557"/>
            <a:ext cx="7449138" cy="1182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b="0" dirty="0"/>
              <a:t>खोज के तौर-तरीके</a:t>
            </a:r>
          </a:p>
        </p:txBody>
      </p:sp>
      <p:sp>
        <p:nvSpPr>
          <p:cNvPr id="317" name="Rounded Rectangle"/>
          <p:cNvSpPr/>
          <p:nvPr/>
        </p:nvSpPr>
        <p:spPr>
          <a:xfrm>
            <a:off x="2677287" y="7023316"/>
            <a:ext cx="8890001" cy="3048001"/>
          </a:xfrm>
          <a:prstGeom prst="roundRect">
            <a:avLst>
              <a:gd name="adj" fmla="val 4167"/>
            </a:avLst>
          </a:prstGeom>
          <a:solidFill>
            <a:srgbClr val="88192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318" name="Hasty search"/>
          <p:cNvSpPr txBox="1"/>
          <p:nvPr/>
        </p:nvSpPr>
        <p:spPr>
          <a:xfrm>
            <a:off x="3607006" y="7944066"/>
            <a:ext cx="7030565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जल्दबाजी में खोज</a:t>
            </a:r>
          </a:p>
        </p:txBody>
      </p:sp>
      <p:sp>
        <p:nvSpPr>
          <p:cNvPr id="319" name="Rounded Rectangle"/>
          <p:cNvSpPr/>
          <p:nvPr/>
        </p:nvSpPr>
        <p:spPr>
          <a:xfrm>
            <a:off x="12816711" y="7023316"/>
            <a:ext cx="8890001" cy="3048001"/>
          </a:xfrm>
          <a:prstGeom prst="roundRect">
            <a:avLst>
              <a:gd name="adj" fmla="val 4167"/>
            </a:avLst>
          </a:prstGeom>
          <a:solidFill>
            <a:srgbClr val="88192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320" name="Extensive search"/>
          <p:cNvSpPr txBox="1"/>
          <p:nvPr/>
        </p:nvSpPr>
        <p:spPr>
          <a:xfrm>
            <a:off x="13565108" y="7944067"/>
            <a:ext cx="7393207" cy="2098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व्यापक खोज</a:t>
            </a:r>
          </a:p>
          <a:p>
            <a:r>
              <a:rPr dirty="0">
                <a:latin typeface="Open Sans"/>
              </a:rPr>
              <a:t>  </a:t>
            </a:r>
          </a:p>
        </p:txBody>
      </p:sp>
      <p:grpSp>
        <p:nvGrpSpPr>
          <p:cNvPr id="323" name="Group"/>
          <p:cNvGrpSpPr/>
          <p:nvPr/>
        </p:nvGrpSpPr>
        <p:grpSpPr>
          <a:xfrm>
            <a:off x="6512688" y="5168731"/>
            <a:ext cx="1219201" cy="1681958"/>
            <a:chOff x="0" y="115975"/>
            <a:chExt cx="1219200" cy="1681957"/>
          </a:xfrm>
        </p:grpSpPr>
        <p:sp>
          <p:nvSpPr>
            <p:cNvPr id="32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88192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322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  </a:t>
              </a:r>
            </a:p>
          </p:txBody>
        </p:sp>
      </p:grpSp>
      <p:grpSp>
        <p:nvGrpSpPr>
          <p:cNvPr id="326" name="Group"/>
          <p:cNvGrpSpPr/>
          <p:nvPr/>
        </p:nvGrpSpPr>
        <p:grpSpPr>
          <a:xfrm>
            <a:off x="16652111" y="5168731"/>
            <a:ext cx="1219201" cy="1681958"/>
            <a:chOff x="0" y="115975"/>
            <a:chExt cx="1219200" cy="1681957"/>
          </a:xfrm>
        </p:grpSpPr>
        <p:sp>
          <p:nvSpPr>
            <p:cNvPr id="32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88192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325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pic>
        <p:nvPicPr>
          <p:cNvPr id="18" name="Picture 17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722962" cy="1714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>
              <a:latin typeface="Open Sans"/>
            </a:endParaRPr>
          </a:p>
        </p:txBody>
      </p:sp>
      <p:sp>
        <p:nvSpPr>
          <p:cNvPr id="32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330" name="PPT 6 -"/>
          <p:cNvSpPr txBox="1"/>
          <p:nvPr/>
        </p:nvSpPr>
        <p:spPr>
          <a:xfrm>
            <a:off x="22133218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="1" dirty="0">
              <a:latin typeface="Open Sans"/>
            </a:endParaRPr>
          </a:p>
        </p:txBody>
      </p:sp>
      <p:sp>
        <p:nvSpPr>
          <p:cNvPr id="33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3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27</a:t>
            </a:fld>
            <a:endParaRPr/>
          </a:p>
        </p:txBody>
      </p:sp>
      <p:sp>
        <p:nvSpPr>
          <p:cNvPr id="333" name="Search Methods"/>
          <p:cNvSpPr txBox="1"/>
          <p:nvPr/>
        </p:nvSpPr>
        <p:spPr>
          <a:xfrm>
            <a:off x="11339056" y="2724645"/>
            <a:ext cx="6845382" cy="2094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 lang="en-US" dirty="0"/>
          </a:p>
          <a:p>
            <a:r>
              <a:rPr lang="en-US" sz="6600" b="0" dirty="0"/>
              <a:t>1. </a:t>
            </a:r>
            <a:r>
              <a:rPr sz="6600" b="0" dirty="0" err="1"/>
              <a:t>शारीरिक</a:t>
            </a:r>
            <a:r>
              <a:rPr sz="6600" b="0" dirty="0"/>
              <a:t> खोज  </a:t>
            </a:r>
          </a:p>
        </p:txBody>
      </p:sp>
      <p:sp>
        <p:nvSpPr>
          <p:cNvPr id="335" name="Physical search"/>
          <p:cNvSpPr txBox="1"/>
          <p:nvPr/>
        </p:nvSpPr>
        <p:spPr>
          <a:xfrm>
            <a:off x="10320233" y="6365557"/>
            <a:ext cx="6162261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Open Sans"/>
              </a:rPr>
              <a:t>2. </a:t>
            </a:r>
            <a:r>
              <a:rPr dirty="0" err="1">
                <a:solidFill>
                  <a:srgbClr val="C00000"/>
                </a:solidFill>
                <a:latin typeface="Open Sans"/>
              </a:rPr>
              <a:t>कुत्ता</a:t>
            </a:r>
            <a:r>
              <a:rPr dirty="0">
                <a:solidFill>
                  <a:srgbClr val="C00000"/>
                </a:solidFill>
                <a:latin typeface="Open Sans"/>
              </a:rPr>
              <a:t> </a:t>
            </a:r>
            <a:r>
              <a:rPr dirty="0" err="1">
                <a:solidFill>
                  <a:srgbClr val="C00000"/>
                </a:solidFill>
                <a:latin typeface="Open Sans"/>
              </a:rPr>
              <a:t>खोज</a:t>
            </a:r>
            <a:r>
              <a:rPr dirty="0">
                <a:solidFill>
                  <a:srgbClr val="C00000"/>
                </a:solidFill>
                <a:latin typeface="Open Sans"/>
              </a:rPr>
              <a:t>  </a:t>
            </a:r>
          </a:p>
        </p:txBody>
      </p:sp>
      <p:sp>
        <p:nvSpPr>
          <p:cNvPr id="337" name="Canine search"/>
          <p:cNvSpPr txBox="1"/>
          <p:nvPr/>
        </p:nvSpPr>
        <p:spPr>
          <a:xfrm>
            <a:off x="9693220" y="7442417"/>
            <a:ext cx="4997560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>
                <a:latin typeface="Open Sans"/>
              </a:rPr>
              <a:t>  </a:t>
            </a:r>
          </a:p>
        </p:txBody>
      </p:sp>
      <p:sp>
        <p:nvSpPr>
          <p:cNvPr id="339" name="1"/>
          <p:cNvSpPr txBox="1"/>
          <p:nvPr/>
        </p:nvSpPr>
        <p:spPr>
          <a:xfrm>
            <a:off x="11518901" y="8427302"/>
            <a:ext cx="6987317" cy="19028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 numCol="1" anchor="t">
            <a:noAutofit/>
          </a:bodyPr>
          <a:lstStyle>
            <a:lvl1pPr>
              <a:defRPr sz="7200" i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 lang="en-US" sz="6600" dirty="0"/>
          </a:p>
          <a:p>
            <a:r>
              <a:rPr lang="en-US" sz="6600" dirty="0"/>
              <a:t>3. </a:t>
            </a:r>
            <a:r>
              <a:rPr sz="6600" dirty="0" err="1"/>
              <a:t>तकनीकी</a:t>
            </a:r>
            <a:r>
              <a:rPr sz="6600" dirty="0"/>
              <a:t> </a:t>
            </a:r>
            <a:r>
              <a:rPr sz="6600" dirty="0" err="1"/>
              <a:t>खोज</a:t>
            </a:r>
            <a:r>
              <a:rPr sz="6600" dirty="0"/>
              <a:t>  </a:t>
            </a:r>
          </a:p>
        </p:txBody>
      </p:sp>
      <p:sp>
        <p:nvSpPr>
          <p:cNvPr id="342" name="Technical search"/>
          <p:cNvSpPr txBox="1"/>
          <p:nvPr/>
        </p:nvSpPr>
        <p:spPr>
          <a:xfrm>
            <a:off x="17453728" y="7442417"/>
            <a:ext cx="4884039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>
                <a:latin typeface="Open Sans"/>
              </a:rPr>
              <a:t>  </a:t>
            </a:r>
          </a:p>
        </p:txBody>
      </p:sp>
      <p:pic>
        <p:nvPicPr>
          <p:cNvPr id="23" name="Picture 2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665812" cy="17145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5019F-3C52-3850-1129-869C47B2BEE3}"/>
              </a:ext>
            </a:extLst>
          </p:cNvPr>
          <p:cNvSpPr txBox="1"/>
          <p:nvPr/>
        </p:nvSpPr>
        <p:spPr>
          <a:xfrm>
            <a:off x="2497760" y="2062444"/>
            <a:ext cx="5155370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hi-IN" sz="7200" dirty="0">
                <a:solidFill>
                  <a:srgbClr val="C00000"/>
                </a:solidFill>
              </a:rPr>
              <a:t>खोज के तरीके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>
              <a:latin typeface="Open Sans"/>
            </a:endParaRPr>
          </a:p>
        </p:txBody>
      </p:sp>
      <p:sp>
        <p:nvSpPr>
          <p:cNvPr id="35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352" name="PPT 6 -"/>
          <p:cNvSpPr txBox="1"/>
          <p:nvPr/>
        </p:nvSpPr>
        <p:spPr>
          <a:xfrm>
            <a:off x="22133218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="1" dirty="0">
              <a:latin typeface="Open Sans"/>
            </a:endParaRPr>
          </a:p>
        </p:txBody>
      </p:sp>
      <p:sp>
        <p:nvSpPr>
          <p:cNvPr id="353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3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28</a:t>
            </a:fld>
            <a:endParaRPr dirty="0"/>
          </a:p>
        </p:txBody>
      </p:sp>
      <p:pic>
        <p:nvPicPr>
          <p:cNvPr id="355" name="hotel" descr="hote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468" y="1777999"/>
            <a:ext cx="13918074" cy="101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Physical Search"/>
          <p:cNvSpPr txBox="1">
            <a:spLocks noGrp="1"/>
          </p:cNvSpPr>
          <p:nvPr>
            <p:ph type="body" sz="quarter" idx="4294967295"/>
          </p:nvPr>
        </p:nvSpPr>
        <p:spPr>
          <a:xfrm>
            <a:off x="1258656" y="5850095"/>
            <a:ext cx="6397906" cy="2557661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i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Physical Search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2"/>
            <a:ext cx="1894412" cy="16419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>
              <a:latin typeface="Open Sans"/>
            </a:endParaRPr>
          </a:p>
        </p:txBody>
      </p:sp>
      <p:sp>
        <p:nvSpPr>
          <p:cNvPr id="35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360" name="PPT 6 -"/>
          <p:cNvSpPr txBox="1"/>
          <p:nvPr/>
        </p:nvSpPr>
        <p:spPr>
          <a:xfrm>
            <a:off x="22133219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="1" dirty="0">
              <a:latin typeface="Open Sans"/>
            </a:endParaRPr>
          </a:p>
        </p:txBody>
      </p:sp>
      <p:sp>
        <p:nvSpPr>
          <p:cNvPr id="36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3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29</a:t>
            </a:fld>
            <a:endParaRPr/>
          </a:p>
        </p:txBody>
      </p:sp>
      <p:pic>
        <p:nvPicPr>
          <p:cNvPr id="363" name="image.tif" descr="imag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914" y="1778000"/>
            <a:ext cx="14515549" cy="101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Void Search"/>
          <p:cNvSpPr txBox="1">
            <a:spLocks noGrp="1"/>
          </p:cNvSpPr>
          <p:nvPr>
            <p:ph type="body" sz="quarter" idx="4294967295"/>
          </p:nvPr>
        </p:nvSpPr>
        <p:spPr>
          <a:xfrm>
            <a:off x="1258656" y="5850095"/>
            <a:ext cx="6397906" cy="2557661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i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Void Search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4175" y="0"/>
            <a:ext cx="1971675" cy="1714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  </a:t>
            </a:r>
          </a:p>
        </p:txBody>
      </p:sp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5" name="PPT 6 -"/>
          <p:cNvSpPr txBox="1"/>
          <p:nvPr/>
        </p:nvSpPr>
        <p:spPr>
          <a:xfrm>
            <a:off x="21872764" y="12813338"/>
            <a:ext cx="679070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 dirty="0"/>
              <a:t>  -  </a:t>
            </a:r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</a:t>
            </a:fld>
            <a:endParaRPr/>
          </a:p>
        </p:txBody>
      </p:sp>
      <p:sp>
        <p:nvSpPr>
          <p:cNvPr id="128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3163244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इस</a:t>
            </a:r>
            <a:r>
              <a:rPr dirty="0"/>
              <a:t> </a:t>
            </a:r>
            <a:r>
              <a:rPr dirty="0" err="1"/>
              <a:t>पाठ</a:t>
            </a:r>
            <a:r>
              <a:rPr dirty="0"/>
              <a:t> </a:t>
            </a:r>
            <a:r>
              <a:rPr dirty="0" err="1"/>
              <a:t>को</a:t>
            </a:r>
            <a:r>
              <a:rPr dirty="0"/>
              <a:t> </a:t>
            </a:r>
            <a:r>
              <a:rPr dirty="0" err="1"/>
              <a:t>पूरा</a:t>
            </a:r>
            <a:r>
              <a:rPr dirty="0"/>
              <a:t> </a:t>
            </a:r>
            <a:r>
              <a:rPr dirty="0" err="1"/>
              <a:t>करने</a:t>
            </a:r>
            <a:r>
              <a:rPr dirty="0"/>
              <a:t> </a:t>
            </a:r>
            <a:r>
              <a:rPr dirty="0" err="1"/>
              <a:t>पर</a:t>
            </a:r>
            <a:r>
              <a:rPr dirty="0"/>
              <a:t>, </a:t>
            </a:r>
            <a:r>
              <a:rPr dirty="0" err="1"/>
              <a:t>आप</a:t>
            </a:r>
            <a:r>
              <a:rPr dirty="0"/>
              <a:t> </a:t>
            </a:r>
            <a:r>
              <a:rPr dirty="0" err="1"/>
              <a:t>सक्षम</a:t>
            </a:r>
            <a:r>
              <a:rPr dirty="0"/>
              <a:t> </a:t>
            </a:r>
            <a:r>
              <a:rPr dirty="0" err="1"/>
              <a:t>होंगे</a:t>
            </a:r>
            <a:r>
              <a:rPr dirty="0"/>
              <a:t>:  </a:t>
            </a:r>
          </a:p>
        </p:txBody>
      </p:sp>
      <p:sp>
        <p:nvSpPr>
          <p:cNvPr id="129" name="OBJECTIVES"/>
          <p:cNvSpPr txBox="1"/>
          <p:nvPr/>
        </p:nvSpPr>
        <p:spPr>
          <a:xfrm>
            <a:off x="2683564" y="1270475"/>
            <a:ext cx="3745023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उद्देश्य  </a:t>
            </a:r>
          </a:p>
        </p:txBody>
      </p:sp>
      <p:sp>
        <p:nvSpPr>
          <p:cNvPr id="130" name="Define void space and identify probable locations in the four basic collapse patterns.…"/>
          <p:cNvSpPr txBox="1"/>
          <p:nvPr/>
        </p:nvSpPr>
        <p:spPr>
          <a:xfrm>
            <a:off x="11860613" y="3769263"/>
            <a:ext cx="11606301" cy="8792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खाली स्थान को परिभाषित करें और चार मूल ढहने के पैटर्न में संभावित स्थानों की पहचान करें।  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खोजने और स्थान बनाने के चरणों की सूची बनाएं और वर्णन करें।  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दो अलग-अलग पैटर्न का उपयोग करते हुए, भौतिक खोज और स्थान के लिए चरणों को दो व्यावहारिक अभ्यासों में प्रदर्शित करें।  </a:t>
            </a:r>
          </a:p>
        </p:txBody>
      </p:sp>
      <p:grpSp>
        <p:nvGrpSpPr>
          <p:cNvPr id="133" name="Group"/>
          <p:cNvGrpSpPr/>
          <p:nvPr/>
        </p:nvGrpSpPr>
        <p:grpSpPr>
          <a:xfrm>
            <a:off x="10013073" y="3604422"/>
            <a:ext cx="1219201" cy="1681958"/>
            <a:chOff x="0" y="115975"/>
            <a:chExt cx="1219200" cy="1681957"/>
          </a:xfrm>
        </p:grpSpPr>
        <p:sp>
          <p:nvSpPr>
            <p:cNvPr id="13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2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  </a:t>
              </a:r>
            </a:p>
          </p:txBody>
        </p:sp>
      </p:grpSp>
      <p:grpSp>
        <p:nvGrpSpPr>
          <p:cNvPr id="136" name="Group"/>
          <p:cNvGrpSpPr/>
          <p:nvPr/>
        </p:nvGrpSpPr>
        <p:grpSpPr>
          <a:xfrm>
            <a:off x="10013073" y="6944155"/>
            <a:ext cx="1219201" cy="1681958"/>
            <a:chOff x="0" y="115975"/>
            <a:chExt cx="1219200" cy="1681957"/>
          </a:xfrm>
        </p:grpSpPr>
        <p:sp>
          <p:nvSpPr>
            <p:cNvPr id="13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5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  </a:t>
              </a:r>
            </a:p>
          </p:txBody>
        </p:sp>
      </p:grpSp>
      <p:grpSp>
        <p:nvGrpSpPr>
          <p:cNvPr id="139" name="Group"/>
          <p:cNvGrpSpPr/>
          <p:nvPr/>
        </p:nvGrpSpPr>
        <p:grpSpPr>
          <a:xfrm>
            <a:off x="10013073" y="9534603"/>
            <a:ext cx="1219201" cy="1681958"/>
            <a:chOff x="0" y="115975"/>
            <a:chExt cx="1219200" cy="1681957"/>
          </a:xfrm>
        </p:grpSpPr>
        <p:sp>
          <p:nvSpPr>
            <p:cNvPr id="13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8" name="6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6</a:t>
              </a:r>
            </a:p>
          </p:txBody>
        </p:sp>
      </p:grp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894412" cy="17145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/>
          </a:p>
        </p:txBody>
      </p:sp>
      <p:sp>
        <p:nvSpPr>
          <p:cNvPr id="36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68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6  -  </a:t>
            </a:r>
          </a:p>
        </p:txBody>
      </p:sp>
      <p:sp>
        <p:nvSpPr>
          <p:cNvPr id="36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IN" smtClean="0"/>
              <a:pPr/>
              <a:t>30</a:t>
            </a:fld>
            <a:endParaRPr dirty="0"/>
          </a:p>
        </p:txBody>
      </p:sp>
      <p:sp>
        <p:nvSpPr>
          <p:cNvPr id="371" name="“We are rescuers – make some noise so we can hear you!!”"/>
          <p:cNvSpPr txBox="1"/>
          <p:nvPr/>
        </p:nvSpPr>
        <p:spPr>
          <a:xfrm>
            <a:off x="1213363" y="4916787"/>
            <a:ext cx="6631150" cy="2654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“हम बचाने वाले हैं - कुछ शोर करो ताकि हम तुम्हें सुन सकें!!”  </a:t>
            </a:r>
          </a:p>
        </p:txBody>
      </p:sp>
      <p:sp>
        <p:nvSpPr>
          <p:cNvPr id="372" name="Silence is essential"/>
          <p:cNvSpPr txBox="1"/>
          <p:nvPr/>
        </p:nvSpPr>
        <p:spPr>
          <a:xfrm>
            <a:off x="990273" y="7864472"/>
            <a:ext cx="9236008" cy="1270672"/>
          </a:xfrm>
          <a:prstGeom prst="rect">
            <a:avLst/>
          </a:prstGeom>
          <a:ln w="50800">
            <a:solidFill>
              <a:srgbClr val="585756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 anchor="ctr">
            <a:norm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000" cap="all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चुप्पी आवश्यक है  </a:t>
            </a:r>
          </a:p>
        </p:txBody>
      </p:sp>
      <p:pic>
        <p:nvPicPr>
          <p:cNvPr id="373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4854" y="698190"/>
            <a:ext cx="11666299" cy="1270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Hailing Method"/>
          <p:cNvSpPr txBox="1"/>
          <p:nvPr/>
        </p:nvSpPr>
        <p:spPr>
          <a:xfrm>
            <a:off x="1077422" y="2642074"/>
            <a:ext cx="7868195" cy="126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हेलिंग विधि  </a:t>
            </a:r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894412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/>
          </a:p>
        </p:txBody>
      </p:sp>
      <p:sp>
        <p:nvSpPr>
          <p:cNvPr id="37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78" name="PPT 6 -"/>
          <p:cNvSpPr txBox="1"/>
          <p:nvPr/>
        </p:nvSpPr>
        <p:spPr>
          <a:xfrm>
            <a:off x="22133218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="1" dirty="0"/>
          </a:p>
        </p:txBody>
      </p:sp>
      <p:sp>
        <p:nvSpPr>
          <p:cNvPr id="37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31</a:t>
            </a:fld>
            <a:endParaRPr/>
          </a:p>
        </p:txBody>
      </p:sp>
      <p:sp>
        <p:nvSpPr>
          <p:cNvPr id="381" name="“Go right,…"/>
          <p:cNvSpPr txBox="1"/>
          <p:nvPr/>
        </p:nvSpPr>
        <p:spPr>
          <a:xfrm>
            <a:off x="1285549" y="5638464"/>
            <a:ext cx="6109230" cy="2439072"/>
          </a:xfrm>
          <a:prstGeom prst="rect">
            <a:avLst/>
          </a:prstGeom>
          <a:ln w="50800">
            <a:solidFill>
              <a:srgbClr val="585756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 anchor="ctr">
            <a:norm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 cap="all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“</a:t>
            </a:r>
            <a:r>
              <a:rPr dirty="0" err="1"/>
              <a:t>दाएं</a:t>
            </a:r>
            <a:r>
              <a:rPr dirty="0"/>
              <a:t> </a:t>
            </a:r>
            <a:r>
              <a:rPr dirty="0" err="1"/>
              <a:t>जाओ</a:t>
            </a:r>
            <a:r>
              <a:rPr dirty="0"/>
              <a:t>,  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 cap="all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hi-IN" dirty="0"/>
              <a:t>दाएं</a:t>
            </a:r>
            <a:r>
              <a:rPr dirty="0"/>
              <a:t> </a:t>
            </a:r>
            <a:r>
              <a:rPr dirty="0" err="1"/>
              <a:t>रहो</a:t>
            </a:r>
            <a:r>
              <a:rPr dirty="0"/>
              <a:t>।”  </a:t>
            </a:r>
          </a:p>
        </p:txBody>
      </p:sp>
      <p:pic>
        <p:nvPicPr>
          <p:cNvPr id="382" name="Search go right" descr="Search go righ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5499" y="1143000"/>
            <a:ext cx="12348811" cy="1143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earch Patterns:…"/>
          <p:cNvSpPr txBox="1"/>
          <p:nvPr/>
        </p:nvSpPr>
        <p:spPr>
          <a:xfrm>
            <a:off x="3657600" y="1967948"/>
            <a:ext cx="5288017" cy="1955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खोज पैटर्न:  </a:t>
            </a:r>
          </a:p>
          <a:p>
            <a: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कई कमरे  </a:t>
            </a:r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894412" cy="171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/>
          </a:p>
        </p:txBody>
      </p:sp>
      <p:sp>
        <p:nvSpPr>
          <p:cNvPr id="38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87" name="PPT 6 -"/>
          <p:cNvSpPr txBox="1"/>
          <p:nvPr/>
        </p:nvSpPr>
        <p:spPr>
          <a:xfrm>
            <a:off x="22133218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="1" dirty="0"/>
          </a:p>
        </p:txBody>
      </p:sp>
      <p:sp>
        <p:nvSpPr>
          <p:cNvPr id="38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32</a:t>
            </a:fld>
            <a:endParaRPr/>
          </a:p>
        </p:txBody>
      </p:sp>
      <p:pic>
        <p:nvPicPr>
          <p:cNvPr id="390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462" y="2614676"/>
            <a:ext cx="14927553" cy="9732595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Search Patterns: Line Search"/>
          <p:cNvSpPr txBox="1"/>
          <p:nvPr/>
        </p:nvSpPr>
        <p:spPr>
          <a:xfrm>
            <a:off x="1069941" y="2127278"/>
            <a:ext cx="7868195" cy="2841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खोज पैटर्न: </a:t>
            </a:r>
            <a:endParaRPr lang="en-US" dirty="0"/>
          </a:p>
          <a:p>
            <a: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 </a:t>
            </a:r>
            <a:br>
              <a:rPr dirty="0"/>
            </a:br>
            <a:r>
              <a:rPr dirty="0"/>
              <a:t>लाइन खोज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780112" cy="1714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>
              <a:latin typeface="Open Sans"/>
            </a:endParaRPr>
          </a:p>
        </p:txBody>
      </p:sp>
      <p:sp>
        <p:nvSpPr>
          <p:cNvPr id="39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395" name="PPT 6 -"/>
          <p:cNvSpPr txBox="1"/>
          <p:nvPr/>
        </p:nvSpPr>
        <p:spPr>
          <a:xfrm>
            <a:off x="22133219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="1" dirty="0">
              <a:latin typeface="Open Sans"/>
            </a:endParaRPr>
          </a:p>
        </p:txBody>
      </p:sp>
      <p:sp>
        <p:nvSpPr>
          <p:cNvPr id="39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3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33</a:t>
            </a:fld>
            <a:endParaRPr/>
          </a:p>
        </p:txBody>
      </p:sp>
      <p:sp>
        <p:nvSpPr>
          <p:cNvPr id="398" name="Victim Management"/>
          <p:cNvSpPr txBox="1"/>
          <p:nvPr/>
        </p:nvSpPr>
        <p:spPr>
          <a:xfrm>
            <a:off x="1248880" y="2600756"/>
            <a:ext cx="7868195" cy="1068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b="0" dirty="0"/>
              <a:t>पीड़ित प्रबंधन</a:t>
            </a:r>
          </a:p>
        </p:txBody>
      </p:sp>
      <p:sp>
        <p:nvSpPr>
          <p:cNvPr id="399" name="Rounded Rectangle"/>
          <p:cNvSpPr/>
          <p:nvPr/>
        </p:nvSpPr>
        <p:spPr>
          <a:xfrm>
            <a:off x="10267366" y="4557090"/>
            <a:ext cx="12700001" cy="3048001"/>
          </a:xfrm>
          <a:prstGeom prst="roundRect">
            <a:avLst>
              <a:gd name="adj" fmla="val 4167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400" name="Precautions during a search"/>
          <p:cNvSpPr txBox="1"/>
          <p:nvPr/>
        </p:nvSpPr>
        <p:spPr>
          <a:xfrm>
            <a:off x="10785082" y="5525567"/>
            <a:ext cx="11086006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खोज के दौरान सावधानियां</a:t>
            </a:r>
          </a:p>
        </p:txBody>
      </p:sp>
      <p:sp>
        <p:nvSpPr>
          <p:cNvPr id="401" name="Rounded Rectangle"/>
          <p:cNvSpPr/>
          <p:nvPr/>
        </p:nvSpPr>
        <p:spPr>
          <a:xfrm>
            <a:off x="10267366" y="8311573"/>
            <a:ext cx="12700001" cy="3048001"/>
          </a:xfrm>
          <a:prstGeom prst="roundRect">
            <a:avLst>
              <a:gd name="adj" fmla="val 4167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402" name="Steps for initial contact with a located victim"/>
          <p:cNvSpPr txBox="1"/>
          <p:nvPr/>
        </p:nvSpPr>
        <p:spPr>
          <a:xfrm>
            <a:off x="10943586" y="8730673"/>
            <a:ext cx="9144001" cy="308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किसी पीड़ित के साथ प्रारंभिक संपर्क के लिए कदम</a:t>
            </a:r>
          </a:p>
          <a:p>
            <a:r>
              <a:rPr dirty="0">
                <a:latin typeface="Open Sans"/>
              </a:rPr>
              <a:t>  </a:t>
            </a:r>
          </a:p>
        </p:txBody>
      </p:sp>
      <p:grpSp>
        <p:nvGrpSpPr>
          <p:cNvPr id="405" name="Group"/>
          <p:cNvGrpSpPr/>
          <p:nvPr/>
        </p:nvGrpSpPr>
        <p:grpSpPr>
          <a:xfrm>
            <a:off x="8210200" y="5240111"/>
            <a:ext cx="1219201" cy="1681958"/>
            <a:chOff x="0" y="115975"/>
            <a:chExt cx="1219200" cy="1681957"/>
          </a:xfrm>
        </p:grpSpPr>
        <p:sp>
          <p:nvSpPr>
            <p:cNvPr id="403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404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/>
                <a:t>1</a:t>
              </a:r>
              <a:r>
                <a:rPr dirty="0"/>
                <a:t>  </a:t>
              </a:r>
            </a:p>
          </p:txBody>
        </p:sp>
      </p:grpSp>
      <p:grpSp>
        <p:nvGrpSpPr>
          <p:cNvPr id="408" name="Group"/>
          <p:cNvGrpSpPr/>
          <p:nvPr/>
        </p:nvGrpSpPr>
        <p:grpSpPr>
          <a:xfrm>
            <a:off x="8210200" y="8994594"/>
            <a:ext cx="1219201" cy="1681958"/>
            <a:chOff x="0" y="115975"/>
            <a:chExt cx="1219200" cy="1681957"/>
          </a:xfrm>
        </p:grpSpPr>
        <p:sp>
          <p:nvSpPr>
            <p:cNvPr id="406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407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pic>
        <p:nvPicPr>
          <p:cNvPr id="18" name="Picture 17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808687" cy="1714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>
              <a:latin typeface="Open Sans"/>
            </a:endParaRPr>
          </a:p>
        </p:txBody>
      </p:sp>
      <p:sp>
        <p:nvSpPr>
          <p:cNvPr id="41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412" name="PPT 6 -"/>
          <p:cNvSpPr txBox="1"/>
          <p:nvPr/>
        </p:nvSpPr>
        <p:spPr>
          <a:xfrm>
            <a:off x="22133218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="1" dirty="0">
              <a:latin typeface="Open Sans"/>
            </a:endParaRPr>
          </a:p>
        </p:txBody>
      </p:sp>
      <p:sp>
        <p:nvSpPr>
          <p:cNvPr id="413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4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985" y="12813338"/>
            <a:ext cx="5844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34</a:t>
            </a:fld>
            <a:endParaRPr/>
          </a:p>
        </p:txBody>
      </p:sp>
      <p:pic>
        <p:nvPicPr>
          <p:cNvPr id="415" name="Pic02" descr="Pic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4185" y="2009822"/>
            <a:ext cx="13117613" cy="101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Victim Contact"/>
          <p:cNvSpPr txBox="1"/>
          <p:nvPr/>
        </p:nvSpPr>
        <p:spPr>
          <a:xfrm>
            <a:off x="1077422" y="2905843"/>
            <a:ext cx="7868195" cy="1044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पीड़ित संपर्क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808687" cy="1714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/>
          </a:p>
        </p:txBody>
      </p:sp>
      <p:sp>
        <p:nvSpPr>
          <p:cNvPr id="41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421" name="CSSR Brochure Pics-03.jpg" descr="CSSR Brochure Pics-03.jpg"/>
          <p:cNvPicPr>
            <a:picLocks noChangeAspect="1"/>
          </p:cNvPicPr>
          <p:nvPr/>
        </p:nvPicPr>
        <p:blipFill>
          <a:blip r:embed="rId2"/>
          <a:srcRect l="2139" b="29476"/>
          <a:stretch>
            <a:fillRect/>
          </a:stretch>
        </p:blipFill>
        <p:spPr>
          <a:xfrm flipH="1">
            <a:off x="0" y="1886688"/>
            <a:ext cx="14787005" cy="7107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2" h="19966" extrusionOk="0">
                <a:moveTo>
                  <a:pt x="185" y="0"/>
                </a:moveTo>
                <a:cubicBezTo>
                  <a:pt x="-498" y="5275"/>
                  <a:pt x="708" y="10890"/>
                  <a:pt x="3809" y="14962"/>
                </a:cubicBezTo>
                <a:cubicBezTo>
                  <a:pt x="8536" y="21168"/>
                  <a:pt x="15992" y="21600"/>
                  <a:pt x="21102" y="16266"/>
                </a:cubicBezTo>
                <a:lnTo>
                  <a:pt x="21102" y="0"/>
                </a:lnTo>
                <a:lnTo>
                  <a:pt x="185" y="0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pic>
        <p:nvPicPr>
          <p:cNvPr id="42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999" y="8452679"/>
            <a:ext cx="7112001" cy="50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6488" y="8510605"/>
            <a:ext cx="8459525" cy="5103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865837" cy="1714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88192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42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>
                <a:latin typeface="Open Sans"/>
              </a:rPr>
              <a:t> </a:t>
            </a:r>
          </a:p>
        </p:txBody>
      </p:sp>
      <p:sp>
        <p:nvSpPr>
          <p:cNvPr id="14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44" name="PPT 6 -"/>
          <p:cNvSpPr txBox="1"/>
          <p:nvPr/>
        </p:nvSpPr>
        <p:spPr>
          <a:xfrm>
            <a:off x="21484613" y="12813338"/>
            <a:ext cx="145537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पीपीटी 6  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  </a:t>
            </a:r>
          </a:p>
        </p:txBody>
      </p:sp>
      <p:sp>
        <p:nvSpPr>
          <p:cNvPr id="14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85585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</a:t>
            </a:fld>
            <a:endParaRPr/>
          </a:p>
        </p:txBody>
      </p:sp>
      <p:sp>
        <p:nvSpPr>
          <p:cNvPr id="147" name="Searching and Locating"/>
          <p:cNvSpPr txBox="1"/>
          <p:nvPr/>
        </p:nvSpPr>
        <p:spPr>
          <a:xfrm>
            <a:off x="1272209" y="2285999"/>
            <a:ext cx="6242888" cy="2841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400" b="1" cap="all" spc="64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खोजना और स्थिति निर्धारित करना  </a:t>
            </a:r>
          </a:p>
        </p:txBody>
      </p:sp>
      <p:sp>
        <p:nvSpPr>
          <p:cNvPr id="148" name="A set of techniques and procedures whose purpose is to obtain a response or indication of the presence of live victims in a void space within…"/>
          <p:cNvSpPr txBox="1"/>
          <p:nvPr/>
        </p:nvSpPr>
        <p:spPr>
          <a:xfrm>
            <a:off x="10044906" y="5349521"/>
            <a:ext cx="13178107" cy="4673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1896340">
              <a:lnSpc>
                <a:spcPct val="11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br>
              <a:rPr lang="hi-IN" sz="5400" dirty="0">
                <a:sym typeface="Open Sans Semibold"/>
              </a:rPr>
            </a:br>
            <a:r>
              <a:rPr lang="hi-IN" sz="5400" dirty="0">
                <a:sym typeface="Open Sans Semibold"/>
              </a:rPr>
              <a:t>तकनीकों और प्रक्रियाओं का एक समूह जिसका उद्देश्य किसी ढही हुई संरचना के भीतर रिक्त स्थान में जीवित पीड़ितों की उपस्थिति की प्रतिक्रिया या संकेत प्राप्त करना है।</a:t>
            </a:r>
            <a:endParaRPr dirty="0">
              <a:latin typeface="Open Sans"/>
            </a:endParaRPr>
          </a:p>
        </p:txBody>
      </p:sp>
      <p:sp>
        <p:nvSpPr>
          <p:cNvPr id="149" name="Line"/>
          <p:cNvSpPr/>
          <p:nvPr/>
        </p:nvSpPr>
        <p:spPr>
          <a:xfrm>
            <a:off x="7544229" y="3619648"/>
            <a:ext cx="17011186" cy="782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0"/>
                </a:moveTo>
                <a:lnTo>
                  <a:pt x="3367" y="225"/>
                </a:lnTo>
                <a:lnTo>
                  <a:pt x="4367" y="21600"/>
                </a:lnTo>
                <a:lnTo>
                  <a:pt x="5360" y="0"/>
                </a:lnTo>
                <a:lnTo>
                  <a:pt x="21600" y="152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350" y="15373"/>
            <a:ext cx="1800225" cy="1714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>
              <a:latin typeface="Open Sans"/>
            </a:endParaRPr>
          </a:p>
        </p:txBody>
      </p:sp>
      <p:sp>
        <p:nvSpPr>
          <p:cNvPr id="15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53" name="PPT 6 -"/>
          <p:cNvSpPr txBox="1"/>
          <p:nvPr/>
        </p:nvSpPr>
        <p:spPr>
          <a:xfrm>
            <a:off x="22133218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="1" dirty="0">
              <a:latin typeface="Open Sans"/>
            </a:endParaRPr>
          </a:p>
        </p:txBody>
      </p:sp>
      <p:sp>
        <p:nvSpPr>
          <p:cNvPr id="15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85585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</a:t>
            </a:fld>
            <a:endParaRPr/>
          </a:p>
        </p:txBody>
      </p:sp>
      <p:graphicFrame>
        <p:nvGraphicFramePr>
          <p:cNvPr id="156" name="2D Line Chart"/>
          <p:cNvGraphicFramePr/>
          <p:nvPr>
            <p:extLst>
              <p:ext uri="{D42A27DB-BD31-4B8C-83A1-F6EECF244321}">
                <p14:modId xmlns:p14="http://schemas.microsoft.com/office/powerpoint/2010/main" val="1450380359"/>
              </p:ext>
            </p:extLst>
          </p:nvPr>
        </p:nvGraphicFramePr>
        <p:xfrm>
          <a:off x="2248285" y="3668374"/>
          <a:ext cx="19887430" cy="8426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7" name="Survival Rate"/>
          <p:cNvSpPr txBox="1"/>
          <p:nvPr/>
        </p:nvSpPr>
        <p:spPr>
          <a:xfrm>
            <a:off x="1065493" y="1984607"/>
            <a:ext cx="6437675" cy="1930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400" b="1" cap="all" spc="64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जीवित रहने की दर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922987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>
              <a:latin typeface="Open Sans"/>
            </a:endParaRPr>
          </a:p>
        </p:txBody>
      </p:sp>
      <p:sp>
        <p:nvSpPr>
          <p:cNvPr id="16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61" name="PPT 6 -"/>
          <p:cNvSpPr txBox="1"/>
          <p:nvPr/>
        </p:nvSpPr>
        <p:spPr>
          <a:xfrm>
            <a:off x="22133218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="1" dirty="0">
              <a:latin typeface="Open Sans"/>
            </a:endParaRPr>
          </a:p>
        </p:txBody>
      </p:sp>
      <p:sp>
        <p:nvSpPr>
          <p:cNvPr id="16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85585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</a:t>
            </a:fld>
            <a:endParaRPr/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162" y="4688200"/>
            <a:ext cx="18755676" cy="609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earch Squad"/>
          <p:cNvSpPr txBox="1"/>
          <p:nvPr/>
        </p:nvSpPr>
        <p:spPr>
          <a:xfrm>
            <a:off x="1077422" y="2905843"/>
            <a:ext cx="7020944" cy="1044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400" b="1" cap="all" spc="64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खोज दस्ते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922987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ounded Rectangle"/>
          <p:cNvSpPr/>
          <p:nvPr/>
        </p:nvSpPr>
        <p:spPr>
          <a:xfrm>
            <a:off x="9096987" y="-29078"/>
            <a:ext cx="15389175" cy="1388844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68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>
              <a:latin typeface="Open Sans"/>
            </a:endParaRPr>
          </a:p>
        </p:txBody>
      </p:sp>
      <p:sp>
        <p:nvSpPr>
          <p:cNvPr id="16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70" name="PPT 6 -"/>
          <p:cNvSpPr txBox="1"/>
          <p:nvPr/>
        </p:nvSpPr>
        <p:spPr>
          <a:xfrm>
            <a:off x="21484613" y="12813338"/>
            <a:ext cx="145537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पीपीटी 6  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  </a:t>
            </a:r>
          </a:p>
        </p:txBody>
      </p:sp>
      <p:sp>
        <p:nvSpPr>
          <p:cNvPr id="17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85585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</a:t>
            </a:fld>
            <a:endParaRPr/>
          </a:p>
        </p:txBody>
      </p:sp>
      <p:sp>
        <p:nvSpPr>
          <p:cNvPr id="173" name="Basic Equipment for Physical Search"/>
          <p:cNvSpPr txBox="1"/>
          <p:nvPr/>
        </p:nvSpPr>
        <p:spPr>
          <a:xfrm>
            <a:off x="1016000" y="2139142"/>
            <a:ext cx="7868195" cy="2817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शारीरिक खोज के लिए बुनियादी उपकरण  </a:t>
            </a:r>
          </a:p>
        </p:txBody>
      </p:sp>
      <p:sp>
        <p:nvSpPr>
          <p:cNvPr id="174" name="Personal protective equipment…"/>
          <p:cNvSpPr txBox="1"/>
          <p:nvPr/>
        </p:nvSpPr>
        <p:spPr>
          <a:xfrm>
            <a:off x="9978105" y="3547784"/>
            <a:ext cx="11057802" cy="789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>
                <a:latin typeface="Open Sans"/>
              </a:rPr>
              <a:t>व्यक्तिगत</a:t>
            </a:r>
            <a:r>
              <a:rPr dirty="0">
                <a:latin typeface="Open Sans"/>
              </a:rPr>
              <a:t> </a:t>
            </a:r>
            <a:r>
              <a:rPr dirty="0" err="1">
                <a:latin typeface="Open Sans"/>
              </a:rPr>
              <a:t>सुरक्षा</a:t>
            </a:r>
            <a:r>
              <a:rPr dirty="0">
                <a:latin typeface="Open Sans"/>
              </a:rPr>
              <a:t> </a:t>
            </a:r>
            <a:r>
              <a:rPr dirty="0" err="1">
                <a:latin typeface="Open Sans"/>
              </a:rPr>
              <a:t>उपकरण</a:t>
            </a:r>
            <a:r>
              <a:rPr dirty="0">
                <a:latin typeface="Open Sans"/>
              </a:rPr>
              <a:t>  </a:t>
            </a:r>
          </a:p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>
                <a:latin typeface="Open Sans"/>
              </a:rPr>
              <a:t>व्यक्तिगत</a:t>
            </a:r>
            <a:r>
              <a:rPr dirty="0">
                <a:latin typeface="Open Sans"/>
              </a:rPr>
              <a:t> </a:t>
            </a:r>
            <a:r>
              <a:rPr dirty="0" err="1">
                <a:latin typeface="Open Sans"/>
              </a:rPr>
              <a:t>सामग्री</a:t>
            </a:r>
            <a:r>
              <a:rPr dirty="0">
                <a:latin typeface="Open Sans"/>
              </a:rPr>
              <a:t> (12 </a:t>
            </a:r>
            <a:r>
              <a:rPr dirty="0" err="1">
                <a:latin typeface="Open Sans"/>
              </a:rPr>
              <a:t>घंटे</a:t>
            </a:r>
            <a:r>
              <a:rPr dirty="0">
                <a:latin typeface="Open Sans"/>
              </a:rPr>
              <a:t> </a:t>
            </a:r>
            <a:r>
              <a:rPr dirty="0" err="1">
                <a:latin typeface="Open Sans"/>
              </a:rPr>
              <a:t>के</a:t>
            </a:r>
            <a:r>
              <a:rPr dirty="0">
                <a:latin typeface="Open Sans"/>
              </a:rPr>
              <a:t> </a:t>
            </a:r>
            <a:r>
              <a:rPr dirty="0" err="1">
                <a:latin typeface="Open Sans"/>
              </a:rPr>
              <a:t>लिए</a:t>
            </a:r>
            <a:r>
              <a:rPr dirty="0">
                <a:latin typeface="Open Sans"/>
              </a:rPr>
              <a:t> </a:t>
            </a:r>
            <a:r>
              <a:rPr dirty="0" err="1">
                <a:latin typeface="Open Sans"/>
              </a:rPr>
              <a:t>बिना</a:t>
            </a:r>
            <a:r>
              <a:rPr dirty="0">
                <a:latin typeface="Open Sans"/>
              </a:rPr>
              <a:t> </a:t>
            </a:r>
            <a:r>
              <a:rPr dirty="0" err="1">
                <a:latin typeface="Open Sans"/>
              </a:rPr>
              <a:t>मदद</a:t>
            </a:r>
            <a:r>
              <a:rPr dirty="0">
                <a:latin typeface="Open Sans"/>
              </a:rPr>
              <a:t>)  </a:t>
            </a:r>
          </a:p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>
                <a:latin typeface="Open Sans"/>
              </a:rPr>
              <a:t>मार्किंग</a:t>
            </a:r>
            <a:r>
              <a:rPr dirty="0">
                <a:latin typeface="Open Sans"/>
              </a:rPr>
              <a:t> </a:t>
            </a:r>
            <a:r>
              <a:rPr dirty="0" err="1">
                <a:latin typeface="Open Sans"/>
              </a:rPr>
              <a:t>सामग्री</a:t>
            </a:r>
            <a:r>
              <a:rPr dirty="0">
                <a:latin typeface="Open Sans"/>
              </a:rPr>
              <a:t>  </a:t>
            </a:r>
          </a:p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>
                <a:latin typeface="Open Sans"/>
              </a:rPr>
              <a:t>संचार</a:t>
            </a:r>
            <a:r>
              <a:rPr dirty="0">
                <a:latin typeface="Open Sans"/>
              </a:rPr>
              <a:t> </a:t>
            </a:r>
            <a:r>
              <a:rPr dirty="0" err="1">
                <a:latin typeface="Open Sans"/>
              </a:rPr>
              <a:t>उपकरण</a:t>
            </a:r>
            <a:r>
              <a:rPr dirty="0">
                <a:latin typeface="Open Sans"/>
              </a:rPr>
              <a:t>  </a:t>
            </a:r>
          </a:p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>
                <a:latin typeface="Open Sans"/>
              </a:rPr>
              <a:t>चेतावनी</a:t>
            </a:r>
            <a:r>
              <a:rPr dirty="0">
                <a:latin typeface="Open Sans"/>
              </a:rPr>
              <a:t> </a:t>
            </a:r>
            <a:r>
              <a:rPr dirty="0" err="1">
                <a:latin typeface="Open Sans"/>
              </a:rPr>
              <a:t>और</a:t>
            </a:r>
            <a:r>
              <a:rPr dirty="0">
                <a:latin typeface="Open Sans"/>
              </a:rPr>
              <a:t> </a:t>
            </a:r>
            <a:r>
              <a:rPr dirty="0" err="1">
                <a:latin typeface="Open Sans"/>
              </a:rPr>
              <a:t>अलर्ट</a:t>
            </a:r>
            <a:r>
              <a:rPr dirty="0">
                <a:latin typeface="Open Sans"/>
              </a:rPr>
              <a:t> </a:t>
            </a:r>
            <a:r>
              <a:rPr dirty="0" err="1">
                <a:latin typeface="Open Sans"/>
              </a:rPr>
              <a:t>उपकरण</a:t>
            </a:r>
            <a:r>
              <a:rPr dirty="0">
                <a:latin typeface="Open Sans"/>
              </a:rPr>
              <a:t>  </a:t>
            </a:r>
          </a:p>
          <a:p>
            <a:pPr marL="609600" indent="-609600" defTabSz="1896340">
              <a:spcBef>
                <a:spcPts val="3000"/>
              </a:spcBef>
              <a:buSzPct val="100000"/>
              <a:buFontTx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sz="5400" dirty="0">
                <a:sym typeface="Open Sans"/>
              </a:rPr>
              <a:t>टोही</a:t>
            </a:r>
            <a:r>
              <a:rPr lang="en-US" sz="5400" dirty="0">
                <a:sym typeface="Open Sans"/>
              </a:rPr>
              <a:t> </a:t>
            </a:r>
            <a:r>
              <a:rPr lang="hi-IN" sz="5400" dirty="0">
                <a:sym typeface="Open Sans"/>
              </a:rPr>
              <a:t>गश्त</a:t>
            </a:r>
            <a:r>
              <a:rPr dirty="0">
                <a:latin typeface="Open Sans"/>
              </a:rPr>
              <a:t> </a:t>
            </a:r>
            <a:r>
              <a:rPr dirty="0" err="1">
                <a:latin typeface="Open Sans"/>
              </a:rPr>
              <a:t>और</a:t>
            </a:r>
            <a:r>
              <a:rPr dirty="0">
                <a:latin typeface="Open Sans"/>
              </a:rPr>
              <a:t> </a:t>
            </a:r>
            <a:r>
              <a:rPr dirty="0" err="1">
                <a:latin typeface="Open Sans"/>
              </a:rPr>
              <a:t>दृष्टि</a:t>
            </a:r>
            <a:r>
              <a:rPr lang="hi-IN" dirty="0">
                <a:latin typeface="Open Sans"/>
              </a:rPr>
              <a:t>कोण</a:t>
            </a:r>
            <a:r>
              <a:rPr dirty="0">
                <a:latin typeface="Open Sans"/>
              </a:rPr>
              <a:t>  </a:t>
            </a:r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6188" y="57150"/>
            <a:ext cx="2132538" cy="1714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78" name="PPT 6 -"/>
          <p:cNvSpPr txBox="1"/>
          <p:nvPr/>
        </p:nvSpPr>
        <p:spPr>
          <a:xfrm>
            <a:off x="22033865" y="12813338"/>
            <a:ext cx="356867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b="1" dirty="0">
                <a:latin typeface="Open Sans"/>
              </a:rPr>
              <a:t>  </a:t>
            </a:r>
            <a:endParaRPr b="1" dirty="0">
              <a:latin typeface="Open Sans"/>
            </a:endParaRPr>
          </a:p>
        </p:txBody>
      </p:sp>
      <p:sp>
        <p:nvSpPr>
          <p:cNvPr id="17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85585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</a:t>
            </a:fld>
            <a:endParaRPr/>
          </a:p>
        </p:txBody>
      </p:sp>
      <p:sp>
        <p:nvSpPr>
          <p:cNvPr id="181" name="Steps to Search and Locate"/>
          <p:cNvSpPr txBox="1"/>
          <p:nvPr/>
        </p:nvSpPr>
        <p:spPr>
          <a:xfrm>
            <a:off x="1016000" y="2354603"/>
            <a:ext cx="7449138" cy="3149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खोजने और स्थान निर्धारित करने के चरण  </a:t>
            </a:r>
          </a:p>
        </p:txBody>
      </p:sp>
      <p:sp>
        <p:nvSpPr>
          <p:cNvPr id="182" name="Compile and analyse information.…"/>
          <p:cNvSpPr txBox="1"/>
          <p:nvPr/>
        </p:nvSpPr>
        <p:spPr>
          <a:xfrm>
            <a:off x="8861679" y="5201502"/>
            <a:ext cx="14760079" cy="5251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1016000" indent="-1016000" defTabSz="1896340">
              <a:spcBef>
                <a:spcPts val="3000"/>
              </a:spcBef>
              <a:buSzPct val="100000"/>
              <a:buAutoNum type="arabicParenR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जानकारी एकत्रित और विश्लेषण करें।  </a:t>
            </a:r>
          </a:p>
          <a:p>
            <a:pPr marL="1016000" indent="-1016000" defTabSz="1896340">
              <a:spcBef>
                <a:spcPts val="3000"/>
              </a:spcBef>
              <a:buSzPct val="100000"/>
              <a:buAutoNum type="arabicParenR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दृश्य को सुरक्षित करें।  </a:t>
            </a:r>
          </a:p>
          <a:p>
            <a:pPr marL="1016000" indent="-1016000" defTabSz="1896340">
              <a:spcBef>
                <a:spcPts val="3000"/>
              </a:spcBef>
              <a:buSzPct val="100000"/>
              <a:buAutoNum type="arabicParenR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संरचना का निरीक्षण और मूल्यांकन करें।  </a:t>
            </a:r>
          </a:p>
          <a:p>
            <a:pPr marL="1016000" indent="-1016000" defTabSz="1896340">
              <a:spcBef>
                <a:spcPts val="3000"/>
              </a:spcBef>
              <a:buSzPct val="100000"/>
              <a:buAutoNum type="arabicParenR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सतह पर पीड़ितों को बचाएं।  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865837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>
              <a:latin typeface="Open Sans"/>
            </a:endParaRPr>
          </a:p>
        </p:txBody>
      </p:sp>
      <p:sp>
        <p:nvSpPr>
          <p:cNvPr id="18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86" name="PPT 6 -"/>
          <p:cNvSpPr txBox="1"/>
          <p:nvPr/>
        </p:nvSpPr>
        <p:spPr>
          <a:xfrm>
            <a:off x="22133218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b="1" dirty="0">
              <a:latin typeface="Open Sans"/>
            </a:endParaRPr>
          </a:p>
        </p:txBody>
      </p:sp>
      <p:sp>
        <p:nvSpPr>
          <p:cNvPr id="18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85585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</a:t>
            </a:fld>
            <a:endParaRPr/>
          </a:p>
        </p:txBody>
      </p:sp>
      <p:pic>
        <p:nvPicPr>
          <p:cNvPr id="189" name="Drawing3" descr="Drawing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8080092" y="1905000"/>
            <a:ext cx="15415663" cy="101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15% victims trapped in void spaces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5850095"/>
            <a:ext cx="6397907" cy="2557661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i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15% पीड़ित खाली स्थानों में फंसे हुए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1922987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539</Words>
  <Application>Microsoft Office PowerPoint</Application>
  <PresentationFormat>Custom</PresentationFormat>
  <Paragraphs>144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HelveticaNeueLT Std Lt</vt:lpstr>
      <vt:lpstr>Open Sans</vt:lpstr>
      <vt:lpstr>Open Sans Semibold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NDRF HQ</cp:lastModifiedBy>
  <cp:revision>71</cp:revision>
  <dcterms:modified xsi:type="dcterms:W3CDTF">2026-01-06T04:33:50Z</dcterms:modified>
</cp:coreProperties>
</file>