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91" r:id="rId4"/>
    <p:sldId id="258"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9" r:id="rId24"/>
    <p:sldId id="280" r:id="rId25"/>
    <p:sldId id="281" r:id="rId26"/>
    <p:sldId id="282" r:id="rId27"/>
    <p:sldId id="284" r:id="rId28"/>
    <p:sldId id="285" r:id="rId29"/>
    <p:sldId id="286" r:id="rId30"/>
    <p:sldId id="287" r:id="rId31"/>
    <p:sldId id="288" r:id="rId32"/>
    <p:sldId id="1204" r:id="rId33"/>
    <p:sldId id="1203" r:id="rId34"/>
    <p:sldId id="11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400"/>
    <a:srgbClr val="FFE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720" autoAdjust="0"/>
  </p:normalViewPr>
  <p:slideViewPr>
    <p:cSldViewPr>
      <p:cViewPr varScale="1">
        <p:scale>
          <a:sx n="78" d="100"/>
          <a:sy n="78" d="100"/>
        </p:scale>
        <p:origin x="942" y="90"/>
      </p:cViewPr>
      <p:guideLst>
        <p:guide orient="horz" pos="2160"/>
        <p:guide pos="3840"/>
      </p:guideLst>
    </p:cSldViewPr>
  </p:slideViewPr>
  <p:outlineViewPr>
    <p:cViewPr>
      <p:scale>
        <a:sx n="33" d="100"/>
        <a:sy n="33" d="100"/>
      </p:scale>
      <p:origin x="0" y="-18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4B448-85DF-4135-A40C-6D1B2344D954}" type="doc">
      <dgm:prSet loTypeId="urn:microsoft.com/office/officeart/2005/8/layout/arrow2" loCatId="process" qsTypeId="urn:microsoft.com/office/officeart/2005/8/quickstyle/3d9" qsCatId="3D" csTypeId="urn:microsoft.com/office/officeart/2005/8/colors/accent2_1" csCatId="accent2" phldr="1"/>
      <dgm:spPr/>
      <dgm:t>
        <a:bodyPr/>
        <a:lstStyle/>
        <a:p>
          <a:endParaRPr lang="en-IN"/>
        </a:p>
      </dgm:t>
    </dgm:pt>
    <dgm:pt modelId="{47BBF5E0-9D09-4522-8158-D4D46AC1B26A}">
      <dgm:prSet phldrT="[Text]"/>
      <dgm:spPr/>
      <dgm:t>
        <a:bodyPr/>
        <a:lstStyle/>
        <a:p>
          <a:r>
            <a:rPr lang="en-IN" dirty="0">
              <a:latin typeface="Times New Roman" pitchFamily="18" charset="0"/>
              <a:cs typeface="Times New Roman" pitchFamily="18" charset="0"/>
            </a:rPr>
            <a:t>Unique reference number</a:t>
          </a:r>
          <a:endParaRPr lang="en-IN" dirty="0"/>
        </a:p>
      </dgm:t>
    </dgm:pt>
    <dgm:pt modelId="{3A6CE30D-8D33-43BA-A0C7-F107EAA2E85A}" type="parTrans" cxnId="{EBCA0E36-99AE-49E5-95BA-5B2A1D9D24FC}">
      <dgm:prSet/>
      <dgm:spPr/>
      <dgm:t>
        <a:bodyPr/>
        <a:lstStyle/>
        <a:p>
          <a:endParaRPr lang="en-IN"/>
        </a:p>
      </dgm:t>
    </dgm:pt>
    <dgm:pt modelId="{A6D55251-EF77-4BC5-B109-603323E9B4DA}" type="sibTrans" cxnId="{EBCA0E36-99AE-49E5-95BA-5B2A1D9D24FC}">
      <dgm:prSet/>
      <dgm:spPr/>
      <dgm:t>
        <a:bodyPr/>
        <a:lstStyle/>
        <a:p>
          <a:endParaRPr lang="en-IN"/>
        </a:p>
      </dgm:t>
    </dgm:pt>
    <dgm:pt modelId="{9922372C-27B2-41F1-97FE-26D212CB2351}">
      <dgm:prSet phldrT="[Text]"/>
      <dgm:spPr/>
      <dgm:t>
        <a:bodyPr/>
        <a:lstStyle/>
        <a:p>
          <a:r>
            <a:rPr lang="en-IN" dirty="0">
              <a:latin typeface="Times New Roman" pitchFamily="18" charset="0"/>
              <a:cs typeface="Times New Roman" pitchFamily="18" charset="0"/>
            </a:rPr>
            <a:t>Label</a:t>
          </a:r>
          <a:endParaRPr lang="en-IN" dirty="0"/>
        </a:p>
      </dgm:t>
    </dgm:pt>
    <dgm:pt modelId="{2AEFDBB0-9106-49B1-817A-B5DB059A31E0}" type="parTrans" cxnId="{BAC1426F-432F-46B5-A416-2486FFD991FE}">
      <dgm:prSet/>
      <dgm:spPr/>
      <dgm:t>
        <a:bodyPr/>
        <a:lstStyle/>
        <a:p>
          <a:endParaRPr lang="en-IN"/>
        </a:p>
      </dgm:t>
    </dgm:pt>
    <dgm:pt modelId="{29301B1B-15B9-4089-8250-0A2E43C54435}" type="sibTrans" cxnId="{BAC1426F-432F-46B5-A416-2486FFD991FE}">
      <dgm:prSet/>
      <dgm:spPr/>
      <dgm:t>
        <a:bodyPr/>
        <a:lstStyle/>
        <a:p>
          <a:endParaRPr lang="en-IN"/>
        </a:p>
      </dgm:t>
    </dgm:pt>
    <dgm:pt modelId="{0E87E7AD-AE23-46B5-A1C6-A72E3BD32068}">
      <dgm:prSet phldrT="[Text]"/>
      <dgm:spPr/>
      <dgm:t>
        <a:bodyPr/>
        <a:lstStyle/>
        <a:p>
          <a:r>
            <a:rPr lang="en-IN" dirty="0">
              <a:latin typeface="Times New Roman" pitchFamily="18" charset="0"/>
              <a:cs typeface="Times New Roman" pitchFamily="18" charset="0"/>
            </a:rPr>
            <a:t>Photograph</a:t>
          </a:r>
          <a:endParaRPr lang="en-IN" dirty="0"/>
        </a:p>
      </dgm:t>
    </dgm:pt>
    <dgm:pt modelId="{4F557B63-A3E6-42D5-BD99-C28CBD638A02}" type="parTrans" cxnId="{821A8A0D-7C4C-43DF-B85A-A171B5DB074B}">
      <dgm:prSet/>
      <dgm:spPr/>
      <dgm:t>
        <a:bodyPr/>
        <a:lstStyle/>
        <a:p>
          <a:endParaRPr lang="en-IN"/>
        </a:p>
      </dgm:t>
    </dgm:pt>
    <dgm:pt modelId="{0D60ED07-2CE9-4D7F-A84C-E65D88089327}" type="sibTrans" cxnId="{821A8A0D-7C4C-43DF-B85A-A171B5DB074B}">
      <dgm:prSet/>
      <dgm:spPr/>
      <dgm:t>
        <a:bodyPr/>
        <a:lstStyle/>
        <a:p>
          <a:endParaRPr lang="en-IN"/>
        </a:p>
      </dgm:t>
    </dgm:pt>
    <dgm:pt modelId="{D8C4B929-C345-4DB0-8E5D-10BA490BE04C}">
      <dgm:prSet phldrT="[Text]"/>
      <dgm:spPr/>
      <dgm:t>
        <a:bodyPr/>
        <a:lstStyle/>
        <a:p>
          <a:r>
            <a:rPr lang="en-IN" dirty="0">
              <a:latin typeface="Times New Roman" pitchFamily="18" charset="0"/>
              <a:cs typeface="Times New Roman" pitchFamily="18" charset="0"/>
            </a:rPr>
            <a:t>Record</a:t>
          </a:r>
          <a:endParaRPr lang="en-IN" dirty="0"/>
        </a:p>
      </dgm:t>
    </dgm:pt>
    <dgm:pt modelId="{F5A46F2E-8A94-4917-A522-2B6308567141}" type="parTrans" cxnId="{406A6BBC-0F73-49BC-A016-48E42ED1446B}">
      <dgm:prSet/>
      <dgm:spPr/>
      <dgm:t>
        <a:bodyPr/>
        <a:lstStyle/>
        <a:p>
          <a:endParaRPr lang="en-IN"/>
        </a:p>
      </dgm:t>
    </dgm:pt>
    <dgm:pt modelId="{A2B0AF3C-C498-4549-964B-4B7605718EAC}" type="sibTrans" cxnId="{406A6BBC-0F73-49BC-A016-48E42ED1446B}">
      <dgm:prSet/>
      <dgm:spPr/>
      <dgm:t>
        <a:bodyPr/>
        <a:lstStyle/>
        <a:p>
          <a:endParaRPr lang="en-IN"/>
        </a:p>
      </dgm:t>
    </dgm:pt>
    <dgm:pt modelId="{D63AB836-A63F-4C91-943D-3C290E419D2D}">
      <dgm:prSet phldrT="[Text]"/>
      <dgm:spPr/>
      <dgm:t>
        <a:bodyPr/>
        <a:lstStyle/>
        <a:p>
          <a:r>
            <a:rPr lang="en-IN" dirty="0">
              <a:latin typeface="Times New Roman" pitchFamily="18" charset="0"/>
              <a:cs typeface="Times New Roman" pitchFamily="18" charset="0"/>
            </a:rPr>
            <a:t>Secure</a:t>
          </a:r>
          <a:endParaRPr lang="en-IN" dirty="0"/>
        </a:p>
      </dgm:t>
    </dgm:pt>
    <dgm:pt modelId="{056872C5-BA19-4845-AFE0-C01EB3B4D73F}" type="parTrans" cxnId="{26702AFC-8A3D-446D-8BC4-F33CB15CB3EF}">
      <dgm:prSet/>
      <dgm:spPr/>
      <dgm:t>
        <a:bodyPr/>
        <a:lstStyle/>
        <a:p>
          <a:endParaRPr lang="en-IN"/>
        </a:p>
      </dgm:t>
    </dgm:pt>
    <dgm:pt modelId="{964E419C-187C-40AF-9C98-50535F1AD57F}" type="sibTrans" cxnId="{26702AFC-8A3D-446D-8BC4-F33CB15CB3EF}">
      <dgm:prSet/>
      <dgm:spPr/>
      <dgm:t>
        <a:bodyPr/>
        <a:lstStyle/>
        <a:p>
          <a:endParaRPr lang="en-IN"/>
        </a:p>
      </dgm:t>
    </dgm:pt>
    <dgm:pt modelId="{F588451F-E8CC-40CC-998C-1384EB795DE5}" type="pres">
      <dgm:prSet presAssocID="{7F84B448-85DF-4135-A40C-6D1B2344D954}" presName="arrowDiagram" presStyleCnt="0">
        <dgm:presLayoutVars>
          <dgm:chMax val="5"/>
          <dgm:dir/>
          <dgm:resizeHandles val="exact"/>
        </dgm:presLayoutVars>
      </dgm:prSet>
      <dgm:spPr/>
    </dgm:pt>
    <dgm:pt modelId="{67D3B360-3654-4CC9-9925-FB19DD235044}" type="pres">
      <dgm:prSet presAssocID="{7F84B448-85DF-4135-A40C-6D1B2344D954}" presName="arrow" presStyleLbl="bgShp" presStyleIdx="0" presStyleCnt="1"/>
      <dgm:spPr/>
    </dgm:pt>
    <dgm:pt modelId="{520E282C-BC30-4B46-A95D-71741E3F95D3}" type="pres">
      <dgm:prSet presAssocID="{7F84B448-85DF-4135-A40C-6D1B2344D954}" presName="arrowDiagram5" presStyleCnt="0"/>
      <dgm:spPr/>
    </dgm:pt>
    <dgm:pt modelId="{7EE1A689-3D5E-43BC-AE59-5901E3FBD403}" type="pres">
      <dgm:prSet presAssocID="{47BBF5E0-9D09-4522-8158-D4D46AC1B26A}" presName="bullet5a" presStyleLbl="node1" presStyleIdx="0" presStyleCnt="5"/>
      <dgm:spPr/>
    </dgm:pt>
    <dgm:pt modelId="{35A5DE26-3D5D-41EB-BD5A-D96F318ABE0B}" type="pres">
      <dgm:prSet presAssocID="{47BBF5E0-9D09-4522-8158-D4D46AC1B26A}" presName="textBox5a" presStyleLbl="revTx" presStyleIdx="0" presStyleCnt="5">
        <dgm:presLayoutVars>
          <dgm:bulletEnabled val="1"/>
        </dgm:presLayoutVars>
      </dgm:prSet>
      <dgm:spPr/>
    </dgm:pt>
    <dgm:pt modelId="{ACEFD088-8723-46C6-A6ED-EC163BD88BA7}" type="pres">
      <dgm:prSet presAssocID="{9922372C-27B2-41F1-97FE-26D212CB2351}" presName="bullet5b" presStyleLbl="node1" presStyleIdx="1" presStyleCnt="5"/>
      <dgm:spPr/>
    </dgm:pt>
    <dgm:pt modelId="{B3B83237-8781-4A67-8138-A05C087F5C2F}" type="pres">
      <dgm:prSet presAssocID="{9922372C-27B2-41F1-97FE-26D212CB2351}" presName="textBox5b" presStyleLbl="revTx" presStyleIdx="1" presStyleCnt="5">
        <dgm:presLayoutVars>
          <dgm:bulletEnabled val="1"/>
        </dgm:presLayoutVars>
      </dgm:prSet>
      <dgm:spPr/>
    </dgm:pt>
    <dgm:pt modelId="{DA036C8E-3462-4CBC-8C2F-763E56C9CE0B}" type="pres">
      <dgm:prSet presAssocID="{0E87E7AD-AE23-46B5-A1C6-A72E3BD32068}" presName="bullet5c" presStyleLbl="node1" presStyleIdx="2" presStyleCnt="5"/>
      <dgm:spPr/>
    </dgm:pt>
    <dgm:pt modelId="{B8DB0599-4DFE-4931-92AD-1F118F17431B}" type="pres">
      <dgm:prSet presAssocID="{0E87E7AD-AE23-46B5-A1C6-A72E3BD32068}" presName="textBox5c" presStyleLbl="revTx" presStyleIdx="2" presStyleCnt="5">
        <dgm:presLayoutVars>
          <dgm:bulletEnabled val="1"/>
        </dgm:presLayoutVars>
      </dgm:prSet>
      <dgm:spPr/>
    </dgm:pt>
    <dgm:pt modelId="{908DCEEA-774C-4745-9815-4C03D35D8CF4}" type="pres">
      <dgm:prSet presAssocID="{D8C4B929-C345-4DB0-8E5D-10BA490BE04C}" presName="bullet5d" presStyleLbl="node1" presStyleIdx="3" presStyleCnt="5"/>
      <dgm:spPr/>
    </dgm:pt>
    <dgm:pt modelId="{979A7AC2-F295-4A05-A1D0-F5C327B6179B}" type="pres">
      <dgm:prSet presAssocID="{D8C4B929-C345-4DB0-8E5D-10BA490BE04C}" presName="textBox5d" presStyleLbl="revTx" presStyleIdx="3" presStyleCnt="5">
        <dgm:presLayoutVars>
          <dgm:bulletEnabled val="1"/>
        </dgm:presLayoutVars>
      </dgm:prSet>
      <dgm:spPr/>
    </dgm:pt>
    <dgm:pt modelId="{A2BF1EB5-40F9-4036-A282-25B81C3C97B6}" type="pres">
      <dgm:prSet presAssocID="{D63AB836-A63F-4C91-943D-3C290E419D2D}" presName="bullet5e" presStyleLbl="node1" presStyleIdx="4" presStyleCnt="5"/>
      <dgm:spPr/>
    </dgm:pt>
    <dgm:pt modelId="{9E6E0647-61E3-40BC-8AE2-7260C5EFFD82}" type="pres">
      <dgm:prSet presAssocID="{D63AB836-A63F-4C91-943D-3C290E419D2D}" presName="textBox5e" presStyleLbl="revTx" presStyleIdx="4" presStyleCnt="5">
        <dgm:presLayoutVars>
          <dgm:bulletEnabled val="1"/>
        </dgm:presLayoutVars>
      </dgm:prSet>
      <dgm:spPr/>
    </dgm:pt>
  </dgm:ptLst>
  <dgm:cxnLst>
    <dgm:cxn modelId="{944FA402-A855-42B6-93F4-74951BEA8513}" type="presOf" srcId="{47BBF5E0-9D09-4522-8158-D4D46AC1B26A}" destId="{35A5DE26-3D5D-41EB-BD5A-D96F318ABE0B}" srcOrd="0" destOrd="0" presId="urn:microsoft.com/office/officeart/2005/8/layout/arrow2"/>
    <dgm:cxn modelId="{821A8A0D-7C4C-43DF-B85A-A171B5DB074B}" srcId="{7F84B448-85DF-4135-A40C-6D1B2344D954}" destId="{0E87E7AD-AE23-46B5-A1C6-A72E3BD32068}" srcOrd="2" destOrd="0" parTransId="{4F557B63-A3E6-42D5-BD99-C28CBD638A02}" sibTransId="{0D60ED07-2CE9-4D7F-A84C-E65D88089327}"/>
    <dgm:cxn modelId="{C07DCC12-2167-4030-BD20-12BF746DDC43}" type="presOf" srcId="{D8C4B929-C345-4DB0-8E5D-10BA490BE04C}" destId="{979A7AC2-F295-4A05-A1D0-F5C327B6179B}" srcOrd="0" destOrd="0" presId="urn:microsoft.com/office/officeart/2005/8/layout/arrow2"/>
    <dgm:cxn modelId="{6510C218-59D1-4AEC-8399-3A159D6553DA}" type="presOf" srcId="{7F84B448-85DF-4135-A40C-6D1B2344D954}" destId="{F588451F-E8CC-40CC-998C-1384EB795DE5}" srcOrd="0" destOrd="0" presId="urn:microsoft.com/office/officeart/2005/8/layout/arrow2"/>
    <dgm:cxn modelId="{EBCA0E36-99AE-49E5-95BA-5B2A1D9D24FC}" srcId="{7F84B448-85DF-4135-A40C-6D1B2344D954}" destId="{47BBF5E0-9D09-4522-8158-D4D46AC1B26A}" srcOrd="0" destOrd="0" parTransId="{3A6CE30D-8D33-43BA-A0C7-F107EAA2E85A}" sibTransId="{A6D55251-EF77-4BC5-B109-603323E9B4DA}"/>
    <dgm:cxn modelId="{BAC1426F-432F-46B5-A416-2486FFD991FE}" srcId="{7F84B448-85DF-4135-A40C-6D1B2344D954}" destId="{9922372C-27B2-41F1-97FE-26D212CB2351}" srcOrd="1" destOrd="0" parTransId="{2AEFDBB0-9106-49B1-817A-B5DB059A31E0}" sibTransId="{29301B1B-15B9-4089-8250-0A2E43C54435}"/>
    <dgm:cxn modelId="{B41E0B71-A74F-40F9-AAFD-431BB9DC0154}" type="presOf" srcId="{0E87E7AD-AE23-46B5-A1C6-A72E3BD32068}" destId="{B8DB0599-4DFE-4931-92AD-1F118F17431B}" srcOrd="0" destOrd="0" presId="urn:microsoft.com/office/officeart/2005/8/layout/arrow2"/>
    <dgm:cxn modelId="{F5FE7F83-196F-4B64-B769-98AA34BAA695}" type="presOf" srcId="{D63AB836-A63F-4C91-943D-3C290E419D2D}" destId="{9E6E0647-61E3-40BC-8AE2-7260C5EFFD82}" srcOrd="0" destOrd="0" presId="urn:microsoft.com/office/officeart/2005/8/layout/arrow2"/>
    <dgm:cxn modelId="{406A6BBC-0F73-49BC-A016-48E42ED1446B}" srcId="{7F84B448-85DF-4135-A40C-6D1B2344D954}" destId="{D8C4B929-C345-4DB0-8E5D-10BA490BE04C}" srcOrd="3" destOrd="0" parTransId="{F5A46F2E-8A94-4917-A522-2B6308567141}" sibTransId="{A2B0AF3C-C498-4549-964B-4B7605718EAC}"/>
    <dgm:cxn modelId="{A0B89BE7-4575-4F22-8155-C85E1BBFF8BC}" type="presOf" srcId="{9922372C-27B2-41F1-97FE-26D212CB2351}" destId="{B3B83237-8781-4A67-8138-A05C087F5C2F}" srcOrd="0" destOrd="0" presId="urn:microsoft.com/office/officeart/2005/8/layout/arrow2"/>
    <dgm:cxn modelId="{26702AFC-8A3D-446D-8BC4-F33CB15CB3EF}" srcId="{7F84B448-85DF-4135-A40C-6D1B2344D954}" destId="{D63AB836-A63F-4C91-943D-3C290E419D2D}" srcOrd="4" destOrd="0" parTransId="{056872C5-BA19-4845-AFE0-C01EB3B4D73F}" sibTransId="{964E419C-187C-40AF-9C98-50535F1AD57F}"/>
    <dgm:cxn modelId="{0EDC101A-B8AB-45E0-B578-897A0DB022CF}" type="presParOf" srcId="{F588451F-E8CC-40CC-998C-1384EB795DE5}" destId="{67D3B360-3654-4CC9-9925-FB19DD235044}" srcOrd="0" destOrd="0" presId="urn:microsoft.com/office/officeart/2005/8/layout/arrow2"/>
    <dgm:cxn modelId="{E40B47D5-3795-49F2-823A-AA0012BA9E88}" type="presParOf" srcId="{F588451F-E8CC-40CC-998C-1384EB795DE5}" destId="{520E282C-BC30-4B46-A95D-71741E3F95D3}" srcOrd="1" destOrd="0" presId="urn:microsoft.com/office/officeart/2005/8/layout/arrow2"/>
    <dgm:cxn modelId="{AF9803DA-F61C-46F8-B03F-0E8D4ECC795A}" type="presParOf" srcId="{520E282C-BC30-4B46-A95D-71741E3F95D3}" destId="{7EE1A689-3D5E-43BC-AE59-5901E3FBD403}" srcOrd="0" destOrd="0" presId="urn:microsoft.com/office/officeart/2005/8/layout/arrow2"/>
    <dgm:cxn modelId="{E22C98E9-2CB4-4916-B553-ADC2650073DC}" type="presParOf" srcId="{520E282C-BC30-4B46-A95D-71741E3F95D3}" destId="{35A5DE26-3D5D-41EB-BD5A-D96F318ABE0B}" srcOrd="1" destOrd="0" presId="urn:microsoft.com/office/officeart/2005/8/layout/arrow2"/>
    <dgm:cxn modelId="{1F142220-92A3-44DB-989E-549D9DCCB7D8}" type="presParOf" srcId="{520E282C-BC30-4B46-A95D-71741E3F95D3}" destId="{ACEFD088-8723-46C6-A6ED-EC163BD88BA7}" srcOrd="2" destOrd="0" presId="urn:microsoft.com/office/officeart/2005/8/layout/arrow2"/>
    <dgm:cxn modelId="{05F63E94-ADD3-42A3-83EC-BDB07C2C0649}" type="presParOf" srcId="{520E282C-BC30-4B46-A95D-71741E3F95D3}" destId="{B3B83237-8781-4A67-8138-A05C087F5C2F}" srcOrd="3" destOrd="0" presId="urn:microsoft.com/office/officeart/2005/8/layout/arrow2"/>
    <dgm:cxn modelId="{81FC96C8-C9D0-4E38-BF10-9658E51886A6}" type="presParOf" srcId="{520E282C-BC30-4B46-A95D-71741E3F95D3}" destId="{DA036C8E-3462-4CBC-8C2F-763E56C9CE0B}" srcOrd="4" destOrd="0" presId="urn:microsoft.com/office/officeart/2005/8/layout/arrow2"/>
    <dgm:cxn modelId="{E9DE8987-9B47-4CA8-816D-1AB34BF68259}" type="presParOf" srcId="{520E282C-BC30-4B46-A95D-71741E3F95D3}" destId="{B8DB0599-4DFE-4931-92AD-1F118F17431B}" srcOrd="5" destOrd="0" presId="urn:microsoft.com/office/officeart/2005/8/layout/arrow2"/>
    <dgm:cxn modelId="{083F20D8-B209-4B12-88B3-38896CDC21B5}" type="presParOf" srcId="{520E282C-BC30-4B46-A95D-71741E3F95D3}" destId="{908DCEEA-774C-4745-9815-4C03D35D8CF4}" srcOrd="6" destOrd="0" presId="urn:microsoft.com/office/officeart/2005/8/layout/arrow2"/>
    <dgm:cxn modelId="{13CD5A9F-F1E1-4EFA-9BD2-8D500FEE035D}" type="presParOf" srcId="{520E282C-BC30-4B46-A95D-71741E3F95D3}" destId="{979A7AC2-F295-4A05-A1D0-F5C327B6179B}" srcOrd="7" destOrd="0" presId="urn:microsoft.com/office/officeart/2005/8/layout/arrow2"/>
    <dgm:cxn modelId="{84D4516A-AB71-415C-A7F8-CFB07A05C5E6}" type="presParOf" srcId="{520E282C-BC30-4B46-A95D-71741E3F95D3}" destId="{A2BF1EB5-40F9-4036-A282-25B81C3C97B6}" srcOrd="8" destOrd="0" presId="urn:microsoft.com/office/officeart/2005/8/layout/arrow2"/>
    <dgm:cxn modelId="{C4F942C7-5860-485B-8F55-FD9510F1BB2D}" type="presParOf" srcId="{520E282C-BC30-4B46-A95D-71741E3F95D3}" destId="{9E6E0647-61E3-40BC-8AE2-7260C5EFFD82}"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3B360-3654-4CC9-9925-FB19DD235044}">
      <dsp:nvSpPr>
        <dsp:cNvPr id="0" name=""/>
        <dsp:cNvSpPr/>
      </dsp:nvSpPr>
      <dsp:spPr>
        <a:xfrm>
          <a:off x="433070" y="0"/>
          <a:ext cx="6144259" cy="3840162"/>
        </a:xfrm>
        <a:prstGeom prst="swooshArrow">
          <a:avLst>
            <a:gd name="adj1" fmla="val 25000"/>
            <a:gd name="adj2" fmla="val 25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7EE1A689-3D5E-43BC-AE59-5901E3FBD403}">
      <dsp:nvSpPr>
        <dsp:cNvPr id="0" name=""/>
        <dsp:cNvSpPr/>
      </dsp:nvSpPr>
      <dsp:spPr>
        <a:xfrm>
          <a:off x="1038279" y="2855544"/>
          <a:ext cx="141317" cy="141317"/>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5A5DE26-3D5D-41EB-BD5A-D96F318ABE0B}">
      <dsp:nvSpPr>
        <dsp:cNvPr id="0" name=""/>
        <dsp:cNvSpPr/>
      </dsp:nvSpPr>
      <dsp:spPr>
        <a:xfrm>
          <a:off x="1108938" y="2926203"/>
          <a:ext cx="804897" cy="913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81" tIns="0" rIns="0" bIns="0" numCol="1" spcCol="1270" anchor="t" anchorCtr="0">
          <a:noAutofit/>
          <a:sp3d extrusionH="28000" prstMaterial="matte"/>
        </a:bodyPr>
        <a:lstStyle/>
        <a:p>
          <a:pPr marL="0" lvl="0" indent="0" algn="l" defTabSz="666750">
            <a:lnSpc>
              <a:spcPct val="90000"/>
            </a:lnSpc>
            <a:spcBef>
              <a:spcPct val="0"/>
            </a:spcBef>
            <a:spcAft>
              <a:spcPct val="35000"/>
            </a:spcAft>
            <a:buNone/>
          </a:pPr>
          <a:r>
            <a:rPr lang="en-IN" sz="1500" kern="1200" dirty="0">
              <a:latin typeface="Times New Roman" pitchFamily="18" charset="0"/>
              <a:cs typeface="Times New Roman" pitchFamily="18" charset="0"/>
            </a:rPr>
            <a:t>Unique reference number</a:t>
          </a:r>
          <a:endParaRPr lang="en-IN" sz="1500" kern="1200" dirty="0"/>
        </a:p>
      </dsp:txBody>
      <dsp:txXfrm>
        <a:off x="1108938" y="2926203"/>
        <a:ext cx="804897" cy="913958"/>
      </dsp:txXfrm>
    </dsp:sp>
    <dsp:sp modelId="{ACEFD088-8723-46C6-A6ED-EC163BD88BA7}">
      <dsp:nvSpPr>
        <dsp:cNvPr id="0" name=""/>
        <dsp:cNvSpPr/>
      </dsp:nvSpPr>
      <dsp:spPr>
        <a:xfrm>
          <a:off x="1803240" y="2120537"/>
          <a:ext cx="221193" cy="22119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3B83237-8781-4A67-8138-A05C087F5C2F}">
      <dsp:nvSpPr>
        <dsp:cNvPr id="0" name=""/>
        <dsp:cNvSpPr/>
      </dsp:nvSpPr>
      <dsp:spPr>
        <a:xfrm>
          <a:off x="1913836" y="2231134"/>
          <a:ext cx="1019947" cy="160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0" rIns="0" bIns="0" numCol="1" spcCol="1270" anchor="t" anchorCtr="0">
          <a:noAutofit/>
          <a:sp3d extrusionH="28000" prstMaterial="matte"/>
        </a:bodyPr>
        <a:lstStyle/>
        <a:p>
          <a:pPr marL="0" lvl="0" indent="0" algn="l" defTabSz="666750">
            <a:lnSpc>
              <a:spcPct val="90000"/>
            </a:lnSpc>
            <a:spcBef>
              <a:spcPct val="0"/>
            </a:spcBef>
            <a:spcAft>
              <a:spcPct val="35000"/>
            </a:spcAft>
            <a:buNone/>
          </a:pPr>
          <a:r>
            <a:rPr lang="en-IN" sz="1500" kern="1200" dirty="0">
              <a:latin typeface="Times New Roman" pitchFamily="18" charset="0"/>
              <a:cs typeface="Times New Roman" pitchFamily="18" charset="0"/>
            </a:rPr>
            <a:t>Label</a:t>
          </a:r>
          <a:endParaRPr lang="en-IN" sz="1500" kern="1200" dirty="0"/>
        </a:p>
      </dsp:txBody>
      <dsp:txXfrm>
        <a:off x="1913836" y="2231134"/>
        <a:ext cx="1019947" cy="1609027"/>
      </dsp:txXfrm>
    </dsp:sp>
    <dsp:sp modelId="{DA036C8E-3462-4CBC-8C2F-763E56C9CE0B}">
      <dsp:nvSpPr>
        <dsp:cNvPr id="0" name=""/>
        <dsp:cNvSpPr/>
      </dsp:nvSpPr>
      <dsp:spPr>
        <a:xfrm>
          <a:off x="2786321" y="1534528"/>
          <a:ext cx="294924" cy="29492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8DB0599-4DFE-4931-92AD-1F118F17431B}">
      <dsp:nvSpPr>
        <dsp:cNvPr id="0" name=""/>
        <dsp:cNvSpPr/>
      </dsp:nvSpPr>
      <dsp:spPr>
        <a:xfrm>
          <a:off x="2933783" y="1681990"/>
          <a:ext cx="1185842" cy="215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74" tIns="0" rIns="0" bIns="0" numCol="1" spcCol="1270" anchor="t" anchorCtr="0">
          <a:noAutofit/>
          <a:sp3d extrusionH="28000" prstMaterial="matte"/>
        </a:bodyPr>
        <a:lstStyle/>
        <a:p>
          <a:pPr marL="0" lvl="0" indent="0" algn="l" defTabSz="666750">
            <a:lnSpc>
              <a:spcPct val="90000"/>
            </a:lnSpc>
            <a:spcBef>
              <a:spcPct val="0"/>
            </a:spcBef>
            <a:spcAft>
              <a:spcPct val="35000"/>
            </a:spcAft>
            <a:buNone/>
          </a:pPr>
          <a:r>
            <a:rPr lang="en-IN" sz="1500" kern="1200" dirty="0">
              <a:latin typeface="Times New Roman" pitchFamily="18" charset="0"/>
              <a:cs typeface="Times New Roman" pitchFamily="18" charset="0"/>
            </a:rPr>
            <a:t>Photograph</a:t>
          </a:r>
          <a:endParaRPr lang="en-IN" sz="1500" kern="1200" dirty="0"/>
        </a:p>
      </dsp:txBody>
      <dsp:txXfrm>
        <a:off x="2933783" y="1681990"/>
        <a:ext cx="1185842" cy="2158171"/>
      </dsp:txXfrm>
    </dsp:sp>
    <dsp:sp modelId="{908DCEEA-774C-4745-9815-4C03D35D8CF4}">
      <dsp:nvSpPr>
        <dsp:cNvPr id="0" name=""/>
        <dsp:cNvSpPr/>
      </dsp:nvSpPr>
      <dsp:spPr>
        <a:xfrm>
          <a:off x="3929153" y="1076781"/>
          <a:ext cx="380944" cy="38094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79A7AC2-F295-4A05-A1D0-F5C327B6179B}">
      <dsp:nvSpPr>
        <dsp:cNvPr id="0" name=""/>
        <dsp:cNvSpPr/>
      </dsp:nvSpPr>
      <dsp:spPr>
        <a:xfrm>
          <a:off x="4119625" y="1267253"/>
          <a:ext cx="1228851" cy="257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854" tIns="0" rIns="0" bIns="0" numCol="1" spcCol="1270" anchor="t" anchorCtr="0">
          <a:noAutofit/>
          <a:sp3d extrusionH="28000" prstMaterial="matte"/>
        </a:bodyPr>
        <a:lstStyle/>
        <a:p>
          <a:pPr marL="0" lvl="0" indent="0" algn="l" defTabSz="666750">
            <a:lnSpc>
              <a:spcPct val="90000"/>
            </a:lnSpc>
            <a:spcBef>
              <a:spcPct val="0"/>
            </a:spcBef>
            <a:spcAft>
              <a:spcPct val="35000"/>
            </a:spcAft>
            <a:buNone/>
          </a:pPr>
          <a:r>
            <a:rPr lang="en-IN" sz="1500" kern="1200" dirty="0">
              <a:latin typeface="Times New Roman" pitchFamily="18" charset="0"/>
              <a:cs typeface="Times New Roman" pitchFamily="18" charset="0"/>
            </a:rPr>
            <a:t>Record</a:t>
          </a:r>
          <a:endParaRPr lang="en-IN" sz="1500" kern="1200" dirty="0"/>
        </a:p>
      </dsp:txBody>
      <dsp:txXfrm>
        <a:off x="4119625" y="1267253"/>
        <a:ext cx="1228851" cy="2572908"/>
      </dsp:txXfrm>
    </dsp:sp>
    <dsp:sp modelId="{A2BF1EB5-40F9-4036-A282-25B81C3C97B6}">
      <dsp:nvSpPr>
        <dsp:cNvPr id="0" name=""/>
        <dsp:cNvSpPr/>
      </dsp:nvSpPr>
      <dsp:spPr>
        <a:xfrm>
          <a:off x="5105779" y="771104"/>
          <a:ext cx="485396" cy="48539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E6E0647-61E3-40BC-8AE2-7260C5EFFD82}">
      <dsp:nvSpPr>
        <dsp:cNvPr id="0" name=""/>
        <dsp:cNvSpPr/>
      </dsp:nvSpPr>
      <dsp:spPr>
        <a:xfrm>
          <a:off x="5348477" y="1013802"/>
          <a:ext cx="1228851" cy="282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202" tIns="0" rIns="0" bIns="0" numCol="1" spcCol="1270" anchor="t" anchorCtr="0">
          <a:noAutofit/>
          <a:sp3d extrusionH="28000" prstMaterial="matte"/>
        </a:bodyPr>
        <a:lstStyle/>
        <a:p>
          <a:pPr marL="0" lvl="0" indent="0" algn="l" defTabSz="666750">
            <a:lnSpc>
              <a:spcPct val="90000"/>
            </a:lnSpc>
            <a:spcBef>
              <a:spcPct val="0"/>
            </a:spcBef>
            <a:spcAft>
              <a:spcPct val="35000"/>
            </a:spcAft>
            <a:buNone/>
          </a:pPr>
          <a:r>
            <a:rPr lang="en-IN" sz="1500" kern="1200" dirty="0">
              <a:latin typeface="Times New Roman" pitchFamily="18" charset="0"/>
              <a:cs typeface="Times New Roman" pitchFamily="18" charset="0"/>
            </a:rPr>
            <a:t>Secure</a:t>
          </a:r>
          <a:endParaRPr lang="en-IN" sz="1500" kern="1200" dirty="0"/>
        </a:p>
      </dsp:txBody>
      <dsp:txXfrm>
        <a:off x="5348477" y="1013802"/>
        <a:ext cx="1228851" cy="28263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FA9C0-5C45-4637-AEE0-43A54CA47924}" type="datetimeFigureOut">
              <a:rPr lang="en-US" smtClean="0"/>
              <a:pPr/>
              <a:t>1/7/2026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8EB20-E6B1-469F-B69E-9FB50C50E62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a:latin typeface="Times New Roman" pitchFamily="18" charset="0"/>
                <a:cs typeface="Times New Roman" pitchFamily="18" charset="0"/>
              </a:rPr>
              <a:t>Acquaintances _</a:t>
            </a:r>
            <a:r>
              <a:rPr lang="en-IN" baseline="0" dirty="0">
                <a:latin typeface="Times New Roman" pitchFamily="18" charset="0"/>
                <a:cs typeface="Times New Roman" pitchFamily="18" charset="0"/>
              </a:rPr>
              <a:t> </a:t>
            </a:r>
            <a:r>
              <a:rPr lang="en-IN" baseline="0" dirty="0" err="1">
                <a:latin typeface="Times New Roman" pitchFamily="18" charset="0"/>
                <a:cs typeface="Times New Roman" pitchFamily="18" charset="0"/>
              </a:rPr>
              <a:t>Parichit</a:t>
            </a:r>
            <a:endParaRPr lang="en-IN" dirty="0">
              <a:latin typeface="Kruti Dev 011" pitchFamily="2" charset="0"/>
            </a:endParaRPr>
          </a:p>
        </p:txBody>
      </p:sp>
      <p:sp>
        <p:nvSpPr>
          <p:cNvPr id="4" name="Slide Number Placeholder 3"/>
          <p:cNvSpPr>
            <a:spLocks noGrp="1"/>
          </p:cNvSpPr>
          <p:nvPr>
            <p:ph type="sldNum" sz="quarter" idx="10"/>
          </p:nvPr>
        </p:nvSpPr>
        <p:spPr/>
        <p:txBody>
          <a:bodyPr/>
          <a:lstStyle/>
          <a:p>
            <a:fld id="{EAE8EB20-E6B1-469F-B69E-9FB50C50E623}" type="slidenum">
              <a:rPr lang="en-IN" smtClean="0"/>
              <a:pPr/>
              <a:t>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dirty="0"/>
              <a:t>मृतकों के परिचितों द्वारा कैडवर्स या उनकी तस्वीरों की दृश्य पहचान पहचान का सबसे सरल रूप है, लेकिन यह त्रुटियों से ग्रस्त है। इसलिए, जब भी संभव हो, इसे बाद के चरण में फोरेंसिक पहचान के अन्य साधनों के साथ पूरक किया जाना चाहिए।</a:t>
            </a:r>
            <a:endParaRPr lang="en-IN" dirty="0">
              <a:latin typeface="Kruti Dev 011" pitchFamily="2" charset="0"/>
            </a:endParaRPr>
          </a:p>
          <a:p>
            <a:endParaRPr lang="en-IN" dirty="0"/>
          </a:p>
        </p:txBody>
      </p:sp>
      <p:sp>
        <p:nvSpPr>
          <p:cNvPr id="4" name="Slide Number Placeholder 3"/>
          <p:cNvSpPr>
            <a:spLocks noGrp="1"/>
          </p:cNvSpPr>
          <p:nvPr>
            <p:ph type="sldNum" sz="quarter" idx="10"/>
          </p:nvPr>
        </p:nvSpPr>
        <p:spPr/>
        <p:txBody>
          <a:bodyPr/>
          <a:lstStyle/>
          <a:p>
            <a:fld id="{EAE8EB20-E6B1-469F-B69E-9FB50C50E623}" type="slidenum">
              <a:rPr lang="en-IN" smtClean="0"/>
              <a:pPr/>
              <a:t>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itchFamily="18" charset="0"/>
                <a:cs typeface="Times New Roman" pitchFamily="18" charset="0"/>
              </a:rPr>
              <a:t>The early work of non-specialists in managing the dead (especially proper recovery, documentation and storage methods) will determine much of the success of future identifications by forensic specialists.</a:t>
            </a:r>
          </a:p>
          <a:p>
            <a:endParaRPr lang="en-IN" dirty="0"/>
          </a:p>
        </p:txBody>
      </p:sp>
      <p:sp>
        <p:nvSpPr>
          <p:cNvPr id="4" name="Slide Number Placeholder 3"/>
          <p:cNvSpPr>
            <a:spLocks noGrp="1"/>
          </p:cNvSpPr>
          <p:nvPr>
            <p:ph type="sldNum" sz="quarter" idx="10"/>
          </p:nvPr>
        </p:nvSpPr>
        <p:spPr/>
        <p:txBody>
          <a:bodyPr/>
          <a:lstStyle/>
          <a:p>
            <a:fld id="{EAE8EB20-E6B1-469F-B69E-9FB50C50E623}" type="slidenum">
              <a:rPr lang="en-IN" smtClean="0"/>
              <a:pPr/>
              <a:t>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hi-IN" dirty="0"/>
              <a:t>मृत निकाय पहचान पत्र का उपयोग मूल और अमूल्य जानकारी एकत्र करने के लिए किया जा सकता है जो बाद में फोरेंसिक पहचान प्रक्रियाओं की सहायता करेगा</a:t>
            </a:r>
            <a:endParaRPr lang="en-IN" dirty="0"/>
          </a:p>
        </p:txBody>
      </p:sp>
      <p:sp>
        <p:nvSpPr>
          <p:cNvPr id="4" name="Slide Number Placeholder 3"/>
          <p:cNvSpPr>
            <a:spLocks noGrp="1"/>
          </p:cNvSpPr>
          <p:nvPr>
            <p:ph type="sldNum" sz="quarter" idx="10"/>
          </p:nvPr>
        </p:nvSpPr>
        <p:spPr/>
        <p:txBody>
          <a:bodyPr/>
          <a:lstStyle/>
          <a:p>
            <a:fld id="{EAE8EB20-E6B1-469F-B69E-9FB50C50E623}" type="slidenum">
              <a:rPr lang="en-IN" smtClean="0"/>
              <a:pPr/>
              <a:t>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a:t>URN :- Unique reference</a:t>
            </a:r>
            <a:r>
              <a:rPr lang="en-IN" baseline="0" dirty="0"/>
              <a:t> Number, </a:t>
            </a:r>
            <a:r>
              <a:rPr lang="en-IN" sz="1200" kern="1200" baseline="0" dirty="0">
                <a:solidFill>
                  <a:schemeClr val="tx1"/>
                </a:solidFill>
                <a:latin typeface="+mn-lt"/>
                <a:ea typeface="+mn-ea"/>
                <a:cs typeface="+mn-cs"/>
              </a:rPr>
              <a:t>If photographs have been taken, record the following data together with the unique reference using the Dead Bodies Identification Form:</a:t>
            </a:r>
          </a:p>
          <a:p>
            <a:r>
              <a:rPr lang="en-IN" sz="1200" kern="1200" baseline="0" dirty="0">
                <a:solidFill>
                  <a:schemeClr val="tx1"/>
                </a:solidFill>
                <a:latin typeface="+mn-lt"/>
                <a:ea typeface="+mn-ea"/>
                <a:cs typeface="+mn-cs"/>
              </a:rPr>
              <a:t>Gender (confirmed by looking at the genital organs).</a:t>
            </a:r>
          </a:p>
          <a:p>
            <a:r>
              <a:rPr lang="en-IN" sz="1200" kern="1200" baseline="0" dirty="0">
                <a:solidFill>
                  <a:schemeClr val="tx1"/>
                </a:solidFill>
                <a:latin typeface="+mn-lt"/>
                <a:ea typeface="+mn-ea"/>
                <a:cs typeface="+mn-cs"/>
              </a:rPr>
              <a:t>Approximate age range (infant, child, adolescent, adult, or elderly).</a:t>
            </a:r>
          </a:p>
          <a:p>
            <a:r>
              <a:rPr lang="en-IN" sz="1200" kern="1200" baseline="0" dirty="0">
                <a:solidFill>
                  <a:schemeClr val="tx1"/>
                </a:solidFill>
                <a:latin typeface="+mn-lt"/>
                <a:ea typeface="+mn-ea"/>
                <a:cs typeface="+mn-cs"/>
              </a:rPr>
              <a:t>Personal belongings (jewellery, clothes, identity card, driver’s license, etc.).</a:t>
            </a:r>
          </a:p>
          <a:p>
            <a:r>
              <a:rPr lang="en-IN" sz="1200" kern="1200" baseline="0" dirty="0">
                <a:solidFill>
                  <a:schemeClr val="tx1"/>
                </a:solidFill>
                <a:latin typeface="+mn-lt"/>
                <a:ea typeface="+mn-ea"/>
                <a:cs typeface="+mn-cs"/>
              </a:rPr>
              <a:t>Obvious specific marks on the skin (e.g., tattoos, scars, birthmarks) or any obvious deformity.</a:t>
            </a:r>
            <a:endParaRPr lang="en-IN" dirty="0"/>
          </a:p>
        </p:txBody>
      </p:sp>
      <p:sp>
        <p:nvSpPr>
          <p:cNvPr id="4" name="Slide Number Placeholder 3"/>
          <p:cNvSpPr>
            <a:spLocks noGrp="1"/>
          </p:cNvSpPr>
          <p:nvPr>
            <p:ph type="sldNum" sz="quarter" idx="10"/>
          </p:nvPr>
        </p:nvSpPr>
        <p:spPr/>
        <p:txBody>
          <a:bodyPr/>
          <a:lstStyle/>
          <a:p>
            <a:fld id="{EAE8EB20-E6B1-469F-B69E-9FB50C50E623}" type="slidenum">
              <a:rPr lang="en-IN" smtClean="0"/>
              <a:pPr/>
              <a:t>27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A logo with text on it&#10;&#10;AI-generated content may be incorrect.">
            <a:extLst>
              <a:ext uri="{FF2B5EF4-FFF2-40B4-BE49-F238E27FC236}">
                <a16:creationId xmlns:a16="http://schemas.microsoft.com/office/drawing/2014/main" id="{BE948B2B-B733-A6F1-10E5-8AE8C16CE991}"/>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6580" y="167021"/>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logo with a symbol and text&#10;&#10;AI-generated content may be incorrect.">
            <a:extLst>
              <a:ext uri="{FF2B5EF4-FFF2-40B4-BE49-F238E27FC236}">
                <a16:creationId xmlns:a16="http://schemas.microsoft.com/office/drawing/2014/main" id="{83078492-FDDB-71BD-8E75-D0771727CF8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59153" y="121136"/>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Dead%20Bodies%20Identification%20Form.pdf" TargetMode="External"/><Relationship Id="rId2" Type="http://schemas.openxmlformats.org/officeDocument/2006/relationships/hyperlink" Target="Sequential%20Numbers%20for%20unique%20referenceing.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Dead%20Bodies%20Identification%20Form.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438400"/>
            <a:ext cx="8229600" cy="2209800"/>
          </a:xfrm>
          <a:prstGeom prst="rect">
            <a:avLst/>
          </a:prstGeom>
          <a:gradFill flip="none" rotWithShape="0">
            <a:gsLst>
              <a:gs pos="0">
                <a:schemeClr val="bg1">
                  <a:lumMod val="95000"/>
                  <a:alpha val="52000"/>
                </a:schemeClr>
              </a:gs>
              <a:gs pos="50000">
                <a:schemeClr val="bg1">
                  <a:lumMod val="95000"/>
                  <a:shade val="67500"/>
                  <a:satMod val="115000"/>
                </a:schemeClr>
              </a:gs>
              <a:gs pos="71000">
                <a:schemeClr val="bg1">
                  <a:lumMod val="95000"/>
                  <a:shade val="100000"/>
                  <a:satMod val="115000"/>
                </a:schemeClr>
              </a:gs>
            </a:gsLst>
            <a:lin ang="0" scaled="0"/>
            <a:tileRect/>
          </a:gra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7500"/>
          </a:bodyPr>
          <a:lstStyle/>
          <a:p>
            <a:pPr algn="ctr">
              <a:spcBef>
                <a:spcPct val="0"/>
              </a:spcBef>
              <a:defRPr/>
            </a:pPr>
            <a:r>
              <a:rPr lang="en-IN" sz="4400" dirty="0">
                <a:solidFill>
                  <a:schemeClr val="accent2"/>
                </a:solidFill>
                <a:latin typeface="Arial Black" pitchFamily="34" charset="0"/>
              </a:rPr>
              <a:t>IDENTIFICATION</a:t>
            </a:r>
            <a:br>
              <a:rPr lang="en-IN" sz="4400" dirty="0">
                <a:latin typeface="Arial Black" pitchFamily="34" charset="0"/>
              </a:rPr>
            </a:br>
            <a:r>
              <a:rPr lang="en-IN" sz="4400" dirty="0">
                <a:solidFill>
                  <a:schemeClr val="bg1">
                    <a:lumMod val="50000"/>
                  </a:schemeClr>
                </a:solidFill>
                <a:latin typeface="Arial Black" pitchFamily="34" charset="0"/>
              </a:rPr>
              <a:t>OF DEAD BODIES</a:t>
            </a:r>
          </a:p>
        </p:txBody>
      </p:sp>
      <p:sp>
        <p:nvSpPr>
          <p:cNvPr id="5" name="TextBox 4">
            <a:extLst>
              <a:ext uri="{FF2B5EF4-FFF2-40B4-BE49-F238E27FC236}">
                <a16:creationId xmlns:a16="http://schemas.microsoft.com/office/drawing/2014/main" id="{64F5A731-4194-3DE2-25D3-606C86919FC1}"/>
              </a:ext>
            </a:extLst>
          </p:cNvPr>
          <p:cNvSpPr txBox="1"/>
          <p:nvPr/>
        </p:nvSpPr>
        <p:spPr>
          <a:xfrm>
            <a:off x="6858000" y="4648200"/>
            <a:ext cx="511502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3429000" cy="1143000"/>
          </a:xfrm>
        </p:spPr>
        <p:txBody>
          <a:bodyPr>
            <a:normAutofit fontScale="90000"/>
          </a:bodyPr>
          <a:lstStyle/>
          <a:p>
            <a:r>
              <a:rPr lang="en-IN" dirty="0">
                <a:solidFill>
                  <a:schemeClr val="accent2"/>
                </a:solidFill>
                <a:latin typeface="Open Sans" panose="020B0606030504020204" pitchFamily="34" charset="0"/>
                <a:ea typeface="Open Sans" panose="020B0606030504020204" pitchFamily="34" charset="0"/>
                <a:cs typeface="Open Sans" panose="020B0606030504020204" pitchFamily="34" charset="0"/>
              </a:rPr>
              <a:t>General Principles</a:t>
            </a:r>
          </a:p>
        </p:txBody>
      </p:sp>
      <p:sp>
        <p:nvSpPr>
          <p:cNvPr id="3" name="Content Placeholder 2"/>
          <p:cNvSpPr>
            <a:spLocks noGrp="1"/>
          </p:cNvSpPr>
          <p:nvPr>
            <p:ph idx="1"/>
          </p:nvPr>
        </p:nvSpPr>
        <p:spPr>
          <a:xfrm>
            <a:off x="4038600" y="1676400"/>
            <a:ext cx="7924800" cy="4525963"/>
          </a:xfrm>
        </p:spPr>
        <p:txBody>
          <a:bodyPr>
            <a:normAutofit lnSpcReduction="10000"/>
          </a:bodyPr>
          <a:lstStyle/>
          <a:p>
            <a:pPr algn="just"/>
            <a:r>
              <a:rPr lang="en-IN" sz="2400" dirty="0">
                <a:latin typeface="Open Sans" panose="020B0606030504020204" pitchFamily="34" charset="0"/>
                <a:ea typeface="Open Sans" panose="020B0606030504020204" pitchFamily="34" charset="0"/>
                <a:cs typeface="Open Sans" panose="020B0606030504020204" pitchFamily="34" charset="0"/>
              </a:rPr>
              <a:t>It should be appreciated that visual recognition, while simple, can result in mistaken identifications causing serious embarrassment, distress to the bereaved and legal difficulties. It is always preferable to ensure that accurate identification is achieved by evaluating a combination of criteria and not solely on visual recognition.</a:t>
            </a:r>
          </a:p>
          <a:p>
            <a:pPr algn="just"/>
            <a:r>
              <a:rPr lang="en-IN" sz="2400" dirty="0">
                <a:latin typeface="Open Sans" panose="020B0606030504020204" pitchFamily="34" charset="0"/>
                <a:ea typeface="Open Sans" panose="020B0606030504020204" pitchFamily="34" charset="0"/>
                <a:cs typeface="Open Sans" panose="020B0606030504020204" pitchFamily="34" charset="0"/>
              </a:rPr>
              <a:t>Injuries to the deceased, or the presence of blood, fluids, or dirt, especially around the head, will increase the chance of mistaken visual recognition.</a:t>
            </a:r>
          </a:p>
          <a:p>
            <a:pPr algn="just"/>
            <a:r>
              <a:rPr lang="en-IN" sz="2400" dirty="0">
                <a:latin typeface="Open Sans" panose="020B0606030504020204" pitchFamily="34" charset="0"/>
                <a:ea typeface="Open Sans" panose="020B0606030504020204" pitchFamily="34" charset="0"/>
                <a:cs typeface="Open Sans" panose="020B0606030504020204" pitchFamily="34" charset="0"/>
              </a:rPr>
              <a:t> Any separate body part which proves that a person is dead can aid in the identification and should therefore be managed as though it is a whole body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66219"/>
            <a:ext cx="6019800" cy="1143000"/>
          </a:xfrm>
        </p:spPr>
        <p:txBody>
          <a:bodyPr>
            <a:normAutofit fontScale="90000"/>
          </a:bodyPr>
          <a:lstStyle/>
          <a:p>
            <a:r>
              <a:rPr lang="en-IN" dirty="0">
                <a:latin typeface="Open Sans" panose="020B0606030504020204" pitchFamily="34" charset="0"/>
                <a:ea typeface="Open Sans" panose="020B0606030504020204" pitchFamily="34" charset="0"/>
                <a:cs typeface="Open Sans" panose="020B0606030504020204" pitchFamily="34" charset="0"/>
              </a:rPr>
              <a:t>Key steps to identification</a:t>
            </a:r>
          </a:p>
        </p:txBody>
      </p:sp>
      <p:graphicFrame>
        <p:nvGraphicFramePr>
          <p:cNvPr id="5" name="Diagram 4"/>
          <p:cNvGraphicFramePr/>
          <p:nvPr>
            <p:extLst>
              <p:ext uri="{D42A27DB-BD31-4B8C-83A1-F6EECF244321}">
                <p14:modId xmlns:p14="http://schemas.microsoft.com/office/powerpoint/2010/main" val="1460990743"/>
              </p:ext>
            </p:extLst>
          </p:nvPr>
        </p:nvGraphicFramePr>
        <p:xfrm>
          <a:off x="4648200" y="1417638"/>
          <a:ext cx="7010400" cy="384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2857500"/>
            <a:ext cx="4343400" cy="1143000"/>
          </a:xfrm>
        </p:spPr>
        <p:txBody>
          <a:bodyPr>
            <a:normAutofit fontScale="90000"/>
          </a:bodyPr>
          <a:lstStyle/>
          <a:p>
            <a:pPr lvl="0"/>
            <a:r>
              <a:rPr lang="en-IN" dirty="0">
                <a:latin typeface="Open Sans" panose="020B0606030504020204" pitchFamily="34" charset="0"/>
                <a:ea typeface="Open Sans" panose="020B0606030504020204" pitchFamily="34" charset="0"/>
                <a:cs typeface="Open Sans" panose="020B0606030504020204" pitchFamily="34" charset="0"/>
              </a:rPr>
              <a:t>Unique Reference Number</a:t>
            </a:r>
          </a:p>
        </p:txBody>
      </p:sp>
      <p:sp>
        <p:nvSpPr>
          <p:cNvPr id="3" name="Content Placeholder 2"/>
          <p:cNvSpPr>
            <a:spLocks noGrp="1"/>
          </p:cNvSpPr>
          <p:nvPr>
            <p:ph idx="1"/>
          </p:nvPr>
        </p:nvSpPr>
        <p:spPr>
          <a:xfrm>
            <a:off x="4648200" y="1600201"/>
            <a:ext cx="6934200" cy="3886199"/>
          </a:xfrm>
        </p:spPr>
        <p:txBody>
          <a:bodyPr>
            <a:normAutofit lnSpcReduction="10000"/>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Assign a sequential, unique reference number to each body or body part.</a:t>
            </a:r>
          </a:p>
          <a:p>
            <a:pPr algn="just"/>
            <a:r>
              <a:rPr lang="en-IN" dirty="0">
                <a:latin typeface="Open Sans" panose="020B0606030504020204" pitchFamily="34" charset="0"/>
                <a:ea typeface="Open Sans" panose="020B0606030504020204" pitchFamily="34" charset="0"/>
                <a:cs typeface="Open Sans" panose="020B0606030504020204" pitchFamily="34" charset="0"/>
              </a:rPr>
              <a:t>Reference numbers must not be duplicated.</a:t>
            </a:r>
          </a:p>
          <a:p>
            <a:pPr algn="just"/>
            <a:r>
              <a:rPr lang="en-IN" dirty="0">
                <a:latin typeface="Open Sans" panose="020B0606030504020204" pitchFamily="34" charset="0"/>
                <a:ea typeface="Open Sans" panose="020B0606030504020204" pitchFamily="34" charset="0"/>
                <a:cs typeface="Open Sans" panose="020B0606030504020204" pitchFamily="34" charset="0"/>
              </a:rPr>
              <a:t>Each body or body part </a:t>
            </a:r>
            <a:r>
              <a:rPr lang="en-IN" b="1" i="1" dirty="0">
                <a:latin typeface="Open Sans" panose="020B0606030504020204" pitchFamily="34" charset="0"/>
                <a:ea typeface="Open Sans" panose="020B0606030504020204" pitchFamily="34" charset="0"/>
                <a:cs typeface="Open Sans" panose="020B0606030504020204" pitchFamily="34" charset="0"/>
              </a:rPr>
              <a:t>must have a </a:t>
            </a:r>
            <a:r>
              <a:rPr lang="en-IN"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Unique Reference Number.</a:t>
            </a:r>
            <a:endParaRPr lang="en-IN"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648200" y="5461000"/>
            <a:ext cx="7315200" cy="86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latin typeface="Arial Black" pitchFamily="34" charset="0"/>
              </a:rPr>
              <a:t>PLACE +RECOVERY TEAM/ PERSON + BODY COUNT</a:t>
            </a:r>
            <a:endParaRPr lang="en-IN" sz="2200" dirty="0">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09800"/>
            <a:ext cx="3733800" cy="1676400"/>
          </a:xfrm>
          <a:prstGeom prst="rect">
            <a:avLst/>
          </a:prstGeom>
        </p:spPr>
        <p:txBody>
          <a:bodyPr vert="horz" lIns="91440" tIns="45720" rIns="91440" bIns="45720" rtlCol="0" anchor="ctr">
            <a:normAutofit/>
          </a:bodyPr>
          <a:lstStyle/>
          <a:p>
            <a:pPr algn="ctr">
              <a:spcBef>
                <a:spcPct val="0"/>
              </a:spcBef>
              <a:defRPr/>
            </a:pPr>
            <a:r>
              <a:rPr lang="en-IN" sz="3200" dirty="0">
                <a:latin typeface="Arial Black" pitchFamily="34" charset="0"/>
                <a:ea typeface="+mj-ea"/>
                <a:cs typeface="Times New Roman" pitchFamily="18" charset="0"/>
              </a:rPr>
              <a:t>Unique Reference Number</a:t>
            </a:r>
            <a:endParaRPr lang="en-IN" sz="3200" dirty="0">
              <a:latin typeface="Arial Black" pitchFamily="34" charset="0"/>
              <a:ea typeface="+mj-ea"/>
              <a:cs typeface="+mj-cs"/>
            </a:endParaRPr>
          </a:p>
        </p:txBody>
      </p:sp>
      <p:sp>
        <p:nvSpPr>
          <p:cNvPr id="5" name="Rectangle 4"/>
          <p:cNvSpPr/>
          <p:nvPr/>
        </p:nvSpPr>
        <p:spPr>
          <a:xfrm>
            <a:off x="4257040" y="1645920"/>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latin typeface="Arial Black" pitchFamily="34" charset="0"/>
              </a:rPr>
              <a:t>PLACE +RECOVERY TEAM/ PERSON + BODY COUNT</a:t>
            </a:r>
            <a:endParaRPr lang="en-IN" sz="2200" dirty="0">
              <a:latin typeface="Arial Black" pitchFamily="34" charset="0"/>
            </a:endParaRPr>
          </a:p>
        </p:txBody>
      </p:sp>
      <p:sp>
        <p:nvSpPr>
          <p:cNvPr id="6" name="Rectangle 5"/>
          <p:cNvSpPr/>
          <p:nvPr/>
        </p:nvSpPr>
        <p:spPr>
          <a:xfrm>
            <a:off x="4236720" y="3355471"/>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err="1">
                <a:latin typeface="Arial Black" pitchFamily="34" charset="0"/>
              </a:rPr>
              <a:t>Bibiwala</a:t>
            </a:r>
            <a:r>
              <a:rPr lang="en-US" sz="2200" dirty="0">
                <a:latin typeface="Arial Black" pitchFamily="34" charset="0"/>
              </a:rPr>
              <a:t> </a:t>
            </a:r>
            <a:r>
              <a:rPr lang="en-US" sz="2200" dirty="0" err="1">
                <a:latin typeface="Arial Black" pitchFamily="34" charset="0"/>
              </a:rPr>
              <a:t>Chowk</a:t>
            </a:r>
            <a:r>
              <a:rPr lang="en-US" sz="2200" dirty="0">
                <a:latin typeface="Arial Black" pitchFamily="34" charset="0"/>
              </a:rPr>
              <a:t> – Team A - 001</a:t>
            </a:r>
            <a:endParaRPr lang="en-IN" sz="2200" dirty="0">
              <a:latin typeface="Arial Black" pitchFamily="34" charset="0"/>
            </a:endParaRPr>
          </a:p>
        </p:txBody>
      </p:sp>
      <p:sp>
        <p:nvSpPr>
          <p:cNvPr id="7" name="Rectangle 6"/>
          <p:cNvSpPr/>
          <p:nvPr/>
        </p:nvSpPr>
        <p:spPr>
          <a:xfrm>
            <a:off x="4714345" y="2743200"/>
            <a:ext cx="2860605" cy="523220"/>
          </a:xfrm>
          <a:prstGeom prst="rect">
            <a:avLst/>
          </a:prstGeom>
        </p:spPr>
        <p:txBody>
          <a:bodyPr wrap="square">
            <a:spAutoFit/>
          </a:bodyPr>
          <a:lstStyle/>
          <a:p>
            <a:r>
              <a:rPr lang="en-IN" sz="2800" dirty="0">
                <a:solidFill>
                  <a:schemeClr val="accent3">
                    <a:lumMod val="50000"/>
                  </a:schemeClr>
                </a:solidFill>
                <a:latin typeface="Arial Black" pitchFamily="34" charset="0"/>
              </a:rPr>
              <a:t>For example:</a:t>
            </a:r>
          </a:p>
        </p:txBody>
      </p:sp>
      <p:sp>
        <p:nvSpPr>
          <p:cNvPr id="8" name="Rectangle 7"/>
          <p:cNvSpPr/>
          <p:nvPr/>
        </p:nvSpPr>
        <p:spPr>
          <a:xfrm>
            <a:off x="4236720" y="5115820"/>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err="1">
                <a:latin typeface="Arial Black" pitchFamily="34" charset="0"/>
              </a:rPr>
              <a:t>Bibiwala</a:t>
            </a:r>
            <a:r>
              <a:rPr lang="en-US" sz="2200" dirty="0">
                <a:latin typeface="Arial Black" pitchFamily="34" charset="0"/>
              </a:rPr>
              <a:t> </a:t>
            </a:r>
            <a:r>
              <a:rPr lang="en-US" sz="2200" dirty="0" err="1">
                <a:latin typeface="Arial Black" pitchFamily="34" charset="0"/>
              </a:rPr>
              <a:t>Chowk</a:t>
            </a:r>
            <a:r>
              <a:rPr lang="en-US" sz="2200" dirty="0">
                <a:latin typeface="Arial Black" pitchFamily="34" charset="0"/>
              </a:rPr>
              <a:t> – </a:t>
            </a:r>
            <a:r>
              <a:rPr lang="en-US" sz="2200" dirty="0" err="1">
                <a:latin typeface="Arial Black" pitchFamily="34" charset="0"/>
              </a:rPr>
              <a:t>Abhishek</a:t>
            </a:r>
            <a:r>
              <a:rPr lang="en-US" sz="2200" dirty="0">
                <a:latin typeface="Arial Black" pitchFamily="34" charset="0"/>
              </a:rPr>
              <a:t> </a:t>
            </a:r>
            <a:r>
              <a:rPr lang="en-US" sz="2200" dirty="0" err="1">
                <a:latin typeface="Arial Black" pitchFamily="34" charset="0"/>
              </a:rPr>
              <a:t>Rawat</a:t>
            </a:r>
            <a:r>
              <a:rPr lang="en-US" sz="2200" dirty="0">
                <a:latin typeface="Arial Black" pitchFamily="34" charset="0"/>
              </a:rPr>
              <a:t> - 001</a:t>
            </a:r>
            <a:endParaRPr lang="en-IN" sz="2200" dirty="0">
              <a:latin typeface="Arial Black" pitchFamily="34" charset="0"/>
            </a:endParaRPr>
          </a:p>
        </p:txBody>
      </p:sp>
      <p:sp>
        <p:nvSpPr>
          <p:cNvPr id="9" name="Rectangle 8"/>
          <p:cNvSpPr/>
          <p:nvPr/>
        </p:nvSpPr>
        <p:spPr>
          <a:xfrm>
            <a:off x="6553200" y="4400458"/>
            <a:ext cx="2043500" cy="584775"/>
          </a:xfrm>
          <a:prstGeom prst="rect">
            <a:avLst/>
          </a:prstGeom>
        </p:spPr>
        <p:txBody>
          <a:bodyPr wrap="square">
            <a:spAutoFit/>
          </a:bodyPr>
          <a:lstStyle/>
          <a:p>
            <a:r>
              <a:rPr lang="en-US" sz="3200" dirty="0">
                <a:solidFill>
                  <a:schemeClr val="accent3">
                    <a:lumMod val="50000"/>
                  </a:schemeClr>
                </a:solidFill>
                <a:latin typeface="Arial Black" pitchFamily="34" charset="0"/>
              </a:rPr>
              <a:t>or</a:t>
            </a:r>
            <a:endParaRPr lang="en-IN" sz="3200" dirty="0">
              <a:solidFill>
                <a:schemeClr val="accent3">
                  <a:lumMod val="50000"/>
                </a:schemeClr>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752600"/>
            <a:ext cx="7315200" cy="4571999"/>
          </a:xfrm>
        </p:spPr>
        <p:txBody>
          <a:bodyPr>
            <a:noAutofit/>
          </a:bodyPr>
          <a:lstStyle/>
          <a:p>
            <a:pPr algn="just"/>
            <a:r>
              <a:rPr lang="en-IN" sz="2400" b="1" dirty="0">
                <a:latin typeface="Open Sans" panose="020B0606030504020204" pitchFamily="34" charset="0"/>
                <a:ea typeface="Open Sans" panose="020B0606030504020204" pitchFamily="34" charset="0"/>
                <a:cs typeface="Open Sans" panose="020B0606030504020204" pitchFamily="34" charset="0"/>
              </a:rPr>
              <a:t>PLACE: Indicate the place </a:t>
            </a:r>
            <a:r>
              <a:rPr lang="en-IN" sz="2400" dirty="0">
                <a:latin typeface="Open Sans" panose="020B0606030504020204" pitchFamily="34" charset="0"/>
                <a:ea typeface="Open Sans" panose="020B0606030504020204" pitchFamily="34" charset="0"/>
                <a:cs typeface="Open Sans" panose="020B0606030504020204" pitchFamily="34" charset="0"/>
              </a:rPr>
              <a:t>of recovery. If recovery place is unknown, use instead the place where the body was taken for identification/storage.</a:t>
            </a:r>
          </a:p>
          <a:p>
            <a:pPr algn="just"/>
            <a:r>
              <a:rPr lang="en-IN" sz="2400" b="1" dirty="0">
                <a:latin typeface="Open Sans" panose="020B0606030504020204" pitchFamily="34" charset="0"/>
                <a:ea typeface="Open Sans" panose="020B0606030504020204" pitchFamily="34" charset="0"/>
                <a:cs typeface="Open Sans" panose="020B0606030504020204" pitchFamily="34" charset="0"/>
              </a:rPr>
              <a:t>RECOVERY TEAM/PERSON</a:t>
            </a:r>
          </a:p>
          <a:p>
            <a:pPr algn="just"/>
            <a:r>
              <a:rPr lang="en-IN" sz="2400" b="1" dirty="0">
                <a:latin typeface="Open Sans" panose="020B0606030504020204" pitchFamily="34" charset="0"/>
                <a:ea typeface="Open Sans" panose="020B0606030504020204" pitchFamily="34" charset="0"/>
                <a:cs typeface="Open Sans" panose="020B0606030504020204" pitchFamily="34" charset="0"/>
              </a:rPr>
              <a:t>BODY COUNT: A sequential count of bodies at each site. </a:t>
            </a:r>
            <a:r>
              <a:rPr lang="en-IN" sz="2400" dirty="0">
                <a:latin typeface="Open Sans" panose="020B0606030504020204" pitchFamily="34" charset="0"/>
                <a:ea typeface="Open Sans" panose="020B0606030504020204" pitchFamily="34" charset="0"/>
                <a:cs typeface="Open Sans" panose="020B0606030504020204" pitchFamily="34" charset="0"/>
              </a:rPr>
              <a:t>Use list of </a:t>
            </a:r>
            <a:r>
              <a:rPr lang="en-IN" sz="2400" dirty="0">
                <a:latin typeface="Open Sans" panose="020B0606030504020204" pitchFamily="34" charset="0"/>
                <a:ea typeface="Open Sans" panose="020B0606030504020204" pitchFamily="34" charset="0"/>
                <a:cs typeface="Open Sans" panose="020B0606030504020204" pitchFamily="34" charset="0"/>
                <a:hlinkClick r:id="rId2" action="ppaction://hlinkfile">
                  <a:extLst>
                    <a:ext uri="{A12FA001-AC4F-418D-AE19-62706E023703}">
                      <ahyp:hlinkClr xmlns:ahyp="http://schemas.microsoft.com/office/drawing/2018/hyperlinkcolor" val="tx"/>
                    </a:ext>
                  </a:extLst>
                </a:hlinkClick>
              </a:rPr>
              <a:t>sequential numbers</a:t>
            </a:r>
            <a:r>
              <a:rPr lang="en-IN" sz="2400" dirty="0">
                <a:latin typeface="Open Sans" panose="020B0606030504020204" pitchFamily="34" charset="0"/>
                <a:ea typeface="Open Sans" panose="020B0606030504020204" pitchFamily="34" charset="0"/>
                <a:cs typeface="Open Sans" panose="020B0606030504020204" pitchFamily="34" charset="0"/>
              </a:rPr>
              <a:t>.</a:t>
            </a:r>
          </a:p>
          <a:p>
            <a:pPr algn="just"/>
            <a:r>
              <a:rPr lang="en-IN" sz="2400" b="1" i="1" dirty="0">
                <a:latin typeface="Open Sans" panose="020B0606030504020204" pitchFamily="34" charset="0"/>
                <a:ea typeface="Open Sans" panose="020B0606030504020204" pitchFamily="34" charset="0"/>
                <a:cs typeface="Open Sans" panose="020B0606030504020204" pitchFamily="34" charset="0"/>
              </a:rPr>
              <a:t>Note: Other detail information such as where and when the body was found and the person/organization who found it should also be recorded on the </a:t>
            </a:r>
            <a:r>
              <a:rPr lang="en-IN" sz="2400" b="1" i="1" dirty="0">
                <a:latin typeface="Open Sans" panose="020B0606030504020204" pitchFamily="34" charset="0"/>
                <a:ea typeface="Open Sans" panose="020B0606030504020204" pitchFamily="34" charset="0"/>
                <a:cs typeface="Open Sans" panose="020B0606030504020204" pitchFamily="34" charset="0"/>
                <a:hlinkClick r:id="rId3" action="ppaction://hlinkfile">
                  <a:extLst>
                    <a:ext uri="{A12FA001-AC4F-418D-AE19-62706E023703}">
                      <ahyp:hlinkClr xmlns:ahyp="http://schemas.microsoft.com/office/drawing/2018/hyperlinkcolor" val="tx"/>
                    </a:ext>
                  </a:extLst>
                </a:hlinkClick>
              </a:rPr>
              <a:t>Dead Bodies Identification Form.</a:t>
            </a:r>
            <a:endParaRPr lang="en-IN" sz="24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101B8636-3EDA-A37F-22DC-76264111988F}"/>
              </a:ext>
            </a:extLst>
          </p:cNvPr>
          <p:cNvSpPr txBox="1">
            <a:spLocks/>
          </p:cNvSpPr>
          <p:nvPr/>
        </p:nvSpPr>
        <p:spPr>
          <a:xfrm>
            <a:off x="304800" y="2209800"/>
            <a:ext cx="3733800" cy="1676400"/>
          </a:xfrm>
          <a:prstGeom prst="rect">
            <a:avLst/>
          </a:prstGeom>
        </p:spPr>
        <p:txBody>
          <a:bodyPr vert="horz" lIns="91440" tIns="45720" rIns="91440" bIns="45720" rtlCol="0" anchor="ctr">
            <a:normAutofit/>
          </a:bodyPr>
          <a:lstStyle/>
          <a:p>
            <a:pPr algn="ctr">
              <a:spcBef>
                <a:spcPct val="0"/>
              </a:spcBef>
              <a:defRPr/>
            </a:pPr>
            <a:r>
              <a:rPr lang="en-IN" sz="3200" dirty="0">
                <a:latin typeface="Arial Black" pitchFamily="34" charset="0"/>
                <a:ea typeface="+mj-ea"/>
                <a:cs typeface="Times New Roman" pitchFamily="18" charset="0"/>
              </a:rPr>
              <a:t>Unique Reference Number</a:t>
            </a:r>
            <a:endParaRPr lang="en-IN" sz="3200" dirty="0">
              <a:latin typeface="Arial Black" pitchFamily="34"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2794001"/>
            <a:ext cx="3200400" cy="1143000"/>
          </a:xfrm>
        </p:spPr>
        <p:txBody>
          <a:bodyPr/>
          <a:lstStyle/>
          <a:p>
            <a:r>
              <a:rPr lang="en-IN" b="1" dirty="0">
                <a:latin typeface="Open Sans" panose="020B0606030504020204" pitchFamily="34" charset="0"/>
                <a:ea typeface="Open Sans" panose="020B0606030504020204" pitchFamily="34" charset="0"/>
                <a:cs typeface="Open Sans" panose="020B0606030504020204" pitchFamily="34" charset="0"/>
              </a:rPr>
              <a:t>Label</a:t>
            </a:r>
          </a:p>
        </p:txBody>
      </p:sp>
      <p:sp>
        <p:nvSpPr>
          <p:cNvPr id="3" name="Content Placeholder 2"/>
          <p:cNvSpPr>
            <a:spLocks noGrp="1"/>
          </p:cNvSpPr>
          <p:nvPr>
            <p:ph idx="1"/>
          </p:nvPr>
        </p:nvSpPr>
        <p:spPr>
          <a:xfrm>
            <a:off x="3864429" y="2794001"/>
            <a:ext cx="4876800" cy="3196272"/>
          </a:xfrm>
        </p:spPr>
        <p:txBody>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Write the unique reference number on a waterproof label then securely attach it to the body or body part.</a:t>
            </a:r>
          </a:p>
        </p:txBody>
      </p:sp>
      <p:pic>
        <p:nvPicPr>
          <p:cNvPr id="5" name="Picture 3"/>
          <p:cNvPicPr>
            <a:picLocks noChangeAspect="1" noChangeArrowheads="1"/>
          </p:cNvPicPr>
          <p:nvPr/>
        </p:nvPicPr>
        <p:blipFill>
          <a:blip r:embed="rId2" cstate="print"/>
          <a:srcRect l="59697" t="17901" r="19524" b="12963"/>
          <a:stretch>
            <a:fillRect/>
          </a:stretch>
        </p:blipFill>
        <p:spPr bwMode="auto">
          <a:xfrm>
            <a:off x="8756469" y="1127760"/>
            <a:ext cx="2993571" cy="5588000"/>
          </a:xfrm>
          <a:prstGeom prst="rect">
            <a:avLst/>
          </a:prstGeom>
          <a:noFill/>
          <a:ln w="9525">
            <a:noFill/>
            <a:miter lim="800000"/>
            <a:headEnd/>
            <a:tailEnd/>
          </a:ln>
          <a:effectLst/>
        </p:spPr>
      </p:pic>
      <p:sp>
        <p:nvSpPr>
          <p:cNvPr id="6" name="Rectangle 5"/>
          <p:cNvSpPr/>
          <p:nvPr/>
        </p:nvSpPr>
        <p:spPr>
          <a:xfrm>
            <a:off x="8327572" y="1428750"/>
            <a:ext cx="1676400" cy="3429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7 NDRF – Team A- 001</a:t>
            </a:r>
            <a:endParaRPr lang="en-IN"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6440" y="1600200"/>
            <a:ext cx="7198360" cy="4525963"/>
          </a:xfrm>
        </p:spPr>
        <p:txBody>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A waterproof label with the same unique reference number must also be attached to the container for the body or body part (e.g., body bag, cover sheet or bag for the body part).</a:t>
            </a:r>
          </a:p>
        </p:txBody>
      </p:sp>
      <p:sp>
        <p:nvSpPr>
          <p:cNvPr id="4" name="Title 1">
            <a:extLst>
              <a:ext uri="{FF2B5EF4-FFF2-40B4-BE49-F238E27FC236}">
                <a16:creationId xmlns:a16="http://schemas.microsoft.com/office/drawing/2014/main" id="{A01D63B0-AF4E-9CBB-B1A3-5A71D34ED715}"/>
              </a:ext>
            </a:extLst>
          </p:cNvPr>
          <p:cNvSpPr>
            <a:spLocks noGrp="1"/>
          </p:cNvSpPr>
          <p:nvPr>
            <p:ph type="title"/>
          </p:nvPr>
        </p:nvSpPr>
        <p:spPr>
          <a:xfrm>
            <a:off x="0" y="2857500"/>
            <a:ext cx="3200400" cy="1143000"/>
          </a:xfrm>
        </p:spPr>
        <p:txBody>
          <a:bodyPr/>
          <a:lstStyle/>
          <a:p>
            <a:r>
              <a:rPr lang="en-IN" b="1" dirty="0">
                <a:latin typeface="Open Sans" panose="020B0606030504020204" pitchFamily="34" charset="0"/>
                <a:ea typeface="Open Sans" panose="020B0606030504020204" pitchFamily="34" charset="0"/>
                <a:cs typeface="Open Sans" panose="020B0606030504020204" pitchFamily="34" charset="0"/>
              </a:rPr>
              <a:t>Label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accent2"/>
                </a:solidFill>
                <a:latin typeface="Open Sans" panose="020B0606030504020204" pitchFamily="34" charset="0"/>
                <a:ea typeface="Open Sans" panose="020B0606030504020204" pitchFamily="34" charset="0"/>
                <a:cs typeface="Open Sans" panose="020B0606030504020204" pitchFamily="34" charset="0"/>
              </a:rPr>
              <a:t>PHOTOGRAPH</a:t>
            </a:r>
            <a:br>
              <a:rPr lang="en-IN" dirty="0">
                <a:solidFill>
                  <a:schemeClr val="accent2"/>
                </a:solidFill>
                <a:latin typeface="Open Sans" panose="020B0606030504020204" pitchFamily="34" charset="0"/>
                <a:ea typeface="Open Sans" panose="020B0606030504020204" pitchFamily="34" charset="0"/>
                <a:cs typeface="Open Sans" panose="020B0606030504020204" pitchFamily="34" charset="0"/>
              </a:rPr>
            </a:br>
            <a:r>
              <a:rPr lang="en-IN" sz="31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r>
              <a:rPr lang="en-IN" sz="2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(mandatory – if photographic equipment is available)</a:t>
            </a:r>
          </a:p>
        </p:txBody>
      </p:sp>
      <p:sp>
        <p:nvSpPr>
          <p:cNvPr id="3" name="Content Placeholder 2"/>
          <p:cNvSpPr>
            <a:spLocks noGrp="1"/>
          </p:cNvSpPr>
          <p:nvPr>
            <p:ph idx="1"/>
          </p:nvPr>
        </p:nvSpPr>
        <p:spPr/>
        <p:txBody>
          <a:bodyPr/>
          <a:lstStyle/>
          <a:p>
            <a:pPr algn="just"/>
            <a:r>
              <a:rPr lang="en-IN" b="1"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Unique Reference Number</a:t>
            </a:r>
            <a:r>
              <a:rPr lang="en-IN" dirty="0">
                <a:latin typeface="Open Sans" panose="020B0606030504020204" pitchFamily="34" charset="0"/>
                <a:ea typeface="Open Sans" panose="020B0606030504020204" pitchFamily="34" charset="0"/>
                <a:cs typeface="Open Sans" panose="020B0606030504020204" pitchFamily="34" charset="0"/>
              </a:rPr>
              <a:t> must be visible in all photographs.</a:t>
            </a:r>
          </a:p>
          <a:p>
            <a:pPr algn="just"/>
            <a:r>
              <a:rPr lang="en-IN" b="1"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Use digital cameras</a:t>
            </a:r>
            <a:r>
              <a:rPr lang="en-IN" dirty="0">
                <a:latin typeface="Open Sans" panose="020B0606030504020204" pitchFamily="34" charset="0"/>
                <a:ea typeface="Open Sans" panose="020B0606030504020204" pitchFamily="34" charset="0"/>
                <a:cs typeface="Open Sans" panose="020B0606030504020204" pitchFamily="34" charset="0"/>
              </a:rPr>
              <a:t> for easier storage and distribution of photographs.</a:t>
            </a:r>
          </a:p>
          <a:p>
            <a:pPr algn="just"/>
            <a:r>
              <a:rPr lang="en-IN" dirty="0">
                <a:latin typeface="Open Sans" panose="020B0606030504020204" pitchFamily="34" charset="0"/>
                <a:ea typeface="Open Sans" panose="020B0606030504020204" pitchFamily="34" charset="0"/>
                <a:cs typeface="Open Sans" panose="020B0606030504020204" pitchFamily="34" charset="0"/>
              </a:rPr>
              <a:t> </a:t>
            </a:r>
            <a:r>
              <a:rPr lang="en-IN" b="1"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Clean the body sufficiently</a:t>
            </a:r>
            <a:r>
              <a:rPr lang="en-IN" dirty="0">
                <a:latin typeface="Open Sans" panose="020B0606030504020204" pitchFamily="34" charset="0"/>
                <a:ea typeface="Open Sans" panose="020B0606030504020204" pitchFamily="34" charset="0"/>
                <a:cs typeface="Open Sans" panose="020B0606030504020204" pitchFamily="34" charset="0"/>
              </a:rPr>
              <a:t> to allow facial features and clothing to be properly represented in the photographs.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1" y="4267201"/>
            <a:ext cx="2630849" cy="1200329"/>
          </a:xfrm>
          <a:prstGeom prst="rect">
            <a:avLst/>
          </a:prstGeom>
        </p:spPr>
        <p:txBody>
          <a:bodyPr wrap="none">
            <a:spAutoFit/>
          </a:bodyPr>
          <a:lstStyle/>
          <a:p>
            <a:pPr algn="ctr"/>
            <a:r>
              <a:rPr lang="en-IN" sz="2400" dirty="0">
                <a:latin typeface="Algerian" pitchFamily="82" charset="0"/>
              </a:rPr>
              <a:t>If </a:t>
            </a:r>
          </a:p>
          <a:p>
            <a:pPr algn="ctr"/>
            <a:r>
              <a:rPr lang="en-IN" sz="2400" dirty="0">
                <a:latin typeface="Algerian" pitchFamily="82" charset="0"/>
              </a:rPr>
              <a:t>circumstances </a:t>
            </a:r>
          </a:p>
          <a:p>
            <a:pPr algn="ctr"/>
            <a:r>
              <a:rPr lang="en-IN" sz="2400" dirty="0">
                <a:latin typeface="Algerian" pitchFamily="82" charset="0"/>
              </a:rPr>
              <a:t>permit</a:t>
            </a:r>
          </a:p>
        </p:txBody>
      </p:sp>
      <p:sp>
        <p:nvSpPr>
          <p:cNvPr id="5" name="Rectangle 4"/>
          <p:cNvSpPr/>
          <p:nvPr/>
        </p:nvSpPr>
        <p:spPr>
          <a:xfrm>
            <a:off x="8305800" y="2006026"/>
            <a:ext cx="2286000" cy="584775"/>
          </a:xfrm>
          <a:prstGeom prst="rect">
            <a:avLst/>
          </a:prstGeom>
        </p:spPr>
        <p:txBody>
          <a:bodyPr wrap="square">
            <a:spAutoFit/>
          </a:bodyPr>
          <a:lstStyle/>
          <a:p>
            <a:r>
              <a:rPr lang="en-IN" sz="3200" dirty="0">
                <a:latin typeface="Algerian" pitchFamily="82" charset="0"/>
              </a:rPr>
              <a:t>At least</a:t>
            </a:r>
          </a:p>
        </p:txBody>
      </p:sp>
      <p:sp>
        <p:nvSpPr>
          <p:cNvPr id="6" name="Rounded Rectangle 5"/>
          <p:cNvSpPr/>
          <p:nvPr/>
        </p:nvSpPr>
        <p:spPr>
          <a:xfrm>
            <a:off x="1905000" y="1524000"/>
            <a:ext cx="61722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IN" sz="2800" b="1" dirty="0">
                <a:solidFill>
                  <a:schemeClr val="accent6">
                    <a:lumMod val="50000"/>
                  </a:schemeClr>
                </a:solidFill>
                <a:latin typeface="Times New Roman" pitchFamily="18" charset="0"/>
                <a:cs typeface="Times New Roman" pitchFamily="18" charset="0"/>
              </a:rPr>
              <a:t>A full length of the body, front view</a:t>
            </a:r>
          </a:p>
          <a:p>
            <a:pPr>
              <a:buFont typeface="Arial" pitchFamily="34" charset="0"/>
              <a:buChar char="•"/>
            </a:pPr>
            <a:r>
              <a:rPr lang="en-IN" sz="2800" b="1" dirty="0">
                <a:solidFill>
                  <a:schemeClr val="accent6">
                    <a:lumMod val="50000"/>
                  </a:schemeClr>
                </a:solidFill>
                <a:latin typeface="Times New Roman" pitchFamily="18" charset="0"/>
                <a:cs typeface="Times New Roman" pitchFamily="18" charset="0"/>
              </a:rPr>
              <a:t>Whole face</a:t>
            </a:r>
          </a:p>
          <a:p>
            <a:pPr>
              <a:buFont typeface="Arial" pitchFamily="34" charset="0"/>
              <a:buChar char="•"/>
            </a:pPr>
            <a:r>
              <a:rPr lang="en-IN" sz="2800" b="1" dirty="0">
                <a:solidFill>
                  <a:schemeClr val="accent6">
                    <a:lumMod val="50000"/>
                  </a:schemeClr>
                </a:solidFill>
                <a:latin typeface="Times New Roman" pitchFamily="18" charset="0"/>
                <a:cs typeface="Times New Roman" pitchFamily="18" charset="0"/>
              </a:rPr>
              <a:t>Any obvious distinguishing features</a:t>
            </a:r>
          </a:p>
        </p:txBody>
      </p:sp>
      <p:sp>
        <p:nvSpPr>
          <p:cNvPr id="7" name="Rounded Rectangle 6"/>
          <p:cNvSpPr/>
          <p:nvPr/>
        </p:nvSpPr>
        <p:spPr>
          <a:xfrm>
            <a:off x="4572000" y="4038600"/>
            <a:ext cx="5867400"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pitchFamily="34" charset="0"/>
              <a:buChar char="•"/>
            </a:pPr>
            <a:r>
              <a:rPr lang="en-IN" sz="2800" b="1" dirty="0">
                <a:solidFill>
                  <a:schemeClr val="accent3">
                    <a:lumMod val="50000"/>
                  </a:schemeClr>
                </a:solidFill>
                <a:latin typeface="Times New Roman" pitchFamily="18" charset="0"/>
                <a:cs typeface="Times New Roman" pitchFamily="18" charset="0"/>
              </a:rPr>
              <a:t>Upper and lower part of the body</a:t>
            </a:r>
          </a:p>
          <a:p>
            <a:pPr>
              <a:buFont typeface="Arial" pitchFamily="34" charset="0"/>
              <a:buChar char="•"/>
            </a:pPr>
            <a:r>
              <a:rPr lang="en-IN" sz="2800" b="1" dirty="0">
                <a:solidFill>
                  <a:schemeClr val="accent3">
                    <a:lumMod val="50000"/>
                  </a:schemeClr>
                </a:solidFill>
                <a:latin typeface="Times New Roman" pitchFamily="18" charset="0"/>
                <a:cs typeface="Times New Roman" pitchFamily="18" charset="0"/>
              </a:rPr>
              <a:t>All clothing, personal effects, and </a:t>
            </a:r>
          </a:p>
          <a:p>
            <a:r>
              <a:rPr lang="en-IN" sz="2800" b="1" dirty="0">
                <a:solidFill>
                  <a:schemeClr val="accent3">
                    <a:lumMod val="50000"/>
                  </a:schemeClr>
                </a:solidFill>
                <a:latin typeface="Times New Roman" pitchFamily="18" charset="0"/>
                <a:cs typeface="Times New Roman" pitchFamily="18" charset="0"/>
              </a:rPr>
              <a:t> distinguishing features</a:t>
            </a:r>
            <a:endParaRPr lang="en-IN" sz="2800" b="1"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Minimum photograph set required  for visual identification</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ontent Placeholder 4"/>
          <p:cNvGraphicFramePr>
            <a:graphicFrameLocks noGrp="1"/>
          </p:cNvGraphicFramePr>
          <p:nvPr>
            <p:ph idx="1"/>
          </p:nvPr>
        </p:nvGraphicFramePr>
        <p:xfrm>
          <a:off x="1981200" y="1600200"/>
          <a:ext cx="8229600" cy="4385734"/>
        </p:xfrm>
        <a:graphic>
          <a:graphicData uri="http://schemas.openxmlformats.org/drawingml/2006/table">
            <a:tbl>
              <a:tblPr firstRow="1" bandRow="1">
                <a:tableStyleId>{08FB837D-C827-4EFA-A057-4D05807E0F7C}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33400">
                <a:tc>
                  <a:txBody>
                    <a:bodyPr/>
                    <a:lstStyle/>
                    <a:p>
                      <a:pPr algn="ctr"/>
                      <a:r>
                        <a:rPr lang="en-US" sz="2800" dirty="0">
                          <a:latin typeface="Times New Roman" pitchFamily="18" charset="0"/>
                          <a:cs typeface="Times New Roman" pitchFamily="18" charset="0"/>
                        </a:rPr>
                        <a:t>A) Whole Face</a:t>
                      </a:r>
                      <a:endParaRPr lang="en-IN"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B) Whole</a:t>
                      </a:r>
                      <a:r>
                        <a:rPr lang="en-US" sz="2800" baseline="0" dirty="0">
                          <a:latin typeface="Times New Roman" pitchFamily="18" charset="0"/>
                          <a:cs typeface="Times New Roman" pitchFamily="18" charset="0"/>
                        </a:rPr>
                        <a:t> Body</a:t>
                      </a:r>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852334">
                <a:tc>
                  <a:txBody>
                    <a:bodyPr/>
                    <a:lstStyle/>
                    <a:p>
                      <a:pPr algn="ctr"/>
                      <a:endParaRPr lang="en-IN" dirty="0">
                        <a:latin typeface="Times New Roman" pitchFamily="18" charset="0"/>
                        <a:cs typeface="Times New Roman" pitchFamily="18" charset="0"/>
                      </a:endParaRPr>
                    </a:p>
                  </a:txBody>
                  <a:tcPr/>
                </a:tc>
                <a:tc>
                  <a:txBody>
                    <a:bodyPr/>
                    <a:lstStyle/>
                    <a:p>
                      <a:pPr algn="ctr"/>
                      <a:endParaRPr lang="en-IN"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6" name="Picture 2"/>
          <p:cNvPicPr>
            <a:picLocks noChangeAspect="1" noChangeArrowheads="1"/>
          </p:cNvPicPr>
          <p:nvPr/>
        </p:nvPicPr>
        <p:blipFill>
          <a:blip r:embed="rId2" cstate="print"/>
          <a:srcRect l="60338" t="37037" r="20936" b="17284"/>
          <a:stretch>
            <a:fillRect/>
          </a:stretch>
        </p:blipFill>
        <p:spPr bwMode="auto">
          <a:xfrm>
            <a:off x="7239000" y="2184400"/>
            <a:ext cx="1828800" cy="3759200"/>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l="19766" t="37037" r="54226" b="17284"/>
          <a:stretch>
            <a:fillRect/>
          </a:stretch>
        </p:blipFill>
        <p:spPr bwMode="auto">
          <a:xfrm>
            <a:off x="2895600" y="2362200"/>
            <a:ext cx="2263346" cy="3349752"/>
          </a:xfrm>
          <a:prstGeom prst="rect">
            <a:avLst/>
          </a:prstGeom>
          <a:noFill/>
          <a:ln w="9525">
            <a:noFill/>
            <a:miter lim="800000"/>
            <a:headEnd/>
            <a:tailEnd/>
          </a:ln>
          <a:effectLst/>
        </p:spPr>
      </p:pic>
      <p:sp>
        <p:nvSpPr>
          <p:cNvPr id="8" name="Rectangle 7"/>
          <p:cNvSpPr/>
          <p:nvPr/>
        </p:nvSpPr>
        <p:spPr>
          <a:xfrm>
            <a:off x="7391400" y="29718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7 NDRF – Team A- 001</a:t>
            </a:r>
            <a:endParaRPr lang="en-IN" sz="1200" dirty="0"/>
          </a:p>
        </p:txBody>
      </p:sp>
      <p:sp>
        <p:nvSpPr>
          <p:cNvPr id="9" name="Rectangle 8"/>
          <p:cNvSpPr/>
          <p:nvPr/>
        </p:nvSpPr>
        <p:spPr>
          <a:xfrm>
            <a:off x="2895600" y="4419600"/>
            <a:ext cx="2209800" cy="533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7 NDRF – Team A- 001</a:t>
            </a:r>
            <a:endParaRPr lang="en-IN"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Image result for matching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4" name="AutoShape 10" descr="Image result for matching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5257800" y="856357"/>
            <a:ext cx="6629400" cy="5262979"/>
          </a:xfrm>
          <a:prstGeom prst="rect">
            <a:avLst/>
          </a:prstGeom>
        </p:spPr>
        <p:txBody>
          <a:bodyPr wrap="square">
            <a:spAutoFit/>
          </a:bodyPr>
          <a:lstStyle/>
          <a:p>
            <a:pPr algn="just"/>
            <a:r>
              <a:rPr lang="en-IN" sz="2400" dirty="0">
                <a:latin typeface="Open Sans" panose="020B0606030504020204" pitchFamily="34" charset="0"/>
                <a:ea typeface="Open Sans" panose="020B0606030504020204" pitchFamily="34" charset="0"/>
                <a:cs typeface="Open Sans" panose="020B0606030504020204" pitchFamily="34" charset="0"/>
              </a:rPr>
              <a:t>Upon completion of this lesson you will be able to know:- </a:t>
            </a:r>
          </a:p>
          <a:p>
            <a:pPr algn="just"/>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Identification of dead bodies procedures.</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Dead bodies identification form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General principles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Key steps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Unique reference number.  </a:t>
            </a:r>
          </a:p>
          <a:p>
            <a:pPr marL="457200" indent="-457200" algn="just">
              <a:buAutoNum type="arabicPeriod"/>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ounded Rectangle 1">
            <a:extLst>
              <a:ext uri="{FF2B5EF4-FFF2-40B4-BE49-F238E27FC236}">
                <a16:creationId xmlns:a16="http://schemas.microsoft.com/office/drawing/2014/main" id="{E0E5D5E9-D6CE-6A8C-B613-B9DD90262D2E}"/>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OBJECTIVES</a:t>
            </a:r>
          </a:p>
        </p:txBody>
      </p:sp>
      <p:sp>
        <p:nvSpPr>
          <p:cNvPr id="6" name="Upon completing this lesson, you will be able to:">
            <a:extLst>
              <a:ext uri="{FF2B5EF4-FFF2-40B4-BE49-F238E27FC236}">
                <a16:creationId xmlns:a16="http://schemas.microsoft.com/office/drawing/2014/main" id="{ADA638F4-549A-7A11-DEBD-D14285E78045}"/>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2667" dirty="0">
                <a:latin typeface="Open Sans "/>
                <a:ea typeface="Open Sans" panose="020B0606030504020204" pitchFamily="34" charset="0"/>
                <a:cs typeface="Open Sans" panose="020B0606030504020204" pitchFamily="34" charset="0"/>
              </a:rPr>
              <a:t>Upon completing this lesson, you will become familiar with: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Minimum photograph set required  for visual identification</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1810644"/>
              </p:ext>
            </p:extLst>
          </p:nvPr>
        </p:nvGraphicFramePr>
        <p:xfrm>
          <a:off x="1066800" y="1600200"/>
          <a:ext cx="10515600" cy="4800600"/>
        </p:xfrm>
        <a:graphic>
          <a:graphicData uri="http://schemas.openxmlformats.org/drawingml/2006/table">
            <a:tbl>
              <a:tblPr firstRow="1" bandRow="1">
                <a:tableStyleId>{08FB837D-C827-4EFA-A057-4D05807E0F7C}</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83857">
                <a:tc>
                  <a:txBody>
                    <a:bodyPr/>
                    <a:lstStyle/>
                    <a:p>
                      <a:pPr algn="ctr"/>
                      <a:r>
                        <a:rPr lang="en-US" sz="2800" dirty="0">
                          <a:latin typeface="Times New Roman" pitchFamily="18" charset="0"/>
                          <a:cs typeface="Times New Roman" pitchFamily="18" charset="0"/>
                        </a:rPr>
                        <a:t>C) Upper</a:t>
                      </a:r>
                      <a:r>
                        <a:rPr lang="en-US" sz="2800" baseline="0" dirty="0">
                          <a:latin typeface="Times New Roman" pitchFamily="18" charset="0"/>
                          <a:cs typeface="Times New Roman" pitchFamily="18" charset="0"/>
                        </a:rPr>
                        <a:t> Body</a:t>
                      </a:r>
                      <a:endParaRPr lang="en-IN"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D) Lower Body</a:t>
                      </a:r>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16743">
                <a:tc>
                  <a:txBody>
                    <a:bodyPr/>
                    <a:lstStyle/>
                    <a:p>
                      <a:pPr algn="ctr"/>
                      <a:endParaRPr lang="en-IN" dirty="0">
                        <a:latin typeface="Times New Roman" pitchFamily="18" charset="0"/>
                        <a:cs typeface="Times New Roman" pitchFamily="18" charset="0"/>
                      </a:endParaRPr>
                    </a:p>
                  </a:txBody>
                  <a:tcPr/>
                </a:tc>
                <a:tc>
                  <a:txBody>
                    <a:bodyPr/>
                    <a:lstStyle/>
                    <a:p>
                      <a:pPr algn="ctr"/>
                      <a:endParaRPr lang="en-IN"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srcRect l="18009" t="13580" r="52900" b="9877"/>
          <a:stretch>
            <a:fillRect/>
          </a:stretch>
        </p:blipFill>
        <p:spPr bwMode="auto">
          <a:xfrm>
            <a:off x="2753032" y="2286000"/>
            <a:ext cx="2733368" cy="4034971"/>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l="56797" t="13581" r="16883" b="9876"/>
          <a:stretch>
            <a:fillRect/>
          </a:stretch>
        </p:blipFill>
        <p:spPr bwMode="auto">
          <a:xfrm>
            <a:off x="7315201" y="2265948"/>
            <a:ext cx="2487561" cy="4058653"/>
          </a:xfrm>
          <a:prstGeom prst="rect">
            <a:avLst/>
          </a:prstGeom>
          <a:noFill/>
          <a:ln w="9525">
            <a:noFill/>
            <a:miter lim="800000"/>
            <a:headEnd/>
            <a:tailEnd/>
          </a:ln>
          <a:effectLst/>
        </p:spPr>
      </p:pic>
      <p:sp>
        <p:nvSpPr>
          <p:cNvPr id="8" name="Rectangle 7"/>
          <p:cNvSpPr/>
          <p:nvPr/>
        </p:nvSpPr>
        <p:spPr>
          <a:xfrm>
            <a:off x="7772400" y="3505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7 NDRF – Team A- 001</a:t>
            </a:r>
            <a:endParaRPr lang="en-IN" sz="1200" dirty="0"/>
          </a:p>
        </p:txBody>
      </p:sp>
      <p:sp>
        <p:nvSpPr>
          <p:cNvPr id="11" name="Rectangle 10"/>
          <p:cNvSpPr/>
          <p:nvPr/>
        </p:nvSpPr>
        <p:spPr>
          <a:xfrm>
            <a:off x="3429000" y="3886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7 NDRF – Team A- 001</a:t>
            </a:r>
            <a:endParaRPr lang="en-IN"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Full length of the body, front view</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p:cNvPicPr>
            <a:picLocks noChangeAspect="1" noChangeArrowheads="1"/>
          </p:cNvPicPr>
          <p:nvPr/>
        </p:nvPicPr>
        <p:blipFill>
          <a:blip r:embed="rId2" cstate="print"/>
          <a:srcRect l="11140" t="1235" r="11575" b="9876"/>
          <a:stretch>
            <a:fillRect/>
          </a:stretch>
        </p:blipFill>
        <p:spPr bwMode="auto">
          <a:xfrm>
            <a:off x="1981200" y="1219200"/>
            <a:ext cx="8458200"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Whole face, front view</a:t>
            </a:r>
            <a:endParaRPr lang="en-IN"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p:cNvPicPr>
            <a:picLocks noChangeAspect="1" noChangeArrowheads="1"/>
          </p:cNvPicPr>
          <p:nvPr/>
        </p:nvPicPr>
        <p:blipFill>
          <a:blip r:embed="rId2" cstate="print"/>
          <a:srcRect l="11242" t="1235" r="51262" b="54321"/>
          <a:stretch>
            <a:fillRect/>
          </a:stretch>
        </p:blipFill>
        <p:spPr bwMode="auto">
          <a:xfrm>
            <a:off x="1143000" y="1219200"/>
            <a:ext cx="10058400" cy="4686226"/>
          </a:xfrm>
          <a:prstGeom prst="rect">
            <a:avLst/>
          </a:prstGeom>
          <a:noFill/>
          <a:ln w="9525">
            <a:noFill/>
            <a:miter lim="800000"/>
            <a:headEnd/>
            <a:tailEnd/>
          </a:ln>
          <a:effectLst/>
        </p:spPr>
      </p:pic>
      <p:sp>
        <p:nvSpPr>
          <p:cNvPr id="5" name="Rectangle 4"/>
          <p:cNvSpPr/>
          <p:nvPr/>
        </p:nvSpPr>
        <p:spPr>
          <a:xfrm>
            <a:off x="1752600" y="5867401"/>
            <a:ext cx="8686800" cy="954107"/>
          </a:xfrm>
          <a:prstGeom prst="rect">
            <a:avLst/>
          </a:prstGeom>
        </p:spPr>
        <p:txBody>
          <a:bodyPr wrap="square">
            <a:spAutoFit/>
          </a:bodyPr>
          <a:lstStyle/>
          <a:p>
            <a:pPr algn="ctr"/>
            <a:r>
              <a:rPr lang="en-IN" sz="2800" dirty="0">
                <a:latin typeface="Times New Roman" pitchFamily="18" charset="0"/>
                <a:cs typeface="Times New Roman" pitchFamily="18" charset="0"/>
              </a:rPr>
              <a:t>Photographs must be taken close to the dead body; when photographing the face, it should fill the entire picture.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a:t>Distinguishing features &amp; Personal effects</a:t>
            </a:r>
          </a:p>
        </p:txBody>
      </p:sp>
      <p:pic>
        <p:nvPicPr>
          <p:cNvPr id="4" name="Picture 2"/>
          <p:cNvPicPr>
            <a:picLocks noChangeAspect="1" noChangeArrowheads="1"/>
          </p:cNvPicPr>
          <p:nvPr/>
        </p:nvPicPr>
        <p:blipFill>
          <a:blip r:embed="rId2" cstate="print"/>
          <a:srcRect l="51523" r="10879" b="53704"/>
          <a:stretch>
            <a:fillRect/>
          </a:stretch>
        </p:blipFill>
        <p:spPr bwMode="auto">
          <a:xfrm>
            <a:off x="1905000" y="1524000"/>
            <a:ext cx="9525000" cy="4572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Distinguishing features &amp; Personal effects</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p:cNvPicPr>
            <a:picLocks noChangeAspect="1" noChangeArrowheads="1"/>
          </p:cNvPicPr>
          <p:nvPr/>
        </p:nvPicPr>
        <p:blipFill>
          <a:blip r:embed="rId2" cstate="print"/>
          <a:srcRect l="11140" t="53704" r="51262"/>
          <a:stretch>
            <a:fillRect/>
          </a:stretch>
        </p:blipFill>
        <p:spPr bwMode="auto">
          <a:xfrm>
            <a:off x="2743200" y="1524000"/>
            <a:ext cx="6705601" cy="46566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Distinguishing features &amp; Personal effects</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pPr algn="just"/>
            <a:r>
              <a:rPr lang="en-IN" sz="2800" dirty="0">
                <a:latin typeface="Open Sans" panose="020B0606030504020204" pitchFamily="34" charset="0"/>
                <a:ea typeface="Open Sans" panose="020B0606030504020204" pitchFamily="34" charset="0"/>
                <a:cs typeface="Open Sans" panose="020B0606030504020204" pitchFamily="34" charset="0"/>
              </a:rPr>
              <a:t>Must include the visible </a:t>
            </a:r>
            <a:r>
              <a:rPr lang="en-IN" sz="2800" b="1" dirty="0">
                <a:latin typeface="Open Sans" panose="020B0606030504020204" pitchFamily="34" charset="0"/>
                <a:ea typeface="Open Sans" panose="020B0606030504020204" pitchFamily="34" charset="0"/>
                <a:cs typeface="Open Sans" panose="020B0606030504020204" pitchFamily="34" charset="0"/>
              </a:rPr>
              <a:t>unique reference number</a:t>
            </a:r>
            <a:r>
              <a:rPr lang="en-IN" sz="2800" dirty="0">
                <a:latin typeface="Open Sans" panose="020B0606030504020204" pitchFamily="34" charset="0"/>
                <a:ea typeface="Open Sans" panose="020B0606030504020204" pitchFamily="34" charset="0"/>
                <a:cs typeface="Open Sans" panose="020B0606030504020204" pitchFamily="34" charset="0"/>
              </a:rPr>
              <a:t> &amp; </a:t>
            </a:r>
            <a:r>
              <a:rPr lang="en-IN" sz="2800" b="1" dirty="0">
                <a:latin typeface="Open Sans" panose="020B0606030504020204" pitchFamily="34" charset="0"/>
                <a:ea typeface="Open Sans" panose="020B0606030504020204" pitchFamily="34" charset="0"/>
                <a:cs typeface="Open Sans" panose="020B0606030504020204" pitchFamily="34" charset="0"/>
              </a:rPr>
              <a:t>Scale</a:t>
            </a:r>
            <a:r>
              <a:rPr lang="en-IN" sz="2800" dirty="0">
                <a:latin typeface="Open Sans" panose="020B0606030504020204" pitchFamily="34" charset="0"/>
                <a:ea typeface="Open Sans" panose="020B0606030504020204" pitchFamily="34" charset="0"/>
                <a:cs typeface="Open Sans" panose="020B0606030504020204" pitchFamily="34" charset="0"/>
              </a:rPr>
              <a:t> (</a:t>
            </a:r>
            <a:r>
              <a:rPr lang="en-IN" sz="2800" i="1" dirty="0">
                <a:latin typeface="Open Sans" panose="020B0606030504020204" pitchFamily="34" charset="0"/>
                <a:ea typeface="Open Sans" panose="020B0606030504020204" pitchFamily="34" charset="0"/>
                <a:cs typeface="Open Sans" panose="020B0606030504020204" pitchFamily="34" charset="0"/>
              </a:rPr>
              <a:t>to calculate the size of features in the photo</a:t>
            </a:r>
            <a:r>
              <a:rPr lang="en-IN" sz="28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p:cNvPicPr>
            <a:picLocks noChangeAspect="1" noChangeArrowheads="1"/>
          </p:cNvPicPr>
          <p:nvPr/>
        </p:nvPicPr>
        <p:blipFill>
          <a:blip r:embed="rId2" cstate="print"/>
          <a:srcRect l="51523" t="53704" r="10879"/>
          <a:stretch>
            <a:fillRect/>
          </a:stretch>
        </p:blipFill>
        <p:spPr bwMode="auto">
          <a:xfrm>
            <a:off x="3566162" y="2590800"/>
            <a:ext cx="6035039" cy="4191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4160" y="2644170"/>
            <a:ext cx="4572000" cy="1569660"/>
          </a:xfrm>
          <a:prstGeom prst="rect">
            <a:avLst/>
          </a:prstGeom>
        </p:spPr>
        <p:txBody>
          <a:bodyPr>
            <a:spAutoFit/>
          </a:bodyPr>
          <a:lstStyle/>
          <a:p>
            <a:pPr algn="ctr"/>
            <a:r>
              <a:rPr lang="en-IN" sz="3200" i="1" dirty="0">
                <a:solidFill>
                  <a:schemeClr val="accent2"/>
                </a:solidFill>
                <a:latin typeface="Arial Black" pitchFamily="34" charset="0"/>
              </a:rPr>
              <a:t>Blurred photographs will not be useful.</a:t>
            </a:r>
          </a:p>
        </p:txBody>
      </p:sp>
      <p:pic>
        <p:nvPicPr>
          <p:cNvPr id="5122" name="Picture 2" descr="Image result for blurred face photo"/>
          <p:cNvPicPr>
            <a:picLocks noChangeAspect="1" noChangeArrowheads="1"/>
          </p:cNvPicPr>
          <p:nvPr/>
        </p:nvPicPr>
        <p:blipFill>
          <a:blip r:embed="rId2" cstate="print"/>
          <a:srcRect l="28000" r="23000"/>
          <a:stretch>
            <a:fillRect/>
          </a:stretch>
        </p:blipFill>
        <p:spPr bwMode="auto">
          <a:xfrm>
            <a:off x="7315200" y="1371600"/>
            <a:ext cx="3733800" cy="50577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343"/>
            <a:ext cx="4724400" cy="1143000"/>
          </a:xfrm>
        </p:spPr>
        <p:txBody>
          <a:bodyPr>
            <a:normAutofit fontScale="90000"/>
          </a:bodyPr>
          <a:lstStyle/>
          <a:p>
            <a:r>
              <a:rPr lang="en-IN" b="1" dirty="0">
                <a:latin typeface="Open Sans" panose="020B0606030504020204" pitchFamily="34" charset="0"/>
                <a:ea typeface="Open Sans" panose="020B0606030504020204" pitchFamily="34" charset="0"/>
                <a:cs typeface="Open Sans" panose="020B0606030504020204" pitchFamily="34" charset="0"/>
              </a:rPr>
              <a:t>RECORD </a:t>
            </a:r>
            <a:br>
              <a:rPr lang="en-IN" b="1" dirty="0">
                <a:latin typeface="Open Sans" panose="020B0606030504020204" pitchFamily="34" charset="0"/>
                <a:ea typeface="Open Sans" panose="020B0606030504020204" pitchFamily="34" charset="0"/>
                <a:cs typeface="Open Sans" panose="020B0606030504020204" pitchFamily="34" charset="0"/>
              </a:rPr>
            </a:br>
            <a:r>
              <a:rPr lang="en-IN" sz="3600" b="1" dirty="0">
                <a:latin typeface="Open Sans" panose="020B0606030504020204" pitchFamily="34" charset="0"/>
                <a:ea typeface="Open Sans" panose="020B0606030504020204" pitchFamily="34" charset="0"/>
                <a:cs typeface="Open Sans" panose="020B0606030504020204" pitchFamily="34" charset="0"/>
              </a:rPr>
              <a:t>(Mandatory)</a:t>
            </a:r>
          </a:p>
        </p:txBody>
      </p:sp>
      <p:sp>
        <p:nvSpPr>
          <p:cNvPr id="3" name="Content Placeholder 2"/>
          <p:cNvSpPr>
            <a:spLocks noGrp="1"/>
          </p:cNvSpPr>
          <p:nvPr>
            <p:ph idx="1"/>
          </p:nvPr>
        </p:nvSpPr>
        <p:spPr>
          <a:xfrm>
            <a:off x="4419600" y="1600201"/>
            <a:ext cx="7162800" cy="4525963"/>
          </a:xfrm>
        </p:spPr>
        <p:txBody>
          <a:bodyPr>
            <a:normAutofit lnSpcReduction="10000"/>
          </a:bodyPr>
          <a:lstStyle/>
          <a:p>
            <a:pPr algn="just">
              <a:buNone/>
            </a:pPr>
            <a:r>
              <a:rPr lang="en-IN"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If photographs have been taken, fill following data in </a:t>
            </a:r>
            <a:r>
              <a:rPr lang="en-IN" b="1" i="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Dead Bodies Identification Form</a:t>
            </a:r>
            <a:r>
              <a:rPr lang="en-IN"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 together with URN.</a:t>
            </a:r>
          </a:p>
          <a:p>
            <a:pPr lvl="1" algn="just"/>
            <a:r>
              <a:rPr lang="en-IN" sz="32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Gender</a:t>
            </a:r>
            <a:endParaRPr lang="en-IN" sz="32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lgn="just"/>
            <a:r>
              <a:rPr lang="en-IN" sz="32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Approximate age range</a:t>
            </a:r>
            <a:endParaRPr lang="en-IN" sz="32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lgn="just"/>
            <a:r>
              <a:rPr lang="en-IN" sz="32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Personal belongings</a:t>
            </a:r>
            <a:endParaRPr lang="en-IN"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lgn="just"/>
            <a:r>
              <a:rPr lang="en-IN" sz="32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Obvious specific marks on the skin</a:t>
            </a:r>
            <a:endParaRPr lang="en-IN" sz="3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600201"/>
            <a:ext cx="6858000" cy="4525963"/>
          </a:xfrm>
        </p:spPr>
        <p:txBody>
          <a:bodyPr/>
          <a:lstStyle/>
          <a:p>
            <a:pPr algn="just">
              <a:buNone/>
            </a:pPr>
            <a:r>
              <a:rPr lang="en-IN"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If no photographs have been taken, also record:</a:t>
            </a:r>
          </a:p>
          <a:p>
            <a:pPr lvl="1" algn="just"/>
            <a:r>
              <a:rPr lang="en-IN" sz="3200" b="1" dirty="0">
                <a:latin typeface="Open Sans" panose="020B0606030504020204" pitchFamily="34" charset="0"/>
                <a:ea typeface="Open Sans" panose="020B0606030504020204" pitchFamily="34" charset="0"/>
                <a:cs typeface="Open Sans" panose="020B0606030504020204" pitchFamily="34" charset="0"/>
              </a:rPr>
              <a:t> </a:t>
            </a:r>
            <a:r>
              <a:rPr lang="en-IN" sz="3200" b="1"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Race.</a:t>
            </a:r>
          </a:p>
          <a:p>
            <a:pPr lvl="1" algn="just"/>
            <a:r>
              <a:rPr lang="en-IN" sz="3200" b="1" dirty="0">
                <a:latin typeface="Open Sans" panose="020B0606030504020204" pitchFamily="34" charset="0"/>
                <a:ea typeface="Open Sans" panose="020B0606030504020204" pitchFamily="34" charset="0"/>
                <a:cs typeface="Open Sans" panose="020B0606030504020204" pitchFamily="34" charset="0"/>
              </a:rPr>
              <a:t> </a:t>
            </a:r>
            <a:r>
              <a:rPr lang="en-IN" sz="3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Height.</a:t>
            </a:r>
          </a:p>
          <a:p>
            <a:pPr lvl="1" algn="just"/>
            <a:r>
              <a:rPr lang="en-IN" sz="3200" b="1" dirty="0">
                <a:latin typeface="Open Sans" panose="020B0606030504020204" pitchFamily="34" charset="0"/>
                <a:ea typeface="Open Sans" panose="020B0606030504020204" pitchFamily="34" charset="0"/>
                <a:cs typeface="Open Sans" panose="020B0606030504020204" pitchFamily="34" charset="0"/>
              </a:rPr>
              <a:t> </a:t>
            </a:r>
            <a:r>
              <a:rPr lang="en-IN" sz="3200" b="1"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Color</a:t>
            </a:r>
            <a:r>
              <a:rPr lang="en-IN" sz="3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and length of hair.</a:t>
            </a:r>
          </a:p>
          <a:p>
            <a:pPr lvl="1" algn="just"/>
            <a:r>
              <a:rPr lang="en-IN" sz="3200" b="1" dirty="0">
                <a:latin typeface="Open Sans" panose="020B0606030504020204" pitchFamily="34" charset="0"/>
                <a:ea typeface="Open Sans" panose="020B0606030504020204" pitchFamily="34" charset="0"/>
                <a:cs typeface="Open Sans" panose="020B0606030504020204" pitchFamily="34" charset="0"/>
              </a:rPr>
              <a:t> </a:t>
            </a:r>
            <a:r>
              <a:rPr lang="en-IN" sz="32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Color</a:t>
            </a:r>
            <a:r>
              <a:rPr lang="en-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of eyes.</a:t>
            </a:r>
          </a:p>
        </p:txBody>
      </p:sp>
      <p:sp>
        <p:nvSpPr>
          <p:cNvPr id="4" name="Title 1">
            <a:extLst>
              <a:ext uri="{FF2B5EF4-FFF2-40B4-BE49-F238E27FC236}">
                <a16:creationId xmlns:a16="http://schemas.microsoft.com/office/drawing/2014/main" id="{0B4BF253-BD7E-2F37-5954-D92F58BD1D91}"/>
              </a:ext>
            </a:extLst>
          </p:cNvPr>
          <p:cNvSpPr>
            <a:spLocks noGrp="1"/>
          </p:cNvSpPr>
          <p:nvPr>
            <p:ph type="title"/>
          </p:nvPr>
        </p:nvSpPr>
        <p:spPr>
          <a:xfrm>
            <a:off x="-304800" y="2857343"/>
            <a:ext cx="4724400" cy="1143000"/>
          </a:xfrm>
        </p:spPr>
        <p:txBody>
          <a:bodyPr>
            <a:normAutofit fontScale="90000"/>
          </a:bodyPr>
          <a:lstStyle/>
          <a:p>
            <a:r>
              <a:rPr lang="en-IN" b="1" dirty="0">
                <a:latin typeface="Open Sans" panose="020B0606030504020204" pitchFamily="34" charset="0"/>
                <a:ea typeface="Open Sans" panose="020B0606030504020204" pitchFamily="34" charset="0"/>
                <a:cs typeface="Open Sans" panose="020B0606030504020204" pitchFamily="34" charset="0"/>
              </a:rPr>
              <a:t>RECORD </a:t>
            </a:r>
            <a:br>
              <a:rPr lang="en-IN" b="1" dirty="0">
                <a:latin typeface="Open Sans" panose="020B0606030504020204" pitchFamily="34" charset="0"/>
                <a:ea typeface="Open Sans" panose="020B0606030504020204" pitchFamily="34" charset="0"/>
                <a:cs typeface="Open Sans" panose="020B0606030504020204" pitchFamily="34" charset="0"/>
              </a:rPr>
            </a:br>
            <a:r>
              <a:rPr lang="en-IN" sz="3600" b="1" dirty="0">
                <a:latin typeface="Open Sans" panose="020B0606030504020204" pitchFamily="34" charset="0"/>
                <a:ea typeface="Open Sans" panose="020B0606030504020204" pitchFamily="34" charset="0"/>
                <a:cs typeface="Open Sans" panose="020B0606030504020204" pitchFamily="34" charset="0"/>
              </a:rPr>
              <a:t>(Mandatory)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00"/>
            <a:ext cx="4572000" cy="1143000"/>
          </a:xfrm>
        </p:spPr>
        <p:txBody>
          <a:bodyPr/>
          <a:lstStyle/>
          <a:p>
            <a:r>
              <a:rPr lang="en-IN" b="1" dirty="0">
                <a:latin typeface="Open Sans" panose="020B0606030504020204" pitchFamily="34" charset="0"/>
                <a:ea typeface="Open Sans" panose="020B0606030504020204" pitchFamily="34" charset="0"/>
                <a:cs typeface="Open Sans" panose="020B0606030504020204" pitchFamily="34" charset="0"/>
              </a:rPr>
              <a:t>SECURE</a:t>
            </a:r>
          </a:p>
        </p:txBody>
      </p:sp>
      <p:sp>
        <p:nvSpPr>
          <p:cNvPr id="4" name="Rectangle 3"/>
          <p:cNvSpPr/>
          <p:nvPr/>
        </p:nvSpPr>
        <p:spPr>
          <a:xfrm>
            <a:off x="9220200" y="228600"/>
            <a:ext cx="4572000" cy="369332"/>
          </a:xfrm>
          <a:prstGeom prst="rect">
            <a:avLst/>
          </a:prstGeom>
        </p:spPr>
        <p:txBody>
          <a:bodyPr>
            <a:spAutoFit/>
          </a:bodyPr>
          <a:lstStyle/>
          <a:p>
            <a:r>
              <a:rPr lang="en-IN" dirty="0"/>
              <a:t> Clothing should be left on the body.</a:t>
            </a:r>
          </a:p>
        </p:txBody>
      </p:sp>
      <p:sp>
        <p:nvSpPr>
          <p:cNvPr id="5" name="Rectangle 4"/>
          <p:cNvSpPr/>
          <p:nvPr/>
        </p:nvSpPr>
        <p:spPr>
          <a:xfrm>
            <a:off x="7391400" y="2286000"/>
            <a:ext cx="4572000" cy="2677656"/>
          </a:xfrm>
          <a:prstGeom prst="rect">
            <a:avLst/>
          </a:prstGeom>
        </p:spPr>
        <p:txBody>
          <a:bodyPr wrap="square">
            <a:spAutoFit/>
          </a:bodyPr>
          <a:lstStyle/>
          <a:p>
            <a:r>
              <a:rPr lang="en-IN" sz="2800" dirty="0">
                <a:latin typeface="Times New Roman" pitchFamily="18" charset="0"/>
                <a:cs typeface="Times New Roman" pitchFamily="18" charset="0"/>
              </a:rPr>
              <a:t>Personal belongings should be securely packaged, labelled with the same unique</a:t>
            </a:r>
          </a:p>
          <a:p>
            <a:r>
              <a:rPr lang="en-IN" sz="2800" dirty="0">
                <a:latin typeface="Times New Roman" pitchFamily="18" charset="0"/>
                <a:cs typeface="Times New Roman" pitchFamily="18" charset="0"/>
              </a:rPr>
              <a:t>reference number, and stored with the body or body part. </a:t>
            </a:r>
            <a:r>
              <a:rPr lang="en-IN" sz="2800" i="1" dirty="0">
                <a:latin typeface="Times New Roman" pitchFamily="18" charset="0"/>
                <a:cs typeface="Times New Roman" pitchFamily="18" charset="0"/>
              </a:rPr>
              <a:t>This is mandatory</a:t>
            </a:r>
            <a:endParaRPr lang="en-IN"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BBDE5-19CA-E822-ADA1-5963FC6B924A}"/>
            </a:ext>
          </a:extLst>
        </p:cNvPr>
        <p:cNvGrpSpPr/>
        <p:nvPr/>
      </p:nvGrpSpPr>
      <p:grpSpPr>
        <a:xfrm>
          <a:off x="0" y="0"/>
          <a:ext cx="0" cy="0"/>
          <a:chOff x="0" y="0"/>
          <a:chExt cx="0" cy="0"/>
        </a:xfrm>
      </p:grpSpPr>
      <p:pic>
        <p:nvPicPr>
          <p:cNvPr id="16396" name="Picture 12" descr="Image result for matching clipart">
            <a:extLst>
              <a:ext uri="{FF2B5EF4-FFF2-40B4-BE49-F238E27FC236}">
                <a16:creationId xmlns:a16="http://schemas.microsoft.com/office/drawing/2014/main" id="{C98FA55A-91C3-ABBA-594F-A8280D21024B}"/>
              </a:ext>
            </a:extLst>
          </p:cNvPr>
          <p:cNvPicPr>
            <a:picLocks noChangeAspect="1" noChangeArrowheads="1"/>
          </p:cNvPicPr>
          <p:nvPr/>
        </p:nvPicPr>
        <p:blipFill>
          <a:blip r:embed="rId2" cstate="print"/>
          <a:srcRect b="17949"/>
          <a:stretch>
            <a:fillRect/>
          </a:stretch>
        </p:blipFill>
        <p:spPr bwMode="auto">
          <a:xfrm>
            <a:off x="6715386" y="2543602"/>
            <a:ext cx="2235574" cy="2413000"/>
          </a:xfrm>
          <a:prstGeom prst="rect">
            <a:avLst/>
          </a:prstGeom>
          <a:noFill/>
        </p:spPr>
      </p:pic>
      <p:sp>
        <p:nvSpPr>
          <p:cNvPr id="2" name="Title 1">
            <a:extLst>
              <a:ext uri="{FF2B5EF4-FFF2-40B4-BE49-F238E27FC236}">
                <a16:creationId xmlns:a16="http://schemas.microsoft.com/office/drawing/2014/main" id="{2C9032D1-CDA8-A925-BC43-A14D54B9DCB1}"/>
              </a:ext>
            </a:extLst>
          </p:cNvPr>
          <p:cNvSpPr>
            <a:spLocks noGrp="1"/>
          </p:cNvSpPr>
          <p:nvPr>
            <p:ph type="title"/>
          </p:nvPr>
        </p:nvSpPr>
        <p:spPr>
          <a:xfrm>
            <a:off x="40640" y="2806006"/>
            <a:ext cx="4419600" cy="1143000"/>
          </a:xfrm>
        </p:spPr>
        <p:txBody>
          <a:bodyPr>
            <a:normAutofit fontScale="90000"/>
          </a:bodyPr>
          <a:lstStyle/>
          <a:p>
            <a:r>
              <a:rPr lang="en-US" b="1" dirty="0">
                <a:solidFill>
                  <a:schemeClr val="accent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If perfectly match</a:t>
            </a:r>
            <a:endParaRPr lang="en-IN" b="1" dirty="0">
              <a:solidFill>
                <a:schemeClr val="accent2">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386" name="AutoShape 2" descr="Related image">
            <a:extLst>
              <a:ext uri="{FF2B5EF4-FFF2-40B4-BE49-F238E27FC236}">
                <a16:creationId xmlns:a16="http://schemas.microsoft.com/office/drawing/2014/main" id="{83375C33-00A4-4255-3C5A-5DB2D13A05D4}"/>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88" name="AutoShape 4" descr="Related image">
            <a:extLst>
              <a:ext uri="{FF2B5EF4-FFF2-40B4-BE49-F238E27FC236}">
                <a16:creationId xmlns:a16="http://schemas.microsoft.com/office/drawing/2014/main" id="{C5858C29-1DF9-F9B4-2AC7-CD0BC231DE88}"/>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0" name="AutoShape 6" descr="Related image">
            <a:extLst>
              <a:ext uri="{FF2B5EF4-FFF2-40B4-BE49-F238E27FC236}">
                <a16:creationId xmlns:a16="http://schemas.microsoft.com/office/drawing/2014/main" id="{637B7F53-6EFD-B01D-5937-5252834BD16E}"/>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2" name="AutoShape 8" descr="Image result for matching clipart">
            <a:extLst>
              <a:ext uri="{FF2B5EF4-FFF2-40B4-BE49-F238E27FC236}">
                <a16:creationId xmlns:a16="http://schemas.microsoft.com/office/drawing/2014/main" id="{FF6CC2A8-2785-EEBD-F0AD-AF40511A9D7D}"/>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6394" name="AutoShape 10" descr="Image result for matching clipart">
            <a:extLst>
              <a:ext uri="{FF2B5EF4-FFF2-40B4-BE49-F238E27FC236}">
                <a16:creationId xmlns:a16="http://schemas.microsoft.com/office/drawing/2014/main" id="{7E6054CC-5C3E-FE03-3AAD-C1D994D3B10A}"/>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AB72CB37-D477-4A7F-C222-AA9F5F541690}"/>
              </a:ext>
            </a:extLst>
          </p:cNvPr>
          <p:cNvSpPr/>
          <p:nvPr/>
        </p:nvSpPr>
        <p:spPr>
          <a:xfrm>
            <a:off x="4752284" y="2965272"/>
            <a:ext cx="2235574" cy="1569660"/>
          </a:xfrm>
          <a:prstGeom prst="rect">
            <a:avLst/>
          </a:prstGeom>
        </p:spPr>
        <p:txBody>
          <a:bodyPr wrap="square">
            <a:spAutoFit/>
          </a:bodyPr>
          <a:lstStyle/>
          <a:p>
            <a:pPr algn="ctr"/>
            <a:r>
              <a:rPr lang="en-IN" sz="2400" dirty="0">
                <a:solidFill>
                  <a:srgbClr val="C00000"/>
                </a:solidFill>
                <a:latin typeface="Arial Black" pitchFamily="34" charset="0"/>
              </a:rPr>
              <a:t>Information</a:t>
            </a:r>
          </a:p>
          <a:p>
            <a:pPr algn="ctr"/>
            <a:r>
              <a:rPr lang="en-IN" sz="2400" dirty="0">
                <a:solidFill>
                  <a:srgbClr val="C00000"/>
                </a:solidFill>
                <a:latin typeface="Arial Black" pitchFamily="34" charset="0"/>
              </a:rPr>
              <a:t> from </a:t>
            </a:r>
          </a:p>
          <a:p>
            <a:pPr algn="ctr"/>
            <a:r>
              <a:rPr lang="en-IN" sz="2400" dirty="0">
                <a:solidFill>
                  <a:srgbClr val="C00000"/>
                </a:solidFill>
                <a:latin typeface="Arial Black" pitchFamily="34" charset="0"/>
              </a:rPr>
              <a:t>the deceased</a:t>
            </a:r>
          </a:p>
        </p:txBody>
      </p:sp>
      <p:sp>
        <p:nvSpPr>
          <p:cNvPr id="11" name="Rectangle 10">
            <a:extLst>
              <a:ext uri="{FF2B5EF4-FFF2-40B4-BE49-F238E27FC236}">
                <a16:creationId xmlns:a16="http://schemas.microsoft.com/office/drawing/2014/main" id="{36B0F081-09C2-4CF7-4C11-F8C376925250}"/>
              </a:ext>
            </a:extLst>
          </p:cNvPr>
          <p:cNvSpPr/>
          <p:nvPr/>
        </p:nvSpPr>
        <p:spPr>
          <a:xfrm>
            <a:off x="8675631" y="2780606"/>
            <a:ext cx="3485889" cy="1938992"/>
          </a:xfrm>
          <a:prstGeom prst="rect">
            <a:avLst/>
          </a:prstGeom>
        </p:spPr>
        <p:txBody>
          <a:bodyPr wrap="square">
            <a:spAutoFit/>
          </a:bodyPr>
          <a:lstStyle/>
          <a:p>
            <a:pPr algn="ctr"/>
            <a:r>
              <a:rPr lang="en-IN" sz="2400" dirty="0">
                <a:solidFill>
                  <a:srgbClr val="DEB400"/>
                </a:solidFill>
                <a:latin typeface="Arial Black" pitchFamily="34" charset="0"/>
              </a:rPr>
              <a:t>Information </a:t>
            </a:r>
          </a:p>
          <a:p>
            <a:pPr algn="ctr"/>
            <a:r>
              <a:rPr lang="en-IN" sz="2400" dirty="0">
                <a:solidFill>
                  <a:srgbClr val="DEB400"/>
                </a:solidFill>
                <a:latin typeface="Arial Black" pitchFamily="34" charset="0"/>
              </a:rPr>
              <a:t>from </a:t>
            </a:r>
          </a:p>
          <a:p>
            <a:pPr algn="ctr"/>
            <a:r>
              <a:rPr lang="en-IN" sz="2400" dirty="0">
                <a:solidFill>
                  <a:srgbClr val="DEB400"/>
                </a:solidFill>
                <a:latin typeface="Arial Black" pitchFamily="34" charset="0"/>
              </a:rPr>
              <a:t>individuals who</a:t>
            </a:r>
          </a:p>
          <a:p>
            <a:pPr algn="ctr"/>
            <a:r>
              <a:rPr lang="en-IN" sz="2400" dirty="0">
                <a:solidFill>
                  <a:srgbClr val="DEB400"/>
                </a:solidFill>
                <a:latin typeface="Arial Black" pitchFamily="34" charset="0"/>
              </a:rPr>
              <a:t> are missing</a:t>
            </a:r>
          </a:p>
          <a:p>
            <a:pPr algn="ctr"/>
            <a:r>
              <a:rPr lang="en-IN" sz="2400" dirty="0">
                <a:solidFill>
                  <a:srgbClr val="DEB400"/>
                </a:solidFill>
                <a:latin typeface="Arial Black" pitchFamily="34" charset="0"/>
              </a:rPr>
              <a:t>or presumed dead.</a:t>
            </a:r>
          </a:p>
        </p:txBody>
      </p:sp>
    </p:spTree>
    <p:extLst>
      <p:ext uri="{BB962C8B-B14F-4D97-AF65-F5344CB8AC3E}">
        <p14:creationId xmlns:p14="http://schemas.microsoft.com/office/powerpoint/2010/main" val="251019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1682"/>
            <a:ext cx="4419600" cy="1143000"/>
          </a:xfrm>
        </p:spPr>
        <p:txBody>
          <a:bodyPr>
            <a:normAutofit fontScale="90000"/>
          </a:bodyPr>
          <a:lstStyle/>
          <a:p>
            <a:r>
              <a:rPr lang="en-IN" b="1" dirty="0">
                <a:latin typeface="Open Sans" panose="020B0606030504020204" pitchFamily="34" charset="0"/>
                <a:ea typeface="Open Sans" panose="020B0606030504020204" pitchFamily="34" charset="0"/>
                <a:cs typeface="Open Sans" panose="020B0606030504020204" pitchFamily="34" charset="0"/>
              </a:rPr>
              <a:t>Release of a body</a:t>
            </a:r>
          </a:p>
        </p:txBody>
      </p:sp>
      <p:sp>
        <p:nvSpPr>
          <p:cNvPr id="3" name="Content Placeholder 2"/>
          <p:cNvSpPr>
            <a:spLocks noGrp="1"/>
          </p:cNvSpPr>
          <p:nvPr>
            <p:ph idx="1"/>
          </p:nvPr>
        </p:nvSpPr>
        <p:spPr>
          <a:xfrm>
            <a:off x="4419600" y="1600201"/>
            <a:ext cx="7772400" cy="4525963"/>
          </a:xfrm>
        </p:spPr>
        <p:txBody>
          <a:bodyPr>
            <a:noAutofit/>
          </a:bodyPr>
          <a:lstStyle/>
          <a:p>
            <a:pPr algn="just"/>
            <a:r>
              <a:rPr lang="en-IN" sz="2600" dirty="0">
                <a:latin typeface="Open Sans" panose="020B0606030504020204" pitchFamily="34" charset="0"/>
                <a:ea typeface="Open Sans" panose="020B0606030504020204" pitchFamily="34" charset="0"/>
                <a:cs typeface="Open Sans" panose="020B0606030504020204" pitchFamily="34" charset="0"/>
              </a:rPr>
              <a:t>A dead body should only be released when identification is certain.</a:t>
            </a:r>
          </a:p>
          <a:p>
            <a:pPr algn="just"/>
            <a:r>
              <a:rPr lang="en-IN" sz="2600" dirty="0">
                <a:latin typeface="Open Sans" panose="020B0606030504020204" pitchFamily="34" charset="0"/>
                <a:ea typeface="Open Sans" panose="020B0606030504020204" pitchFamily="34" charset="0"/>
                <a:cs typeface="Open Sans" panose="020B0606030504020204" pitchFamily="34" charset="0"/>
              </a:rPr>
              <a:t>Visual recognition should be confirmed by other information such as identification of clothing or personal effects.</a:t>
            </a:r>
          </a:p>
          <a:p>
            <a:pPr algn="just"/>
            <a:r>
              <a:rPr lang="en-IN" sz="2600" dirty="0">
                <a:latin typeface="Open Sans" panose="020B0606030504020204" pitchFamily="34" charset="0"/>
                <a:ea typeface="Open Sans" panose="020B0606030504020204" pitchFamily="34" charset="0"/>
                <a:cs typeface="Open Sans" panose="020B0606030504020204" pitchFamily="34" charset="0"/>
              </a:rPr>
              <a:t>Information collected about missing people can be used to cross-check visual recognition (Missing Persons Form).</a:t>
            </a:r>
          </a:p>
          <a:p>
            <a:pPr algn="just"/>
            <a:r>
              <a:rPr lang="en-IN" sz="2600" dirty="0">
                <a:latin typeface="Open Sans" panose="020B0606030504020204" pitchFamily="34" charset="0"/>
                <a:ea typeface="Open Sans" panose="020B0606030504020204" pitchFamily="34" charset="0"/>
                <a:cs typeface="Open Sans" panose="020B0606030504020204" pitchFamily="34" charset="0"/>
              </a:rPr>
              <a:t>A body should only be released by the responsible authority, which must also provide documentation of the release (a letter or death certificate).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600201"/>
            <a:ext cx="7391400" cy="4525963"/>
          </a:xfrm>
        </p:spPr>
        <p:txBody>
          <a:bodyPr>
            <a:noAutofit/>
          </a:bodyPr>
          <a:lstStyle/>
          <a:p>
            <a:pPr algn="just"/>
            <a:r>
              <a:rPr lang="en-IN" sz="2800" dirty="0">
                <a:latin typeface="Open Sans" panose="020B0606030504020204" pitchFamily="34" charset="0"/>
                <a:ea typeface="Open Sans" panose="020B0606030504020204" pitchFamily="34" charset="0"/>
                <a:cs typeface="Open Sans" panose="020B0606030504020204" pitchFamily="34" charset="0"/>
              </a:rPr>
              <a:t>Record the name and contact details of the person or relatives who claimed the body together with the body’s unique reference number.</a:t>
            </a:r>
          </a:p>
          <a:p>
            <a:pPr algn="just"/>
            <a:r>
              <a:rPr lang="en-IN" sz="2800" dirty="0">
                <a:latin typeface="Open Sans" panose="020B0606030504020204" pitchFamily="34" charset="0"/>
                <a:ea typeface="Open Sans" panose="020B0606030504020204" pitchFamily="34" charset="0"/>
                <a:cs typeface="Open Sans" panose="020B0606030504020204" pitchFamily="34" charset="0"/>
              </a:rPr>
              <a:t>Bodies that can not be recognized by visual means, should be properly stored (see Chapter 5, Storage of Dead Bodies) until forensic specialists can investigate.</a:t>
            </a:r>
          </a:p>
          <a:p>
            <a:pPr algn="just"/>
            <a:r>
              <a:rPr lang="en-IN" sz="2800" dirty="0">
                <a:latin typeface="Open Sans" panose="020B0606030504020204" pitchFamily="34" charset="0"/>
                <a:ea typeface="Open Sans" panose="020B0606030504020204" pitchFamily="34" charset="0"/>
                <a:cs typeface="Open Sans" panose="020B0606030504020204" pitchFamily="34" charset="0"/>
              </a:rPr>
              <a:t>Care should be taken before releasing bodies that are not whole, as this may complicate subsequent management of body parts.</a:t>
            </a:r>
          </a:p>
        </p:txBody>
      </p:sp>
      <p:sp>
        <p:nvSpPr>
          <p:cNvPr id="6" name="Title 1">
            <a:extLst>
              <a:ext uri="{FF2B5EF4-FFF2-40B4-BE49-F238E27FC236}">
                <a16:creationId xmlns:a16="http://schemas.microsoft.com/office/drawing/2014/main" id="{88072DA1-ED33-524D-39DA-7F891ED977B3}"/>
              </a:ext>
            </a:extLst>
          </p:cNvPr>
          <p:cNvSpPr>
            <a:spLocks noGrp="1"/>
          </p:cNvSpPr>
          <p:nvPr>
            <p:ph type="title"/>
          </p:nvPr>
        </p:nvSpPr>
        <p:spPr>
          <a:xfrm>
            <a:off x="0" y="3291682"/>
            <a:ext cx="4419600" cy="1143000"/>
          </a:xfrm>
        </p:spPr>
        <p:txBody>
          <a:bodyPr>
            <a:normAutofit fontScale="90000"/>
          </a:bodyPr>
          <a:lstStyle/>
          <a:p>
            <a:r>
              <a:rPr lang="en-IN" b="1" dirty="0">
                <a:latin typeface="Open Sans" panose="020B0606030504020204" pitchFamily="34" charset="0"/>
                <a:ea typeface="Open Sans" panose="020B0606030504020204" pitchFamily="34" charset="0"/>
                <a:cs typeface="Open Sans" panose="020B0606030504020204" pitchFamily="34" charset="0"/>
              </a:rPr>
              <a:t>Release of a body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8BC9-EC6D-6013-EFBC-09301BD0E135}"/>
            </a:ext>
          </a:extLst>
        </p:cNvPr>
        <p:cNvGrpSpPr/>
        <p:nvPr/>
      </p:nvGrpSpPr>
      <p:grpSpPr>
        <a:xfrm>
          <a:off x="0" y="0"/>
          <a:ext cx="0" cy="0"/>
          <a:chOff x="0" y="0"/>
          <a:chExt cx="0" cy="0"/>
        </a:xfrm>
      </p:grpSpPr>
      <p:sp>
        <p:nvSpPr>
          <p:cNvPr id="4" name="Rounded Rectangle 1">
            <a:extLst>
              <a:ext uri="{FF2B5EF4-FFF2-40B4-BE49-F238E27FC236}">
                <a16:creationId xmlns:a16="http://schemas.microsoft.com/office/drawing/2014/main" id="{0D5EFED2-8B84-0509-DAC6-A0AC8C4695FE}"/>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u="sng" dirty="0">
                <a:solidFill>
                  <a:srgbClr val="C00000"/>
                </a:solidFill>
                <a:latin typeface="Open Sans "/>
                <a:ea typeface="Open Sans" panose="020B0606030504020204" pitchFamily="34" charset="0"/>
                <a:cs typeface="Open Sans" panose="020B0606030504020204" pitchFamily="34" charset="0"/>
              </a:rPr>
              <a:t>REVIEW</a:t>
            </a:r>
          </a:p>
        </p:txBody>
      </p:sp>
      <p:sp>
        <p:nvSpPr>
          <p:cNvPr id="5" name="Upon completing this lesson, you will be able to:">
            <a:extLst>
              <a:ext uri="{FF2B5EF4-FFF2-40B4-BE49-F238E27FC236}">
                <a16:creationId xmlns:a16="http://schemas.microsoft.com/office/drawing/2014/main" id="{C4297111-F3B3-A6E0-B48E-6255E0220C2E}"/>
              </a:ext>
            </a:extLst>
          </p:cNvPr>
          <p:cNvSpPr txBox="1">
            <a:spLocks/>
          </p:cNvSpPr>
          <p:nvPr/>
        </p:nvSpPr>
        <p:spPr>
          <a:xfrm>
            <a:off x="828195" y="2048935"/>
            <a:ext cx="3759199"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pPr lvl="0" algn="just">
              <a:spcBef>
                <a:spcPts val="0"/>
              </a:spcBef>
              <a:buClr>
                <a:schemeClr val="dk1"/>
              </a:buClr>
              <a:buSzPts val="3200"/>
            </a:pPr>
            <a:r>
              <a:rPr lang="en-US" sz="2800" dirty="0">
                <a:solidFill>
                  <a:schemeClr val="dk1"/>
                </a:solidFill>
                <a:cs typeface="Times New Roman" pitchFamily="18" charset="0"/>
                <a:sym typeface="Arial"/>
              </a:rPr>
              <a:t>Upon completing of this lesson, you are able to learn about :-    </a:t>
            </a:r>
            <a:endParaRPr lang="en-US" sz="1200" dirty="0">
              <a:cs typeface="Times New Roman" pitchFamily="18" charset="0"/>
            </a:endParaRPr>
          </a:p>
        </p:txBody>
      </p:sp>
      <p:sp>
        <p:nvSpPr>
          <p:cNvPr id="7" name="Rectangle 6">
            <a:extLst>
              <a:ext uri="{FF2B5EF4-FFF2-40B4-BE49-F238E27FC236}">
                <a16:creationId xmlns:a16="http://schemas.microsoft.com/office/drawing/2014/main" id="{AA56B3A7-966D-FBFA-26B7-FF2D5785658B}"/>
              </a:ext>
            </a:extLst>
          </p:cNvPr>
          <p:cNvSpPr/>
          <p:nvPr/>
        </p:nvSpPr>
        <p:spPr>
          <a:xfrm>
            <a:off x="5105400" y="1531939"/>
            <a:ext cx="7086600" cy="4524315"/>
          </a:xfrm>
          <a:prstGeom prst="rect">
            <a:avLst/>
          </a:prstGeom>
        </p:spPr>
        <p:txBody>
          <a:bodyPr wrap="square">
            <a:spAutoFit/>
          </a:bodyPr>
          <a:lstStyle/>
          <a:p>
            <a:pPr algn="just"/>
            <a:r>
              <a:rPr lang="en-IN" sz="2400" dirty="0">
                <a:latin typeface="Open Sans" panose="020B0606030504020204" pitchFamily="34" charset="0"/>
                <a:ea typeface="Open Sans" panose="020B0606030504020204" pitchFamily="34" charset="0"/>
                <a:cs typeface="Open Sans" panose="020B0606030504020204" pitchFamily="34" charset="0"/>
              </a:rPr>
              <a:t>Now you will be able to know:-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Identification of dead bodies procedures.</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Dead bodies identification form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General principles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Key steps </a:t>
            </a:r>
          </a:p>
          <a:p>
            <a:pPr marL="457200" indent="-457200" algn="just">
              <a:lnSpc>
                <a:spcPct val="200000"/>
              </a:lnSpc>
              <a:buAutoNum type="arabicPeriod"/>
            </a:pPr>
            <a:r>
              <a:rPr lang="en-IN" sz="2400" dirty="0">
                <a:latin typeface="Open Sans" panose="020B0606030504020204" pitchFamily="34" charset="0"/>
                <a:ea typeface="Open Sans" panose="020B0606030504020204" pitchFamily="34" charset="0"/>
                <a:cs typeface="Open Sans" panose="020B0606030504020204" pitchFamily="34" charset="0"/>
              </a:rPr>
              <a:t>Unique reference number.  </a:t>
            </a:r>
          </a:p>
          <a:p>
            <a:pPr marL="457200" indent="-457200" algn="just">
              <a:buAutoNum type="arabicPeriod"/>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401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33</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34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1"/>
            <a:ext cx="7543800" cy="4525963"/>
          </a:xfrm>
        </p:spPr>
        <p:txBody>
          <a:bodyPr>
            <a:normAutofit/>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Mobilizing forensic resources may take several days. This means that early opportunities to help identify bodies may be lost as the bodies decompose.</a:t>
            </a:r>
          </a:p>
        </p:txBody>
      </p:sp>
      <p:sp>
        <p:nvSpPr>
          <p:cNvPr id="14" name="Rectangle 13"/>
          <p:cNvSpPr/>
          <p:nvPr/>
        </p:nvSpPr>
        <p:spPr>
          <a:xfrm>
            <a:off x="734774" y="2469813"/>
            <a:ext cx="3303826" cy="954107"/>
          </a:xfrm>
          <a:prstGeom prst="rect">
            <a:avLst/>
          </a:prstGeom>
        </p:spPr>
        <p:txBody>
          <a:bodyPr wrap="square">
            <a:spAutoFit/>
          </a:bodyPr>
          <a:lstStyle/>
          <a:p>
            <a:pPr algn="ctr"/>
            <a:r>
              <a:rPr lang="en-IN" sz="2800" b="1" dirty="0">
                <a:latin typeface="Open Sans" panose="020B0606030504020204" pitchFamily="34" charset="0"/>
                <a:ea typeface="Open Sans" panose="020B0606030504020204" pitchFamily="34" charset="0"/>
                <a:cs typeface="Open Sans" panose="020B0606030504020204" pitchFamily="34" charset="0"/>
              </a:rPr>
              <a:t>Forensic</a:t>
            </a:r>
          </a:p>
          <a:p>
            <a:pPr algn="ctr"/>
            <a:r>
              <a:rPr lang="en-IN" sz="2800" b="1" dirty="0">
                <a:latin typeface="Open Sans" panose="020B0606030504020204" pitchFamily="34" charset="0"/>
                <a:ea typeface="Open Sans" panose="020B0606030504020204" pitchFamily="34" charset="0"/>
                <a:cs typeface="Open Sans" panose="020B0606030504020204" pitchFamily="34" charset="0"/>
              </a:rPr>
              <a:t>Identification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800" y="2743200"/>
            <a:ext cx="4800600" cy="3382964"/>
          </a:xfrm>
        </p:spPr>
        <p:txBody>
          <a:bodyPr>
            <a:normAutofit/>
          </a:bodyPr>
          <a:lstStyle/>
          <a:p>
            <a:pPr algn="just"/>
            <a:r>
              <a:rPr lang="en-IN" sz="3000" dirty="0">
                <a:latin typeface="Open Sans" panose="020B0606030504020204" pitchFamily="34" charset="0"/>
                <a:ea typeface="Open Sans" panose="020B0606030504020204" pitchFamily="34" charset="0"/>
                <a:cs typeface="Open Sans" panose="020B0606030504020204" pitchFamily="34" charset="0"/>
              </a:rPr>
              <a:t>Visual recognition of cadavers should be  complemented with forensic identification.</a:t>
            </a:r>
          </a:p>
        </p:txBody>
      </p:sp>
      <p:sp>
        <p:nvSpPr>
          <p:cNvPr id="13" name="Rectangle 12"/>
          <p:cNvSpPr/>
          <p:nvPr/>
        </p:nvSpPr>
        <p:spPr>
          <a:xfrm>
            <a:off x="1371732" y="2951946"/>
            <a:ext cx="2540439" cy="954107"/>
          </a:xfrm>
          <a:prstGeom prst="rect">
            <a:avLst/>
          </a:prstGeom>
        </p:spPr>
        <p:txBody>
          <a:bodyPr wrap="none">
            <a:spAutoFit/>
          </a:bodyPr>
          <a:lstStyle/>
          <a:p>
            <a:pPr algn="ctr"/>
            <a:r>
              <a:rPr lang="en-IN" sz="2800" dirty="0">
                <a:latin typeface="Arial Black" pitchFamily="34" charset="0"/>
                <a:cs typeface="Times New Roman" pitchFamily="18" charset="0"/>
              </a:rPr>
              <a:t>Visual </a:t>
            </a:r>
          </a:p>
          <a:p>
            <a:pPr algn="ctr"/>
            <a:r>
              <a:rPr lang="en-IN" sz="2800" dirty="0">
                <a:latin typeface="Arial Black" pitchFamily="34" charset="0"/>
                <a:cs typeface="Times New Roman" pitchFamily="18" charset="0"/>
              </a:rPr>
              <a:t>recognition </a:t>
            </a:r>
            <a:endParaRPr lang="en-IN" sz="28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20" y="2636341"/>
            <a:ext cx="3962400" cy="1143000"/>
          </a:xfrm>
        </p:spPr>
        <p:txBody>
          <a:bodyPr>
            <a:normAutofit fontScale="90000"/>
          </a:bodyPr>
          <a:lstStyle/>
          <a:p>
            <a:r>
              <a:rPr lang="en-IN"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Forensic Procedures</a:t>
            </a:r>
          </a:p>
        </p:txBody>
      </p:sp>
      <p:sp>
        <p:nvSpPr>
          <p:cNvPr id="3" name="Content Placeholder 2"/>
          <p:cNvSpPr>
            <a:spLocks noGrp="1"/>
          </p:cNvSpPr>
          <p:nvPr>
            <p:ph idx="1"/>
          </p:nvPr>
        </p:nvSpPr>
        <p:spPr>
          <a:xfrm>
            <a:off x="4876800" y="2133601"/>
            <a:ext cx="6705600" cy="3992563"/>
          </a:xfrm>
        </p:spPr>
        <p:txBody>
          <a:bodyPr>
            <a:normAutofit/>
          </a:bodyPr>
          <a:lstStyle/>
          <a:p>
            <a:pPr algn="just"/>
            <a:endParaRPr lang="en-IN" dirty="0">
              <a:latin typeface="Open Sans" panose="020B0606030504020204" pitchFamily="34" charset="0"/>
              <a:ea typeface="Open Sans" panose="020B0606030504020204" pitchFamily="34" charset="0"/>
              <a:cs typeface="Open Sans" panose="020B0606030504020204" pitchFamily="34" charset="0"/>
            </a:endParaRPr>
          </a:p>
          <a:p>
            <a:pPr algn="just"/>
            <a:endParaRPr lang="en-IN" dirty="0">
              <a:latin typeface="Open Sans" panose="020B0606030504020204" pitchFamily="34" charset="0"/>
              <a:ea typeface="Open Sans" panose="020B0606030504020204" pitchFamily="34" charset="0"/>
              <a:cs typeface="Open Sans" panose="020B0606030504020204" pitchFamily="34" charset="0"/>
            </a:endParaRPr>
          </a:p>
          <a:p>
            <a:pPr algn="just"/>
            <a:endParaRPr lang="en-IN" dirty="0">
              <a:latin typeface="Open Sans" panose="020B0606030504020204" pitchFamily="34" charset="0"/>
              <a:ea typeface="Open Sans" panose="020B0606030504020204" pitchFamily="34" charset="0"/>
              <a:cs typeface="Open Sans" panose="020B0606030504020204" pitchFamily="34" charset="0"/>
            </a:endParaRPr>
          </a:p>
          <a:p>
            <a:pPr algn="just"/>
            <a:r>
              <a:rPr lang="en-IN" dirty="0">
                <a:latin typeface="Open Sans" panose="020B0606030504020204" pitchFamily="34" charset="0"/>
                <a:ea typeface="Open Sans" panose="020B0606030504020204" pitchFamily="34" charset="0"/>
                <a:cs typeface="Open Sans" panose="020B0606030504020204" pitchFamily="34" charset="0"/>
              </a:rPr>
              <a:t>can be used after visual identification of bodies or photographs becomes impossible.</a:t>
            </a:r>
          </a:p>
        </p:txBody>
      </p:sp>
      <p:sp>
        <p:nvSpPr>
          <p:cNvPr id="8" name="Rectangle 7"/>
          <p:cNvSpPr/>
          <p:nvPr/>
        </p:nvSpPr>
        <p:spPr>
          <a:xfrm>
            <a:off x="5295900" y="2438400"/>
            <a:ext cx="5867400" cy="769441"/>
          </a:xfrm>
          <a:prstGeom prst="rect">
            <a:avLst/>
          </a:prstGeom>
        </p:spPr>
        <p:txBody>
          <a:bodyPr wrap="square">
            <a:spAutoFit/>
          </a:bodyPr>
          <a:lstStyle/>
          <a:p>
            <a:r>
              <a:rPr lang="en-IN" sz="2200" dirty="0">
                <a:latin typeface="Arial Black" pitchFamily="34" charset="0"/>
                <a:cs typeface="Times New Roman" pitchFamily="18" charset="0"/>
              </a:rPr>
              <a:t>Autopsies  </a:t>
            </a:r>
            <a:r>
              <a:rPr lang="en-IN" sz="2200" dirty="0">
                <a:solidFill>
                  <a:schemeClr val="accent2"/>
                </a:solidFill>
                <a:latin typeface="Arial Black" pitchFamily="34" charset="0"/>
                <a:cs typeface="Times New Roman" pitchFamily="18" charset="0"/>
              </a:rPr>
              <a:t>Fingerprinting</a:t>
            </a:r>
            <a:r>
              <a:rPr lang="en-IN" sz="2200" dirty="0">
                <a:latin typeface="Arial Black" pitchFamily="34" charset="0"/>
                <a:cs typeface="Times New Roman" pitchFamily="18" charset="0"/>
              </a:rPr>
              <a:t>  </a:t>
            </a:r>
            <a:r>
              <a:rPr lang="en-IN" sz="2200" dirty="0">
                <a:solidFill>
                  <a:schemeClr val="tx2">
                    <a:lumMod val="60000"/>
                    <a:lumOff val="40000"/>
                  </a:schemeClr>
                </a:solidFill>
                <a:latin typeface="Arial Black" pitchFamily="34" charset="0"/>
                <a:cs typeface="Times New Roman" pitchFamily="18" charset="0"/>
              </a:rPr>
              <a:t>Dental examinations  </a:t>
            </a:r>
            <a:r>
              <a:rPr lang="en-IN" sz="2200" dirty="0">
                <a:solidFill>
                  <a:schemeClr val="accent3">
                    <a:lumMod val="75000"/>
                  </a:schemeClr>
                </a:solidFill>
                <a:latin typeface="Arial Black" pitchFamily="34" charset="0"/>
                <a:cs typeface="Times New Roman" pitchFamily="18" charset="0"/>
              </a:rPr>
              <a:t>DNA</a:t>
            </a:r>
            <a:endParaRPr lang="en-IN" sz="2200" dirty="0">
              <a:solidFill>
                <a:schemeClr val="accent3">
                  <a:lumMod val="75000"/>
                </a:schemeClr>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438400"/>
            <a:ext cx="3733800" cy="1815882"/>
          </a:xfrm>
          <a:prstGeom prst="rect">
            <a:avLst/>
          </a:prstGeom>
        </p:spPr>
        <p:txBody>
          <a:bodyPr wrap="square">
            <a:spAutoFit/>
          </a:bodyPr>
          <a:lstStyle/>
          <a:p>
            <a:pPr algn="ctr"/>
            <a:r>
              <a:rPr lang="en-IN" sz="2800" dirty="0">
                <a:solidFill>
                  <a:srgbClr val="C00000"/>
                </a:solidFill>
                <a:latin typeface="Arial Black" pitchFamily="34" charset="0"/>
                <a:cs typeface="Times New Roman" pitchFamily="18" charset="0"/>
              </a:rPr>
              <a:t>Early work </a:t>
            </a:r>
            <a:r>
              <a:rPr lang="en-IN" sz="2800" dirty="0">
                <a:latin typeface="Arial Black" pitchFamily="34" charset="0"/>
                <a:cs typeface="Times New Roman" pitchFamily="18" charset="0"/>
              </a:rPr>
              <a:t>of non-specialists in managing the dead</a:t>
            </a:r>
          </a:p>
        </p:txBody>
      </p:sp>
      <p:sp>
        <p:nvSpPr>
          <p:cNvPr id="6" name="Rectangle 5"/>
          <p:cNvSpPr/>
          <p:nvPr/>
        </p:nvSpPr>
        <p:spPr>
          <a:xfrm>
            <a:off x="6934200" y="2286001"/>
            <a:ext cx="3429000" cy="2246769"/>
          </a:xfrm>
          <a:prstGeom prst="rect">
            <a:avLst/>
          </a:prstGeom>
        </p:spPr>
        <p:txBody>
          <a:bodyPr wrap="square">
            <a:spAutoFit/>
          </a:bodyPr>
          <a:lstStyle/>
          <a:p>
            <a:pPr algn="ctr"/>
            <a:r>
              <a:rPr lang="en-IN" sz="2800" dirty="0">
                <a:solidFill>
                  <a:schemeClr val="accent2"/>
                </a:solidFill>
                <a:latin typeface="Arial Black" pitchFamily="34" charset="0"/>
                <a:cs typeface="Times New Roman" pitchFamily="18" charset="0"/>
              </a:rPr>
              <a:t>Success</a:t>
            </a:r>
            <a:r>
              <a:rPr lang="en-IN" sz="2800" dirty="0">
                <a:latin typeface="Arial Black" pitchFamily="34" charset="0"/>
                <a:cs typeface="Times New Roman" pitchFamily="18" charset="0"/>
              </a:rPr>
              <a:t> of future identifications by forensic specialists.</a:t>
            </a:r>
          </a:p>
        </p:txBody>
      </p:sp>
      <p:pic>
        <p:nvPicPr>
          <p:cNvPr id="22532" name="Picture 4" descr="Related image"/>
          <p:cNvPicPr>
            <a:picLocks noChangeAspect="1" noChangeArrowheads="1"/>
          </p:cNvPicPr>
          <p:nvPr/>
        </p:nvPicPr>
        <p:blipFill>
          <a:blip r:embed="rId3" cstate="print"/>
          <a:srcRect/>
          <a:stretch>
            <a:fillRect/>
          </a:stretch>
        </p:blipFill>
        <p:spPr bwMode="auto">
          <a:xfrm>
            <a:off x="5029200" y="2057400"/>
            <a:ext cx="2438400"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286000"/>
            <a:ext cx="4130040" cy="1143000"/>
          </a:xfrm>
        </p:spPr>
        <p:txBody>
          <a:bodyPr>
            <a:noAutofit/>
          </a:bodyPr>
          <a:lstStyle/>
          <a:p>
            <a:r>
              <a:rPr lang="en-IN" sz="3200" b="1" u="sng" dirty="0">
                <a:solidFill>
                  <a:schemeClr val="accent2"/>
                </a:solidFill>
                <a:latin typeface="Open Sans" panose="020B0606030504020204" pitchFamily="34" charset="0"/>
                <a:ea typeface="Open Sans" panose="020B0606030504020204" pitchFamily="34" charset="0"/>
                <a:cs typeface="Open Sans" panose="020B0606030504020204" pitchFamily="34" charset="0"/>
              </a:rPr>
              <a:t>Dead Bodies Identification Form</a:t>
            </a:r>
          </a:p>
        </p:txBody>
      </p:sp>
      <p:sp>
        <p:nvSpPr>
          <p:cNvPr id="3" name="Content Placeholder 2"/>
          <p:cNvSpPr>
            <a:spLocks noGrp="1"/>
          </p:cNvSpPr>
          <p:nvPr>
            <p:ph idx="1"/>
          </p:nvPr>
        </p:nvSpPr>
        <p:spPr>
          <a:xfrm>
            <a:off x="5105400" y="1600201"/>
            <a:ext cx="6477000" cy="4525963"/>
          </a:xfrm>
        </p:spPr>
        <p:txBody>
          <a:bodyPr>
            <a:normAutofit/>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The </a:t>
            </a:r>
            <a:r>
              <a:rPr lang="en-IN" dirty="0">
                <a:latin typeface="Open Sans" panose="020B0606030504020204" pitchFamily="34" charset="0"/>
                <a:ea typeface="Open Sans" panose="020B0606030504020204" pitchFamily="34" charset="0"/>
                <a:cs typeface="Open Sans" panose="020B0606030504020204" pitchFamily="34" charset="0"/>
                <a:hlinkClick r:id="rId3" action="ppaction://hlinkfile"/>
              </a:rPr>
              <a:t>Dead Bodies Identification Form</a:t>
            </a:r>
            <a:r>
              <a:rPr lang="en-IN" dirty="0">
                <a:latin typeface="Open Sans" panose="020B0606030504020204" pitchFamily="34" charset="0"/>
                <a:ea typeface="Open Sans" panose="020B0606030504020204" pitchFamily="34" charset="0"/>
                <a:cs typeface="Open Sans" panose="020B0606030504020204" pitchFamily="34" charset="0"/>
              </a:rPr>
              <a:t> can be used to collect basic and invaluable information that will aid later forensic identification procedures.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 y="2857500"/>
            <a:ext cx="5770880" cy="1143000"/>
          </a:xfrm>
        </p:spPr>
        <p:txBody>
          <a:bodyPr/>
          <a:lstStyle/>
          <a:p>
            <a:r>
              <a:rPr lang="en-IN" dirty="0">
                <a:solidFill>
                  <a:schemeClr val="accent2"/>
                </a:solidFill>
                <a:latin typeface="Open Sans" panose="020B0606030504020204" pitchFamily="34" charset="0"/>
                <a:ea typeface="Open Sans" panose="020B0606030504020204" pitchFamily="34" charset="0"/>
                <a:cs typeface="Open Sans" panose="020B0606030504020204" pitchFamily="34" charset="0"/>
              </a:rPr>
              <a:t>General Principles</a:t>
            </a:r>
          </a:p>
        </p:txBody>
      </p:sp>
      <p:sp>
        <p:nvSpPr>
          <p:cNvPr id="3" name="Content Placeholder 2"/>
          <p:cNvSpPr>
            <a:spLocks noGrp="1"/>
          </p:cNvSpPr>
          <p:nvPr>
            <p:ph idx="1"/>
          </p:nvPr>
        </p:nvSpPr>
        <p:spPr>
          <a:xfrm>
            <a:off x="5791200" y="2057400"/>
            <a:ext cx="6400800" cy="4068764"/>
          </a:xfrm>
        </p:spPr>
        <p:txBody>
          <a:bodyPr>
            <a:normAutofit fontScale="85000" lnSpcReduction="20000"/>
          </a:bodyPr>
          <a:lstStyle/>
          <a:p>
            <a:pPr algn="just"/>
            <a:r>
              <a:rPr lang="en-IN" dirty="0">
                <a:latin typeface="Open Sans" panose="020B0606030504020204" pitchFamily="34" charset="0"/>
                <a:ea typeface="Open Sans" panose="020B0606030504020204" pitchFamily="34" charset="0"/>
                <a:cs typeface="Open Sans" panose="020B0606030504020204" pitchFamily="34" charset="0"/>
              </a:rPr>
              <a:t>Sooner is better for victim identification. Decomposed bodies are much more difficult to identify and require forensic expertise.</a:t>
            </a:r>
          </a:p>
          <a:p>
            <a:pPr algn="just"/>
            <a:r>
              <a:rPr lang="en-IN" dirty="0">
                <a:latin typeface="Open Sans" panose="020B0606030504020204" pitchFamily="34" charset="0"/>
                <a:ea typeface="Open Sans" panose="020B0606030504020204" pitchFamily="34" charset="0"/>
                <a:cs typeface="Open Sans" panose="020B0606030504020204" pitchFamily="34" charset="0"/>
              </a:rPr>
              <a:t> The key steps to identification are: </a:t>
            </a:r>
          </a:p>
          <a:p>
            <a:pPr lvl="1" algn="just"/>
            <a:r>
              <a:rPr lang="en-IN" sz="3200" dirty="0">
                <a:latin typeface="Open Sans" panose="020B0606030504020204" pitchFamily="34" charset="0"/>
                <a:ea typeface="Open Sans" panose="020B0606030504020204" pitchFamily="34" charset="0"/>
                <a:cs typeface="Open Sans" panose="020B0606030504020204" pitchFamily="34" charset="0"/>
              </a:rPr>
              <a:t>Unique reference number, </a:t>
            </a:r>
          </a:p>
          <a:p>
            <a:pPr lvl="1" algn="just"/>
            <a:r>
              <a:rPr lang="en-IN" sz="3200" dirty="0">
                <a:latin typeface="Open Sans" panose="020B0606030504020204" pitchFamily="34" charset="0"/>
                <a:ea typeface="Open Sans" panose="020B0606030504020204" pitchFamily="34" charset="0"/>
                <a:cs typeface="Open Sans" panose="020B0606030504020204" pitchFamily="34" charset="0"/>
              </a:rPr>
              <a:t>Label, </a:t>
            </a:r>
          </a:p>
          <a:p>
            <a:pPr lvl="1" algn="just"/>
            <a:r>
              <a:rPr lang="en-IN" sz="3200" dirty="0">
                <a:latin typeface="Open Sans" panose="020B0606030504020204" pitchFamily="34" charset="0"/>
                <a:ea typeface="Open Sans" panose="020B0606030504020204" pitchFamily="34" charset="0"/>
                <a:cs typeface="Open Sans" panose="020B0606030504020204" pitchFamily="34" charset="0"/>
              </a:rPr>
              <a:t>Photograph, </a:t>
            </a:r>
          </a:p>
          <a:p>
            <a:pPr lvl="1" algn="just"/>
            <a:r>
              <a:rPr lang="en-IN" sz="3200" dirty="0">
                <a:latin typeface="Open Sans" panose="020B0606030504020204" pitchFamily="34" charset="0"/>
                <a:ea typeface="Open Sans" panose="020B0606030504020204" pitchFamily="34" charset="0"/>
                <a:cs typeface="Open Sans" panose="020B0606030504020204" pitchFamily="34" charset="0"/>
              </a:rPr>
              <a:t>Record &amp;</a:t>
            </a:r>
          </a:p>
          <a:p>
            <a:pPr lvl="1" algn="just"/>
            <a:r>
              <a:rPr lang="en-IN" sz="3200" dirty="0">
                <a:latin typeface="Open Sans" panose="020B0606030504020204" pitchFamily="34" charset="0"/>
                <a:ea typeface="Open Sans" panose="020B0606030504020204" pitchFamily="34" charset="0"/>
                <a:cs typeface="Open Sans" panose="020B0606030504020204" pitchFamily="34" charset="0"/>
              </a:rPr>
              <a:t>Secure.</a:t>
            </a:r>
          </a:p>
          <a:p>
            <a:pPr algn="just">
              <a:buNone/>
            </a:pPr>
            <a:endParaRPr lang="en-IN"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1305</Words>
  <Application>Microsoft Office PowerPoint</Application>
  <PresentationFormat>Widescreen</PresentationFormat>
  <Paragraphs>158</Paragraphs>
  <Slides>34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Algerian</vt:lpstr>
      <vt:lpstr>Arial</vt:lpstr>
      <vt:lpstr>Arial Black</vt:lpstr>
      <vt:lpstr>Calibri</vt:lpstr>
      <vt:lpstr>Kruti Dev 011</vt:lpstr>
      <vt:lpstr>Open sans</vt:lpstr>
      <vt:lpstr>Open sans</vt:lpstr>
      <vt:lpstr>Open Sans </vt:lpstr>
      <vt:lpstr>Times New Roman</vt:lpstr>
      <vt:lpstr>Verdana</vt:lpstr>
      <vt:lpstr>Office Theme</vt:lpstr>
      <vt:lpstr>PowerPoint Presentation</vt:lpstr>
      <vt:lpstr>PowerPoint Presentation</vt:lpstr>
      <vt:lpstr>If perfectly match</vt:lpstr>
      <vt:lpstr>PowerPoint Presentation</vt:lpstr>
      <vt:lpstr>PowerPoint Presentation</vt:lpstr>
      <vt:lpstr>Forensic Procedures</vt:lpstr>
      <vt:lpstr>PowerPoint Presentation</vt:lpstr>
      <vt:lpstr>Dead Bodies Identification Form</vt:lpstr>
      <vt:lpstr>General Principles</vt:lpstr>
      <vt:lpstr>General Principles</vt:lpstr>
      <vt:lpstr>Key steps to identification</vt:lpstr>
      <vt:lpstr>Unique Reference Number</vt:lpstr>
      <vt:lpstr>PowerPoint Presentation</vt:lpstr>
      <vt:lpstr>PowerPoint Presentation</vt:lpstr>
      <vt:lpstr>Label</vt:lpstr>
      <vt:lpstr>Label</vt:lpstr>
      <vt:lpstr>PHOTOGRAPH  (mandatory – if photographic equipment is available)</vt:lpstr>
      <vt:lpstr>PowerPoint Presentation</vt:lpstr>
      <vt:lpstr>Minimum photograph set required  for visual identification</vt:lpstr>
      <vt:lpstr>Minimum photograph set required  for visual identification</vt:lpstr>
      <vt:lpstr>Full length of the body, front view</vt:lpstr>
      <vt:lpstr>Whole face, front view</vt:lpstr>
      <vt:lpstr>Distinguishing features &amp; Personal effects</vt:lpstr>
      <vt:lpstr>Distinguishing features &amp; Personal effects</vt:lpstr>
      <vt:lpstr>Distinguishing features &amp; Personal effects</vt:lpstr>
      <vt:lpstr>PowerPoint Presentation</vt:lpstr>
      <vt:lpstr>RECORD  (Mandatory)</vt:lpstr>
      <vt:lpstr>RECORD  (Mandatory)</vt:lpstr>
      <vt:lpstr>SECURE</vt:lpstr>
      <vt:lpstr>Release of a body</vt:lpstr>
      <vt:lpstr>Release of a body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DEAD BODIES</dc:title>
  <dc:creator>Sony</dc:creator>
  <cp:lastModifiedBy>NDRF ACADEMY</cp:lastModifiedBy>
  <cp:revision>106</cp:revision>
  <dcterms:created xsi:type="dcterms:W3CDTF">2006-08-16T00:00:00Z</dcterms:created>
  <dcterms:modified xsi:type="dcterms:W3CDTF">2026-01-07T08:01:53Z</dcterms:modified>
</cp:coreProperties>
</file>