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Arial Black" panose="020B0A04020102020204" pitchFamily="34" charset="0"/>
      <p:regular r:id="rId39"/>
      <p:bold r:id="rId40"/>
    </p:embeddedFont>
    <p:embeddedFont>
      <p:font typeface="Open Sans" panose="020B0606030504020204" pitchFamily="34" charset="0"/>
      <p:regular r:id="rId41"/>
      <p:bold r:id="rId42"/>
      <p:italic r:id="rId43"/>
      <p:boldItalic r:id="rId44"/>
    </p:embeddedFont>
    <p:embeddedFont>
      <p:font typeface="Open Sans SemiBold" panose="020B07060308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1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08D84E-148C-4233-B4E7-255B3EF5D904}">
  <a:tblStyle styleId="{0B08D84E-148C-4233-B4E7-255B3EF5D90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2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42" name="Google Shape;34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73" name="Google Shape;47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87" name="Google Shape;4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200" b="0" i="0" u="none" strike="noStrike" cap="none">
              <a:solidFill>
                <a:srgbClr val="535353"/>
              </a:solidFill>
              <a:latin typeface="Open Sans SemiBold"/>
              <a:ea typeface="Open Sans SemiBold"/>
              <a:cs typeface="Open Sans SemiBold"/>
              <a:sym typeface="Open Sans SemiBold"/>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hi-IN" sz="1500" b="1" i="0" u="none" strike="noStrike" cap="none">
                <a:solidFill>
                  <a:srgbClr val="535353"/>
                </a:solidFill>
                <a:latin typeface="Open Sans"/>
                <a:ea typeface="Open Sans"/>
                <a:cs typeface="Open Sans"/>
                <a:sym typeface="Open Sans"/>
              </a:rPr>
              <a:t>PPT 2 -</a:t>
            </a:r>
            <a:endParaRPr sz="1500" b="1" i="0" u="none" strike="noStrike" cap="none">
              <a:solidFill>
                <a:srgbClr val="535353"/>
              </a:solidFill>
              <a:latin typeface="Open Sans"/>
              <a:ea typeface="Open Sans"/>
              <a:cs typeface="Open Sans"/>
              <a:sym typeface="Open Sans"/>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21" name="Google Shape;21;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5183188" y="987425"/>
            <a:ext cx="6172200" cy="4873625"/>
          </a:xfrm>
          <a:prstGeom prst="rect">
            <a:avLst/>
          </a:prstGeom>
          <a:noFill/>
          <a:ln>
            <a:noFill/>
          </a:ln>
        </p:spPr>
      </p:sp>
      <p:sp>
        <p:nvSpPr>
          <p:cNvPr id="75" name="Google Shape;7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6" name="Google Shape;96;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200" b="0" i="0" u="none" strike="noStrike" cap="none">
              <a:solidFill>
                <a:srgbClr val="535353"/>
              </a:solidFill>
              <a:latin typeface="Open Sans SemiBold"/>
              <a:ea typeface="Open Sans SemiBold"/>
              <a:cs typeface="Open Sans SemiBold"/>
              <a:sym typeface="Open Sans SemiBold"/>
            </a:endParaRPr>
          </a:p>
        </p:txBody>
      </p:sp>
      <p:sp>
        <p:nvSpPr>
          <p:cNvPr id="97" name="Google Shape;97;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8" name="Google Shape;98;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hi-IN" sz="1500" b="1" i="0" u="none" strike="noStrike" cap="none">
                <a:solidFill>
                  <a:srgbClr val="535353"/>
                </a:solidFill>
                <a:latin typeface="Open Sans"/>
                <a:ea typeface="Open Sans"/>
                <a:cs typeface="Open Sans"/>
                <a:sym typeface="Open Sans"/>
              </a:rPr>
              <a:t>PPT 1 -</a:t>
            </a:r>
            <a:endParaRPr sz="1500" b="1" i="0" u="none" strike="noStrike" cap="none">
              <a:solidFill>
                <a:srgbClr val="535353"/>
              </a:solidFill>
              <a:latin typeface="Open Sans"/>
              <a:ea typeface="Open Sans"/>
              <a:cs typeface="Open Sans"/>
              <a:sym typeface="Open Sans"/>
            </a:endParaRPr>
          </a:p>
        </p:txBody>
      </p:sp>
      <p:sp>
        <p:nvSpPr>
          <p:cNvPr id="99" name="Google Shape;99;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SzPts val="1500"/>
              <a:buNone/>
            </a:pPr>
            <a:fld id="{00000000-1234-1234-1234-123412341234}" type="slidenum">
              <a:rPr lang="hi-IN"/>
              <a:t>1</a:t>
            </a:fld>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972695"/>
          </a:xfrm>
          <a:prstGeom prst="rect">
            <a:avLst/>
          </a:prstGeom>
          <a:noFill/>
          <a:ln>
            <a:noFill/>
          </a:ln>
        </p:spPr>
      </p:pic>
      <p:pic>
        <p:nvPicPr>
          <p:cNvPr id="102" name="Google Shape;102;p14" descr="CSSR-logo-white-01.png"/>
          <p:cNvPicPr preferRelativeResize="0"/>
          <p:nvPr/>
        </p:nvPicPr>
        <p:blipFill rotWithShape="1">
          <a:blip r:embed="rId5">
            <a:alphaModFix/>
          </a:blip>
          <a:srcRect/>
          <a:stretch/>
        </p:blipFill>
        <p:spPr>
          <a:xfrm>
            <a:off x="6538803" y="-192015"/>
            <a:ext cx="3791594" cy="2680488"/>
          </a:xfrm>
          <a:prstGeom prst="rect">
            <a:avLst/>
          </a:prstGeom>
          <a:noFill/>
          <a:ln>
            <a:noFill/>
          </a:ln>
        </p:spPr>
      </p:pic>
      <p:sp>
        <p:nvSpPr>
          <p:cNvPr id="103" name="Google Shape;103;p14"/>
          <p:cNvSpPr txBox="1"/>
          <p:nvPr/>
        </p:nvSpPr>
        <p:spPr>
          <a:xfrm>
            <a:off x="23659" y="2539280"/>
            <a:ext cx="8507782" cy="1094677"/>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hi-IN" sz="6600" b="1" i="0" u="none" strike="noStrike" cap="none">
                <a:solidFill>
                  <a:schemeClr val="lt1"/>
                </a:solidFill>
                <a:latin typeface="Arial Black"/>
                <a:ea typeface="Arial Black"/>
                <a:cs typeface="Arial Black"/>
                <a:sym typeface="Arial Black"/>
              </a:rPr>
              <a:t>पाठ्यक्रम परिचय</a:t>
            </a:r>
            <a:endParaRPr sz="6600" b="1" i="0" u="none" strike="noStrike" cap="none">
              <a:solidFill>
                <a:schemeClr val="lt1"/>
              </a:solidFill>
              <a:latin typeface="Arial Black"/>
              <a:ea typeface="Arial Black"/>
              <a:cs typeface="Arial Black"/>
              <a:sym typeface="Arial Black"/>
            </a:endParaRPr>
          </a:p>
        </p:txBody>
      </p:sp>
      <p:pic>
        <p:nvPicPr>
          <p:cNvPr id="104" name="Google Shape;104;p14"/>
          <p:cNvPicPr preferRelativeResize="0"/>
          <p:nvPr/>
        </p:nvPicPr>
        <p:blipFill rotWithShape="1">
          <a:blip r:embed="rId6">
            <a:alphaModFix/>
          </a:blip>
          <a:srcRect/>
          <a:stretch/>
        </p:blipFill>
        <p:spPr>
          <a:xfrm>
            <a:off x="209692" y="174626"/>
            <a:ext cx="1252142" cy="904626"/>
          </a:xfrm>
          <a:prstGeom prst="rect">
            <a:avLst/>
          </a:prstGeom>
          <a:noFill/>
          <a:ln>
            <a:noFill/>
          </a:ln>
        </p:spPr>
      </p:pic>
      <p:pic>
        <p:nvPicPr>
          <p:cNvPr id="105" name="Google Shape;105;p14"/>
          <p:cNvPicPr preferRelativeResize="0"/>
          <p:nvPr/>
        </p:nvPicPr>
        <p:blipFill rotWithShape="1">
          <a:blip r:embed="rId7">
            <a:alphaModFix/>
          </a:blip>
          <a:srcRect/>
          <a:stretch/>
        </p:blipFill>
        <p:spPr>
          <a:xfrm>
            <a:off x="10459730" y="13976"/>
            <a:ext cx="1635688" cy="1518999"/>
          </a:xfrm>
          <a:prstGeom prst="rect">
            <a:avLst/>
          </a:prstGeom>
          <a:noFill/>
          <a:ln>
            <a:noFill/>
          </a:ln>
        </p:spPr>
      </p:pic>
      <p:pic>
        <p:nvPicPr>
          <p:cNvPr id="106" name="Google Shape;106;p14"/>
          <p:cNvPicPr preferRelativeResize="0"/>
          <p:nvPr/>
        </p:nvPicPr>
        <p:blipFill rotWithShape="1">
          <a:blip r:embed="rId8">
            <a:alphaModFix/>
          </a:blip>
          <a:srcRect/>
          <a:stretch/>
        </p:blipFill>
        <p:spPr>
          <a:xfrm>
            <a:off x="96582" y="-1"/>
            <a:ext cx="1365252" cy="1532975"/>
          </a:xfrm>
          <a:prstGeom prst="rect">
            <a:avLst/>
          </a:prstGeom>
          <a:noFill/>
          <a:ln>
            <a:noFill/>
          </a:ln>
        </p:spPr>
      </p:pic>
      <p:sp>
        <p:nvSpPr>
          <p:cNvPr id="107" name="Google Shape;107;p14"/>
          <p:cNvSpPr/>
          <p:nvPr/>
        </p:nvSpPr>
        <p:spPr>
          <a:xfrm>
            <a:off x="2945211" y="109799"/>
            <a:ext cx="3593592" cy="811957"/>
          </a:xfrm>
          <a:prstGeom prst="rect">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hi-IN" sz="4400" b="1" i="0" u="none" strike="noStrike" cap="none">
                <a:solidFill>
                  <a:srgbClr val="000000"/>
                </a:solidFill>
                <a:latin typeface="Arial"/>
                <a:ea typeface="Arial"/>
                <a:cs typeface="Arial"/>
                <a:sym typeface="Arial"/>
              </a:rPr>
              <a:t>LESSON-01</a:t>
            </a:r>
            <a:endParaRPr sz="4400" b="1" i="0" u="none" strike="noStrike" cap="none">
              <a:solidFill>
                <a:srgbClr val="000000"/>
              </a:solidFill>
              <a:latin typeface="Arial"/>
              <a:ea typeface="Arial"/>
              <a:cs typeface="Arial"/>
              <a:sym typeface="Arial"/>
            </a:endParaRPr>
          </a:p>
        </p:txBody>
      </p:sp>
      <p:sp>
        <p:nvSpPr>
          <p:cNvPr id="108" name="Google Shape;108;p14"/>
          <p:cNvSpPr/>
          <p:nvPr/>
        </p:nvSpPr>
        <p:spPr>
          <a:xfrm>
            <a:off x="8984426" y="6337759"/>
            <a:ext cx="3207574" cy="338635"/>
          </a:xfrm>
          <a:prstGeom prst="rect">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None/>
            </a:pPr>
            <a:r>
              <a:rPr lang="hi-IN" sz="1400" b="1" i="0" u="none" strike="noStrike" cap="none">
                <a:solidFill>
                  <a:srgbClr val="000000"/>
                </a:solidFill>
                <a:latin typeface="Arial"/>
                <a:ea typeface="Arial"/>
                <a:cs typeface="Arial"/>
                <a:sym typeface="Arial"/>
              </a:rPr>
              <a:t>By:- INSP/GD-BHUPENDRA KUMAR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15" name="Google Shape;215;p23"/>
          <p:cNvSpPr txBox="1"/>
          <p:nvPr/>
        </p:nvSpPr>
        <p:spPr>
          <a:xfrm>
            <a:off x="106532" y="2626709"/>
            <a:ext cx="4254779" cy="891544"/>
          </a:xfrm>
          <a:prstGeom prst="rect">
            <a:avLst/>
          </a:prstGeom>
          <a:noFill/>
          <a:ln>
            <a:noFill/>
          </a:ln>
        </p:spPr>
        <p:txBody>
          <a:bodyPr spcFirstLastPara="1" wrap="square" lIns="39125" tIns="39125" rIns="39125" bIns="39125" anchor="t" anchorCtr="0">
            <a:spAutoFit/>
          </a:bodyPr>
          <a:lstStyle/>
          <a:p>
            <a:pPr marL="0" marR="0" lvl="0" indent="0" algn="ctr" rtl="0">
              <a:lnSpc>
                <a:spcPct val="120000"/>
              </a:lnSpc>
              <a:spcBef>
                <a:spcPts val="0"/>
              </a:spcBef>
              <a:spcAft>
                <a:spcPts val="0"/>
              </a:spcAft>
              <a:buClr>
                <a:srgbClr val="000000"/>
              </a:buClr>
              <a:buSzPts val="4400"/>
              <a:buFont typeface="Arial"/>
              <a:buNone/>
            </a:pPr>
            <a:r>
              <a:rPr lang="hi-IN" sz="4400" b="1" i="0" u="none" strike="noStrike" cap="none">
                <a:solidFill>
                  <a:srgbClr val="C00000"/>
                </a:solidFill>
                <a:latin typeface="Open Sans"/>
                <a:ea typeface="Open Sans"/>
                <a:cs typeface="Open Sans"/>
                <a:sym typeface="Open Sans"/>
              </a:rPr>
              <a:t>शैक्षणिक उद्देश्य:</a:t>
            </a:r>
            <a:endParaRPr sz="4400" b="0" i="0" u="none" strike="noStrike" cap="none">
              <a:solidFill>
                <a:srgbClr val="000000"/>
              </a:solidFill>
              <a:latin typeface="Open Sans"/>
              <a:ea typeface="Open Sans"/>
              <a:cs typeface="Open Sans"/>
              <a:sym typeface="Open Sans"/>
            </a:endParaRPr>
          </a:p>
        </p:txBody>
      </p:sp>
      <p:sp>
        <p:nvSpPr>
          <p:cNvPr id="216" name="Google Shape;216;p23"/>
          <p:cNvSpPr txBox="1"/>
          <p:nvPr/>
        </p:nvSpPr>
        <p:spPr>
          <a:xfrm>
            <a:off x="4659630" y="1809115"/>
            <a:ext cx="7471410" cy="4874260"/>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रिक्त स्थान </a:t>
            </a:r>
            <a:r>
              <a:rPr lang="hi-IN" sz="2000" b="0" i="0" u="none" strike="noStrike" cap="none">
                <a:solidFill>
                  <a:schemeClr val="dk1"/>
                </a:solidFill>
                <a:latin typeface="Open Sans"/>
                <a:ea typeface="Open Sans"/>
                <a:cs typeface="Open Sans"/>
                <a:sym typeface="Open Sans"/>
              </a:rPr>
              <a:t>(void spaces)</a:t>
            </a:r>
            <a:r>
              <a:rPr lang="hi-IN" sz="2400" b="0" i="0" u="none" strike="noStrike" cap="none">
                <a:solidFill>
                  <a:schemeClr val="dk1"/>
                </a:solidFill>
                <a:latin typeface="Open Sans"/>
                <a:ea typeface="Open Sans"/>
                <a:cs typeface="Open Sans"/>
                <a:sym typeface="Open Sans"/>
              </a:rPr>
              <a:t> का पता लगाने के तरीके और संभावित पीड़ितों को खोजने के चरणों का वर्णन करना ।	</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000" b="0" i="0" u="none" strike="noStrike" cap="none">
                <a:solidFill>
                  <a:schemeClr val="dk1"/>
                </a:solidFill>
                <a:latin typeface="Open Sans"/>
                <a:ea typeface="Open Sans"/>
                <a:cs typeface="Open Sans"/>
                <a:sym typeface="Open Sans"/>
              </a:rPr>
              <a:t>CSSR</a:t>
            </a:r>
            <a:r>
              <a:rPr lang="hi-IN" sz="2400" b="0" i="0" u="none" strike="noStrike" cap="none">
                <a:solidFill>
                  <a:schemeClr val="dk1"/>
                </a:solidFill>
                <a:latin typeface="Open Sans"/>
                <a:ea typeface="Open Sans"/>
                <a:cs typeface="Open Sans"/>
                <a:sym typeface="Open Sans"/>
              </a:rPr>
              <a:t> ऑपरेशन में प्रयुक्त उपकरण, सामग्री और सहायक साधनों के उपयोग और रखरखाव का नाम और विवरण बताना ।						</a:t>
            </a:r>
            <a:endParaRPr sz="24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ढही हुई संरचना में प्रवेश करने और रोगी तक पहुँचने की बुनियादी तकनीकों की सूची और विवरण देना ।</a:t>
            </a:r>
            <a:endParaRPr sz="24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ढही हुई संरचना में फँसे एक या अधिक रोगियों के लिए पूर्व-अस्पताल उपचार का वर्णन करना ।</a:t>
            </a:r>
            <a:endParaRPr sz="2400" b="0" i="0" u="none" strike="noStrike" cap="none">
              <a:solidFill>
                <a:schemeClr val="dk1"/>
              </a:solidFill>
              <a:latin typeface="Open Sans"/>
              <a:ea typeface="Open Sans"/>
              <a:cs typeface="Open Sans"/>
              <a:sym typeface="Open Sans"/>
            </a:endParaRPr>
          </a:p>
        </p:txBody>
      </p:sp>
      <p:pic>
        <p:nvPicPr>
          <p:cNvPr id="217" name="Google Shape;217;p23"/>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18" name="Google Shape;218;p23"/>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19" name="Google Shape;219;p23"/>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20" name="Google Shape;220;p23"/>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21" name="Google Shape;221;p23"/>
          <p:cNvPicPr preferRelativeResize="0"/>
          <p:nvPr/>
        </p:nvPicPr>
        <p:blipFill rotWithShape="1">
          <a:blip r:embed="rId7">
            <a:alphaModFix/>
          </a:blip>
          <a:srcRect/>
          <a:stretch/>
        </p:blipFill>
        <p:spPr>
          <a:xfrm>
            <a:off x="17779" y="12698"/>
            <a:ext cx="1890920" cy="1381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27" name="Google Shape;227;p24"/>
          <p:cNvSpPr txBox="1"/>
          <p:nvPr/>
        </p:nvSpPr>
        <p:spPr>
          <a:xfrm>
            <a:off x="339566" y="3079291"/>
            <a:ext cx="372456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पाठ्यक्रम सामग्री</a:t>
            </a:r>
            <a:endParaRPr sz="4800" b="0" i="0" u="none" strike="noStrike" cap="none">
              <a:solidFill>
                <a:srgbClr val="C00000"/>
              </a:solidFill>
              <a:latin typeface="Open Sans"/>
              <a:ea typeface="Open Sans"/>
              <a:cs typeface="Open Sans"/>
              <a:sym typeface="Open Sans"/>
            </a:endParaRPr>
          </a:p>
        </p:txBody>
      </p:sp>
      <p:sp>
        <p:nvSpPr>
          <p:cNvPr id="228" name="Google Shape;228;p24"/>
          <p:cNvSpPr txBox="1"/>
          <p:nvPr/>
        </p:nvSpPr>
        <p:spPr>
          <a:xfrm>
            <a:off x="5004915" y="1392385"/>
            <a:ext cx="6781746" cy="3856355"/>
          </a:xfrm>
          <a:prstGeom prst="rect">
            <a:avLst/>
          </a:prstGeom>
          <a:noFill/>
          <a:ln>
            <a:noFill/>
          </a:ln>
        </p:spPr>
        <p:txBody>
          <a:bodyPr spcFirstLastPara="1" wrap="square" lIns="39125" tIns="39125" rIns="39125" bIns="39125" anchor="t" anchorCtr="0">
            <a:spAutoFit/>
          </a:bodyPr>
          <a:lstStyle/>
          <a:p>
            <a:pPr marL="0" marR="0" lvl="0" indent="0" algn="just"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Open Sans"/>
              <a:ea typeface="Open Sans"/>
              <a:cs typeface="Open Sans"/>
              <a:sym typeface="Open Sans"/>
            </a:endParaRPr>
          </a:p>
          <a:p>
            <a:pPr marL="457200" marR="0" lvl="0" indent="-457200" algn="just" rtl="0">
              <a:lnSpc>
                <a:spcPct val="2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प्रतिभागियों की कार्यपुस्तिका </a:t>
            </a:r>
            <a:r>
              <a:rPr lang="hi-IN" sz="2400" b="0" i="0" u="none" strike="noStrike" cap="none">
                <a:solidFill>
                  <a:schemeClr val="dk1"/>
                </a:solidFill>
                <a:latin typeface="Open Sans"/>
                <a:ea typeface="Open Sans"/>
                <a:cs typeface="Open Sans"/>
                <a:sym typeface="Open Sans"/>
              </a:rPr>
              <a:t>(Workbook)</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2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संदर्भ सामग्री </a:t>
            </a:r>
            <a:r>
              <a:rPr lang="hi-IN" sz="2400" b="0" i="0" u="none" strike="noStrike" cap="none">
                <a:solidFill>
                  <a:schemeClr val="dk1"/>
                </a:solidFill>
                <a:latin typeface="Open Sans"/>
                <a:ea typeface="Open Sans"/>
                <a:cs typeface="Open Sans"/>
                <a:sym typeface="Open Sans"/>
              </a:rPr>
              <a:t>(Reference Material)</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2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पूर्व-अध्ययन </a:t>
            </a:r>
            <a:r>
              <a:rPr lang="hi-IN" sz="2400" b="0" i="0" u="none" strike="noStrike" cap="none">
                <a:solidFill>
                  <a:schemeClr val="dk1"/>
                </a:solidFill>
                <a:latin typeface="Open Sans"/>
                <a:ea typeface="Open Sans"/>
                <a:cs typeface="Open Sans"/>
                <a:sym typeface="Open Sans"/>
              </a:rPr>
              <a:t>(Pre-work)</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2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हैंडआउट्स</a:t>
            </a:r>
            <a:r>
              <a:rPr lang="hi-IN" sz="2400" b="0" i="0" u="none" strike="noStrike" cap="none">
                <a:solidFill>
                  <a:schemeClr val="dk1"/>
                </a:solidFill>
                <a:latin typeface="Open Sans"/>
                <a:ea typeface="Open Sans"/>
                <a:cs typeface="Open Sans"/>
                <a:sym typeface="Open Sans"/>
              </a:rPr>
              <a:t> (Handouts)</a:t>
            </a:r>
            <a:endParaRPr sz="2400" b="0" i="0" u="none" strike="noStrike" cap="none">
              <a:solidFill>
                <a:schemeClr val="dk1"/>
              </a:solidFill>
              <a:latin typeface="Open Sans"/>
              <a:ea typeface="Open Sans"/>
              <a:cs typeface="Open Sans"/>
              <a:sym typeface="Open Sans"/>
            </a:endParaRPr>
          </a:p>
        </p:txBody>
      </p:sp>
      <p:pic>
        <p:nvPicPr>
          <p:cNvPr id="229" name="Google Shape;229;p24"/>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30" name="Google Shape;230;p24"/>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31" name="Google Shape;231;p24"/>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32" name="Google Shape;232;p24"/>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33" name="Google Shape;233;p24"/>
          <p:cNvPicPr preferRelativeResize="0"/>
          <p:nvPr/>
        </p:nvPicPr>
        <p:blipFill rotWithShape="1">
          <a:blip r:embed="rId7">
            <a:alphaModFix/>
          </a:blip>
          <a:srcRect/>
          <a:stretch/>
        </p:blipFill>
        <p:spPr>
          <a:xfrm>
            <a:off x="17779" y="12698"/>
            <a:ext cx="1837654" cy="1381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39" name="Google Shape;239;p25"/>
          <p:cNvSpPr txBox="1"/>
          <p:nvPr/>
        </p:nvSpPr>
        <p:spPr>
          <a:xfrm>
            <a:off x="339566" y="3230213"/>
            <a:ext cx="372456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प्रतिभागी</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 उपकरण</a:t>
            </a:r>
            <a:endParaRPr sz="4800" b="1" i="0" u="none" strike="noStrike" cap="none">
              <a:solidFill>
                <a:srgbClr val="C00000"/>
              </a:solidFill>
              <a:latin typeface="Open Sans"/>
              <a:ea typeface="Open Sans"/>
              <a:cs typeface="Open Sans"/>
              <a:sym typeface="Open Sans"/>
            </a:endParaRPr>
          </a:p>
        </p:txBody>
      </p:sp>
      <p:sp>
        <p:nvSpPr>
          <p:cNvPr id="240" name="Google Shape;240;p25"/>
          <p:cNvSpPr txBox="1"/>
          <p:nvPr/>
        </p:nvSpPr>
        <p:spPr>
          <a:xfrm>
            <a:off x="5004915" y="1896739"/>
            <a:ext cx="6781746" cy="3308985"/>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2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आपको पाठ्यक्रम में अपने साथ व्यक्तिगत सुरक्षा उपकरण </a:t>
            </a:r>
            <a:r>
              <a:rPr lang="hi-IN" sz="2400" b="0" i="0" u="none" strike="noStrike" cap="none">
                <a:solidFill>
                  <a:schemeClr val="dk1"/>
                </a:solidFill>
                <a:latin typeface="Open Sans"/>
                <a:ea typeface="Open Sans"/>
                <a:cs typeface="Open Sans"/>
                <a:sym typeface="Open Sans"/>
              </a:rPr>
              <a:t>(PPE)</a:t>
            </a:r>
            <a:r>
              <a:rPr lang="hi-IN" sz="2800" b="0" i="0" u="none" strike="noStrike" cap="none">
                <a:solidFill>
                  <a:schemeClr val="dk1"/>
                </a:solidFill>
                <a:latin typeface="Open Sans"/>
                <a:ea typeface="Open Sans"/>
                <a:cs typeface="Open Sans"/>
                <a:sym typeface="Open Sans"/>
              </a:rPr>
              <a:t> और अन्य कार्य-सामग्री लानी चाहिए थी, जैसा कि पहले बताया गया था ।</a:t>
            </a:r>
            <a:endParaRPr sz="2800" b="0" i="0" u="none" strike="noStrike" cap="none">
              <a:solidFill>
                <a:schemeClr val="dk1"/>
              </a:solidFill>
              <a:latin typeface="Open Sans"/>
              <a:ea typeface="Open Sans"/>
              <a:cs typeface="Open Sans"/>
              <a:sym typeface="Open Sans"/>
            </a:endParaRPr>
          </a:p>
        </p:txBody>
      </p:sp>
      <p:pic>
        <p:nvPicPr>
          <p:cNvPr id="241" name="Google Shape;241;p25"/>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42" name="Google Shape;242;p25"/>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43" name="Google Shape;243;p25"/>
          <p:cNvPicPr preferRelativeResize="0"/>
          <p:nvPr/>
        </p:nvPicPr>
        <p:blipFill rotWithShape="1">
          <a:blip r:embed="rId5">
            <a:alphaModFix/>
          </a:blip>
          <a:srcRect/>
          <a:stretch/>
        </p:blipFill>
        <p:spPr>
          <a:xfrm>
            <a:off x="10565499" y="112697"/>
            <a:ext cx="1408345" cy="1214299"/>
          </a:xfrm>
          <a:prstGeom prst="rect">
            <a:avLst/>
          </a:prstGeom>
          <a:noFill/>
          <a:ln>
            <a:noFill/>
          </a:ln>
        </p:spPr>
      </p:pic>
      <p:pic>
        <p:nvPicPr>
          <p:cNvPr id="244" name="Google Shape;244;p25"/>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45" name="Google Shape;245;p25"/>
          <p:cNvPicPr preferRelativeResize="0"/>
          <p:nvPr/>
        </p:nvPicPr>
        <p:blipFill rotWithShape="1">
          <a:blip r:embed="rId7">
            <a:alphaModFix/>
          </a:blip>
          <a:srcRect/>
          <a:stretch/>
        </p:blipFill>
        <p:spPr>
          <a:xfrm>
            <a:off x="0" y="47308"/>
            <a:ext cx="1937745" cy="13817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51" name="Google Shape;251;p26"/>
          <p:cNvSpPr txBox="1"/>
          <p:nvPr/>
        </p:nvSpPr>
        <p:spPr>
          <a:xfrm>
            <a:off x="339566" y="3230213"/>
            <a:ext cx="372456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आवश्यक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उपकरण</a:t>
            </a:r>
            <a:endParaRPr sz="4800" b="1" i="0" u="none" strike="noStrike" cap="none">
              <a:solidFill>
                <a:srgbClr val="C00000"/>
              </a:solidFill>
              <a:latin typeface="Open Sans"/>
              <a:ea typeface="Open Sans"/>
              <a:cs typeface="Open Sans"/>
              <a:sym typeface="Open Sans"/>
            </a:endParaRPr>
          </a:p>
        </p:txBody>
      </p:sp>
      <p:sp>
        <p:nvSpPr>
          <p:cNvPr id="252" name="Google Shape;252;p26"/>
          <p:cNvSpPr txBox="1"/>
          <p:nvPr/>
        </p:nvSpPr>
        <p:spPr>
          <a:xfrm>
            <a:off x="4668798" y="144776"/>
            <a:ext cx="6781746" cy="6725285"/>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हेलमेट (औद्योगिक या फायर-फाइटर)</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आँखों की सुरक्षा / सुरक्षा चश्मा</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कानों की सुरक्षा</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धूल मास्क</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गैस मास्क</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स्टील-टो सुरक्षा जूते</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सुरक्षा सीटी </a:t>
            </a:r>
            <a:r>
              <a:rPr lang="hi-IN" sz="2000" b="0" i="0" u="none" strike="noStrike" cap="none">
                <a:solidFill>
                  <a:schemeClr val="dk1"/>
                </a:solidFill>
                <a:latin typeface="Open Sans"/>
                <a:ea typeface="Open Sans"/>
                <a:cs typeface="Open Sans"/>
                <a:sym typeface="Open Sans"/>
              </a:rPr>
              <a:t>(Whistle)</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चमड़े के दस्ताने</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शर्ट (लंबी बाँह की शर्ट)</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पानी की बोतल/कैंटीन (कम से कम 1 लीटर क्षमता)</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जलरोधक टॉर्च (माउंटेड या हाथ से पकड़ी जाने वाली, अतिरिक्त बैटरी के साथ)</a:t>
            </a:r>
            <a:endParaRPr sz="2400" b="0" i="0" u="none" strike="noStrike" cap="none">
              <a:solidFill>
                <a:schemeClr val="dk1"/>
              </a:solidFill>
              <a:latin typeface="Open Sans"/>
              <a:ea typeface="Open Sans"/>
              <a:cs typeface="Open Sans"/>
              <a:sym typeface="Open Sans"/>
            </a:endParaRPr>
          </a:p>
        </p:txBody>
      </p:sp>
      <p:pic>
        <p:nvPicPr>
          <p:cNvPr id="253" name="Google Shape;253;p26"/>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54" name="Google Shape;254;p26"/>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55" name="Google Shape;255;p26"/>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56" name="Google Shape;256;p26"/>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57" name="Google Shape;257;p26"/>
          <p:cNvPicPr preferRelativeResize="0"/>
          <p:nvPr/>
        </p:nvPicPr>
        <p:blipFill rotWithShape="1">
          <a:blip r:embed="rId7">
            <a:alphaModFix/>
          </a:blip>
          <a:srcRect/>
          <a:stretch/>
        </p:blipFill>
        <p:spPr>
          <a:xfrm>
            <a:off x="17779" y="12698"/>
            <a:ext cx="2095106" cy="13817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p:nvPr/>
        </p:nvSpPr>
        <p:spPr>
          <a:xfrm>
            <a:off x="767751" y="1750959"/>
            <a:ext cx="5064878" cy="35393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hi-IN" sz="2800" b="1" i="0" u="none" strike="noStrike" cap="none">
                <a:solidFill>
                  <a:srgbClr val="FF0000"/>
                </a:solidFill>
                <a:latin typeface="Open Sans"/>
                <a:ea typeface="Open Sans"/>
                <a:cs typeface="Open Sans"/>
                <a:sym typeface="Open Sans"/>
              </a:rPr>
              <a:t>वैकल्पिक:</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ओवरऑल्स या जंपसूट</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सनस्क्रीन लोशन</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मच्छर भगाने की दवा</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बरसाती/पोंचो</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घुटने के लिए पैड</a:t>
            </a:r>
            <a:endParaRPr sz="2800" b="0" i="0" u="none" strike="noStrike" cap="none">
              <a:solidFill>
                <a:schemeClr val="dk1"/>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टोपी/कैप</a:t>
            </a:r>
            <a:endParaRPr sz="2800" b="0" i="0" u="none" strike="noStrike" cap="none">
              <a:solidFill>
                <a:srgbClr val="000000"/>
              </a:solidFill>
              <a:latin typeface="Open Sans"/>
              <a:ea typeface="Open Sans"/>
              <a:cs typeface="Open Sans"/>
              <a:sym typeface="Open Sans"/>
            </a:endParaRPr>
          </a:p>
        </p:txBody>
      </p:sp>
      <p:sp>
        <p:nvSpPr>
          <p:cNvPr id="263" name="Google Shape;263;p27"/>
          <p:cNvSpPr txBox="1"/>
          <p:nvPr/>
        </p:nvSpPr>
        <p:spPr>
          <a:xfrm>
            <a:off x="6306858" y="1750959"/>
            <a:ext cx="5006266" cy="3539390"/>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hi-IN" sz="2800" b="1" i="0" u="none" strike="noStrike" cap="none">
                <a:solidFill>
                  <a:srgbClr val="FF0000"/>
                </a:solidFill>
                <a:latin typeface="Open Sans"/>
                <a:ea typeface="Open Sans"/>
                <a:cs typeface="Open Sans"/>
                <a:sym typeface="Open Sans"/>
              </a:rPr>
              <a:t>अन्य आवश्यक सामग्री: </a:t>
            </a:r>
            <a:r>
              <a:rPr lang="hi-IN" sz="2800" b="0" i="0" u="none" strike="noStrike" cap="none">
                <a:solidFill>
                  <a:schemeClr val="dk1"/>
                </a:solidFill>
                <a:latin typeface="Open Sans"/>
                <a:ea typeface="Open Sans"/>
                <a:cs typeface="Open Sans"/>
                <a:sym typeface="Open Sans"/>
              </a:rPr>
              <a:t>पासपोर्ट साइज की 2 फोटो (कक्षा निर्देशिका हेतु)</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कार्य के लिए वर्दी या औपचारिक कपड़े (उद्घाटन और समापन समारोह के लिए)</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p:txBody>
      </p:sp>
      <p:pic>
        <p:nvPicPr>
          <p:cNvPr id="264" name="Google Shape;264;p27"/>
          <p:cNvPicPr preferRelativeResize="0"/>
          <p:nvPr/>
        </p:nvPicPr>
        <p:blipFill rotWithShape="1">
          <a:blip r:embed="rId3">
            <a:alphaModFix/>
          </a:blip>
          <a:srcRect/>
          <a:stretch/>
        </p:blipFill>
        <p:spPr>
          <a:xfrm>
            <a:off x="141680" y="211461"/>
            <a:ext cx="1252142" cy="904626"/>
          </a:xfrm>
          <a:prstGeom prst="rect">
            <a:avLst/>
          </a:prstGeom>
          <a:noFill/>
          <a:ln>
            <a:noFill/>
          </a:ln>
        </p:spPr>
      </p:pic>
      <p:pic>
        <p:nvPicPr>
          <p:cNvPr id="265" name="Google Shape;265;p27"/>
          <p:cNvPicPr preferRelativeResize="0"/>
          <p:nvPr/>
        </p:nvPicPr>
        <p:blipFill rotWithShape="1">
          <a:blip r:embed="rId4">
            <a:alphaModFix/>
          </a:blip>
          <a:srcRect/>
          <a:stretch/>
        </p:blipFill>
        <p:spPr>
          <a:xfrm>
            <a:off x="10670875" y="240814"/>
            <a:ext cx="1319842" cy="904626"/>
          </a:xfrm>
          <a:prstGeom prst="rect">
            <a:avLst/>
          </a:prstGeom>
          <a:noFill/>
          <a:ln>
            <a:noFill/>
          </a:ln>
        </p:spPr>
      </p:pic>
      <p:pic>
        <p:nvPicPr>
          <p:cNvPr id="266" name="Google Shape;266;p27"/>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267" name="Google Shape;267;p27"/>
          <p:cNvPicPr preferRelativeResize="0"/>
          <p:nvPr/>
        </p:nvPicPr>
        <p:blipFill rotWithShape="1">
          <a:blip r:embed="rId6">
            <a:alphaModFix/>
          </a:blip>
          <a:srcRect/>
          <a:stretch/>
        </p:blipFill>
        <p:spPr>
          <a:xfrm>
            <a:off x="17778" y="12698"/>
            <a:ext cx="1651223" cy="13817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73" name="Google Shape;273;p28"/>
          <p:cNvSpPr txBox="1"/>
          <p:nvPr/>
        </p:nvSpPr>
        <p:spPr>
          <a:xfrm>
            <a:off x="71021" y="2599898"/>
            <a:ext cx="429028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पाठ्यक्रम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कार्यविधि</a:t>
            </a:r>
            <a:endParaRPr sz="4800" b="1" i="0" u="none" strike="noStrike" cap="none">
              <a:solidFill>
                <a:srgbClr val="C00000"/>
              </a:solidFill>
              <a:latin typeface="Open Sans"/>
              <a:ea typeface="Open Sans"/>
              <a:cs typeface="Open Sans"/>
              <a:sym typeface="Open Sans"/>
            </a:endParaRPr>
          </a:p>
        </p:txBody>
      </p:sp>
      <p:sp>
        <p:nvSpPr>
          <p:cNvPr id="274" name="Google Shape;274;p28"/>
          <p:cNvSpPr txBox="1"/>
          <p:nvPr/>
        </p:nvSpPr>
        <p:spPr>
          <a:xfrm>
            <a:off x="4548494" y="1560556"/>
            <a:ext cx="7238167" cy="4603330"/>
          </a:xfrm>
          <a:prstGeom prst="rect">
            <a:avLst/>
          </a:prstGeom>
          <a:noFill/>
          <a:ln>
            <a:noFill/>
          </a:ln>
        </p:spPr>
        <p:txBody>
          <a:bodyPr spcFirstLastPara="1" wrap="square" lIns="39125" tIns="39125" rIns="39125" bIns="39125" anchor="t" anchorCtr="0">
            <a:spAutoFit/>
          </a:bodyPr>
          <a:lstStyle/>
          <a:p>
            <a:pPr marL="0" marR="0" lvl="0" indent="0" algn="just" rtl="0">
              <a:lnSpc>
                <a:spcPct val="15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यह पाठ्यक्रम अत्यधिक सहभागितापूर्ण है और इसमें प्रशिक्षक और प्रतिभागियों के बीच लगातार संवाद और फीडबैक शामिल है। आपको कुछ पृष्ठभूमि ज्ञान</a:t>
            </a:r>
            <a:r>
              <a:rPr lang="hi-IN" sz="2400" b="0" i="0" u="none" strike="noStrike" cap="none">
                <a:solidFill>
                  <a:schemeClr val="dk1"/>
                </a:solidFill>
                <a:latin typeface="Open Sans"/>
                <a:ea typeface="Open Sans"/>
                <a:cs typeface="Open Sans"/>
                <a:sym typeface="Open Sans"/>
              </a:rPr>
              <a:t>(Background Knowledge)</a:t>
            </a:r>
            <a:r>
              <a:rPr lang="hi-IN" sz="2800" b="0" i="0" u="none" strike="noStrike" cap="none">
                <a:solidFill>
                  <a:schemeClr val="dk1"/>
                </a:solidFill>
                <a:latin typeface="Open Sans"/>
                <a:ea typeface="Open Sans"/>
                <a:cs typeface="Open Sans"/>
                <a:sym typeface="Open Sans"/>
              </a:rPr>
              <a:t> प्राप्त करना होगा और साथ ही व्यावहारिक कौशल भी हासिल करने होंगे। प्रत्येक पाठ की शुरुआत में उद्देश्य स्पष्ट रूप से बताए जाएँगे।</a:t>
            </a:r>
            <a:endParaRPr sz="2800" b="0" i="0" u="none" strike="noStrike" cap="none">
              <a:solidFill>
                <a:schemeClr val="dk1"/>
              </a:solidFill>
              <a:latin typeface="Open Sans"/>
              <a:ea typeface="Open Sans"/>
              <a:cs typeface="Open Sans"/>
              <a:sym typeface="Open Sans"/>
            </a:endParaRPr>
          </a:p>
        </p:txBody>
      </p:sp>
      <p:pic>
        <p:nvPicPr>
          <p:cNvPr id="275" name="Google Shape;275;p28"/>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76" name="Google Shape;276;p28"/>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77" name="Google Shape;277;p28"/>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78" name="Google Shape;278;p28"/>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79" name="Google Shape;279;p28"/>
          <p:cNvPicPr preferRelativeResize="0"/>
          <p:nvPr/>
        </p:nvPicPr>
        <p:blipFill rotWithShape="1">
          <a:blip r:embed="rId7">
            <a:alphaModFix/>
          </a:blip>
          <a:srcRect/>
          <a:stretch/>
        </p:blipFill>
        <p:spPr>
          <a:xfrm>
            <a:off x="17779" y="12698"/>
            <a:ext cx="1944186" cy="13817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85" name="Google Shape;285;p29"/>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मूल्यांकन विधि</a:t>
            </a:r>
            <a:endParaRPr sz="4800" b="1" i="0" u="none" strike="noStrike" cap="none">
              <a:solidFill>
                <a:srgbClr val="C00000"/>
              </a:solidFill>
              <a:latin typeface="Open Sans"/>
              <a:ea typeface="Open Sans"/>
              <a:cs typeface="Open Sans"/>
              <a:sym typeface="Open Sans"/>
            </a:endParaRPr>
          </a:p>
        </p:txBody>
      </p:sp>
      <p:sp>
        <p:nvSpPr>
          <p:cNvPr id="286" name="Google Shape;286;p29"/>
          <p:cNvSpPr txBox="1"/>
          <p:nvPr/>
        </p:nvSpPr>
        <p:spPr>
          <a:xfrm>
            <a:off x="5005070" y="1698625"/>
            <a:ext cx="6781800" cy="4214495"/>
          </a:xfrm>
          <a:prstGeom prst="rect">
            <a:avLst/>
          </a:prstGeom>
          <a:noFill/>
          <a:ln>
            <a:noFill/>
          </a:ln>
        </p:spPr>
        <p:txBody>
          <a:bodyPr spcFirstLastPara="1" wrap="square" lIns="39125" tIns="39125" rIns="39125" bIns="39125" anchor="t" anchorCtr="0">
            <a:noAutofit/>
          </a:bodyPr>
          <a:lstStyle/>
          <a:p>
            <a:pPr marL="0" marR="0" lvl="0" indent="0" algn="just" rtl="0">
              <a:lnSpc>
                <a:spcPct val="15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आपका मूल्यांकन तीन तरीकों से होगा:</a:t>
            </a:r>
            <a:endParaRPr sz="2800" b="0" i="0" u="none" strike="noStrike" cap="none">
              <a:solidFill>
                <a:schemeClr val="dk1"/>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r>
              <a:rPr lang="hi-IN" sz="2800" b="1" i="0" u="none" strike="noStrike" cap="none">
                <a:solidFill>
                  <a:srgbClr val="FF0000"/>
                </a:solidFill>
                <a:latin typeface="Open Sans"/>
                <a:ea typeface="Open Sans"/>
                <a:cs typeface="Open Sans"/>
                <a:sym typeface="Open Sans"/>
              </a:rPr>
              <a:t>पाठ-पश्चात परीक्षण </a:t>
            </a:r>
            <a:r>
              <a:rPr lang="hi-IN" sz="2400" b="1" i="0" u="none" strike="noStrike" cap="none">
                <a:solidFill>
                  <a:srgbClr val="FF0000"/>
                </a:solidFill>
                <a:latin typeface="Open Sans"/>
                <a:ea typeface="Open Sans"/>
                <a:cs typeface="Open Sans"/>
                <a:sym typeface="Open Sans"/>
              </a:rPr>
              <a:t>(Lesson Post-Tests):</a:t>
            </a:r>
            <a:endParaRPr sz="2800" b="1" i="0" u="none" strike="noStrike" cap="none">
              <a:solidFill>
                <a:srgbClr val="FF0000"/>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प्रतिदिन कक्षा के बाद उस दिन के पाठ पर एक लिखित टेस्ट होगा। प्रश्न छोटे उत्तर, बहुविकल्पीय, सही/गलत, रिक्त-स्थान-भरें, मिलान करें या चित्र/संकेत बनाकर भी हो सकते हैं। यह टेस्ट अगले दिन समीक्षा किया जाएगा ।</a:t>
            </a:r>
            <a:endParaRPr sz="2800" b="0" i="0" u="none" strike="noStrike" cap="none">
              <a:solidFill>
                <a:schemeClr val="dk1"/>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p:txBody>
      </p:sp>
      <p:pic>
        <p:nvPicPr>
          <p:cNvPr id="287" name="Google Shape;287;p29"/>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88" name="Google Shape;288;p29"/>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89" name="Google Shape;289;p29"/>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90" name="Google Shape;290;p29"/>
          <p:cNvPicPr preferRelativeResize="0"/>
          <p:nvPr/>
        </p:nvPicPr>
        <p:blipFill rotWithShape="1">
          <a:blip r:embed="rId6">
            <a:alphaModFix/>
          </a:blip>
          <a:srcRect/>
          <a:stretch/>
        </p:blipFill>
        <p:spPr>
          <a:xfrm>
            <a:off x="10495280" y="47308"/>
            <a:ext cx="1635688" cy="1347152"/>
          </a:xfrm>
          <a:prstGeom prst="rect">
            <a:avLst/>
          </a:prstGeom>
          <a:noFill/>
          <a:ln>
            <a:noFill/>
          </a:ln>
        </p:spPr>
      </p:pic>
      <p:pic>
        <p:nvPicPr>
          <p:cNvPr id="291" name="Google Shape;291;p29"/>
          <p:cNvPicPr preferRelativeResize="0"/>
          <p:nvPr/>
        </p:nvPicPr>
        <p:blipFill rotWithShape="1">
          <a:blip r:embed="rId7">
            <a:alphaModFix/>
          </a:blip>
          <a:srcRect/>
          <a:stretch/>
        </p:blipFill>
        <p:spPr>
          <a:xfrm>
            <a:off x="17778" y="12698"/>
            <a:ext cx="2015207" cy="13817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97" name="Google Shape;297;p30"/>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मूल्यांकन विधि</a:t>
            </a:r>
            <a:endParaRPr sz="4800" b="1" i="0" u="none" strike="noStrike" cap="none">
              <a:solidFill>
                <a:srgbClr val="C00000"/>
              </a:solidFill>
              <a:latin typeface="Open Sans"/>
              <a:ea typeface="Open Sans"/>
              <a:cs typeface="Open Sans"/>
              <a:sym typeface="Open Sans"/>
            </a:endParaRPr>
          </a:p>
        </p:txBody>
      </p:sp>
      <p:sp>
        <p:nvSpPr>
          <p:cNvPr id="298" name="Google Shape;298;p30"/>
          <p:cNvSpPr txBox="1"/>
          <p:nvPr/>
        </p:nvSpPr>
        <p:spPr>
          <a:xfrm>
            <a:off x="4695190" y="1986564"/>
            <a:ext cx="7496810" cy="4197350"/>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rgbClr val="FF0000"/>
              </a:buClr>
              <a:buSzPts val="3200"/>
              <a:buFont typeface="Noto Sans Symbols"/>
              <a:buChar char="▪"/>
            </a:pPr>
            <a:r>
              <a:rPr lang="hi-IN" sz="2400" b="0" i="0" u="none" strike="noStrike" cap="none">
                <a:solidFill>
                  <a:srgbClr val="FF0000"/>
                </a:solidFill>
                <a:latin typeface="Open Sans"/>
                <a:ea typeface="Open Sans"/>
                <a:cs typeface="Open Sans"/>
                <a:sym typeface="Open Sans"/>
              </a:rPr>
              <a:t>व्यावहारिक मूल्यांकन </a:t>
            </a:r>
            <a:r>
              <a:rPr lang="hi-IN" sz="2000" b="0" i="0" u="none" strike="noStrike" cap="none">
                <a:solidFill>
                  <a:srgbClr val="FF0000"/>
                </a:solidFill>
                <a:latin typeface="Open Sans"/>
                <a:ea typeface="Open Sans"/>
                <a:cs typeface="Open Sans"/>
                <a:sym typeface="Open Sans"/>
              </a:rPr>
              <a:t>(Practical Evaluations)</a:t>
            </a:r>
            <a:r>
              <a:rPr lang="hi-IN" sz="2400" b="0" i="0" u="none" strike="noStrike" cap="none">
                <a:solidFill>
                  <a:srgbClr val="FF0000"/>
                </a:solidFill>
                <a:latin typeface="Open Sans"/>
                <a:ea typeface="Open Sans"/>
                <a:cs typeface="Open Sans"/>
                <a:sym typeface="Open Sans"/>
              </a:rPr>
              <a:t>:</a:t>
            </a:r>
            <a:r>
              <a:rPr lang="hi-IN" sz="2400" b="0" i="0" u="none" strike="noStrike" cap="none">
                <a:solidFill>
                  <a:schemeClr val="dk1"/>
                </a:solidFill>
                <a:latin typeface="Open Sans"/>
                <a:ea typeface="Open Sans"/>
                <a:cs typeface="Open Sans"/>
                <a:sym typeface="Open Sans"/>
              </a:rPr>
              <a:t> प्रदर्शन वाले पाठों में व्यावहारिक मूल्यांकन लिया जाएगा । अवधि कार्यों की संख्या और जटिलता पर निर्भर करेगी । पाठ 12 के बाद अंतिम व्यावहारिक मूल्यांकन होगा ।</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rgbClr val="FF0000"/>
              </a:buClr>
              <a:buSzPts val="3200"/>
              <a:buFont typeface="Noto Sans Symbols"/>
              <a:buChar char="▪"/>
            </a:pPr>
            <a:r>
              <a:rPr lang="hi-IN" sz="2400" b="0" i="0" u="none" strike="noStrike" cap="none">
                <a:solidFill>
                  <a:srgbClr val="FF0000"/>
                </a:solidFill>
                <a:latin typeface="Open Sans"/>
                <a:ea typeface="Open Sans"/>
                <a:cs typeface="Open Sans"/>
                <a:sym typeface="Open Sans"/>
              </a:rPr>
              <a:t>अंतिम लिखित मूल्यांक </a:t>
            </a:r>
            <a:r>
              <a:rPr lang="hi-IN" sz="2000" b="0" i="0" u="none" strike="noStrike" cap="none">
                <a:solidFill>
                  <a:srgbClr val="FF0000"/>
                </a:solidFill>
                <a:latin typeface="Open Sans"/>
                <a:ea typeface="Open Sans"/>
                <a:cs typeface="Open Sans"/>
                <a:sym typeface="Open Sans"/>
              </a:rPr>
              <a:t>(Final Written Evaluation):</a:t>
            </a:r>
            <a:r>
              <a:rPr lang="hi-IN" sz="2400" b="0" i="0" u="none" strike="noStrike" cap="none">
                <a:solidFill>
                  <a:schemeClr val="dk1"/>
                </a:solidFill>
                <a:latin typeface="Open Sans"/>
                <a:ea typeface="Open Sans"/>
                <a:cs typeface="Open Sans"/>
                <a:sym typeface="Open Sans"/>
              </a:rPr>
              <a:t> अंतिम लिखित मूल्यांकन व्यावहारिक अभ्यास से पहले लिया जाएगा । इसमें सभी पाठ सम्मिलित होंगे ।</a:t>
            </a:r>
            <a:endParaRPr sz="2400" b="0" i="0" u="none" strike="noStrike" cap="none">
              <a:solidFill>
                <a:schemeClr val="dk1"/>
              </a:solidFill>
              <a:latin typeface="Open Sans"/>
              <a:ea typeface="Open Sans"/>
              <a:cs typeface="Open Sans"/>
              <a:sym typeface="Open Sans"/>
            </a:endParaRPr>
          </a:p>
        </p:txBody>
      </p:sp>
      <p:pic>
        <p:nvPicPr>
          <p:cNvPr id="299" name="Google Shape;299;p30"/>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00" name="Google Shape;300;p30"/>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01" name="Google Shape;301;p30"/>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02" name="Google Shape;302;p30"/>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03" name="Google Shape;303;p30"/>
          <p:cNvPicPr preferRelativeResize="0"/>
          <p:nvPr/>
        </p:nvPicPr>
        <p:blipFill rotWithShape="1">
          <a:blip r:embed="rId7">
            <a:alphaModFix/>
          </a:blip>
          <a:srcRect/>
          <a:stretch/>
        </p:blipFill>
        <p:spPr>
          <a:xfrm>
            <a:off x="17778" y="12698"/>
            <a:ext cx="2086229" cy="13817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1"/>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09" name="Google Shape;309;p31"/>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अंकन प्रणाली</a:t>
            </a:r>
            <a:endParaRPr sz="4800" b="1" i="0" u="none" strike="noStrike" cap="none">
              <a:solidFill>
                <a:srgbClr val="C00000"/>
              </a:solidFill>
              <a:latin typeface="Open Sans"/>
              <a:ea typeface="Open Sans"/>
              <a:cs typeface="Open Sans"/>
              <a:sym typeface="Open Sans"/>
            </a:endParaRPr>
          </a:p>
        </p:txBody>
      </p:sp>
      <p:sp>
        <p:nvSpPr>
          <p:cNvPr id="310" name="Google Shape;310;p31"/>
          <p:cNvSpPr txBox="1"/>
          <p:nvPr/>
        </p:nvSpPr>
        <p:spPr>
          <a:xfrm>
            <a:off x="4548494" y="1732280"/>
            <a:ext cx="7582474" cy="4363443"/>
          </a:xfrm>
          <a:prstGeom prst="rect">
            <a:avLst/>
          </a:prstGeom>
          <a:noFill/>
          <a:ln>
            <a:noFill/>
          </a:ln>
        </p:spPr>
        <p:txBody>
          <a:bodyPr spcFirstLastPara="1" wrap="square" lIns="39125" tIns="39125" rIns="39125" bIns="391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rgbClr val="FF0000"/>
                </a:solidFill>
                <a:latin typeface="Open Sans"/>
                <a:ea typeface="Open Sans"/>
                <a:cs typeface="Open Sans"/>
                <a:sym typeface="Open Sans"/>
              </a:rPr>
              <a:t>पाठ-पश्चात परीक्षण/</a:t>
            </a:r>
            <a:r>
              <a:rPr lang="hi-IN" sz="2000" b="0" i="0" u="none" strike="noStrike" cap="none">
                <a:solidFill>
                  <a:srgbClr val="FF0000"/>
                </a:solidFill>
                <a:latin typeface="Open Sans"/>
                <a:ea typeface="Open Sans"/>
                <a:cs typeface="Open Sans"/>
                <a:sym typeface="Open Sans"/>
              </a:rPr>
              <a:t>Lesson Post-Tests:</a:t>
            </a:r>
            <a:r>
              <a:rPr lang="hi-IN" sz="2400" b="0" i="0" u="none" strike="noStrike" cap="none">
                <a:solidFill>
                  <a:schemeClr val="dk1"/>
                </a:solidFill>
                <a:latin typeface="Open Sans"/>
                <a:ea typeface="Open Sans"/>
                <a:cs typeface="Open Sans"/>
                <a:sym typeface="Open Sans"/>
              </a:rPr>
              <a:t> </a:t>
            </a:r>
            <a:endParaRPr sz="2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chemeClr val="dk1"/>
                </a:solidFill>
                <a:latin typeface="Open Sans"/>
                <a:ea typeface="Open Sans"/>
                <a:cs typeface="Open Sans"/>
                <a:sym typeface="Open Sans"/>
              </a:rPr>
              <a:t>पाठ 1, 12 और 13 को छोड़कर सभी पाठों में टेस्ट होगा। पाठ्यक्रम पूरा करने के लिए सभी टेस्ट में न्यूनतम 70% अंक आवश्यक हैं ।</a:t>
            </a:r>
            <a:endParaRPr sz="24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rgbClr val="FF0000"/>
                </a:solidFill>
                <a:latin typeface="Open Sans"/>
                <a:ea typeface="Open Sans"/>
                <a:cs typeface="Open Sans"/>
                <a:sym typeface="Open Sans"/>
              </a:rPr>
              <a:t>अंतिम लिखित मूल्यांकन/</a:t>
            </a:r>
            <a:r>
              <a:rPr lang="hi-IN" sz="2000" b="0" i="0" u="none" strike="noStrike" cap="none">
                <a:solidFill>
                  <a:srgbClr val="FF0000"/>
                </a:solidFill>
                <a:latin typeface="Open Sans"/>
                <a:ea typeface="Open Sans"/>
                <a:cs typeface="Open Sans"/>
                <a:sym typeface="Open Sans"/>
              </a:rPr>
              <a:t>Final Written Evaluation:</a:t>
            </a:r>
            <a:r>
              <a:rPr lang="hi-IN" sz="2000" b="0" i="0" u="none" strike="noStrike" cap="none">
                <a:solidFill>
                  <a:schemeClr val="dk1"/>
                </a:solidFill>
                <a:latin typeface="Open Sans"/>
                <a:ea typeface="Open Sans"/>
                <a:cs typeface="Open Sans"/>
                <a:sym typeface="Open Sans"/>
              </a:rPr>
              <a:t> </a:t>
            </a:r>
            <a:endParaRPr sz="2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chemeClr val="dk1"/>
                </a:solidFill>
                <a:latin typeface="Open Sans"/>
                <a:ea typeface="Open Sans"/>
                <a:cs typeface="Open Sans"/>
                <a:sym typeface="Open Sans"/>
              </a:rPr>
              <a:t>इसमें पाठ 1, 12 और 13 को छोड़कर सभी पाठ शामिल होंगे। पास होने के लिए न्यूनतम 70% अंक आवश्यक हैं ।</a:t>
            </a:r>
            <a:endParaRPr sz="24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chemeClr val="dk1"/>
                </a:solidFill>
                <a:latin typeface="Open Sans"/>
                <a:ea typeface="Open Sans"/>
                <a:cs typeface="Open Sans"/>
                <a:sym typeface="Open Sans"/>
              </a:rPr>
              <a:t>इसका भार कुल लिखित मूल्यांकन (पाठ-पश्चात टेस्ट) का 50% होगा ।</a:t>
            </a:r>
            <a:endParaRPr sz="2400" b="0" i="0" u="none" strike="noStrike" cap="none">
              <a:solidFill>
                <a:schemeClr val="dk1"/>
              </a:solidFill>
              <a:latin typeface="Open Sans"/>
              <a:ea typeface="Open Sans"/>
              <a:cs typeface="Open Sans"/>
              <a:sym typeface="Open Sans"/>
            </a:endParaRPr>
          </a:p>
        </p:txBody>
      </p:sp>
      <p:pic>
        <p:nvPicPr>
          <p:cNvPr id="311" name="Google Shape;311;p31"/>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12" name="Google Shape;312;p31"/>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13" name="Google Shape;313;p31"/>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14" name="Google Shape;314;p31"/>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15" name="Google Shape;315;p31"/>
          <p:cNvPicPr preferRelativeResize="0"/>
          <p:nvPr/>
        </p:nvPicPr>
        <p:blipFill rotWithShape="1">
          <a:blip r:embed="rId7">
            <a:alphaModFix/>
          </a:blip>
          <a:srcRect/>
          <a:stretch/>
        </p:blipFill>
        <p:spPr>
          <a:xfrm>
            <a:off x="17778" y="12698"/>
            <a:ext cx="2077351" cy="1381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21" name="Google Shape;321;p32"/>
          <p:cNvSpPr txBox="1"/>
          <p:nvPr/>
        </p:nvSpPr>
        <p:spPr>
          <a:xfrm>
            <a:off x="339566" y="3026025"/>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अंकन प्रणाली</a:t>
            </a:r>
            <a:endParaRPr sz="4800" b="1" i="0" u="none" strike="noStrike" cap="none">
              <a:solidFill>
                <a:srgbClr val="C00000"/>
              </a:solidFill>
              <a:latin typeface="Open Sans"/>
              <a:ea typeface="Open Sans"/>
              <a:cs typeface="Open Sans"/>
              <a:sym typeface="Open Sans"/>
            </a:endParaRPr>
          </a:p>
        </p:txBody>
      </p:sp>
      <p:sp>
        <p:nvSpPr>
          <p:cNvPr id="322" name="Google Shape;322;p32"/>
          <p:cNvSpPr txBox="1"/>
          <p:nvPr/>
        </p:nvSpPr>
        <p:spPr>
          <a:xfrm>
            <a:off x="5005070" y="1802765"/>
            <a:ext cx="6969125" cy="4075430"/>
          </a:xfrm>
          <a:prstGeom prst="rect">
            <a:avLst/>
          </a:prstGeom>
          <a:noFill/>
          <a:ln>
            <a:noFill/>
          </a:ln>
        </p:spPr>
        <p:txBody>
          <a:bodyPr spcFirstLastPara="1" wrap="square" lIns="39125" tIns="39125" rIns="39125" bIns="39125" anchor="t" anchorCtr="0">
            <a:noAutofit/>
          </a:bodyPr>
          <a:lstStyle/>
          <a:p>
            <a:pPr marL="0" marR="0" lvl="0" indent="0" algn="just" rtl="0">
              <a:lnSpc>
                <a:spcPct val="150000"/>
              </a:lnSpc>
              <a:spcBef>
                <a:spcPts val="0"/>
              </a:spcBef>
              <a:spcAft>
                <a:spcPts val="0"/>
              </a:spcAft>
              <a:buClr>
                <a:srgbClr val="000000"/>
              </a:buClr>
              <a:buSzPts val="2800"/>
              <a:buFont typeface="Arial"/>
              <a:buNone/>
            </a:pPr>
            <a:r>
              <a:rPr lang="hi-IN" sz="2800" b="1" i="0" u="none" strike="noStrike" cap="none">
                <a:solidFill>
                  <a:srgbClr val="FF0000"/>
                </a:solidFill>
                <a:latin typeface="Open Sans"/>
                <a:ea typeface="Open Sans"/>
                <a:cs typeface="Open Sans"/>
                <a:sym typeface="Open Sans"/>
              </a:rPr>
              <a:t>व्यावहारिक मूल्यांकन</a:t>
            </a:r>
            <a:r>
              <a:rPr lang="hi-IN" sz="2400" b="1" i="0" u="none" strike="noStrike" cap="none">
                <a:solidFill>
                  <a:srgbClr val="FF0000"/>
                </a:solidFill>
                <a:latin typeface="Open Sans"/>
                <a:ea typeface="Open Sans"/>
                <a:cs typeface="Open Sans"/>
                <a:sym typeface="Open Sans"/>
              </a:rPr>
              <a:t>/Practical Evaluations:</a:t>
            </a:r>
            <a:r>
              <a:rPr lang="hi-IN" sz="2400" b="1" i="0" u="none" strike="noStrike" cap="none">
                <a:solidFill>
                  <a:schemeClr val="accent1"/>
                </a:solidFill>
                <a:latin typeface="Open Sans"/>
                <a:ea typeface="Open Sans"/>
                <a:cs typeface="Open Sans"/>
                <a:sym typeface="Open Sans"/>
              </a:rPr>
              <a:t> </a:t>
            </a:r>
            <a:endParaRPr sz="2800" b="0" i="0" u="none" strike="noStrike" cap="none">
              <a:solidFill>
                <a:srgbClr val="000000"/>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r>
              <a:rPr lang="hi-IN" sz="2800" b="0" i="0" u="none" strike="noStrike" cap="none">
                <a:solidFill>
                  <a:schemeClr val="dk1"/>
                </a:solidFill>
                <a:latin typeface="Open Sans"/>
                <a:ea typeface="Open Sans"/>
                <a:cs typeface="Open Sans"/>
                <a:sym typeface="Open Sans"/>
              </a:rPr>
              <a:t>जिन पाठों में प्रदर्शन आवश्यक है, उनके बाद व्यावहारिक मूल्यांकन होगा । इन्हें </a:t>
            </a:r>
            <a:r>
              <a:rPr lang="hi-IN" sz="2400" b="0" i="0" u="none" strike="noStrike" cap="none">
                <a:solidFill>
                  <a:schemeClr val="dk1"/>
                </a:solidFill>
                <a:latin typeface="Open Sans"/>
                <a:ea typeface="Open Sans"/>
                <a:cs typeface="Open Sans"/>
                <a:sym typeface="Open Sans"/>
              </a:rPr>
              <a:t>Pass</a:t>
            </a:r>
            <a:r>
              <a:rPr lang="hi-IN" sz="2800" b="0" i="0" u="none" strike="noStrike" cap="none">
                <a:solidFill>
                  <a:schemeClr val="dk1"/>
                </a:solidFill>
                <a:latin typeface="Open Sans"/>
                <a:ea typeface="Open Sans"/>
                <a:cs typeface="Open Sans"/>
                <a:sym typeface="Open Sans"/>
              </a:rPr>
              <a:t> (उत्तीर्ण) या </a:t>
            </a:r>
            <a:r>
              <a:rPr lang="hi-IN" sz="2400" b="0" i="0" u="none" strike="noStrike" cap="none">
                <a:solidFill>
                  <a:schemeClr val="dk1"/>
                </a:solidFill>
                <a:latin typeface="Open Sans"/>
                <a:ea typeface="Open Sans"/>
                <a:cs typeface="Open Sans"/>
                <a:sym typeface="Open Sans"/>
              </a:rPr>
              <a:t>No-Pass</a:t>
            </a:r>
            <a:r>
              <a:rPr lang="hi-IN" sz="2800" b="0" i="0" u="none" strike="noStrike" cap="none">
                <a:solidFill>
                  <a:schemeClr val="dk1"/>
                </a:solidFill>
                <a:latin typeface="Open Sans"/>
                <a:ea typeface="Open Sans"/>
                <a:cs typeface="Open Sans"/>
                <a:sym typeface="Open Sans"/>
              </a:rPr>
              <a:t> (अनुत्तीर्ण) के आधार पर अंकित किया जाएगा । यदि आप </a:t>
            </a:r>
            <a:r>
              <a:rPr lang="hi-IN" sz="2400" b="0" i="0" u="none" strike="noStrike" cap="none">
                <a:solidFill>
                  <a:schemeClr val="dk1"/>
                </a:solidFill>
                <a:latin typeface="Open Sans"/>
                <a:ea typeface="Open Sans"/>
                <a:cs typeface="Open Sans"/>
                <a:sym typeface="Open Sans"/>
              </a:rPr>
              <a:t>No-Pass</a:t>
            </a:r>
            <a:r>
              <a:rPr lang="hi-IN" sz="2800" b="0" i="0" u="none" strike="noStrike" cap="none">
                <a:solidFill>
                  <a:schemeClr val="dk1"/>
                </a:solidFill>
                <a:latin typeface="Open Sans"/>
                <a:ea typeface="Open Sans"/>
                <a:cs typeface="Open Sans"/>
                <a:sym typeface="Open Sans"/>
              </a:rPr>
              <a:t> पाते हैं, तो आपको प्रत्येक व्यावहारिक मूल्यांकन का एक बार पुनः प्रयास करने की अनुमति होगी ।</a:t>
            </a:r>
            <a:endParaRPr sz="2800" b="0" i="0" u="none" strike="noStrike" cap="none">
              <a:solidFill>
                <a:schemeClr val="dk1"/>
              </a:solidFill>
              <a:latin typeface="Open Sans"/>
              <a:ea typeface="Open Sans"/>
              <a:cs typeface="Open Sans"/>
              <a:sym typeface="Open Sans"/>
            </a:endParaRPr>
          </a:p>
        </p:txBody>
      </p:sp>
      <p:pic>
        <p:nvPicPr>
          <p:cNvPr id="323" name="Google Shape;323;p32"/>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24" name="Google Shape;324;p32"/>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25" name="Google Shape;325;p32"/>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26" name="Google Shape;326;p32"/>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27" name="Google Shape;327;p32"/>
          <p:cNvPicPr preferRelativeResize="0"/>
          <p:nvPr/>
        </p:nvPicPr>
        <p:blipFill rotWithShape="1">
          <a:blip r:embed="rId7">
            <a:alphaModFix/>
          </a:blip>
          <a:srcRect/>
          <a:stretch/>
        </p:blipFill>
        <p:spPr>
          <a:xfrm>
            <a:off x="17778" y="12698"/>
            <a:ext cx="1926431" cy="1381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58368" y="1028030"/>
            <a:ext cx="4141488"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44"/>
              <a:buFont typeface="Arial"/>
              <a:buNone/>
            </a:pPr>
            <a:r>
              <a:rPr lang="hi-IN" sz="5335" b="1">
                <a:solidFill>
                  <a:srgbClr val="C00000"/>
                </a:solidFill>
                <a:latin typeface="Open Sans"/>
                <a:ea typeface="Open Sans"/>
                <a:cs typeface="Open Sans"/>
                <a:sym typeface="Open Sans"/>
              </a:rPr>
              <a:t>उद्देश्य</a:t>
            </a:r>
            <a:r>
              <a:rPr lang="hi-IN">
                <a:latin typeface="Open Sans"/>
                <a:ea typeface="Open Sans"/>
                <a:cs typeface="Open Sans"/>
                <a:sym typeface="Open Sans"/>
              </a:rPr>
              <a:t> </a:t>
            </a:r>
            <a:endParaRPr>
              <a:latin typeface="Open Sans"/>
              <a:ea typeface="Open Sans"/>
              <a:cs typeface="Open Sans"/>
              <a:sym typeface="Open Sans"/>
            </a:endParaRPr>
          </a:p>
        </p:txBody>
      </p:sp>
      <p:sp>
        <p:nvSpPr>
          <p:cNvPr id="114" name="Google Shape;114;p15"/>
          <p:cNvSpPr txBox="1">
            <a:spLocks noGrp="1"/>
          </p:cNvSpPr>
          <p:nvPr>
            <p:ph type="body" idx="1"/>
          </p:nvPr>
        </p:nvSpPr>
        <p:spPr>
          <a:xfrm>
            <a:off x="5719428" y="1920847"/>
            <a:ext cx="5611368" cy="381457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200"/>
              <a:buNone/>
            </a:pPr>
            <a:r>
              <a:rPr lang="hi-IN" sz="2800">
                <a:solidFill>
                  <a:schemeClr val="dk1"/>
                </a:solidFill>
                <a:latin typeface="Open Sans"/>
                <a:ea typeface="Open Sans"/>
                <a:cs typeface="Open Sans"/>
                <a:sym typeface="Open Sans"/>
              </a:rPr>
              <a:t>कोर्स कोर्डिनेटर</a:t>
            </a:r>
            <a:r>
              <a:rPr lang="hi-IN">
                <a:latin typeface="Open Sans"/>
                <a:ea typeface="Open Sans"/>
                <a:cs typeface="Open Sans"/>
                <a:sym typeface="Open Sans"/>
              </a:rPr>
              <a:t>, प्रशिक्षक, सहायक, सहयोगी स्टाफ और अन्य प्रतिभागियों के नाम और पृष्ठभूमि की जानकारी ।</a:t>
            </a: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r>
              <a:rPr lang="hi-IN">
                <a:latin typeface="Open Sans"/>
                <a:ea typeface="Open Sans"/>
                <a:cs typeface="Open Sans"/>
                <a:sym typeface="Open Sans"/>
              </a:rPr>
              <a:t>इस पाठ में निम्नलिखित पहलुओं को शामिल किया जाएगा :</a:t>
            </a:r>
            <a:endParaRPr>
              <a:latin typeface="Open Sans"/>
              <a:ea typeface="Open Sans"/>
              <a:cs typeface="Open Sans"/>
              <a:sym typeface="Open Sans"/>
            </a:endParaRPr>
          </a:p>
        </p:txBody>
      </p:sp>
      <p:sp>
        <p:nvSpPr>
          <p:cNvPr id="115" name="Google Shape;115;p15"/>
          <p:cNvSpPr txBox="1"/>
          <p:nvPr/>
        </p:nvSpPr>
        <p:spPr>
          <a:xfrm>
            <a:off x="585217" y="1920847"/>
            <a:ext cx="3858768" cy="1075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IN" sz="3200" b="0" i="0" u="none" strike="noStrike" cap="none">
                <a:solidFill>
                  <a:schemeClr val="dk1"/>
                </a:solidFill>
                <a:latin typeface="Open Sans"/>
                <a:ea typeface="Open Sans"/>
                <a:cs typeface="Open Sans"/>
                <a:sym typeface="Open Sans"/>
              </a:rPr>
              <a:t>इस पाठ को पूरा करने के बाद, आप सक्षम होंगे:</a:t>
            </a:r>
            <a:endParaRPr sz="3200" b="0" i="0" u="none" strike="noStrike" cap="none">
              <a:solidFill>
                <a:srgbClr val="000000"/>
              </a:solidFill>
              <a:latin typeface="Open Sans"/>
              <a:ea typeface="Open Sans"/>
              <a:cs typeface="Open Sans"/>
              <a:sym typeface="Open Sans"/>
            </a:endParaRPr>
          </a:p>
        </p:txBody>
      </p:sp>
      <p:sp>
        <p:nvSpPr>
          <p:cNvPr id="116" name="Google Shape;116;p15"/>
          <p:cNvSpPr/>
          <p:nvPr/>
        </p:nvSpPr>
        <p:spPr>
          <a:xfrm>
            <a:off x="4840644" y="192312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1</a:t>
            </a:r>
            <a:endParaRPr sz="4000" b="1" i="0" u="none" strike="noStrike" cap="none">
              <a:solidFill>
                <a:srgbClr val="C00000"/>
              </a:solidFill>
              <a:latin typeface="Open Sans"/>
              <a:ea typeface="Open Sans"/>
              <a:cs typeface="Open Sans"/>
              <a:sym typeface="Open Sans"/>
            </a:endParaRPr>
          </a:p>
        </p:txBody>
      </p:sp>
      <p:sp>
        <p:nvSpPr>
          <p:cNvPr id="117" name="Google Shape;117;p15"/>
          <p:cNvSpPr/>
          <p:nvPr/>
        </p:nvSpPr>
        <p:spPr>
          <a:xfrm>
            <a:off x="4854573" y="4259323"/>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2</a:t>
            </a:r>
            <a:endParaRPr sz="4000" b="1" i="0" u="none" strike="noStrike" cap="none">
              <a:solidFill>
                <a:srgbClr val="C00000"/>
              </a:solidFill>
              <a:latin typeface="Open Sans"/>
              <a:ea typeface="Open Sans"/>
              <a:cs typeface="Open Sans"/>
              <a:sym typeface="Open Sans"/>
            </a:endParaRPr>
          </a:p>
        </p:txBody>
      </p:sp>
      <p:pic>
        <p:nvPicPr>
          <p:cNvPr id="118" name="Google Shape;118;p15"/>
          <p:cNvPicPr preferRelativeResize="0"/>
          <p:nvPr/>
        </p:nvPicPr>
        <p:blipFill rotWithShape="1">
          <a:blip r:embed="rId3">
            <a:alphaModFix/>
          </a:blip>
          <a:srcRect/>
          <a:stretch/>
        </p:blipFill>
        <p:spPr>
          <a:xfrm>
            <a:off x="224287" y="267419"/>
            <a:ext cx="1321338" cy="981375"/>
          </a:xfrm>
          <a:prstGeom prst="rect">
            <a:avLst/>
          </a:prstGeom>
          <a:noFill/>
          <a:ln>
            <a:noFill/>
          </a:ln>
        </p:spPr>
      </p:pic>
      <p:pic>
        <p:nvPicPr>
          <p:cNvPr id="119" name="Google Shape;119;p15"/>
          <p:cNvPicPr preferRelativeResize="0"/>
          <p:nvPr/>
        </p:nvPicPr>
        <p:blipFill rotWithShape="1">
          <a:blip r:embed="rId4">
            <a:alphaModFix/>
          </a:blip>
          <a:srcRect/>
          <a:stretch/>
        </p:blipFill>
        <p:spPr>
          <a:xfrm>
            <a:off x="10670875" y="240814"/>
            <a:ext cx="1319842" cy="904626"/>
          </a:xfrm>
          <a:prstGeom prst="rect">
            <a:avLst/>
          </a:prstGeom>
          <a:noFill/>
          <a:ln>
            <a:noFill/>
          </a:ln>
        </p:spPr>
      </p:pic>
      <p:sp>
        <p:nvSpPr>
          <p:cNvPr id="120" name="Google Shape;120;p15"/>
          <p:cNvSpPr txBox="1"/>
          <p:nvPr/>
        </p:nvSpPr>
        <p:spPr>
          <a:xfrm>
            <a:off x="5286830" y="4814887"/>
            <a:ext cx="6026294" cy="151003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endParaRPr sz="2800" b="0" i="0" u="none" strike="noStrike" cap="none">
              <a:solidFill>
                <a:schemeClr val="dk1"/>
              </a:solidFill>
              <a:latin typeface="Open Sans"/>
              <a:ea typeface="Open Sans"/>
              <a:cs typeface="Open Sans"/>
              <a:sym typeface="Open Sans"/>
            </a:endParaRPr>
          </a:p>
        </p:txBody>
      </p:sp>
      <p:pic>
        <p:nvPicPr>
          <p:cNvPr id="121" name="Google Shape;121;p15"/>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122" name="Google Shape;122;p15"/>
          <p:cNvPicPr preferRelativeResize="0"/>
          <p:nvPr/>
        </p:nvPicPr>
        <p:blipFill rotWithShape="1">
          <a:blip r:embed="rId6">
            <a:alphaModFix/>
          </a:blip>
          <a:srcRect/>
          <a:stretch/>
        </p:blipFill>
        <p:spPr>
          <a:xfrm>
            <a:off x="0" y="0"/>
            <a:ext cx="1723884" cy="12487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33" name="Google Shape;333;p33"/>
          <p:cNvSpPr txBox="1"/>
          <p:nvPr/>
        </p:nvSpPr>
        <p:spPr>
          <a:xfrm>
            <a:off x="339566" y="3230213"/>
            <a:ext cx="3724569" cy="149288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hi-IN" sz="4400" b="1" i="0" u="none" strike="noStrike" cap="none">
                <a:solidFill>
                  <a:srgbClr val="C00000"/>
                </a:solidFill>
                <a:latin typeface="Open Sans"/>
                <a:ea typeface="Open Sans"/>
                <a:cs typeface="Open Sans"/>
                <a:sym typeface="Open Sans"/>
              </a:rPr>
              <a:t>CSSR </a:t>
            </a:r>
            <a:r>
              <a:rPr lang="hi-IN" sz="4800" b="1" i="0" u="none" strike="noStrike" cap="none">
                <a:solidFill>
                  <a:srgbClr val="C00000"/>
                </a:solidFill>
                <a:latin typeface="Open Sans"/>
                <a:ea typeface="Open Sans"/>
                <a:cs typeface="Open Sans"/>
                <a:sym typeface="Open Sans"/>
              </a:rPr>
              <a:t>मूल्यांकन चार्ट</a:t>
            </a:r>
            <a:endParaRPr sz="4800" b="0" i="0" u="none" strike="noStrike" cap="none">
              <a:solidFill>
                <a:srgbClr val="C00000"/>
              </a:solidFill>
              <a:latin typeface="Open Sans"/>
              <a:ea typeface="Open Sans"/>
              <a:cs typeface="Open Sans"/>
              <a:sym typeface="Open Sans"/>
            </a:endParaRPr>
          </a:p>
        </p:txBody>
      </p:sp>
      <p:pic>
        <p:nvPicPr>
          <p:cNvPr id="334" name="Google Shape;334;p33"/>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35" name="Google Shape;335;p33"/>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36" name="Google Shape;336;p33"/>
          <p:cNvPicPr preferRelativeResize="0"/>
          <p:nvPr/>
        </p:nvPicPr>
        <p:blipFill rotWithShape="1">
          <a:blip r:embed="rId5">
            <a:alphaModFix/>
          </a:blip>
          <a:srcRect/>
          <a:stretch/>
        </p:blipFill>
        <p:spPr>
          <a:xfrm>
            <a:off x="10858273" y="112697"/>
            <a:ext cx="1115571" cy="1214299"/>
          </a:xfrm>
          <a:prstGeom prst="rect">
            <a:avLst/>
          </a:prstGeom>
          <a:noFill/>
          <a:ln>
            <a:noFill/>
          </a:ln>
        </p:spPr>
      </p:pic>
      <p:graphicFrame>
        <p:nvGraphicFramePr>
          <p:cNvPr id="337" name="Google Shape;337;p33"/>
          <p:cNvGraphicFramePr/>
          <p:nvPr/>
        </p:nvGraphicFramePr>
        <p:xfrm>
          <a:off x="4064000" y="1685290"/>
          <a:ext cx="3000000" cy="3000000"/>
        </p:xfrm>
        <a:graphic>
          <a:graphicData uri="http://schemas.openxmlformats.org/drawingml/2006/table">
            <a:tbl>
              <a:tblPr>
                <a:noFill/>
                <a:tableStyleId>{0B08D84E-148C-4233-B4E7-255B3EF5D904}</a:tableStyleId>
              </a:tblPr>
              <a:tblGrid>
                <a:gridCol w="966475">
                  <a:extLst>
                    <a:ext uri="{9D8B030D-6E8A-4147-A177-3AD203B41FA5}">
                      <a16:colId xmlns:a16="http://schemas.microsoft.com/office/drawing/2014/main" val="20000"/>
                    </a:ext>
                  </a:extLst>
                </a:gridCol>
                <a:gridCol w="4376425">
                  <a:extLst>
                    <a:ext uri="{9D8B030D-6E8A-4147-A177-3AD203B41FA5}">
                      <a16:colId xmlns:a16="http://schemas.microsoft.com/office/drawing/2014/main" val="20001"/>
                    </a:ext>
                  </a:extLst>
                </a:gridCol>
                <a:gridCol w="2835900">
                  <a:extLst>
                    <a:ext uri="{9D8B030D-6E8A-4147-A177-3AD203B41FA5}">
                      <a16:colId xmlns:a16="http://schemas.microsoft.com/office/drawing/2014/main" val="20002"/>
                    </a:ext>
                  </a:extLst>
                </a:gridCol>
              </a:tblGrid>
              <a:tr h="1579875">
                <a:tc>
                  <a:txBody>
                    <a:bodyPr/>
                    <a:lstStyle/>
                    <a:p>
                      <a:pPr marL="0" marR="0" lvl="0" indent="0" algn="just" rtl="0">
                        <a:lnSpc>
                          <a:spcPct val="100000"/>
                        </a:lnSpc>
                        <a:spcBef>
                          <a:spcPts val="0"/>
                        </a:spcBef>
                        <a:spcAft>
                          <a:spcPts val="0"/>
                        </a:spcAft>
                        <a:buClr>
                          <a:srgbClr val="FF0000"/>
                        </a:buClr>
                        <a:buSzPts val="2600"/>
                        <a:buFont typeface="Arial"/>
                        <a:buNone/>
                      </a:pPr>
                      <a:r>
                        <a:rPr lang="hi-IN" sz="2400" u="none" strike="noStrike" cap="none">
                          <a:solidFill>
                            <a:srgbClr val="FF0000"/>
                          </a:solidFill>
                          <a:latin typeface="Times New Roman"/>
                          <a:ea typeface="Times New Roman"/>
                          <a:cs typeface="Times New Roman"/>
                          <a:sym typeface="Times New Roman"/>
                        </a:rPr>
                        <a:t> </a:t>
                      </a:r>
                      <a:r>
                        <a:rPr lang="hi-IN" sz="2400" b="0" i="0" u="none" strike="noStrike" cap="none">
                          <a:solidFill>
                            <a:srgbClr val="FF0000"/>
                          </a:solidFill>
                          <a:latin typeface="Times New Roman"/>
                          <a:ea typeface="Times New Roman"/>
                          <a:cs typeface="Times New Roman"/>
                          <a:sym typeface="Times New Roman"/>
                        </a:rPr>
                        <a:t>  </a:t>
                      </a:r>
                      <a:r>
                        <a:rPr lang="hi-IN" sz="2400" u="none" strike="noStrike" cap="none">
                          <a:solidFill>
                            <a:srgbClr val="FF0000"/>
                          </a:solidFill>
                          <a:latin typeface="Times New Roman"/>
                          <a:ea typeface="Times New Roman"/>
                          <a:cs typeface="Times New Roman"/>
                          <a:sym typeface="Times New Roman"/>
                        </a:rPr>
                        <a:t>पाठ</a:t>
                      </a:r>
                      <a:endParaRPr sz="2400" u="none" strike="noStrike" cap="none">
                        <a:solidFill>
                          <a:srgbClr val="FF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0000"/>
                        </a:buClr>
                        <a:buSzPts val="2600"/>
                        <a:buFont typeface="Arial"/>
                        <a:buNone/>
                      </a:pPr>
                      <a:r>
                        <a:rPr lang="hi-IN" sz="2400" b="0" i="0" u="none" strike="noStrike" cap="none">
                          <a:solidFill>
                            <a:srgbClr val="FF0000"/>
                          </a:solidFill>
                          <a:latin typeface="Times New Roman"/>
                          <a:ea typeface="Times New Roman"/>
                          <a:cs typeface="Times New Roman"/>
                          <a:sym typeface="Times New Roman"/>
                        </a:rPr>
                        <a:t>क्रमांक</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hi-IN" sz="2400" b="0" i="0" u="none" strike="noStrike" cap="none">
                          <a:solidFill>
                            <a:srgbClr val="FF0000"/>
                          </a:solidFill>
                          <a:latin typeface="Times New Roman"/>
                          <a:ea typeface="Times New Roman"/>
                          <a:cs typeface="Times New Roman"/>
                          <a:sym typeface="Times New Roman"/>
                        </a:rPr>
                        <a:t>पाठ के बाद की परीक्षा (पोस्ट-टेस्ट) में कम से कम 70% अंक आवश्यक होंगे।</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hi-IN" sz="2400" b="0" i="0" u="none" strike="noStrike" cap="none">
                          <a:solidFill>
                            <a:srgbClr val="FF0000"/>
                          </a:solidFill>
                          <a:latin typeface="Times New Roman"/>
                          <a:ea typeface="Times New Roman"/>
                          <a:cs typeface="Times New Roman"/>
                          <a:sym typeface="Times New Roman"/>
                        </a:rPr>
                        <a:t>व्यावहारिक मूल्यांकन। पाठ्यक्रम पूर्ण करने के लिए उत्तीर्ण अंक आवश्यक हैं।</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6250">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1</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पाठ परिचय (कोई टेस्ट नहीं)</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5800">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2</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CSSR ऑपरेशन का आयोजन और प्रारंभ</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85800">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3</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संरचनाएँ, सामग्री और क्षति के प्रकार</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3625">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4</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संरचनात्मक ट्रायएज और</a:t>
                      </a:r>
                      <a:r>
                        <a:rPr lang="hi-IN" sz="2000" b="0" i="0" u="none" strike="noStrike" cap="none">
                          <a:solidFill>
                            <a:schemeClr val="dk1"/>
                          </a:solidFill>
                          <a:latin typeface="Times New Roman"/>
                          <a:ea typeface="Times New Roman"/>
                          <a:cs typeface="Times New Roman"/>
                          <a:sym typeface="Times New Roman"/>
                        </a:rPr>
                        <a:t> INSARAG</a:t>
                      </a:r>
                      <a:r>
                        <a:rPr lang="hi-IN" sz="2400" b="0" i="0" u="none" strike="noStrike" cap="none">
                          <a:solidFill>
                            <a:schemeClr val="dk1"/>
                          </a:solidFill>
                          <a:latin typeface="Times New Roman"/>
                          <a:ea typeface="Times New Roman"/>
                          <a:cs typeface="Times New Roman"/>
                          <a:sym typeface="Times New Roman"/>
                        </a:rPr>
                        <a:t> भवन चिह्नन प्रणाली</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76250">
                <a:tc>
                  <a:txBody>
                    <a:bodyPr/>
                    <a:lstStyle/>
                    <a:p>
                      <a:pPr marL="0" marR="0" lvl="0" indent="0" algn="l"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5</a:t>
                      </a:r>
                      <a:endParaRPr sz="2400" u="none" strike="noStrike" cap="none">
                        <a:latin typeface="Times New Roman"/>
                        <a:ea typeface="Times New Roman"/>
                        <a:cs typeface="Times New Roman"/>
                        <a:sym typeface="Times New Roman"/>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hi-IN" sz="2400" b="0" i="0" u="none" strike="noStrike" cap="none">
                          <a:solidFill>
                            <a:schemeClr val="dk1"/>
                          </a:solidFill>
                          <a:latin typeface="Times New Roman"/>
                          <a:ea typeface="Times New Roman"/>
                          <a:cs typeface="Times New Roman"/>
                          <a:sym typeface="Times New Roman"/>
                        </a:rPr>
                        <a:t>संचालन सुरक्षा</a:t>
                      </a:r>
                      <a:endParaRPr sz="2400" u="none" strike="noStrike" cap="none">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Times New Roman"/>
                        <a:ea typeface="Times New Roman"/>
                        <a:cs typeface="Times New Roman"/>
                        <a:sym typeface="Times New Roman"/>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38" name="Google Shape;338;p33"/>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39" name="Google Shape;339;p33"/>
          <p:cNvPicPr preferRelativeResize="0"/>
          <p:nvPr/>
        </p:nvPicPr>
        <p:blipFill rotWithShape="1">
          <a:blip r:embed="rId7">
            <a:alphaModFix/>
          </a:blip>
          <a:srcRect/>
          <a:stretch/>
        </p:blipFill>
        <p:spPr>
          <a:xfrm>
            <a:off x="17779" y="12698"/>
            <a:ext cx="1997452" cy="13817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p:nvPr/>
        </p:nvSpPr>
        <p:spPr>
          <a:xfrm>
            <a:off x="1" y="1090575"/>
            <a:ext cx="12243082" cy="5784243"/>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45" name="Google Shape;345;p34"/>
          <p:cNvSpPr txBox="1"/>
          <p:nvPr/>
        </p:nvSpPr>
        <p:spPr>
          <a:xfrm>
            <a:off x="1494462" y="116632"/>
            <a:ext cx="9176413" cy="828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hi-IN" sz="4400" b="1" i="0" u="none" strike="noStrike" cap="none">
                <a:solidFill>
                  <a:srgbClr val="C00000"/>
                </a:solidFill>
                <a:latin typeface="Open Sans"/>
                <a:ea typeface="Open Sans"/>
                <a:cs typeface="Open Sans"/>
                <a:sym typeface="Open Sans"/>
              </a:rPr>
              <a:t>CSSR</a:t>
            </a:r>
            <a:r>
              <a:rPr lang="hi-IN" sz="4800" b="1" i="0" u="none" strike="noStrike" cap="none">
                <a:solidFill>
                  <a:srgbClr val="C00000"/>
                </a:solidFill>
                <a:latin typeface="Open Sans"/>
                <a:ea typeface="Open Sans"/>
                <a:cs typeface="Open Sans"/>
                <a:sym typeface="Open Sans"/>
              </a:rPr>
              <a:t> मूल्यांकन चार्ट</a:t>
            </a:r>
            <a:endParaRPr sz="4800" b="0" i="0" u="none" strike="noStrike" cap="none">
              <a:solidFill>
                <a:srgbClr val="C00000"/>
              </a:solidFill>
              <a:latin typeface="Open Sans"/>
              <a:ea typeface="Open Sans"/>
              <a:cs typeface="Open Sans"/>
              <a:sym typeface="Open Sans"/>
            </a:endParaRPr>
          </a:p>
        </p:txBody>
      </p:sp>
      <p:graphicFrame>
        <p:nvGraphicFramePr>
          <p:cNvPr id="346" name="Google Shape;346;p34"/>
          <p:cNvGraphicFramePr/>
          <p:nvPr/>
        </p:nvGraphicFramePr>
        <p:xfrm>
          <a:off x="539948" y="1403777"/>
          <a:ext cx="3000000" cy="3000000"/>
        </p:xfrm>
        <a:graphic>
          <a:graphicData uri="http://schemas.openxmlformats.org/drawingml/2006/table">
            <a:tbl>
              <a:tblPr>
                <a:noFill/>
                <a:tableStyleId>{0B08D84E-148C-4233-B4E7-255B3EF5D904}</a:tableStyleId>
              </a:tblPr>
              <a:tblGrid>
                <a:gridCol w="540700">
                  <a:extLst>
                    <a:ext uri="{9D8B030D-6E8A-4147-A177-3AD203B41FA5}">
                      <a16:colId xmlns:a16="http://schemas.microsoft.com/office/drawing/2014/main" val="20000"/>
                    </a:ext>
                  </a:extLst>
                </a:gridCol>
                <a:gridCol w="4836000">
                  <a:extLst>
                    <a:ext uri="{9D8B030D-6E8A-4147-A177-3AD203B41FA5}">
                      <a16:colId xmlns:a16="http://schemas.microsoft.com/office/drawing/2014/main" val="20001"/>
                    </a:ext>
                  </a:extLst>
                </a:gridCol>
                <a:gridCol w="5787675">
                  <a:extLst>
                    <a:ext uri="{9D8B030D-6E8A-4147-A177-3AD203B41FA5}">
                      <a16:colId xmlns:a16="http://schemas.microsoft.com/office/drawing/2014/main" val="20002"/>
                    </a:ext>
                  </a:extLst>
                </a:gridCol>
              </a:tblGrid>
              <a:tr h="46620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6</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खोज और स्थान निर्धारण तकनीकें</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खोज और स्थान निर्धारण तकनीकें</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55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7</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उपकरण, औज़ार और सहायक सामग्री (चार स्टेशन)</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उपकरण, औज़ार और सहायक सामग्री (चार स्टेशन)</a:t>
                      </a:r>
                      <a:r>
                        <a:rPr lang="hi-IN" sz="2000" b="0" i="0" u="none" strike="noStrike" cap="none">
                          <a:solidFill>
                            <a:schemeClr val="dk1"/>
                          </a:solidFill>
                          <a:latin typeface="Times New Roman"/>
                          <a:ea typeface="Times New Roman"/>
                          <a:cs typeface="Times New Roman"/>
                          <a:sym typeface="Times New Roman"/>
                        </a:rPr>
                        <a:t>.</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5260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8</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बचाव तकनीकें</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तोड़ना और काटना (चार स्टेशन)</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4875">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9</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सहारा तकनीकें</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शोरिंग (चार स्टेशन)</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55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10</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भार उठाना और स्थिर करना (क्रिबिंग)</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(क्रिबिंग, come-along, हाइड्रोलिक जैक – चार स्टेशन)</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0755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11</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पूर्व-अस्पताल उपचार</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hi-IN" sz="2000" u="none" strike="noStrike" cap="none"/>
                        <a:t>(रोगी का आकलन, पैकेजिंग और बाहर निकालना)</a:t>
                      </a:r>
                      <a:endParaRPr sz="2000" b="0" i="0" u="none" strike="noStrike" cap="none">
                        <a:solidFill>
                          <a:schemeClr val="dk1"/>
                        </a:solidFill>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0755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12</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पाठ्यक्रम समीक्षा और अंतिम लिखित मूल्यांकन</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2000" b="0" i="0" u="none" strike="noStrike" cap="none">
                        <a:solidFill>
                          <a:schemeClr val="dk1"/>
                        </a:solidFill>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52600">
                <a:tc>
                  <a:txBody>
                    <a:bodyPr/>
                    <a:lstStyle/>
                    <a:p>
                      <a:pPr marL="0" marR="0" lvl="0" indent="0" algn="l" rtl="0">
                        <a:lnSpc>
                          <a:spcPct val="100000"/>
                        </a:lnSpc>
                        <a:spcBef>
                          <a:spcPts val="0"/>
                        </a:spcBef>
                        <a:spcAft>
                          <a:spcPts val="0"/>
                        </a:spcAft>
                        <a:buClr>
                          <a:schemeClr val="dk1"/>
                        </a:buClr>
                        <a:buSzPts val="1800"/>
                        <a:buFont typeface="Arial"/>
                        <a:buNone/>
                      </a:pPr>
                      <a:r>
                        <a:rPr lang="hi-IN" sz="2000" b="0" i="0" u="none" strike="noStrike" cap="none">
                          <a:solidFill>
                            <a:schemeClr val="dk1"/>
                          </a:solidFill>
                          <a:latin typeface="Times New Roman"/>
                          <a:ea typeface="Times New Roman"/>
                          <a:cs typeface="Times New Roman"/>
                          <a:sym typeface="Times New Roman"/>
                        </a:rPr>
                        <a:t>13</a:t>
                      </a:r>
                      <a:endParaRPr sz="2000" u="none" strike="noStrike" cap="none">
                        <a:latin typeface="Times New Roman"/>
                        <a:ea typeface="Times New Roman"/>
                        <a:cs typeface="Times New Roman"/>
                        <a:sym typeface="Times New Roman"/>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360"/>
                        </a:spcBef>
                        <a:spcAft>
                          <a:spcPts val="0"/>
                        </a:spcAft>
                        <a:buClr>
                          <a:schemeClr val="dk1"/>
                        </a:buClr>
                        <a:buSzPts val="1800"/>
                        <a:buFont typeface="Calibri"/>
                        <a:buNone/>
                      </a:pPr>
                      <a:endParaRPr sz="2000" b="0" i="0" u="none" strike="noStrike" cap="none">
                        <a:solidFill>
                          <a:schemeClr val="dk1"/>
                        </a:solidFill>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hi-IN" sz="2000" u="none" strike="noStrike" cap="none"/>
                        <a:t>अंतिम व्यावहारिक अभ्यास</a:t>
                      </a:r>
                      <a:endParaRPr sz="2000" u="none" strike="noStrike" cap="none">
                        <a:latin typeface="Times New Roman"/>
                        <a:ea typeface="Times New Roman"/>
                        <a:cs typeface="Times New Roman"/>
                        <a:sym typeface="Times New Roman"/>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347" name="Google Shape;347;p34"/>
          <p:cNvPicPr preferRelativeResize="0"/>
          <p:nvPr/>
        </p:nvPicPr>
        <p:blipFill rotWithShape="1">
          <a:blip r:embed="rId3">
            <a:alphaModFix/>
          </a:blip>
          <a:srcRect/>
          <a:stretch/>
        </p:blipFill>
        <p:spPr>
          <a:xfrm>
            <a:off x="10670875" y="240814"/>
            <a:ext cx="1319842" cy="904626"/>
          </a:xfrm>
          <a:prstGeom prst="rect">
            <a:avLst/>
          </a:prstGeom>
          <a:noFill/>
          <a:ln>
            <a:noFill/>
          </a:ln>
        </p:spPr>
      </p:pic>
      <p:pic>
        <p:nvPicPr>
          <p:cNvPr id="348" name="Google Shape;348;p34"/>
          <p:cNvPicPr preferRelativeResize="0"/>
          <p:nvPr/>
        </p:nvPicPr>
        <p:blipFill rotWithShape="1">
          <a:blip r:embed="rId4">
            <a:alphaModFix/>
          </a:blip>
          <a:srcRect/>
          <a:stretch/>
        </p:blipFill>
        <p:spPr>
          <a:xfrm>
            <a:off x="242321" y="240814"/>
            <a:ext cx="1252142" cy="955938"/>
          </a:xfrm>
          <a:prstGeom prst="rect">
            <a:avLst/>
          </a:prstGeom>
          <a:noFill/>
          <a:ln>
            <a:noFill/>
          </a:ln>
        </p:spPr>
      </p:pic>
      <p:pic>
        <p:nvPicPr>
          <p:cNvPr id="349" name="Google Shape;349;p34"/>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350" name="Google Shape;350;p34"/>
          <p:cNvPicPr preferRelativeResize="0"/>
          <p:nvPr/>
        </p:nvPicPr>
        <p:blipFill rotWithShape="1">
          <a:blip r:embed="rId6">
            <a:alphaModFix/>
          </a:blip>
          <a:srcRect/>
          <a:stretch/>
        </p:blipFill>
        <p:spPr>
          <a:xfrm>
            <a:off x="17779" y="12698"/>
            <a:ext cx="1784388" cy="13817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56" name="Google Shape;356;p35"/>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अनुत्तीर्ण स्थिति</a:t>
            </a:r>
            <a:endParaRPr sz="4800" b="1" i="0" u="none" strike="noStrike" cap="none">
              <a:solidFill>
                <a:srgbClr val="C00000"/>
              </a:solidFill>
              <a:latin typeface="Open Sans"/>
              <a:ea typeface="Open Sans"/>
              <a:cs typeface="Open Sans"/>
              <a:sym typeface="Open Sans"/>
            </a:endParaRPr>
          </a:p>
        </p:txBody>
      </p:sp>
      <p:sp>
        <p:nvSpPr>
          <p:cNvPr id="357" name="Google Shape;357;p35"/>
          <p:cNvSpPr txBox="1"/>
          <p:nvPr/>
        </p:nvSpPr>
        <p:spPr>
          <a:xfrm>
            <a:off x="4260850" y="1609090"/>
            <a:ext cx="7712710" cy="4880610"/>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यदि आप किसी पाठ-पश्चात टेस्ट में पास नहीं होते, तो अगले दिन एक और अवसर आप को मिलेगा। लेकिन यदि आप व्यावहारिक मूल्यांकन में पास नहीं होते, तो आप अंतिम व्यावहारिक परीक्षा में भाग लेने के पात्र नहीं होंगे। ऐसी स्थिति में आप शेष पाठ्यक्रम में भाग ले सकते हैं, लेकिन आपको केवल </a:t>
            </a:r>
            <a:r>
              <a:rPr lang="hi-IN" sz="2400" b="0" i="0" u="none" strike="noStrike" cap="none">
                <a:solidFill>
                  <a:schemeClr val="dk1"/>
                </a:solidFill>
                <a:latin typeface="Open Sans"/>
                <a:ea typeface="Open Sans"/>
                <a:cs typeface="Open Sans"/>
                <a:sym typeface="Open Sans"/>
              </a:rPr>
              <a:t>Letter of Attendance</a:t>
            </a:r>
            <a:r>
              <a:rPr lang="hi-IN" sz="2800" b="0" i="0" u="none" strike="noStrike" cap="none">
                <a:solidFill>
                  <a:schemeClr val="dk1"/>
                </a:solidFill>
                <a:latin typeface="Open Sans"/>
                <a:ea typeface="Open Sans"/>
                <a:cs typeface="Open Sans"/>
                <a:sym typeface="Open Sans"/>
              </a:rPr>
              <a:t> (उपस्थिति प्रमाण पत्र) मिलेगा।</a:t>
            </a:r>
            <a:endParaRPr sz="2800" b="0" i="0" u="none" strike="noStrike" cap="none">
              <a:solidFill>
                <a:srgbClr val="000000"/>
              </a:solidFill>
              <a:latin typeface="Open Sans"/>
              <a:ea typeface="Open Sans"/>
              <a:cs typeface="Open Sans"/>
              <a:sym typeface="Open Sans"/>
            </a:endParaRPr>
          </a:p>
        </p:txBody>
      </p:sp>
      <p:pic>
        <p:nvPicPr>
          <p:cNvPr id="358" name="Google Shape;358;p35"/>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59" name="Google Shape;359;p35"/>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60" name="Google Shape;360;p35"/>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61" name="Google Shape;361;p35"/>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62" name="Google Shape;362;p35"/>
          <p:cNvPicPr preferRelativeResize="0"/>
          <p:nvPr/>
        </p:nvPicPr>
        <p:blipFill rotWithShape="1">
          <a:blip r:embed="rId7">
            <a:alphaModFix/>
          </a:blip>
          <a:srcRect/>
          <a:stretch/>
        </p:blipFill>
        <p:spPr>
          <a:xfrm>
            <a:off x="17779" y="12698"/>
            <a:ext cx="2041840" cy="13817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68" name="Google Shape;368;p36"/>
          <p:cNvSpPr txBox="1"/>
          <p:nvPr/>
        </p:nvSpPr>
        <p:spPr>
          <a:xfrm>
            <a:off x="339566" y="3230213"/>
            <a:ext cx="3724569" cy="69460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अनुत्तीर्ण स्थिति:</a:t>
            </a:r>
            <a:endParaRPr sz="4000" b="1" i="0" u="none" strike="noStrike" cap="none">
              <a:solidFill>
                <a:srgbClr val="C00000"/>
              </a:solidFill>
              <a:latin typeface="Open Sans"/>
              <a:ea typeface="Open Sans"/>
              <a:cs typeface="Open Sans"/>
              <a:sym typeface="Open Sans"/>
            </a:endParaRPr>
          </a:p>
        </p:txBody>
      </p:sp>
      <p:sp>
        <p:nvSpPr>
          <p:cNvPr id="369" name="Google Shape;369;p36"/>
          <p:cNvSpPr txBox="1"/>
          <p:nvPr/>
        </p:nvSpPr>
        <p:spPr>
          <a:xfrm>
            <a:off x="4260850" y="1689100"/>
            <a:ext cx="7870190" cy="4625975"/>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अंतिम व्यावहारिक मूल्यांकन एक कृत्रिम CSSR घटना पर आधारित होगा । यह केवल पास या फेल का मूल्यांकन होगा । अंतिम व्यावहारिक के लिए कोई पुनः अवसर (मे़क-अप) नहीं होगा । यह तीन चरणों में विभाजित होगा, जिसकी कुल अवधि नौ (9) घंटे होगी । इसका विस्तृत विवरण पाठ 13 में पाया जा सकता है । </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5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p:txBody>
      </p:sp>
      <p:pic>
        <p:nvPicPr>
          <p:cNvPr id="370" name="Google Shape;370;p36"/>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71" name="Google Shape;371;p36"/>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72" name="Google Shape;372;p36"/>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73" name="Google Shape;373;p36"/>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74" name="Google Shape;374;p36"/>
          <p:cNvPicPr preferRelativeResize="0"/>
          <p:nvPr/>
        </p:nvPicPr>
        <p:blipFill rotWithShape="1">
          <a:blip r:embed="rId7">
            <a:alphaModFix/>
          </a:blip>
          <a:srcRect/>
          <a:stretch/>
        </p:blipFill>
        <p:spPr>
          <a:xfrm>
            <a:off x="17778" y="12698"/>
            <a:ext cx="1926431" cy="13817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80" name="Google Shape;380;p37"/>
          <p:cNvSpPr txBox="1"/>
          <p:nvPr/>
        </p:nvSpPr>
        <p:spPr>
          <a:xfrm>
            <a:off x="339566" y="3230213"/>
            <a:ext cx="3724569" cy="69460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अनुत्तीर्ण स्थिति:</a:t>
            </a:r>
            <a:endParaRPr sz="4000" b="1" i="0" u="none" strike="noStrike" cap="none">
              <a:solidFill>
                <a:srgbClr val="C00000"/>
              </a:solidFill>
              <a:latin typeface="Open Sans"/>
              <a:ea typeface="Open Sans"/>
              <a:cs typeface="Open Sans"/>
              <a:sym typeface="Open Sans"/>
            </a:endParaRPr>
          </a:p>
        </p:txBody>
      </p:sp>
      <p:sp>
        <p:nvSpPr>
          <p:cNvPr id="381" name="Google Shape;381;p37"/>
          <p:cNvSpPr txBox="1"/>
          <p:nvPr/>
        </p:nvSpPr>
        <p:spPr>
          <a:xfrm>
            <a:off x="4260850" y="3035808"/>
            <a:ext cx="7870190" cy="3279267"/>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सभी पाठ्यक्रम आवश्यकताओं को सफलतापूर्वक पूरा करने के बाद आपको पूर्णता प्रमाणपत्र</a:t>
            </a:r>
            <a:r>
              <a:rPr lang="hi-IN" sz="2400" b="0" i="0" u="none" strike="noStrike" cap="none">
                <a:solidFill>
                  <a:schemeClr val="dk1"/>
                </a:solidFill>
                <a:latin typeface="Open Sans"/>
                <a:ea typeface="Open Sans"/>
                <a:cs typeface="Open Sans"/>
                <a:sym typeface="Open Sans"/>
              </a:rPr>
              <a:t> (Certificate of Completion)</a:t>
            </a:r>
            <a:r>
              <a:rPr lang="hi-IN" sz="2800" b="0" i="0" u="none" strike="noStrike" cap="none">
                <a:solidFill>
                  <a:schemeClr val="dk1"/>
                </a:solidFill>
                <a:latin typeface="Open Sans"/>
                <a:ea typeface="Open Sans"/>
                <a:cs typeface="Open Sans"/>
                <a:sym typeface="Open Sans"/>
              </a:rPr>
              <a:t> प्रदान किया जाएगा ।</a:t>
            </a:r>
            <a:endParaRPr sz="2800" b="0" i="0" u="none" strike="noStrike" cap="none">
              <a:solidFill>
                <a:schemeClr val="dk1"/>
              </a:solidFill>
              <a:latin typeface="Open Sans"/>
              <a:ea typeface="Open Sans"/>
              <a:cs typeface="Open Sans"/>
              <a:sym typeface="Open Sans"/>
            </a:endParaRPr>
          </a:p>
        </p:txBody>
      </p:sp>
      <p:pic>
        <p:nvPicPr>
          <p:cNvPr id="382" name="Google Shape;382;p37"/>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83" name="Google Shape;383;p37"/>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84" name="Google Shape;384;p37"/>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85" name="Google Shape;385;p37"/>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86" name="Google Shape;386;p37"/>
          <p:cNvPicPr preferRelativeResize="0"/>
          <p:nvPr/>
        </p:nvPicPr>
        <p:blipFill rotWithShape="1">
          <a:blip r:embed="rId7">
            <a:alphaModFix/>
          </a:blip>
          <a:srcRect/>
          <a:stretch/>
        </p:blipFill>
        <p:spPr>
          <a:xfrm>
            <a:off x="17778" y="12698"/>
            <a:ext cx="1926431" cy="13817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92" name="Google Shape;392;p38"/>
          <p:cNvSpPr txBox="1"/>
          <p:nvPr/>
        </p:nvSpPr>
        <p:spPr>
          <a:xfrm>
            <a:off x="339566" y="2164896"/>
            <a:ext cx="3724569" cy="229298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कार्यक्रम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व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उपस्थिति</a:t>
            </a:r>
            <a:endParaRPr sz="4800" b="1" i="0" u="none" strike="noStrike" cap="none">
              <a:solidFill>
                <a:srgbClr val="C00000"/>
              </a:solidFill>
              <a:latin typeface="Open Sans"/>
              <a:ea typeface="Open Sans"/>
              <a:cs typeface="Open Sans"/>
              <a:sym typeface="Open Sans"/>
            </a:endParaRPr>
          </a:p>
        </p:txBody>
      </p:sp>
      <p:sp>
        <p:nvSpPr>
          <p:cNvPr id="393" name="Google Shape;393;p38"/>
          <p:cNvSpPr txBox="1"/>
          <p:nvPr/>
        </p:nvSpPr>
        <p:spPr>
          <a:xfrm>
            <a:off x="4260850" y="1671255"/>
            <a:ext cx="7712075" cy="4706880"/>
          </a:xfrm>
          <a:prstGeom prst="rect">
            <a:avLst/>
          </a:prstGeom>
          <a:noFill/>
          <a:ln>
            <a:noFill/>
          </a:ln>
        </p:spPr>
        <p:txBody>
          <a:bodyPr spcFirstLastPara="1" wrap="square" lIns="39125" tIns="39125" rIns="39125" bIns="391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rgbClr val="FF0000"/>
                </a:solidFill>
                <a:latin typeface="Open Sans"/>
                <a:ea typeface="Open Sans"/>
                <a:cs typeface="Open Sans"/>
                <a:sym typeface="Open Sans"/>
              </a:rPr>
              <a:t>उपस्थिति और भागीदारी के नियम:</a:t>
            </a:r>
            <a:endParaRPr sz="2400" b="0" i="0" u="none" strike="noStrike" cap="none">
              <a:solidFill>
                <a:srgbClr val="FF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000000"/>
              </a:buClr>
              <a:buSzPts val="2800"/>
              <a:buFont typeface="Noto Sans Symbols"/>
              <a:buChar char="▪"/>
            </a:pPr>
            <a:r>
              <a:rPr lang="hi-IN" sz="2400" b="0" i="0" u="none" strike="noStrike" cap="none">
                <a:solidFill>
                  <a:schemeClr val="dk1"/>
                </a:solidFill>
                <a:latin typeface="Open Sans"/>
                <a:ea typeface="Open Sans"/>
                <a:cs typeface="Open Sans"/>
                <a:sym typeface="Open Sans"/>
              </a:rPr>
              <a:t>सभी कक्षाओं और पाठ्यक्रम गतिविधियों में भाग लेना अनिवार्य है ।</a:t>
            </a:r>
            <a:endParaRPr sz="2400" b="0" i="0" u="none" strike="noStrike" cap="none">
              <a:solidFill>
                <a:schemeClr val="dk1"/>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000000"/>
              </a:buClr>
              <a:buSzPts val="2800"/>
              <a:buFont typeface="Noto Sans Symbols"/>
              <a:buChar char="▪"/>
            </a:pPr>
            <a:r>
              <a:rPr lang="hi-IN" sz="2400" b="0" i="0" u="none" strike="noStrike" cap="none">
                <a:solidFill>
                  <a:schemeClr val="dk1"/>
                </a:solidFill>
                <a:latin typeface="Open Sans"/>
                <a:ea typeface="Open Sans"/>
                <a:cs typeface="Open Sans"/>
                <a:sym typeface="Open Sans"/>
              </a:rPr>
              <a:t>समय की पाबंदी – प्रतिभागियों में आपसी सम्मान और जिम्मेदारी बढ़ाती है ।</a:t>
            </a:r>
            <a:endParaRPr sz="2400" b="0" i="0" u="none" strike="noStrike" cap="none">
              <a:solidFill>
                <a:schemeClr val="dk1"/>
              </a:solidFill>
              <a:latin typeface="Open Sans"/>
              <a:ea typeface="Open Sans"/>
              <a:cs typeface="Open Sans"/>
              <a:sym typeface="Open Sans"/>
            </a:endParaRPr>
          </a:p>
          <a:p>
            <a:pPr marL="342900" marR="0" lvl="0" indent="-165100" algn="just" rtl="0">
              <a:lnSpc>
                <a:spcPct val="100000"/>
              </a:lnSpc>
              <a:spcBef>
                <a:spcPts val="0"/>
              </a:spcBef>
              <a:spcAft>
                <a:spcPts val="0"/>
              </a:spcAft>
              <a:buClr>
                <a:srgbClr val="000000"/>
              </a:buClr>
              <a:buSzPts val="2800"/>
              <a:buFont typeface="Noto Sans Symbols"/>
              <a:buNone/>
            </a:pPr>
            <a:endParaRPr sz="24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rgbClr val="FF0000"/>
                </a:solidFill>
                <a:latin typeface="Open Sans"/>
                <a:ea typeface="Open Sans"/>
                <a:cs typeface="Open Sans"/>
                <a:sym typeface="Open Sans"/>
              </a:rPr>
              <a:t>अनुपस्थिति और देरी:</a:t>
            </a:r>
            <a:endParaRPr sz="2400" b="0" i="0" u="none" strike="noStrike" cap="none">
              <a:solidFill>
                <a:srgbClr val="FF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400"/>
              <a:buFont typeface="Arial"/>
              <a:buNone/>
            </a:pPr>
            <a:r>
              <a:rPr lang="hi-IN" sz="2400" b="0" i="0" u="none" strike="noStrike" cap="none">
                <a:solidFill>
                  <a:schemeClr val="dk1"/>
                </a:solidFill>
                <a:latin typeface="Open Sans"/>
                <a:ea typeface="Open Sans"/>
                <a:cs typeface="Open Sans"/>
                <a:sym typeface="Open Sans"/>
              </a:rPr>
              <a:t>देर से आना और कक्षा छोड़ना स्वीकार्य नहीं है । केवल विशेष परिस्थितियों में अधिकतम 15 मिनट की एक बार देर की अनुमति होगी । बिना कारण देर से आने या अनुपस्थित रहने पर आप पाठ्यक्रम पास नहीं कर पाएंगे ।</a:t>
            </a:r>
            <a:endParaRPr sz="2400" b="0" i="0" u="none" strike="noStrike" cap="none">
              <a:solidFill>
                <a:schemeClr val="dk1"/>
              </a:solidFill>
              <a:latin typeface="Open Sans"/>
              <a:ea typeface="Open Sans"/>
              <a:cs typeface="Open Sans"/>
              <a:sym typeface="Open Sans"/>
            </a:endParaRPr>
          </a:p>
        </p:txBody>
      </p:sp>
      <p:pic>
        <p:nvPicPr>
          <p:cNvPr id="394" name="Google Shape;394;p38"/>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395" name="Google Shape;395;p38"/>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396" name="Google Shape;396;p38"/>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397" name="Google Shape;397;p38"/>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398" name="Google Shape;398;p38"/>
          <p:cNvPicPr preferRelativeResize="0"/>
          <p:nvPr/>
        </p:nvPicPr>
        <p:blipFill rotWithShape="1">
          <a:blip r:embed="rId7">
            <a:alphaModFix/>
          </a:blip>
          <a:srcRect/>
          <a:stretch/>
        </p:blipFill>
        <p:spPr>
          <a:xfrm>
            <a:off x="17779" y="12698"/>
            <a:ext cx="1899798" cy="13817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04" name="Google Shape;404;p39"/>
          <p:cNvSpPr txBox="1"/>
          <p:nvPr/>
        </p:nvSpPr>
        <p:spPr>
          <a:xfrm>
            <a:off x="339566" y="2351324"/>
            <a:ext cx="3724569" cy="229298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कार्यक्रम</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 व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उपस्थिति</a:t>
            </a:r>
            <a:endParaRPr sz="4800" b="1" i="0" u="none" strike="noStrike" cap="none">
              <a:solidFill>
                <a:srgbClr val="C00000"/>
              </a:solidFill>
              <a:latin typeface="Open Sans"/>
              <a:ea typeface="Open Sans"/>
              <a:cs typeface="Open Sans"/>
              <a:sym typeface="Open Sans"/>
            </a:endParaRPr>
          </a:p>
        </p:txBody>
      </p:sp>
      <p:sp>
        <p:nvSpPr>
          <p:cNvPr id="405" name="Google Shape;405;p39"/>
          <p:cNvSpPr txBox="1"/>
          <p:nvPr/>
        </p:nvSpPr>
        <p:spPr>
          <a:xfrm>
            <a:off x="4260850" y="1787525"/>
            <a:ext cx="7390130" cy="3416300"/>
          </a:xfrm>
          <a:prstGeom prst="rect">
            <a:avLst/>
          </a:prstGeom>
          <a:noFill/>
          <a:ln>
            <a:noFill/>
          </a:ln>
        </p:spPr>
        <p:txBody>
          <a:bodyPr spcFirstLastPara="1" wrap="square" lIns="39125" tIns="39125" rIns="39125" bIns="39125" anchor="t" anchorCtr="0">
            <a:noAutofit/>
          </a:bodyPr>
          <a:lstStyle/>
          <a:p>
            <a:pPr marL="342900" marR="0" lvl="0" indent="-342900" algn="just" rtl="0">
              <a:lnSpc>
                <a:spcPct val="150000"/>
              </a:lnSpc>
              <a:spcBef>
                <a:spcPts val="0"/>
              </a:spcBef>
              <a:spcAft>
                <a:spcPts val="0"/>
              </a:spcAft>
              <a:buClr>
                <a:srgbClr val="000000"/>
              </a:buClr>
              <a:buSzPts val="2800"/>
              <a:buFont typeface="Noto Sans Symbols"/>
              <a:buChar char="▪"/>
            </a:pPr>
            <a:r>
              <a:rPr lang="hi-IN" sz="2800" b="0" i="0" u="none" strike="noStrike" cap="none">
                <a:solidFill>
                  <a:schemeClr val="dk1"/>
                </a:solidFill>
                <a:latin typeface="Open Sans"/>
                <a:ea typeface="Open Sans"/>
                <a:cs typeface="Open Sans"/>
                <a:sym typeface="Open Sans"/>
              </a:rPr>
              <a:t>सभी पाठ्यक्रम गतिविधियों (व्याख्यान, व्यावहारिक अभ्यास और मूल्यांकन) में भाग लेना अनिवार्य है ।</a:t>
            </a:r>
            <a:endParaRPr sz="2800" b="0" i="0" u="none" strike="noStrike" cap="none">
              <a:solidFill>
                <a:schemeClr val="dk1"/>
              </a:solidFill>
              <a:latin typeface="Open Sans"/>
              <a:ea typeface="Open Sans"/>
              <a:cs typeface="Open Sans"/>
              <a:sym typeface="Open Sans"/>
            </a:endParaRPr>
          </a:p>
          <a:p>
            <a:pPr marL="342900" marR="0" lvl="0" indent="-342900" algn="just" rtl="0">
              <a:lnSpc>
                <a:spcPct val="150000"/>
              </a:lnSpc>
              <a:spcBef>
                <a:spcPts val="0"/>
              </a:spcBef>
              <a:spcAft>
                <a:spcPts val="0"/>
              </a:spcAft>
              <a:buClr>
                <a:srgbClr val="000000"/>
              </a:buClr>
              <a:buSzPts val="2800"/>
              <a:buFont typeface="Noto Sans Symbols"/>
              <a:buChar char="▪"/>
            </a:pPr>
            <a:r>
              <a:rPr lang="hi-IN" sz="2800" b="0" i="0" u="none" strike="noStrike" cap="none">
                <a:solidFill>
                  <a:schemeClr val="dk1"/>
                </a:solidFill>
                <a:latin typeface="Open Sans"/>
                <a:ea typeface="Open Sans"/>
                <a:cs typeface="Open Sans"/>
                <a:sym typeface="Open Sans"/>
              </a:rPr>
              <a:t>केवल वास्तविक आपातकाल में ही पाठ्यक्रम बाधित हो सकता है । टेलीफोन कॉल्स प्रशासनिक कर्मचारी संभालेंगे और संदेश आपको देंगे ।</a:t>
            </a:r>
            <a:endParaRPr sz="2800" b="0" i="0" u="none" strike="noStrike" cap="none">
              <a:solidFill>
                <a:schemeClr val="dk1"/>
              </a:solidFill>
              <a:latin typeface="Open Sans"/>
              <a:ea typeface="Open Sans"/>
              <a:cs typeface="Open Sans"/>
              <a:sym typeface="Open Sans"/>
            </a:endParaRPr>
          </a:p>
        </p:txBody>
      </p:sp>
      <p:pic>
        <p:nvPicPr>
          <p:cNvPr id="406" name="Google Shape;406;p39"/>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07" name="Google Shape;407;p39"/>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08" name="Google Shape;408;p39"/>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09" name="Google Shape;409;p39"/>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10" name="Google Shape;410;p39"/>
          <p:cNvPicPr preferRelativeResize="0"/>
          <p:nvPr/>
        </p:nvPicPr>
        <p:blipFill rotWithShape="1">
          <a:blip r:embed="rId7">
            <a:alphaModFix/>
          </a:blip>
          <a:srcRect/>
          <a:stretch/>
        </p:blipFill>
        <p:spPr>
          <a:xfrm>
            <a:off x="17779" y="12698"/>
            <a:ext cx="1997452" cy="13817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16" name="Google Shape;416;p40"/>
          <p:cNvSpPr txBox="1"/>
          <p:nvPr/>
        </p:nvSpPr>
        <p:spPr>
          <a:xfrm>
            <a:off x="339566" y="3230213"/>
            <a:ext cx="372456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प्रतिभागी प्रतिक्रिया</a:t>
            </a:r>
            <a:endParaRPr sz="4800" b="0" i="0" u="none" strike="noStrike" cap="none">
              <a:solidFill>
                <a:schemeClr val="dk1"/>
              </a:solidFill>
              <a:latin typeface="Open Sans"/>
              <a:ea typeface="Open Sans"/>
              <a:cs typeface="Open Sans"/>
              <a:sym typeface="Open Sans"/>
            </a:endParaRPr>
          </a:p>
        </p:txBody>
      </p:sp>
      <p:sp>
        <p:nvSpPr>
          <p:cNvPr id="417" name="Google Shape;417;p40"/>
          <p:cNvSpPr txBox="1"/>
          <p:nvPr/>
        </p:nvSpPr>
        <p:spPr>
          <a:xfrm>
            <a:off x="4326877" y="1756054"/>
            <a:ext cx="7525557" cy="3955415"/>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00000"/>
              </a:lnSpc>
              <a:spcBef>
                <a:spcPts val="0"/>
              </a:spcBef>
              <a:spcAft>
                <a:spcPts val="0"/>
              </a:spcAft>
              <a:buClr>
                <a:srgbClr val="FF0000"/>
              </a:buClr>
              <a:buSzPts val="3200"/>
              <a:buFont typeface="Noto Sans Symbols"/>
              <a:buChar char="▪"/>
            </a:pPr>
            <a:r>
              <a:rPr lang="hi-IN" sz="2800" b="1" i="0" u="none" strike="noStrike" cap="none">
                <a:solidFill>
                  <a:srgbClr val="FF0000"/>
                </a:solidFill>
                <a:latin typeface="Open Sans"/>
                <a:ea typeface="Open Sans"/>
                <a:cs typeface="Open Sans"/>
                <a:sym typeface="Open Sans"/>
              </a:rPr>
              <a:t>दैनिक प्रतिक्रिया:</a:t>
            </a:r>
            <a:r>
              <a:rPr lang="hi-IN" sz="2800" b="0" i="0" u="none" strike="noStrike" cap="none">
                <a:solidFill>
                  <a:schemeClr val="dk1"/>
                </a:solidFill>
                <a:latin typeface="Open Sans"/>
                <a:ea typeface="Open Sans"/>
                <a:cs typeface="Open Sans"/>
                <a:sym typeface="Open Sans"/>
              </a:rPr>
              <a:t> हर दिन के अंत में संक्षिप्त मौखिक प्रतिक्रिया सत्र होगा । इसमें पाठ्यक्रम की ताकत और सुधार योग्य पहलुओं पर चर्चा होगी । प्रत्येक पाठ के अंत में </a:t>
            </a:r>
            <a:r>
              <a:rPr lang="hi-IN" sz="2400" b="0" i="0" u="none" strike="noStrike" cap="none">
                <a:solidFill>
                  <a:schemeClr val="dk1"/>
                </a:solidFill>
                <a:latin typeface="Open Sans"/>
                <a:ea typeface="Open Sans"/>
                <a:cs typeface="Open Sans"/>
                <a:sym typeface="Open Sans"/>
              </a:rPr>
              <a:t>Lesson Evaluation Form</a:t>
            </a:r>
            <a:r>
              <a:rPr lang="hi-IN" sz="2800" b="0" i="0" u="none" strike="noStrike" cap="none">
                <a:solidFill>
                  <a:schemeClr val="dk1"/>
                </a:solidFill>
                <a:latin typeface="Open Sans"/>
                <a:ea typeface="Open Sans"/>
                <a:cs typeface="Open Sans"/>
                <a:sym typeface="Open Sans"/>
              </a:rPr>
              <a:t> भरना होगा ।</a:t>
            </a:r>
            <a:endParaRPr sz="28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FF0000"/>
              </a:buClr>
              <a:buSzPts val="3200"/>
              <a:buFont typeface="Noto Sans Symbols"/>
              <a:buChar char="▪"/>
            </a:pPr>
            <a:r>
              <a:rPr lang="hi-IN" sz="2800" b="1" i="0" u="none" strike="noStrike" cap="none">
                <a:solidFill>
                  <a:srgbClr val="FF0000"/>
                </a:solidFill>
                <a:latin typeface="Open Sans"/>
                <a:ea typeface="Open Sans"/>
                <a:cs typeface="Open Sans"/>
                <a:sym typeface="Open Sans"/>
              </a:rPr>
              <a:t>समग्र प्रतिक्रिया: </a:t>
            </a:r>
            <a:r>
              <a:rPr lang="hi-IN" sz="2800" b="0" i="0" u="none" strike="noStrike" cap="none">
                <a:solidFill>
                  <a:schemeClr val="dk1"/>
                </a:solidFill>
                <a:latin typeface="Open Sans"/>
                <a:ea typeface="Open Sans"/>
                <a:cs typeface="Open Sans"/>
                <a:sym typeface="Open Sans"/>
              </a:rPr>
              <a:t>सभी पाठ और अंतिम व्यावहारिक मूल्यांकन के बाद आपको कुल पाठ्यक्रम पर प्रतिक्रिया देने के लिए कहा जाएगा । आपकी टिप्पणियाँ भविष्य में पाठ्यक्रम सुधारने में बहुत सहायक होंगी ।</a:t>
            </a:r>
            <a:endParaRPr sz="2800" b="0" i="0" u="none" strike="noStrike" cap="none">
              <a:solidFill>
                <a:schemeClr val="dk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19" name="Google Shape;419;p40"/>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20" name="Google Shape;420;p40"/>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21" name="Google Shape;421;p40"/>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22" name="Google Shape;422;p40"/>
          <p:cNvPicPr preferRelativeResize="0"/>
          <p:nvPr/>
        </p:nvPicPr>
        <p:blipFill rotWithShape="1">
          <a:blip r:embed="rId7">
            <a:alphaModFix/>
          </a:blip>
          <a:srcRect/>
          <a:stretch/>
        </p:blipFill>
        <p:spPr>
          <a:xfrm>
            <a:off x="17779" y="12698"/>
            <a:ext cx="1997452" cy="13817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28" name="Google Shape;428;p41"/>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आवश्यक प्रपत्र</a:t>
            </a:r>
            <a:endParaRPr sz="4800" b="0" i="0" u="none" strike="noStrike" cap="none">
              <a:solidFill>
                <a:schemeClr val="dk1"/>
              </a:solidFill>
              <a:latin typeface="Open Sans"/>
              <a:ea typeface="Open Sans"/>
              <a:cs typeface="Open Sans"/>
              <a:sym typeface="Open Sans"/>
            </a:endParaRPr>
          </a:p>
        </p:txBody>
      </p:sp>
      <p:sp>
        <p:nvSpPr>
          <p:cNvPr id="429" name="Google Shape;429;p41"/>
          <p:cNvSpPr txBox="1"/>
          <p:nvPr/>
        </p:nvSpPr>
        <p:spPr>
          <a:xfrm>
            <a:off x="4260850" y="1976755"/>
            <a:ext cx="7458075" cy="4045585"/>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2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यदि आपने अभी तक नहीं किया है, तो सुनिश्चित करें कि आपने</a:t>
            </a:r>
            <a:r>
              <a:rPr lang="hi-IN" sz="2000" b="0" i="0" u="none" strike="noStrike" cap="none">
                <a:solidFill>
                  <a:schemeClr val="dk1"/>
                </a:solidFill>
                <a:latin typeface="Open Sans"/>
                <a:ea typeface="Open Sans"/>
                <a:cs typeface="Open Sans"/>
                <a:sym typeface="Open Sans"/>
              </a:rPr>
              <a:t> CSSR</a:t>
            </a:r>
            <a:r>
              <a:rPr lang="hi-IN" sz="2800" b="0" i="0" u="none" strike="noStrike" cap="none">
                <a:solidFill>
                  <a:schemeClr val="dk1"/>
                </a:solidFill>
                <a:latin typeface="Open Sans"/>
                <a:ea typeface="Open Sans"/>
                <a:cs typeface="Open Sans"/>
                <a:sym typeface="Open Sans"/>
              </a:rPr>
              <a:t> पाठ्यक्रम के सभी आवश्यक प्रपत्र पूरे करके जमा कर दिए हैं। इनमें स्वास्थ्य, आहार और दायित्व मुक्त </a:t>
            </a:r>
            <a:r>
              <a:rPr lang="hi-IN" sz="2400" b="0" i="0" u="none" strike="noStrike" cap="none">
                <a:solidFill>
                  <a:schemeClr val="dk1"/>
                </a:solidFill>
                <a:latin typeface="Open Sans"/>
                <a:ea typeface="Open Sans"/>
                <a:cs typeface="Open Sans"/>
                <a:sym typeface="Open Sans"/>
              </a:rPr>
              <a:t>(liability release)</a:t>
            </a:r>
            <a:r>
              <a:rPr lang="hi-IN" sz="2800" b="0" i="0" u="none" strike="noStrike" cap="none">
                <a:solidFill>
                  <a:schemeClr val="dk1"/>
                </a:solidFill>
                <a:latin typeface="Open Sans"/>
                <a:ea typeface="Open Sans"/>
                <a:cs typeface="Open Sans"/>
                <a:sym typeface="Open Sans"/>
              </a:rPr>
              <a:t> से संबंधित प्रपत्र शामिल हैं।</a:t>
            </a:r>
            <a:endParaRPr sz="2800" b="0" i="0" u="none" strike="noStrike" cap="none">
              <a:solidFill>
                <a:schemeClr val="dk1"/>
              </a:solidFill>
              <a:latin typeface="Open Sans"/>
              <a:ea typeface="Open Sans"/>
              <a:cs typeface="Open Sans"/>
              <a:sym typeface="Open Sans"/>
            </a:endParaRPr>
          </a:p>
        </p:txBody>
      </p:sp>
      <p:pic>
        <p:nvPicPr>
          <p:cNvPr id="430" name="Google Shape;430;p41"/>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31" name="Google Shape;431;p41"/>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32" name="Google Shape;432;p41"/>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33" name="Google Shape;433;p41"/>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34" name="Google Shape;434;p41"/>
          <p:cNvPicPr preferRelativeResize="0"/>
          <p:nvPr/>
        </p:nvPicPr>
        <p:blipFill rotWithShape="1">
          <a:blip r:embed="rId7">
            <a:alphaModFix/>
          </a:blip>
          <a:srcRect/>
          <a:stretch/>
        </p:blipFill>
        <p:spPr>
          <a:xfrm>
            <a:off x="17778" y="12698"/>
            <a:ext cx="2032963" cy="13817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2"/>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40" name="Google Shape;440;p42"/>
          <p:cNvSpPr txBox="1"/>
          <p:nvPr/>
        </p:nvSpPr>
        <p:spPr>
          <a:xfrm>
            <a:off x="339566" y="3026026"/>
            <a:ext cx="3724569" cy="229298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सुविधाएँ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व</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 नियम</a:t>
            </a:r>
            <a:endParaRPr sz="4800" b="1" i="0" u="none" strike="noStrike" cap="none">
              <a:solidFill>
                <a:srgbClr val="C00000"/>
              </a:solidFill>
              <a:latin typeface="Open Sans"/>
              <a:ea typeface="Open Sans"/>
              <a:cs typeface="Open Sans"/>
              <a:sym typeface="Open Sans"/>
            </a:endParaRPr>
          </a:p>
        </p:txBody>
      </p:sp>
      <p:sp>
        <p:nvSpPr>
          <p:cNvPr id="441" name="Google Shape;441;p42"/>
          <p:cNvSpPr txBox="1"/>
          <p:nvPr/>
        </p:nvSpPr>
        <p:spPr>
          <a:xfrm>
            <a:off x="4261104" y="1746531"/>
            <a:ext cx="7525557" cy="4817110"/>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कक्षा शिष्टाचार:</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किसी भी इमारत के अंदर धूम्रपान निषिद्ध है । आप केवल ब्रेक में बाहर धूम्रपान कर सकते हैं ।</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भोजन व्यवस्था </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आवास और खर्चे:</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कौन से खर्चे कवर होंगे</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कौन से खर्चे कवर नहीं होंगे</a:t>
            </a:r>
            <a:endParaRPr sz="2800" b="0" i="0" u="none" strike="noStrike" cap="none">
              <a:solidFill>
                <a:srgbClr val="000000"/>
              </a:solidFill>
              <a:latin typeface="Open Sans"/>
              <a:ea typeface="Open Sans"/>
              <a:cs typeface="Open Sans"/>
              <a:sym typeface="Open Sans"/>
            </a:endParaRPr>
          </a:p>
        </p:txBody>
      </p:sp>
      <p:pic>
        <p:nvPicPr>
          <p:cNvPr id="442" name="Google Shape;442;p42"/>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43" name="Google Shape;443;p42"/>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44" name="Google Shape;444;p42"/>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45" name="Google Shape;445;p42"/>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46" name="Google Shape;446;p42"/>
          <p:cNvPicPr preferRelativeResize="0"/>
          <p:nvPr/>
        </p:nvPicPr>
        <p:blipFill rotWithShape="1">
          <a:blip r:embed="rId7">
            <a:alphaModFix/>
          </a:blip>
          <a:srcRect/>
          <a:stretch/>
        </p:blipFill>
        <p:spPr>
          <a:xfrm>
            <a:off x="17778" y="12698"/>
            <a:ext cx="1917553" cy="1381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body" idx="1"/>
          </p:nvPr>
        </p:nvSpPr>
        <p:spPr>
          <a:xfrm>
            <a:off x="5722457" y="1460230"/>
            <a:ext cx="6127390" cy="463577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अपेक्षाएँ समझना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उद्देश्य और लक्ष्य पहचानना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कार्यविधि जानना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परीक्षण </a:t>
            </a:r>
            <a:r>
              <a:rPr lang="hi-IN" sz="2400">
                <a:latin typeface="Open Sans"/>
                <a:ea typeface="Open Sans"/>
                <a:cs typeface="Open Sans"/>
                <a:sym typeface="Open Sans"/>
              </a:rPr>
              <a:t>(Prac.) </a:t>
            </a:r>
            <a:r>
              <a:rPr lang="hi-IN">
                <a:latin typeface="Open Sans"/>
                <a:ea typeface="Open Sans"/>
                <a:cs typeface="Open Sans"/>
                <a:sym typeface="Open Sans"/>
              </a:rPr>
              <a:t>प्रक्रिया को समझना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सामग्री और संसाधनों की जानकारी रखना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व्यवस्थापन और कार्यसूची का पालन करना</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पाठ्यक्रम समीक्षा करना</a:t>
            </a:r>
            <a:endParaRPr>
              <a:latin typeface="Open Sans"/>
              <a:ea typeface="Open Sans"/>
              <a:cs typeface="Open Sans"/>
              <a:sym typeface="Open Sans"/>
            </a:endParaRPr>
          </a:p>
        </p:txBody>
      </p:sp>
      <p:pic>
        <p:nvPicPr>
          <p:cNvPr id="128" name="Google Shape;128;p16"/>
          <p:cNvPicPr preferRelativeResize="0"/>
          <p:nvPr/>
        </p:nvPicPr>
        <p:blipFill rotWithShape="1">
          <a:blip r:embed="rId3">
            <a:alphaModFix/>
          </a:blip>
          <a:srcRect/>
          <a:stretch/>
        </p:blipFill>
        <p:spPr>
          <a:xfrm>
            <a:off x="285453" y="328377"/>
            <a:ext cx="1353565" cy="904626"/>
          </a:xfrm>
          <a:prstGeom prst="rect">
            <a:avLst/>
          </a:prstGeom>
          <a:noFill/>
          <a:ln>
            <a:noFill/>
          </a:ln>
        </p:spPr>
      </p:pic>
      <p:pic>
        <p:nvPicPr>
          <p:cNvPr id="129" name="Google Shape;129;p16"/>
          <p:cNvPicPr preferRelativeResize="0"/>
          <p:nvPr/>
        </p:nvPicPr>
        <p:blipFill rotWithShape="1">
          <a:blip r:embed="rId4">
            <a:alphaModFix/>
          </a:blip>
          <a:srcRect/>
          <a:stretch/>
        </p:blipFill>
        <p:spPr>
          <a:xfrm>
            <a:off x="10670875" y="240814"/>
            <a:ext cx="1319842" cy="904626"/>
          </a:xfrm>
          <a:prstGeom prst="rect">
            <a:avLst/>
          </a:prstGeom>
          <a:noFill/>
          <a:ln>
            <a:noFill/>
          </a:ln>
        </p:spPr>
      </p:pic>
      <p:sp>
        <p:nvSpPr>
          <p:cNvPr id="130" name="Google Shape;130;p16"/>
          <p:cNvSpPr txBox="1">
            <a:spLocks noGrp="1"/>
          </p:cNvSpPr>
          <p:nvPr>
            <p:ph type="title"/>
          </p:nvPr>
        </p:nvSpPr>
        <p:spPr>
          <a:xfrm>
            <a:off x="285749" y="1184251"/>
            <a:ext cx="4457703" cy="86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hi-IN" sz="4800" b="1">
                <a:solidFill>
                  <a:srgbClr val="C00000"/>
                </a:solidFill>
                <a:latin typeface="Open Sans"/>
                <a:ea typeface="Open Sans"/>
                <a:cs typeface="Open Sans"/>
                <a:sym typeface="Open Sans"/>
              </a:rPr>
              <a:t>उद्देश्य</a:t>
            </a:r>
            <a:r>
              <a:rPr lang="hi-IN" sz="4800">
                <a:latin typeface="Open Sans"/>
                <a:ea typeface="Open Sans"/>
                <a:cs typeface="Open Sans"/>
                <a:sym typeface="Open Sans"/>
              </a:rPr>
              <a:t> </a:t>
            </a:r>
            <a:endParaRPr sz="4800">
              <a:latin typeface="Open Sans"/>
              <a:ea typeface="Open Sans"/>
              <a:cs typeface="Open Sans"/>
              <a:sym typeface="Open Sans"/>
            </a:endParaRPr>
          </a:p>
        </p:txBody>
      </p:sp>
      <p:sp>
        <p:nvSpPr>
          <p:cNvPr id="131" name="Google Shape;131;p16"/>
          <p:cNvSpPr txBox="1"/>
          <p:nvPr/>
        </p:nvSpPr>
        <p:spPr>
          <a:xfrm>
            <a:off x="585217" y="2195167"/>
            <a:ext cx="3858768" cy="1075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IN" sz="3200" b="0" i="0" u="none" strike="noStrike" cap="none">
                <a:solidFill>
                  <a:srgbClr val="000000"/>
                </a:solidFill>
                <a:latin typeface="Arial"/>
                <a:ea typeface="Arial"/>
                <a:cs typeface="Arial"/>
                <a:sym typeface="Arial"/>
              </a:rPr>
              <a:t>इस पाठ को पूरा करने के बाद, आप सक्षम होंगे:</a:t>
            </a:r>
            <a:endParaRPr sz="3200" b="0" i="0" u="none" strike="noStrike" cap="none">
              <a:solidFill>
                <a:srgbClr val="000000"/>
              </a:solidFill>
              <a:latin typeface="Open Sans"/>
              <a:ea typeface="Open Sans"/>
              <a:cs typeface="Open Sans"/>
              <a:sym typeface="Open Sans"/>
            </a:endParaRPr>
          </a:p>
        </p:txBody>
      </p:sp>
      <p:pic>
        <p:nvPicPr>
          <p:cNvPr id="132" name="Google Shape;132;p16"/>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133" name="Google Shape;133;p16"/>
          <p:cNvPicPr preferRelativeResize="0"/>
          <p:nvPr/>
        </p:nvPicPr>
        <p:blipFill rotWithShape="1">
          <a:blip r:embed="rId6">
            <a:alphaModFix/>
          </a:blip>
          <a:srcRect/>
          <a:stretch/>
        </p:blipFill>
        <p:spPr>
          <a:xfrm>
            <a:off x="17779" y="12698"/>
            <a:ext cx="1722244" cy="13367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3"/>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52" name="Google Shape;452;p43"/>
          <p:cNvSpPr txBox="1"/>
          <p:nvPr/>
        </p:nvSpPr>
        <p:spPr>
          <a:xfrm>
            <a:off x="339566" y="3230213"/>
            <a:ext cx="3724569" cy="229298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सुविधाएँ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व </a:t>
            </a:r>
            <a:endParaRPr sz="48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नियम</a:t>
            </a:r>
            <a:endParaRPr sz="4800" b="1" i="0" u="none" strike="noStrike" cap="none">
              <a:solidFill>
                <a:srgbClr val="C00000"/>
              </a:solidFill>
              <a:latin typeface="Open Sans"/>
              <a:ea typeface="Open Sans"/>
              <a:cs typeface="Open Sans"/>
              <a:sym typeface="Open Sans"/>
            </a:endParaRPr>
          </a:p>
        </p:txBody>
      </p:sp>
      <p:sp>
        <p:nvSpPr>
          <p:cNvPr id="453" name="Google Shape;453;p43"/>
          <p:cNvSpPr txBox="1"/>
          <p:nvPr/>
        </p:nvSpPr>
        <p:spPr>
          <a:xfrm>
            <a:off x="4261104" y="1719896"/>
            <a:ext cx="7525557" cy="4817110"/>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यात्रा: </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आरक्षण, पुष्टि, यात्रा कार्यक्रम और परिवर्तन प्रशासनिक स्टाफ संभालेगा।</a:t>
            </a:r>
            <a:endParaRPr sz="28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सुरक्षा </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आपातकालीन प्रक्रियाएँ, कक्षा से निकासी और आपातकालीन निकास मार्ग जान लें।</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सुरक्षा क्षेत्रों और बैठक बिंदुओं का स्थान समझें।</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प्राथमिक चिकित्सा किट का स्थान और उसमें उपलब्ध सामग्री देखें।</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आपातकालीन फोन नंबर नोट करें।</a:t>
            </a:r>
            <a:endParaRPr sz="2800" b="0" i="0" u="none" strike="noStrike" cap="none">
              <a:solidFill>
                <a:schemeClr val="dk1"/>
              </a:solidFill>
              <a:latin typeface="Open Sans"/>
              <a:ea typeface="Open Sans"/>
              <a:cs typeface="Open Sans"/>
              <a:sym typeface="Open Sans"/>
            </a:endParaRPr>
          </a:p>
        </p:txBody>
      </p:sp>
      <p:pic>
        <p:nvPicPr>
          <p:cNvPr id="454" name="Google Shape;454;p43"/>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55" name="Google Shape;455;p43"/>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56" name="Google Shape;456;p43"/>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57" name="Google Shape;457;p43"/>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58" name="Google Shape;458;p43"/>
          <p:cNvPicPr preferRelativeResize="0"/>
          <p:nvPr/>
        </p:nvPicPr>
        <p:blipFill rotWithShape="1">
          <a:blip r:embed="rId7">
            <a:alphaModFix/>
          </a:blip>
          <a:srcRect/>
          <a:stretch/>
        </p:blipFill>
        <p:spPr>
          <a:xfrm>
            <a:off x="17779" y="12698"/>
            <a:ext cx="2059596" cy="13817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p:nvPr/>
        </p:nvSpPr>
        <p:spPr>
          <a:xfrm>
            <a:off x="4064135" y="-14539"/>
            <a:ext cx="8178947"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464" name="Google Shape;464;p44"/>
          <p:cNvSpPr txBox="1"/>
          <p:nvPr/>
        </p:nvSpPr>
        <p:spPr>
          <a:xfrm>
            <a:off x="339566" y="3230213"/>
            <a:ext cx="3724569"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फ़ाइल</a:t>
            </a:r>
            <a:endParaRPr sz="4800" b="1" i="0" u="none" strike="noStrike" cap="none">
              <a:solidFill>
                <a:srgbClr val="C00000"/>
              </a:solidFill>
              <a:latin typeface="Open Sans"/>
              <a:ea typeface="Open Sans"/>
              <a:cs typeface="Open Sans"/>
              <a:sym typeface="Open Sans"/>
            </a:endParaRPr>
          </a:p>
        </p:txBody>
      </p:sp>
      <p:sp>
        <p:nvSpPr>
          <p:cNvPr id="465" name="Google Shape;465;p44"/>
          <p:cNvSpPr txBox="1"/>
          <p:nvPr/>
        </p:nvSpPr>
        <p:spPr>
          <a:xfrm>
            <a:off x="4260850" y="1610360"/>
            <a:ext cx="7593965" cy="4390390"/>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chemeClr val="dk1"/>
              </a:buClr>
              <a:buSzPts val="3200"/>
              <a:buFont typeface="Arial"/>
              <a:buChar char="•"/>
            </a:pPr>
            <a:r>
              <a:rPr lang="hi-IN" sz="2800" b="0" i="0" u="none" strike="noStrike" cap="none">
                <a:solidFill>
                  <a:schemeClr val="dk1"/>
                </a:solidFill>
                <a:latin typeface="Open Sans"/>
                <a:ea typeface="Open Sans"/>
                <a:cs typeface="Open Sans"/>
                <a:sym typeface="Open Sans"/>
              </a:rPr>
              <a:t>हम एक खाली फ्लिपचार्ट दीवार पर लगाएंगे, जिस पर “</a:t>
            </a:r>
            <a:r>
              <a:rPr lang="hi-IN" sz="2400" b="0" i="0" u="none" strike="noStrike" cap="none">
                <a:solidFill>
                  <a:schemeClr val="dk1"/>
                </a:solidFill>
                <a:latin typeface="Open Sans"/>
                <a:ea typeface="Open Sans"/>
                <a:cs typeface="Open Sans"/>
                <a:sym typeface="Open Sans"/>
              </a:rPr>
              <a:t>File</a:t>
            </a:r>
            <a:r>
              <a:rPr lang="hi-IN" sz="2800" b="0" i="0" u="none" strike="noStrike" cap="none">
                <a:solidFill>
                  <a:schemeClr val="dk1"/>
                </a:solidFill>
                <a:latin typeface="Open Sans"/>
                <a:ea typeface="Open Sans"/>
                <a:cs typeface="Open Sans"/>
                <a:sym typeface="Open Sans"/>
              </a:rPr>
              <a:t>” लिखा होगा ।</a:t>
            </a:r>
            <a:endParaRPr sz="2800" b="0" i="0" u="none" strike="noStrike" cap="none">
              <a:solidFill>
                <a:schemeClr val="dk1"/>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Arial"/>
              <a:buChar char="•"/>
            </a:pPr>
            <a:r>
              <a:rPr lang="hi-IN" sz="2800" b="0" i="0" u="none" strike="noStrike" cap="none">
                <a:solidFill>
                  <a:schemeClr val="dk1"/>
                </a:solidFill>
                <a:latin typeface="Open Sans"/>
                <a:ea typeface="Open Sans"/>
                <a:cs typeface="Open Sans"/>
                <a:sym typeface="Open Sans"/>
              </a:rPr>
              <a:t>इसमें वे प्रश्न और मुद्दे दर्ज किए जाएँगे जिन्हें आगे की कक्षाओं या अंतिम समीक्षा में स्पष्ट करना होगा । आप अपने प्रश्न यहाँ लिख सकते हैं ताकि भविष्य में संदर्भ लिया जा सके ।</a:t>
            </a:r>
            <a:endParaRPr sz="2800" b="0" i="0" u="none" strike="noStrike" cap="none">
              <a:solidFill>
                <a:schemeClr val="dk1"/>
              </a:solidFill>
              <a:latin typeface="Open Sans"/>
              <a:ea typeface="Open Sans"/>
              <a:cs typeface="Open Sans"/>
              <a:sym typeface="Open Sans"/>
            </a:endParaRPr>
          </a:p>
        </p:txBody>
      </p:sp>
      <p:pic>
        <p:nvPicPr>
          <p:cNvPr id="466" name="Google Shape;466;p44"/>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467" name="Google Shape;467;p44"/>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468" name="Google Shape;468;p44"/>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469" name="Google Shape;469;p44"/>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470" name="Google Shape;470;p44"/>
          <p:cNvPicPr preferRelativeResize="0"/>
          <p:nvPr/>
        </p:nvPicPr>
        <p:blipFill rotWithShape="1">
          <a:blip r:embed="rId7">
            <a:alphaModFix/>
          </a:blip>
          <a:srcRect/>
          <a:stretch/>
        </p:blipFill>
        <p:spPr>
          <a:xfrm>
            <a:off x="221942" y="57478"/>
            <a:ext cx="1809158" cy="13817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5"/>
          <p:cNvSpPr txBox="1">
            <a:spLocks noGrp="1"/>
          </p:cNvSpPr>
          <p:nvPr>
            <p:ph type="title"/>
          </p:nvPr>
        </p:nvSpPr>
        <p:spPr>
          <a:xfrm>
            <a:off x="342153" y="1028030"/>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44"/>
              <a:buFont typeface="Arial"/>
              <a:buNone/>
            </a:pPr>
            <a:r>
              <a:rPr lang="hi-IN" sz="4800" b="1">
                <a:solidFill>
                  <a:srgbClr val="C00000"/>
                </a:solidFill>
                <a:latin typeface="Open Sans"/>
                <a:ea typeface="Open Sans"/>
                <a:cs typeface="Open Sans"/>
                <a:sym typeface="Open Sans"/>
              </a:rPr>
              <a:t>समीक्षा</a:t>
            </a:r>
            <a:r>
              <a:rPr lang="hi-IN" sz="4000" b="1">
                <a:solidFill>
                  <a:srgbClr val="C00000"/>
                </a:solidFill>
                <a:latin typeface="Open Sans"/>
                <a:ea typeface="Open Sans"/>
                <a:cs typeface="Open Sans"/>
                <a:sym typeface="Open Sans"/>
              </a:rPr>
              <a:t> </a:t>
            </a:r>
            <a:endParaRPr>
              <a:latin typeface="Open Sans"/>
              <a:ea typeface="Open Sans"/>
              <a:cs typeface="Open Sans"/>
              <a:sym typeface="Open Sans"/>
            </a:endParaRPr>
          </a:p>
        </p:txBody>
      </p:sp>
      <p:sp>
        <p:nvSpPr>
          <p:cNvPr id="476" name="Google Shape;476;p45"/>
          <p:cNvSpPr txBox="1">
            <a:spLocks noGrp="1"/>
          </p:cNvSpPr>
          <p:nvPr>
            <p:ph type="body" idx="1"/>
          </p:nvPr>
        </p:nvSpPr>
        <p:spPr>
          <a:xfrm>
            <a:off x="5742432" y="1907163"/>
            <a:ext cx="5611368" cy="471002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200"/>
              <a:buNone/>
            </a:pPr>
            <a:r>
              <a:rPr lang="hi-IN">
                <a:latin typeface="Open Sans"/>
                <a:ea typeface="Open Sans"/>
                <a:cs typeface="Open Sans"/>
                <a:sym typeface="Open Sans"/>
              </a:rPr>
              <a:t>पाठ्यक्रम समन्वयक, प्रशिक्षक, सहायक, सहयोगी स्टाफ और अन्य प्रतिभागियों का परिचय।</a:t>
            </a: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endParaRPr>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3200"/>
              <a:buNone/>
            </a:pPr>
            <a:r>
              <a:rPr lang="hi-IN">
                <a:latin typeface="Open Sans"/>
                <a:ea typeface="Open Sans"/>
                <a:cs typeface="Open Sans"/>
                <a:sym typeface="Open Sans"/>
              </a:rPr>
              <a:t>इस पाठ में शामिल पहलू:</a:t>
            </a:r>
            <a:endParaRPr>
              <a:latin typeface="Open Sans"/>
              <a:ea typeface="Open Sans"/>
              <a:cs typeface="Open Sans"/>
              <a:sym typeface="Open Sans"/>
            </a:endParaRPr>
          </a:p>
        </p:txBody>
      </p:sp>
      <p:sp>
        <p:nvSpPr>
          <p:cNvPr id="477" name="Google Shape;477;p45"/>
          <p:cNvSpPr txBox="1"/>
          <p:nvPr/>
        </p:nvSpPr>
        <p:spPr>
          <a:xfrm>
            <a:off x="585217" y="1920847"/>
            <a:ext cx="3858768" cy="1075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IN" sz="3200" b="0" i="0" u="none" strike="noStrike" cap="none">
                <a:solidFill>
                  <a:schemeClr val="dk1"/>
                </a:solidFill>
                <a:latin typeface="Open Sans"/>
                <a:ea typeface="Open Sans"/>
                <a:cs typeface="Open Sans"/>
                <a:sym typeface="Open Sans"/>
              </a:rPr>
              <a:t>इस पाठ को पूरा करने के बाद आप सक्षम हो गये :</a:t>
            </a:r>
            <a:endParaRPr sz="3200" b="0" i="0" u="none" strike="noStrike" cap="none">
              <a:solidFill>
                <a:srgbClr val="000000"/>
              </a:solidFill>
              <a:latin typeface="Open Sans"/>
              <a:ea typeface="Open Sans"/>
              <a:cs typeface="Open Sans"/>
              <a:sym typeface="Open Sans"/>
            </a:endParaRPr>
          </a:p>
        </p:txBody>
      </p:sp>
      <p:sp>
        <p:nvSpPr>
          <p:cNvPr id="478" name="Google Shape;478;p45"/>
          <p:cNvSpPr/>
          <p:nvPr/>
        </p:nvSpPr>
        <p:spPr>
          <a:xfrm>
            <a:off x="4840644" y="192312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1</a:t>
            </a:r>
            <a:endParaRPr sz="4000" b="1" i="0" u="none" strike="noStrike" cap="none">
              <a:solidFill>
                <a:srgbClr val="C00000"/>
              </a:solidFill>
              <a:latin typeface="Open Sans"/>
              <a:ea typeface="Open Sans"/>
              <a:cs typeface="Open Sans"/>
              <a:sym typeface="Open Sans"/>
            </a:endParaRPr>
          </a:p>
        </p:txBody>
      </p:sp>
      <p:sp>
        <p:nvSpPr>
          <p:cNvPr id="479" name="Google Shape;479;p45"/>
          <p:cNvSpPr/>
          <p:nvPr/>
        </p:nvSpPr>
        <p:spPr>
          <a:xfrm>
            <a:off x="4740430" y="3984086"/>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2</a:t>
            </a:r>
            <a:endParaRPr sz="4000" b="1" i="0" u="none" strike="noStrike" cap="none">
              <a:solidFill>
                <a:srgbClr val="C00000"/>
              </a:solidFill>
              <a:latin typeface="Open Sans"/>
              <a:ea typeface="Open Sans"/>
              <a:cs typeface="Open Sans"/>
              <a:sym typeface="Open Sans"/>
            </a:endParaRPr>
          </a:p>
        </p:txBody>
      </p:sp>
      <p:pic>
        <p:nvPicPr>
          <p:cNvPr id="480" name="Google Shape;480;p45"/>
          <p:cNvPicPr preferRelativeResize="0"/>
          <p:nvPr/>
        </p:nvPicPr>
        <p:blipFill rotWithShape="1">
          <a:blip r:embed="rId3">
            <a:alphaModFix/>
          </a:blip>
          <a:srcRect/>
          <a:stretch/>
        </p:blipFill>
        <p:spPr>
          <a:xfrm>
            <a:off x="224287" y="267419"/>
            <a:ext cx="1321338" cy="981375"/>
          </a:xfrm>
          <a:prstGeom prst="rect">
            <a:avLst/>
          </a:prstGeom>
          <a:noFill/>
          <a:ln>
            <a:noFill/>
          </a:ln>
        </p:spPr>
      </p:pic>
      <p:pic>
        <p:nvPicPr>
          <p:cNvPr id="481" name="Google Shape;481;p45"/>
          <p:cNvPicPr preferRelativeResize="0"/>
          <p:nvPr/>
        </p:nvPicPr>
        <p:blipFill rotWithShape="1">
          <a:blip r:embed="rId4">
            <a:alphaModFix/>
          </a:blip>
          <a:srcRect/>
          <a:stretch/>
        </p:blipFill>
        <p:spPr>
          <a:xfrm>
            <a:off x="10670875" y="240814"/>
            <a:ext cx="1319842" cy="904626"/>
          </a:xfrm>
          <a:prstGeom prst="rect">
            <a:avLst/>
          </a:prstGeom>
          <a:noFill/>
          <a:ln>
            <a:noFill/>
          </a:ln>
        </p:spPr>
      </p:pic>
      <p:sp>
        <p:nvSpPr>
          <p:cNvPr id="482" name="Google Shape;482;p45"/>
          <p:cNvSpPr txBox="1"/>
          <p:nvPr/>
        </p:nvSpPr>
        <p:spPr>
          <a:xfrm>
            <a:off x="5742432" y="4832581"/>
            <a:ext cx="6026294" cy="1510030"/>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0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 </a:t>
            </a:r>
            <a:r>
              <a:rPr lang="hi-IN" sz="2800" b="0" i="0" u="none" strike="noStrike" cap="none">
                <a:solidFill>
                  <a:schemeClr val="dk1"/>
                </a:solidFill>
                <a:latin typeface="Open Sans"/>
                <a:ea typeface="Open Sans"/>
                <a:cs typeface="Open Sans"/>
                <a:sym typeface="Open Sans"/>
              </a:rPr>
              <a:t>अपेक्षाएँ </a:t>
            </a:r>
            <a:endParaRPr sz="2800" b="0" i="0" u="none" strike="noStrike" cap="none">
              <a:solidFill>
                <a:schemeClr val="dk1"/>
              </a:solidFill>
              <a:latin typeface="Open Sans"/>
              <a:ea typeface="Open Sans"/>
              <a:cs typeface="Open Sans"/>
              <a:sym typeface="Open Sans"/>
            </a:endParaRPr>
          </a:p>
          <a:p>
            <a:pPr marL="228600" marR="0" lvl="0" indent="-228600" algn="just" rtl="0">
              <a:lnSpc>
                <a:spcPct val="10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 उद्देश्य और लक्ष्य</a:t>
            </a:r>
            <a:endParaRPr sz="2800" b="0" i="0" u="none" strike="noStrike" cap="none">
              <a:solidFill>
                <a:schemeClr val="dk1"/>
              </a:solidFill>
              <a:latin typeface="Open Sans"/>
              <a:ea typeface="Open Sans"/>
              <a:cs typeface="Open Sans"/>
              <a:sym typeface="Open Sans"/>
            </a:endParaRPr>
          </a:p>
        </p:txBody>
      </p:sp>
      <p:pic>
        <p:nvPicPr>
          <p:cNvPr id="483" name="Google Shape;483;p45"/>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484" name="Google Shape;484;p45"/>
          <p:cNvPicPr preferRelativeResize="0"/>
          <p:nvPr/>
        </p:nvPicPr>
        <p:blipFill rotWithShape="1">
          <a:blip r:embed="rId6">
            <a:alphaModFix/>
          </a:blip>
          <a:srcRect/>
          <a:stretch/>
        </p:blipFill>
        <p:spPr>
          <a:xfrm>
            <a:off x="17778" y="12698"/>
            <a:ext cx="1873165" cy="12360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6"/>
          <p:cNvSpPr txBox="1">
            <a:spLocks noGrp="1"/>
          </p:cNvSpPr>
          <p:nvPr>
            <p:ph type="body" idx="1"/>
          </p:nvPr>
        </p:nvSpPr>
        <p:spPr>
          <a:xfrm>
            <a:off x="6053328" y="2015231"/>
            <a:ext cx="4772823" cy="443810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 उद्देश्य </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कार्यविधि</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परीक्षण</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सामग्री</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व्यवस्थापन और कार्यसूची</a:t>
            </a:r>
            <a:endParaRPr>
              <a:latin typeface="Open Sans"/>
              <a:ea typeface="Open Sans"/>
              <a:cs typeface="Open Sans"/>
              <a:sym typeface="Open Sans"/>
            </a:endParaRPr>
          </a:p>
          <a:p>
            <a:pPr marL="228600" lvl="0" indent="-228600" algn="just" rtl="0">
              <a:lnSpc>
                <a:spcPct val="100000"/>
              </a:lnSpc>
              <a:spcBef>
                <a:spcPts val="1000"/>
              </a:spcBef>
              <a:spcAft>
                <a:spcPts val="0"/>
              </a:spcAft>
              <a:buSzPts val="3200"/>
              <a:buFont typeface="Noto Sans Symbols"/>
              <a:buChar char="▪"/>
            </a:pPr>
            <a:r>
              <a:rPr lang="hi-IN">
                <a:latin typeface="Open Sans"/>
                <a:ea typeface="Open Sans"/>
                <a:cs typeface="Open Sans"/>
                <a:sym typeface="Open Sans"/>
              </a:rPr>
              <a:t>पाठ्यक्रम समीक्षा</a:t>
            </a:r>
            <a:endParaRPr>
              <a:latin typeface="Open Sans"/>
              <a:ea typeface="Open Sans"/>
              <a:cs typeface="Open Sans"/>
              <a:sym typeface="Open Sans"/>
            </a:endParaRPr>
          </a:p>
        </p:txBody>
      </p:sp>
      <p:pic>
        <p:nvPicPr>
          <p:cNvPr id="490" name="Google Shape;490;p46"/>
          <p:cNvPicPr preferRelativeResize="0"/>
          <p:nvPr/>
        </p:nvPicPr>
        <p:blipFill rotWithShape="1">
          <a:blip r:embed="rId3">
            <a:alphaModFix/>
          </a:blip>
          <a:srcRect/>
          <a:stretch/>
        </p:blipFill>
        <p:spPr>
          <a:xfrm>
            <a:off x="285453" y="150920"/>
            <a:ext cx="1353565" cy="1082083"/>
          </a:xfrm>
          <a:prstGeom prst="rect">
            <a:avLst/>
          </a:prstGeom>
          <a:noFill/>
          <a:ln>
            <a:noFill/>
          </a:ln>
        </p:spPr>
      </p:pic>
      <p:pic>
        <p:nvPicPr>
          <p:cNvPr id="491" name="Google Shape;491;p46"/>
          <p:cNvPicPr preferRelativeResize="0"/>
          <p:nvPr/>
        </p:nvPicPr>
        <p:blipFill rotWithShape="1">
          <a:blip r:embed="rId4">
            <a:alphaModFix/>
          </a:blip>
          <a:srcRect/>
          <a:stretch/>
        </p:blipFill>
        <p:spPr>
          <a:xfrm>
            <a:off x="10670875" y="240814"/>
            <a:ext cx="1319842" cy="904626"/>
          </a:xfrm>
          <a:prstGeom prst="rect">
            <a:avLst/>
          </a:prstGeom>
          <a:noFill/>
          <a:ln>
            <a:noFill/>
          </a:ln>
        </p:spPr>
      </p:pic>
      <p:sp>
        <p:nvSpPr>
          <p:cNvPr id="492" name="Google Shape;492;p46"/>
          <p:cNvSpPr txBox="1">
            <a:spLocks noGrp="1"/>
          </p:cNvSpPr>
          <p:nvPr>
            <p:ph type="title"/>
          </p:nvPr>
        </p:nvSpPr>
        <p:spPr>
          <a:xfrm>
            <a:off x="342265" y="1428115"/>
            <a:ext cx="4457700" cy="8832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hi-IN" sz="4800" b="1">
                <a:solidFill>
                  <a:srgbClr val="C00000"/>
                </a:solidFill>
                <a:latin typeface="Open Sans"/>
                <a:ea typeface="Open Sans"/>
                <a:cs typeface="Open Sans"/>
                <a:sym typeface="Open Sans"/>
              </a:rPr>
              <a:t> समीक्षा </a:t>
            </a:r>
            <a:r>
              <a:rPr lang="hi-IN" b="1">
                <a:solidFill>
                  <a:srgbClr val="C00000"/>
                </a:solidFill>
                <a:latin typeface="Open Sans"/>
                <a:ea typeface="Open Sans"/>
                <a:cs typeface="Open Sans"/>
                <a:sym typeface="Open Sans"/>
              </a:rPr>
              <a:t>(Review) </a:t>
            </a:r>
            <a:endParaRPr b="1">
              <a:solidFill>
                <a:srgbClr val="C00000"/>
              </a:solidFill>
              <a:latin typeface="Open Sans"/>
              <a:ea typeface="Open Sans"/>
              <a:cs typeface="Open Sans"/>
              <a:sym typeface="Open Sans"/>
            </a:endParaRPr>
          </a:p>
        </p:txBody>
      </p:sp>
      <p:sp>
        <p:nvSpPr>
          <p:cNvPr id="493" name="Google Shape;493;p46"/>
          <p:cNvSpPr txBox="1"/>
          <p:nvPr/>
        </p:nvSpPr>
        <p:spPr>
          <a:xfrm>
            <a:off x="585470" y="2823210"/>
            <a:ext cx="3858895" cy="1143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hi-IN" sz="3200" b="0" i="0" u="none" strike="noStrike" cap="none">
                <a:solidFill>
                  <a:schemeClr val="dk1"/>
                </a:solidFill>
                <a:latin typeface="Open Sans"/>
                <a:ea typeface="Open Sans"/>
                <a:cs typeface="Open Sans"/>
                <a:sym typeface="Open Sans"/>
              </a:rPr>
              <a:t>इस पाठ को पूरा करने के बाद आप सक्षम हो गये :</a:t>
            </a:r>
            <a:endParaRPr sz="3200" b="0" i="0" u="none" strike="noStrike" cap="none">
              <a:solidFill>
                <a:schemeClr val="dk1"/>
              </a:solidFill>
              <a:latin typeface="Open Sans"/>
              <a:ea typeface="Open Sans"/>
              <a:cs typeface="Open Sans"/>
              <a:sym typeface="Open Sans"/>
            </a:endParaRPr>
          </a:p>
        </p:txBody>
      </p:sp>
      <p:pic>
        <p:nvPicPr>
          <p:cNvPr id="494" name="Google Shape;494;p46"/>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495" name="Google Shape;495;p46"/>
          <p:cNvPicPr preferRelativeResize="0"/>
          <p:nvPr/>
        </p:nvPicPr>
        <p:blipFill rotWithShape="1">
          <a:blip r:embed="rId6">
            <a:alphaModFix/>
          </a:blip>
          <a:srcRect/>
          <a:stretch/>
        </p:blipFill>
        <p:spPr>
          <a:xfrm>
            <a:off x="17778" y="12698"/>
            <a:ext cx="1970819" cy="12203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501" name="Google Shape;501;p47"/>
          <p:cNvSpPr txBox="1"/>
          <p:nvPr/>
        </p:nvSpPr>
        <p:spPr>
          <a:xfrm>
            <a:off x="339567" y="3230214"/>
            <a:ext cx="4052325" cy="131015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कोई प्रश्न</a:t>
            </a:r>
            <a:endParaRPr sz="4000" b="1" i="0" u="none" strike="noStrike" cap="none">
              <a:solidFill>
                <a:srgbClr val="C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a:t>
            </a:r>
            <a:endParaRPr sz="4000" b="1" i="0" u="none" strike="noStrike" cap="none">
              <a:solidFill>
                <a:srgbClr val="C00000"/>
              </a:solidFill>
              <a:latin typeface="Open Sans"/>
              <a:ea typeface="Open Sans"/>
              <a:cs typeface="Open Sans"/>
              <a:sym typeface="Open Sans"/>
            </a:endParaRPr>
          </a:p>
        </p:txBody>
      </p:sp>
      <p:sp>
        <p:nvSpPr>
          <p:cNvPr id="502" name="Google Shape;502;p47"/>
          <p:cNvSpPr txBox="1"/>
          <p:nvPr/>
        </p:nvSpPr>
        <p:spPr>
          <a:xfrm>
            <a:off x="5004915" y="1896739"/>
            <a:ext cx="7238167" cy="1156266"/>
          </a:xfrm>
          <a:prstGeom prst="rect">
            <a:avLst/>
          </a:prstGeom>
          <a:noFill/>
          <a:ln>
            <a:noFill/>
          </a:ln>
        </p:spPr>
        <p:txBody>
          <a:bodyPr spcFirstLastPara="1" wrap="square" lIns="39125" tIns="39125" rIns="39125" bIns="39125" anchor="t" anchorCtr="0">
            <a:spAutoFit/>
          </a:bodyPr>
          <a:lstStyle/>
          <a:p>
            <a:pPr marL="457200" marR="0" lvl="0" indent="-254000" algn="just" rtl="0">
              <a:lnSpc>
                <a:spcPct val="25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p:txBody>
      </p:sp>
      <p:pic>
        <p:nvPicPr>
          <p:cNvPr id="503" name="Google Shape;503;p47"/>
          <p:cNvPicPr preferRelativeResize="0"/>
          <p:nvPr/>
        </p:nvPicPr>
        <p:blipFill rotWithShape="1">
          <a:blip r:embed="rId3">
            <a:alphaModFix/>
          </a:blip>
          <a:srcRect/>
          <a:stretch/>
        </p:blipFill>
        <p:spPr>
          <a:xfrm>
            <a:off x="572494" y="6406669"/>
            <a:ext cx="641637" cy="276260"/>
          </a:xfrm>
          <a:prstGeom prst="rect">
            <a:avLst/>
          </a:prstGeom>
          <a:noFill/>
          <a:ln>
            <a:noFill/>
          </a:ln>
        </p:spPr>
      </p:pic>
      <p:pic>
        <p:nvPicPr>
          <p:cNvPr id="504" name="Google Shape;504;p47"/>
          <p:cNvPicPr preferRelativeResize="0"/>
          <p:nvPr/>
        </p:nvPicPr>
        <p:blipFill rotWithShape="1">
          <a:blip r:embed="rId4">
            <a:alphaModFix/>
          </a:blip>
          <a:srcRect/>
          <a:stretch/>
        </p:blipFill>
        <p:spPr>
          <a:xfrm>
            <a:off x="8814959" y="6378136"/>
            <a:ext cx="1750540" cy="348119"/>
          </a:xfrm>
          <a:prstGeom prst="rect">
            <a:avLst/>
          </a:prstGeom>
          <a:noFill/>
          <a:ln>
            <a:noFill/>
          </a:ln>
        </p:spPr>
      </p:pic>
      <p:sp>
        <p:nvSpPr>
          <p:cNvPr id="505" name="Google Shape;505;p47"/>
          <p:cNvSpPr/>
          <p:nvPr/>
        </p:nvSpPr>
        <p:spPr>
          <a:xfrm>
            <a:off x="0" y="6207360"/>
            <a:ext cx="4548494" cy="6506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pic>
        <p:nvPicPr>
          <p:cNvPr id="506" name="Google Shape;506;p47"/>
          <p:cNvPicPr preferRelativeResize="0"/>
          <p:nvPr/>
        </p:nvPicPr>
        <p:blipFill rotWithShape="1">
          <a:blip r:embed="rId5">
            <a:alphaModFix/>
          </a:blip>
          <a:srcRect/>
          <a:stretch/>
        </p:blipFill>
        <p:spPr>
          <a:xfrm>
            <a:off x="6711442" y="1765970"/>
            <a:ext cx="3368693" cy="3368693"/>
          </a:xfrm>
          <a:prstGeom prst="rect">
            <a:avLst/>
          </a:prstGeom>
          <a:noFill/>
          <a:ln>
            <a:noFill/>
          </a:ln>
        </p:spPr>
      </p:pic>
      <p:pic>
        <p:nvPicPr>
          <p:cNvPr id="507" name="Google Shape;507;p47"/>
          <p:cNvPicPr preferRelativeResize="0"/>
          <p:nvPr/>
        </p:nvPicPr>
        <p:blipFill rotWithShape="1">
          <a:blip r:embed="rId6">
            <a:alphaModFix/>
          </a:blip>
          <a:srcRect/>
          <a:stretch/>
        </p:blipFill>
        <p:spPr>
          <a:xfrm>
            <a:off x="-24680" y="-53558"/>
            <a:ext cx="2440349" cy="1463018"/>
          </a:xfrm>
          <a:prstGeom prst="rect">
            <a:avLst/>
          </a:prstGeom>
          <a:noFill/>
          <a:ln>
            <a:noFill/>
          </a:ln>
        </p:spPr>
      </p:pic>
      <p:pic>
        <p:nvPicPr>
          <p:cNvPr id="508" name="Google Shape;508;p47"/>
          <p:cNvPicPr preferRelativeResize="0"/>
          <p:nvPr/>
        </p:nvPicPr>
        <p:blipFill rotWithShape="1">
          <a:blip r:embed="rId7">
            <a:alphaModFix/>
          </a:blip>
          <a:srcRect/>
          <a:stretch/>
        </p:blipFill>
        <p:spPr>
          <a:xfrm>
            <a:off x="10817618" y="6619"/>
            <a:ext cx="1387082" cy="1227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8"/>
          <p:cNvSpPr txBox="1">
            <a:spLocks noGrp="1"/>
          </p:cNvSpPr>
          <p:nvPr>
            <p:ph type="title"/>
          </p:nvPr>
        </p:nvSpPr>
        <p:spPr>
          <a:xfrm>
            <a:off x="0" y="2751150"/>
            <a:ext cx="3614738" cy="14636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4800" b="1">
                <a:solidFill>
                  <a:srgbClr val="C00000"/>
                </a:solidFill>
                <a:latin typeface="Open Sans"/>
                <a:ea typeface="Open Sans"/>
                <a:cs typeface="Open Sans"/>
                <a:sym typeface="Open Sans"/>
              </a:rPr>
              <a:t>मूल्यांकन</a:t>
            </a:r>
            <a:endParaRPr sz="4800" b="1">
              <a:solidFill>
                <a:srgbClr val="C00000"/>
              </a:solidFill>
              <a:latin typeface="Open Sans"/>
              <a:ea typeface="Open Sans"/>
              <a:cs typeface="Open Sans"/>
              <a:sym typeface="Open Sans"/>
            </a:endParaRPr>
          </a:p>
        </p:txBody>
      </p:sp>
      <p:sp>
        <p:nvSpPr>
          <p:cNvPr id="514" name="Google Shape;514;p48"/>
          <p:cNvSpPr txBox="1">
            <a:spLocks noGrp="1"/>
          </p:cNvSpPr>
          <p:nvPr>
            <p:ph type="body" idx="1"/>
          </p:nvPr>
        </p:nvSpPr>
        <p:spPr>
          <a:xfrm>
            <a:off x="3614738" y="1443038"/>
            <a:ext cx="7972425" cy="49133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sz="2800">
              <a:solidFill>
                <a:srgbClr val="7030A0"/>
              </a:solidFill>
              <a:latin typeface="Open Sans"/>
              <a:ea typeface="Open Sans"/>
              <a:cs typeface="Open Sans"/>
              <a:sym typeface="Open Sans"/>
            </a:endParaRPr>
          </a:p>
          <a:p>
            <a:pPr marL="514350" lvl="0" indent="-514350" algn="just" rtl="0">
              <a:lnSpc>
                <a:spcPct val="120000"/>
              </a:lnSpc>
              <a:spcBef>
                <a:spcPts val="1000"/>
              </a:spcBef>
              <a:spcAft>
                <a:spcPts val="0"/>
              </a:spcAft>
              <a:buSzPts val="1800"/>
              <a:buFont typeface="Arial"/>
              <a:buAutoNum type="arabicPeriod"/>
            </a:pPr>
            <a:r>
              <a:rPr lang="hi-IN" sz="2400">
                <a:latin typeface="Open Sans"/>
                <a:ea typeface="Open Sans"/>
                <a:cs typeface="Open Sans"/>
                <a:sym typeface="Open Sans"/>
              </a:rPr>
              <a:t>CSSR</a:t>
            </a:r>
            <a:r>
              <a:rPr lang="hi-IN">
                <a:latin typeface="Open Sans"/>
                <a:ea typeface="Open Sans"/>
                <a:cs typeface="Open Sans"/>
                <a:sym typeface="Open Sans"/>
              </a:rPr>
              <a:t> ऑपरेशन को व्यवस्थित और आरंभ करने का तरीका बताएं– यह कौन-सा उद्देश्य है?</a:t>
            </a:r>
            <a:endParaRPr>
              <a:latin typeface="Open Sans"/>
              <a:ea typeface="Open Sans"/>
              <a:cs typeface="Open Sans"/>
              <a:sym typeface="Open Sans"/>
            </a:endParaRPr>
          </a:p>
          <a:p>
            <a:pPr marL="0" lvl="0" indent="0" algn="just" rtl="0">
              <a:lnSpc>
                <a:spcPct val="120000"/>
              </a:lnSpc>
              <a:spcBef>
                <a:spcPts val="1000"/>
              </a:spcBef>
              <a:spcAft>
                <a:spcPts val="0"/>
              </a:spcAft>
              <a:buSzPts val="1800"/>
              <a:buNone/>
            </a:pPr>
            <a:r>
              <a:rPr lang="hi-IN">
                <a:latin typeface="Open Sans"/>
                <a:ea typeface="Open Sans"/>
                <a:cs typeface="Open Sans"/>
                <a:sym typeface="Open Sans"/>
              </a:rPr>
              <a:t>    </a:t>
            </a:r>
            <a:r>
              <a:rPr lang="hi-IN">
                <a:solidFill>
                  <a:srgbClr val="FF0000"/>
                </a:solidFill>
                <a:latin typeface="Open Sans"/>
                <a:ea typeface="Open Sans"/>
                <a:cs typeface="Open Sans"/>
                <a:sym typeface="Open Sans"/>
              </a:rPr>
              <a:t>उत्तर: शैक्षणिक उद्देश्य </a:t>
            </a:r>
            <a:r>
              <a:rPr lang="hi-IN" sz="2400">
                <a:solidFill>
                  <a:srgbClr val="FF0000"/>
                </a:solidFill>
                <a:latin typeface="Open Sans"/>
                <a:ea typeface="Open Sans"/>
                <a:cs typeface="Open Sans"/>
                <a:sym typeface="Open Sans"/>
              </a:rPr>
              <a:t>(Instructional   Objective)</a:t>
            </a:r>
            <a:endParaRPr>
              <a:solidFill>
                <a:srgbClr val="FF0000"/>
              </a:solidFill>
              <a:latin typeface="Open Sans"/>
              <a:ea typeface="Open Sans"/>
              <a:cs typeface="Open Sans"/>
              <a:sym typeface="Open Sans"/>
            </a:endParaRPr>
          </a:p>
          <a:p>
            <a:pPr marL="114300" lvl="0" indent="0" algn="l" rtl="0">
              <a:lnSpc>
                <a:spcPct val="90000"/>
              </a:lnSpc>
              <a:spcBef>
                <a:spcPts val="1000"/>
              </a:spcBef>
              <a:spcAft>
                <a:spcPts val="0"/>
              </a:spcAft>
              <a:buSzPts val="1800"/>
              <a:buNone/>
            </a:pPr>
            <a:r>
              <a:rPr lang="hi-IN">
                <a:latin typeface="Open Sans"/>
                <a:ea typeface="Open Sans"/>
                <a:cs typeface="Open Sans"/>
                <a:sym typeface="Open Sans"/>
              </a:rPr>
              <a:t>2. कक्षा शिष्टाचार किसमें आता है| ?</a:t>
            </a:r>
            <a:endParaRPr>
              <a:latin typeface="Open Sans"/>
              <a:ea typeface="Open Sans"/>
              <a:cs typeface="Open Sans"/>
              <a:sym typeface="Open Sans"/>
            </a:endParaRPr>
          </a:p>
          <a:p>
            <a:pPr marL="114300" lvl="0" indent="0" algn="l" rtl="0">
              <a:lnSpc>
                <a:spcPct val="90000"/>
              </a:lnSpc>
              <a:spcBef>
                <a:spcPts val="1000"/>
              </a:spcBef>
              <a:spcAft>
                <a:spcPts val="0"/>
              </a:spcAft>
              <a:buSzPts val="1800"/>
              <a:buNone/>
            </a:pPr>
            <a:r>
              <a:rPr lang="hi-IN">
                <a:latin typeface="Open Sans"/>
                <a:ea typeface="Open Sans"/>
                <a:cs typeface="Open Sans"/>
                <a:sym typeface="Open Sans"/>
              </a:rPr>
              <a:t>     </a:t>
            </a:r>
            <a:r>
              <a:rPr lang="hi-IN">
                <a:solidFill>
                  <a:srgbClr val="FF0000"/>
                </a:solidFill>
                <a:latin typeface="Open Sans"/>
                <a:ea typeface="Open Sans"/>
                <a:cs typeface="Open Sans"/>
                <a:sym typeface="Open Sans"/>
              </a:rPr>
              <a:t>उत्तर: सुविधाएँ और नियम (</a:t>
            </a:r>
            <a:r>
              <a:rPr lang="hi-IN" sz="2400">
                <a:solidFill>
                  <a:srgbClr val="FF0000"/>
                </a:solidFill>
                <a:latin typeface="Open Sans"/>
                <a:ea typeface="Open Sans"/>
                <a:cs typeface="Open Sans"/>
                <a:sym typeface="Open Sans"/>
              </a:rPr>
              <a:t>Facilities and Ground Rules)</a:t>
            </a:r>
            <a:endParaRPr sz="2400">
              <a:solidFill>
                <a:srgbClr val="FF0000"/>
              </a:solidFill>
              <a:latin typeface="Open Sans"/>
              <a:ea typeface="Open Sans"/>
              <a:cs typeface="Open Sans"/>
              <a:sym typeface="Open Sans"/>
            </a:endParaRPr>
          </a:p>
          <a:p>
            <a:pPr marL="0" lvl="0" indent="0" algn="just" rtl="0">
              <a:lnSpc>
                <a:spcPct val="200000"/>
              </a:lnSpc>
              <a:spcBef>
                <a:spcPts val="1000"/>
              </a:spcBef>
              <a:spcAft>
                <a:spcPts val="0"/>
              </a:spcAft>
              <a:buSzPts val="1800"/>
              <a:buNone/>
            </a:pPr>
            <a:endParaRPr>
              <a:latin typeface="Open Sans"/>
              <a:ea typeface="Open Sans"/>
              <a:cs typeface="Open Sans"/>
              <a:sym typeface="Open Sans"/>
            </a:endParaRPr>
          </a:p>
          <a:p>
            <a:pPr marL="0" lvl="0" indent="0" algn="just" rtl="0">
              <a:lnSpc>
                <a:spcPct val="200000"/>
              </a:lnSpc>
              <a:spcBef>
                <a:spcPts val="1000"/>
              </a:spcBef>
              <a:spcAft>
                <a:spcPts val="0"/>
              </a:spcAft>
              <a:buSzPts val="1800"/>
              <a:buNone/>
            </a:pPr>
            <a:endParaRPr sz="4400">
              <a:latin typeface="Open Sans"/>
              <a:ea typeface="Open Sans"/>
              <a:cs typeface="Open Sans"/>
              <a:sym typeface="Open Sans"/>
            </a:endParaRPr>
          </a:p>
          <a:p>
            <a:pPr marL="0" lvl="0" indent="0" algn="l" rtl="0">
              <a:lnSpc>
                <a:spcPct val="90000"/>
              </a:lnSpc>
              <a:spcBef>
                <a:spcPts val="1000"/>
              </a:spcBef>
              <a:spcAft>
                <a:spcPts val="0"/>
              </a:spcAft>
              <a:buSzPts val="1800"/>
              <a:buNone/>
            </a:pPr>
            <a:endParaRPr>
              <a:latin typeface="Times New Roman"/>
              <a:ea typeface="Times New Roman"/>
              <a:cs typeface="Times New Roman"/>
              <a:sym typeface="Times New Roman"/>
            </a:endParaRPr>
          </a:p>
          <a:p>
            <a:pPr marL="0" lvl="0" indent="0" algn="l" rtl="0">
              <a:lnSpc>
                <a:spcPct val="90000"/>
              </a:lnSpc>
              <a:spcBef>
                <a:spcPts val="1000"/>
              </a:spcBef>
              <a:spcAft>
                <a:spcPts val="0"/>
              </a:spcAft>
              <a:buSzPts val="1800"/>
              <a:buNone/>
            </a:pPr>
            <a:endParaRPr>
              <a:latin typeface="Times New Roman"/>
              <a:ea typeface="Times New Roman"/>
              <a:cs typeface="Times New Roman"/>
              <a:sym typeface="Times New Roman"/>
            </a:endParaRPr>
          </a:p>
        </p:txBody>
      </p:sp>
      <p:sp>
        <p:nvSpPr>
          <p:cNvPr id="515" name="Google Shape;51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latin typeface="Times New Roman"/>
                <a:ea typeface="Times New Roman"/>
                <a:cs typeface="Times New Roman"/>
                <a:sym typeface="Times New Roman"/>
              </a:rPr>
              <a:t>35</a:t>
            </a:fld>
            <a:endParaRPr>
              <a:latin typeface="Times New Roman"/>
              <a:ea typeface="Times New Roman"/>
              <a:cs typeface="Times New Roman"/>
              <a:sym typeface="Times New Roman"/>
            </a:endParaRPr>
          </a:p>
        </p:txBody>
      </p:sp>
      <p:pic>
        <p:nvPicPr>
          <p:cNvPr id="516" name="Google Shape;516;p48"/>
          <p:cNvPicPr preferRelativeResize="0"/>
          <p:nvPr/>
        </p:nvPicPr>
        <p:blipFill rotWithShape="1">
          <a:blip r:embed="rId3">
            <a:alphaModFix/>
          </a:blip>
          <a:srcRect/>
          <a:stretch/>
        </p:blipFill>
        <p:spPr>
          <a:xfrm>
            <a:off x="17779" y="12698"/>
            <a:ext cx="1365252" cy="1430340"/>
          </a:xfrm>
          <a:prstGeom prst="rect">
            <a:avLst/>
          </a:prstGeom>
          <a:noFill/>
          <a:ln>
            <a:noFill/>
          </a:ln>
        </p:spPr>
      </p:pic>
      <p:pic>
        <p:nvPicPr>
          <p:cNvPr id="517" name="Google Shape;517;p48"/>
          <p:cNvPicPr preferRelativeResize="0"/>
          <p:nvPr/>
        </p:nvPicPr>
        <p:blipFill rotWithShape="1">
          <a:blip r:embed="rId4">
            <a:alphaModFix/>
          </a:blip>
          <a:srcRect/>
          <a:stretch/>
        </p:blipFill>
        <p:spPr>
          <a:xfrm>
            <a:off x="10382504" y="0"/>
            <a:ext cx="1635688" cy="156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1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9"/>
          <p:cNvSpPr txBox="1"/>
          <p:nvPr/>
        </p:nvSpPr>
        <p:spPr>
          <a:xfrm>
            <a:off x="512064" y="3014027"/>
            <a:ext cx="4123944"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धन्यवाद</a:t>
            </a:r>
            <a:endParaRPr sz="4800" b="1" i="0" u="none" strike="noStrike" cap="none">
              <a:solidFill>
                <a:srgbClr val="C00000"/>
              </a:solidFill>
              <a:latin typeface="Open Sans"/>
              <a:ea typeface="Open Sans"/>
              <a:cs typeface="Open Sans"/>
              <a:sym typeface="Open Sans"/>
            </a:endParaRPr>
          </a:p>
        </p:txBody>
      </p:sp>
      <p:pic>
        <p:nvPicPr>
          <p:cNvPr id="523" name="Google Shape;523;p49"/>
          <p:cNvPicPr preferRelativeResize="0"/>
          <p:nvPr/>
        </p:nvPicPr>
        <p:blipFill rotWithShape="1">
          <a:blip r:embed="rId3">
            <a:alphaModFix/>
          </a:blip>
          <a:srcRect/>
          <a:stretch/>
        </p:blipFill>
        <p:spPr>
          <a:xfrm>
            <a:off x="4989614" y="621792"/>
            <a:ext cx="5132760" cy="53218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4083866" y="0"/>
            <a:ext cx="8108134" cy="6858001"/>
          </a:xfrm>
          <a:prstGeom prst="rect">
            <a:avLst/>
          </a:prstGeom>
          <a:solidFill>
            <a:schemeClr val="accent2"/>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39" name="Google Shape;139;p17"/>
          <p:cNvSpPr/>
          <p:nvPr/>
        </p:nvSpPr>
        <p:spPr>
          <a:xfrm>
            <a:off x="508000" y="6756400"/>
            <a:ext cx="1907669"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40" name="Google Shape;140;p17"/>
          <p:cNvSpPr/>
          <p:nvPr/>
        </p:nvSpPr>
        <p:spPr>
          <a:xfrm>
            <a:off x="10769600" y="6756400"/>
            <a:ext cx="939800" cy="101600"/>
          </a:xfrm>
          <a:prstGeom prst="rect">
            <a:avLst/>
          </a:prstGeom>
          <a:solidFill>
            <a:schemeClr val="dk1"/>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41" name="Google Shape;141;p17"/>
          <p:cNvSpPr/>
          <p:nvPr/>
        </p:nvSpPr>
        <p:spPr>
          <a:xfrm>
            <a:off x="3772115" y="1809824"/>
            <a:ext cx="8505593" cy="391270"/>
          </a:xfrm>
          <a:custGeom>
            <a:avLst/>
            <a:gdLst/>
            <a:ahLst/>
            <a:cxnLst/>
            <a:rect l="l" t="t" r="r" b="b"/>
            <a:pathLst>
              <a:path w="21600" h="21600" extrusionOk="0">
                <a:moveTo>
                  <a:pt x="0" y="430"/>
                </a:moveTo>
                <a:lnTo>
                  <a:pt x="3367" y="225"/>
                </a:lnTo>
                <a:lnTo>
                  <a:pt x="4367" y="21600"/>
                </a:lnTo>
                <a:lnTo>
                  <a:pt x="5360" y="0"/>
                </a:lnTo>
                <a:lnTo>
                  <a:pt x="21600" y="152"/>
                </a:lnTo>
              </a:path>
            </a:pathLst>
          </a:custGeom>
          <a:noFill/>
          <a:ln w="50800" cap="flat" cmpd="sng">
            <a:solidFill>
              <a:srgbClr val="FFFFFF"/>
            </a:solidFill>
            <a:prstDash val="solid"/>
            <a:round/>
            <a:headEnd type="none" w="sm" len="sm"/>
            <a:tailEnd type="none" w="sm" len="sm"/>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pic>
        <p:nvPicPr>
          <p:cNvPr id="142" name="Google Shape;142;p17"/>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143" name="Google Shape;143;p17"/>
          <p:cNvPicPr preferRelativeResize="0"/>
          <p:nvPr/>
        </p:nvPicPr>
        <p:blipFill rotWithShape="1">
          <a:blip r:embed="rId3">
            <a:alphaModFix/>
          </a:blip>
          <a:srcRect/>
          <a:stretch/>
        </p:blipFill>
        <p:spPr>
          <a:xfrm>
            <a:off x="508000" y="6406669"/>
            <a:ext cx="706130" cy="338635"/>
          </a:xfrm>
          <a:prstGeom prst="rect">
            <a:avLst/>
          </a:prstGeom>
          <a:noFill/>
          <a:ln>
            <a:noFill/>
          </a:ln>
        </p:spPr>
      </p:pic>
      <p:pic>
        <p:nvPicPr>
          <p:cNvPr id="144" name="Google Shape;144;p17"/>
          <p:cNvPicPr preferRelativeResize="0"/>
          <p:nvPr/>
        </p:nvPicPr>
        <p:blipFill rotWithShape="1">
          <a:blip r:embed="rId4">
            <a:alphaModFix/>
          </a:blip>
          <a:srcRect/>
          <a:stretch/>
        </p:blipFill>
        <p:spPr>
          <a:xfrm>
            <a:off x="10607041" y="71998"/>
            <a:ext cx="1507902" cy="1324819"/>
          </a:xfrm>
          <a:prstGeom prst="rect">
            <a:avLst/>
          </a:prstGeom>
          <a:noFill/>
          <a:ln>
            <a:noFill/>
          </a:ln>
        </p:spPr>
      </p:pic>
      <p:sp>
        <p:nvSpPr>
          <p:cNvPr id="145" name="Google Shape;145;p17"/>
          <p:cNvSpPr txBox="1"/>
          <p:nvPr/>
        </p:nvSpPr>
        <p:spPr>
          <a:xfrm>
            <a:off x="138398" y="2626709"/>
            <a:ext cx="3724569" cy="155448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एक-दूसरे को जानना</a:t>
            </a:r>
            <a:endParaRPr sz="4800" b="1" i="0" u="none" strike="noStrike" cap="none">
              <a:solidFill>
                <a:srgbClr val="C00000"/>
              </a:solidFill>
              <a:latin typeface="Open Sans"/>
              <a:ea typeface="Open Sans"/>
              <a:cs typeface="Open Sans"/>
              <a:sym typeface="Open Sans"/>
            </a:endParaRPr>
          </a:p>
        </p:txBody>
      </p:sp>
      <p:sp>
        <p:nvSpPr>
          <p:cNvPr id="146" name="Google Shape;146;p17"/>
          <p:cNvSpPr txBox="1"/>
          <p:nvPr/>
        </p:nvSpPr>
        <p:spPr>
          <a:xfrm>
            <a:off x="4289564" y="2201094"/>
            <a:ext cx="7470693" cy="4601845"/>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कोर्स कोर्डिनेटर, प्रशिक्षक, सहायक और सहयोगी स्टाफ को समूह से अपना परिचय कराना चाहिए ।</a:t>
            </a:r>
            <a:endParaRPr sz="2800" b="0" i="0" u="none" strike="noStrike" cap="none">
              <a:solidFill>
                <a:schemeClr val="dk1"/>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कोर्स कोर्डिनेटर एक गतिविधि कराएँगे ताकि आप अन्य प्रतिभागियों से परिचित हो सकें और उन उपकरणों, सामग्री और सहायक साधनों को जान सकें जिन्हें आप पूरे पाठ्यक्रम में उपयोग करेंगे ।</a:t>
            </a:r>
            <a:endParaRPr sz="2800" b="0" i="0" u="none" strike="noStrike" cap="none">
              <a:solidFill>
                <a:schemeClr val="dk1"/>
              </a:solidFill>
              <a:latin typeface="Open Sans"/>
              <a:ea typeface="Open Sans"/>
              <a:cs typeface="Open Sans"/>
              <a:sym typeface="Open Sans"/>
            </a:endParaRPr>
          </a:p>
        </p:txBody>
      </p:sp>
      <p:pic>
        <p:nvPicPr>
          <p:cNvPr id="147" name="Google Shape;147;p17"/>
          <p:cNvPicPr preferRelativeResize="0"/>
          <p:nvPr/>
        </p:nvPicPr>
        <p:blipFill rotWithShape="1">
          <a:blip r:embed="rId5">
            <a:alphaModFix/>
          </a:blip>
          <a:srcRect/>
          <a:stretch/>
        </p:blipFill>
        <p:spPr>
          <a:xfrm>
            <a:off x="10495280" y="47308"/>
            <a:ext cx="1635688" cy="1562100"/>
          </a:xfrm>
          <a:prstGeom prst="rect">
            <a:avLst/>
          </a:prstGeom>
          <a:noFill/>
          <a:ln>
            <a:noFill/>
          </a:ln>
        </p:spPr>
      </p:pic>
      <p:pic>
        <p:nvPicPr>
          <p:cNvPr id="148" name="Google Shape;148;p17"/>
          <p:cNvPicPr preferRelativeResize="0"/>
          <p:nvPr/>
        </p:nvPicPr>
        <p:blipFill rotWithShape="1">
          <a:blip r:embed="rId6">
            <a:alphaModFix/>
          </a:blip>
          <a:srcRect/>
          <a:stretch/>
        </p:blipFill>
        <p:spPr>
          <a:xfrm>
            <a:off x="17779" y="12698"/>
            <a:ext cx="1944186" cy="1381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54" name="Google Shape;154;p18"/>
          <p:cNvSpPr txBox="1"/>
          <p:nvPr/>
        </p:nvSpPr>
        <p:spPr>
          <a:xfrm>
            <a:off x="124460" y="2065655"/>
            <a:ext cx="4225925" cy="1853565"/>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Arial"/>
                <a:ea typeface="Arial"/>
                <a:cs typeface="Arial"/>
                <a:sym typeface="Arial"/>
              </a:rPr>
              <a:t>प्रतिभागियों की अपेक्षाएँ</a:t>
            </a:r>
            <a:endParaRPr sz="4800" b="1" i="0" u="none" strike="noStrike" cap="none">
              <a:solidFill>
                <a:srgbClr val="C00000"/>
              </a:solidFill>
              <a:latin typeface="Open Sans"/>
              <a:ea typeface="Open Sans"/>
              <a:cs typeface="Open Sans"/>
              <a:sym typeface="Open Sans"/>
            </a:endParaRPr>
          </a:p>
        </p:txBody>
      </p:sp>
      <p:sp>
        <p:nvSpPr>
          <p:cNvPr id="155" name="Google Shape;155;p18"/>
          <p:cNvSpPr txBox="1"/>
          <p:nvPr/>
        </p:nvSpPr>
        <p:spPr>
          <a:xfrm>
            <a:off x="5005070" y="1609725"/>
            <a:ext cx="7126605" cy="5320665"/>
          </a:xfrm>
          <a:prstGeom prst="rect">
            <a:avLst/>
          </a:prstGeom>
          <a:noFill/>
          <a:ln>
            <a:noFill/>
          </a:ln>
        </p:spPr>
        <p:txBody>
          <a:bodyPr spcFirstLastPara="1" wrap="square" lIns="39125" tIns="39125" rIns="39125" bIns="39125" anchor="t" anchorCtr="0">
            <a:no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इस छोटे अभ्यास का उद्देश्य यह जानना है कि आप “</a:t>
            </a:r>
            <a:r>
              <a:rPr lang="hi-IN" sz="2400" b="0" i="0" u="none" strike="noStrike" cap="none">
                <a:solidFill>
                  <a:schemeClr val="dk1"/>
                </a:solidFill>
                <a:latin typeface="Open Sans"/>
                <a:ea typeface="Open Sans"/>
                <a:cs typeface="Open Sans"/>
                <a:sym typeface="Open Sans"/>
              </a:rPr>
              <a:t>Collapsed Structure Search and Rescue Course”</a:t>
            </a:r>
            <a:r>
              <a:rPr lang="hi-IN" sz="2800" b="0" i="0" u="none" strike="noStrike" cap="none">
                <a:solidFill>
                  <a:schemeClr val="dk1"/>
                </a:solidFill>
                <a:latin typeface="Open Sans"/>
                <a:ea typeface="Open Sans"/>
                <a:cs typeface="Open Sans"/>
                <a:sym typeface="Open Sans"/>
              </a:rPr>
              <a:t> (ढही हुई संरचना खोज और बचाव पाठ्यक्रम) से क्या अपेक्षा रखते हैं–   </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कौन-सा ज्ञान आप प्राप्त करना चाहते हैं,  </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800" b="0" i="0" u="none" strike="noStrike" cap="none">
                <a:solidFill>
                  <a:schemeClr val="dk1"/>
                </a:solidFill>
                <a:latin typeface="Open Sans"/>
                <a:ea typeface="Open Sans"/>
                <a:cs typeface="Open Sans"/>
                <a:sym typeface="Open Sans"/>
              </a:rPr>
              <a:t>कौन-से कौशल को आप सीखना चाहते हैं.. इत्यादि ।.</a:t>
            </a:r>
            <a:endParaRPr sz="2800" b="0" i="0" u="none" strike="noStrike" cap="none">
              <a:solidFill>
                <a:schemeClr val="dk1"/>
              </a:solidFill>
              <a:latin typeface="Open Sans"/>
              <a:ea typeface="Open Sans"/>
              <a:cs typeface="Open Sans"/>
              <a:sym typeface="Open Sans"/>
            </a:endParaRPr>
          </a:p>
        </p:txBody>
      </p:sp>
      <p:pic>
        <p:nvPicPr>
          <p:cNvPr id="156" name="Google Shape;156;p18"/>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157" name="Google Shape;157;p18"/>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158" name="Google Shape;158;p18"/>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159" name="Google Shape;159;p18"/>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160" name="Google Shape;160;p18"/>
          <p:cNvPicPr preferRelativeResize="0"/>
          <p:nvPr/>
        </p:nvPicPr>
        <p:blipFill rotWithShape="1">
          <a:blip r:embed="rId7">
            <a:alphaModFix/>
          </a:blip>
          <a:srcRect/>
          <a:stretch/>
        </p:blipFill>
        <p:spPr>
          <a:xfrm>
            <a:off x="17778" y="12698"/>
            <a:ext cx="1926431" cy="1381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66" name="Google Shape;166;p19"/>
          <p:cNvSpPr txBox="1"/>
          <p:nvPr/>
        </p:nvSpPr>
        <p:spPr>
          <a:xfrm>
            <a:off x="339725" y="2682875"/>
            <a:ext cx="3724275" cy="153035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Arial"/>
                <a:ea typeface="Arial"/>
                <a:cs typeface="Arial"/>
                <a:sym typeface="Arial"/>
              </a:rPr>
              <a:t>पाठ्यक्रम का उद्देश्य</a:t>
            </a:r>
            <a:endParaRPr sz="4800" b="1" i="0" u="none" strike="noStrike" cap="none">
              <a:solidFill>
                <a:srgbClr val="C00000"/>
              </a:solidFill>
              <a:latin typeface="Open Sans"/>
              <a:ea typeface="Open Sans"/>
              <a:cs typeface="Open Sans"/>
              <a:sym typeface="Open Sans"/>
            </a:endParaRPr>
          </a:p>
        </p:txBody>
      </p:sp>
      <p:sp>
        <p:nvSpPr>
          <p:cNvPr id="167" name="Google Shape;167;p19"/>
          <p:cNvSpPr txBox="1"/>
          <p:nvPr/>
        </p:nvSpPr>
        <p:spPr>
          <a:xfrm>
            <a:off x="4548494" y="1809824"/>
            <a:ext cx="7643506" cy="5000868"/>
          </a:xfrm>
          <a:prstGeom prst="rect">
            <a:avLst/>
          </a:prstGeom>
          <a:noFill/>
          <a:ln>
            <a:noFill/>
          </a:ln>
        </p:spPr>
        <p:txBody>
          <a:bodyPr spcFirstLastPara="1" wrap="square" lIns="39125" tIns="39125" rIns="39125" bIns="39125" anchor="t" anchorCtr="0">
            <a:noAutofit/>
          </a:bodyPr>
          <a:lstStyle/>
          <a:p>
            <a:pPr marL="457200" marR="0" lvl="0" indent="-254000" algn="just" rtl="0">
              <a:lnSpc>
                <a:spcPct val="15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प्रतिभागियों को ढही हुई संरचनाओं में फँसे पीड़ितों को खोजने, ढूँढने, स्थिर करने </a:t>
            </a:r>
            <a:r>
              <a:rPr lang="hi-IN" sz="2000" b="0" i="0" u="none" strike="noStrike" cap="none">
                <a:solidFill>
                  <a:schemeClr val="dk1"/>
                </a:solidFill>
                <a:latin typeface="Open Sans"/>
                <a:ea typeface="Open Sans"/>
                <a:cs typeface="Open Sans"/>
                <a:sym typeface="Open Sans"/>
              </a:rPr>
              <a:t>(Stabilizing)</a:t>
            </a:r>
            <a:r>
              <a:rPr lang="hi-IN" sz="2400" b="0" i="0" u="none" strike="noStrike" cap="none">
                <a:solidFill>
                  <a:schemeClr val="dk1"/>
                </a:solidFill>
                <a:latin typeface="Open Sans"/>
                <a:ea typeface="Open Sans"/>
                <a:cs typeface="Open Sans"/>
                <a:sym typeface="Open Sans"/>
              </a:rPr>
              <a:t> और बाहर निकालने की तकनीकें और विधियाँ सिखाना ।</a:t>
            </a:r>
            <a:endParaRPr sz="2400" b="0" i="0" u="none" strike="noStrike" cap="none">
              <a:solidFill>
                <a:schemeClr val="dk1"/>
              </a:solidFill>
              <a:latin typeface="Open Sans"/>
              <a:ea typeface="Open Sans"/>
              <a:cs typeface="Open Sans"/>
              <a:sym typeface="Open Sans"/>
            </a:endParaRPr>
          </a:p>
          <a:p>
            <a:pPr marL="457200" marR="0" lvl="0" indent="-254000" algn="just" rtl="0">
              <a:lnSpc>
                <a:spcPct val="15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यह सुनिश्चित करना कि बचावकर्ता और पीड़ित – दोनों के लिए सबसे सुरक्षित और उपयुक्त प्रक्रिया अपनाई जाए ।</a:t>
            </a:r>
            <a:endParaRPr sz="2400" b="0" i="0" u="none" strike="noStrike" cap="none">
              <a:solidFill>
                <a:schemeClr val="dk1"/>
              </a:solidFill>
              <a:latin typeface="Open Sans"/>
              <a:ea typeface="Open Sans"/>
              <a:cs typeface="Open Sans"/>
              <a:sym typeface="Open Sans"/>
            </a:endParaRPr>
          </a:p>
        </p:txBody>
      </p:sp>
      <p:pic>
        <p:nvPicPr>
          <p:cNvPr id="168" name="Google Shape;168;p19"/>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169" name="Google Shape;169;p19"/>
          <p:cNvPicPr preferRelativeResize="0"/>
          <p:nvPr/>
        </p:nvPicPr>
        <p:blipFill rotWithShape="1">
          <a:blip r:embed="rId4">
            <a:alphaModFix/>
          </a:blip>
          <a:srcRect/>
          <a:stretch/>
        </p:blipFill>
        <p:spPr>
          <a:xfrm>
            <a:off x="9665518" y="6504438"/>
            <a:ext cx="1750540" cy="348119"/>
          </a:xfrm>
          <a:prstGeom prst="rect">
            <a:avLst/>
          </a:prstGeom>
          <a:noFill/>
          <a:ln>
            <a:noFill/>
          </a:ln>
        </p:spPr>
      </p:pic>
      <p:pic>
        <p:nvPicPr>
          <p:cNvPr id="170" name="Google Shape;170;p19"/>
          <p:cNvPicPr preferRelativeResize="0"/>
          <p:nvPr/>
        </p:nvPicPr>
        <p:blipFill rotWithShape="1">
          <a:blip r:embed="rId5">
            <a:alphaModFix/>
          </a:blip>
          <a:srcRect/>
          <a:stretch/>
        </p:blipFill>
        <p:spPr>
          <a:xfrm>
            <a:off x="10858273" y="112697"/>
            <a:ext cx="1115571" cy="1214299"/>
          </a:xfrm>
          <a:prstGeom prst="rect">
            <a:avLst/>
          </a:prstGeom>
          <a:noFill/>
          <a:ln>
            <a:noFill/>
          </a:ln>
        </p:spPr>
      </p:pic>
      <p:sp>
        <p:nvSpPr>
          <p:cNvPr id="171" name="Google Shape;171;p19"/>
          <p:cNvSpPr/>
          <p:nvPr/>
        </p:nvSpPr>
        <p:spPr>
          <a:xfrm>
            <a:off x="3772115" y="1809824"/>
            <a:ext cx="8505593" cy="391270"/>
          </a:xfrm>
          <a:custGeom>
            <a:avLst/>
            <a:gdLst/>
            <a:ahLst/>
            <a:cxnLst/>
            <a:rect l="l" t="t" r="r" b="b"/>
            <a:pathLst>
              <a:path w="21600" h="21600" extrusionOk="0">
                <a:moveTo>
                  <a:pt x="0" y="430"/>
                </a:moveTo>
                <a:lnTo>
                  <a:pt x="3367" y="225"/>
                </a:lnTo>
                <a:lnTo>
                  <a:pt x="4367" y="21600"/>
                </a:lnTo>
                <a:lnTo>
                  <a:pt x="5360" y="0"/>
                </a:lnTo>
                <a:lnTo>
                  <a:pt x="21600" y="152"/>
                </a:lnTo>
              </a:path>
            </a:pathLst>
          </a:custGeom>
          <a:noFill/>
          <a:ln w="50800" cap="flat" cmpd="sng">
            <a:solidFill>
              <a:srgbClr val="FFFFFF"/>
            </a:solidFill>
            <a:prstDash val="solid"/>
            <a:round/>
            <a:headEnd type="none" w="sm" len="sm"/>
            <a:tailEnd type="none" w="sm" len="sm"/>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pic>
        <p:nvPicPr>
          <p:cNvPr id="172" name="Google Shape;172;p19"/>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173" name="Google Shape;173;p19"/>
          <p:cNvPicPr preferRelativeResize="0"/>
          <p:nvPr/>
        </p:nvPicPr>
        <p:blipFill rotWithShape="1">
          <a:blip r:embed="rId7">
            <a:alphaModFix/>
          </a:blip>
          <a:srcRect/>
          <a:stretch/>
        </p:blipFill>
        <p:spPr>
          <a:xfrm>
            <a:off x="17778" y="12698"/>
            <a:ext cx="1864287" cy="13817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p:nvPr/>
        </p:nvSpPr>
        <p:spPr>
          <a:xfrm>
            <a:off x="4575926" y="0"/>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79" name="Google Shape;179;p20"/>
          <p:cNvSpPr txBox="1"/>
          <p:nvPr/>
        </p:nvSpPr>
        <p:spPr>
          <a:xfrm>
            <a:off x="339566" y="2626709"/>
            <a:ext cx="3930593" cy="756123"/>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hi-IN" sz="4400" b="1" i="0" u="none" strike="noStrike" cap="none">
                <a:solidFill>
                  <a:srgbClr val="C00000"/>
                </a:solidFill>
                <a:latin typeface="Open Sans"/>
                <a:ea typeface="Open Sans"/>
                <a:cs typeface="Open Sans"/>
                <a:sym typeface="Open Sans"/>
              </a:rPr>
              <a:t>प्रदर्शन उद्देश्य</a:t>
            </a:r>
            <a:endParaRPr sz="4400" b="1" i="0" u="none" strike="noStrike" cap="none">
              <a:solidFill>
                <a:srgbClr val="C00000"/>
              </a:solidFill>
              <a:latin typeface="Open Sans"/>
              <a:ea typeface="Open Sans"/>
              <a:cs typeface="Open Sans"/>
              <a:sym typeface="Open Sans"/>
            </a:endParaRPr>
          </a:p>
        </p:txBody>
      </p:sp>
      <p:sp>
        <p:nvSpPr>
          <p:cNvPr id="180" name="Google Shape;180;p20"/>
          <p:cNvSpPr txBox="1"/>
          <p:nvPr/>
        </p:nvSpPr>
        <p:spPr>
          <a:xfrm>
            <a:off x="5004915" y="1658995"/>
            <a:ext cx="6781746" cy="3956999"/>
          </a:xfrm>
          <a:prstGeom prst="rect">
            <a:avLst/>
          </a:prstGeom>
          <a:noFill/>
          <a:ln>
            <a:noFill/>
          </a:ln>
        </p:spPr>
        <p:txBody>
          <a:bodyPr spcFirstLastPara="1" wrap="square" lIns="39125" tIns="39125" rIns="39125" bIns="39125" anchor="t" anchorCtr="0">
            <a:spAutoFit/>
          </a:bodyPr>
          <a:lstStyle/>
          <a:p>
            <a:pPr marL="609600" marR="0" lvl="0" indent="-609600" algn="just" rtl="0">
              <a:lnSpc>
                <a:spcPct val="150000"/>
              </a:lnSpc>
              <a:spcBef>
                <a:spcPts val="0"/>
              </a:spcBef>
              <a:spcAft>
                <a:spcPts val="0"/>
              </a:spcAft>
              <a:buClr>
                <a:srgbClr val="000000"/>
              </a:buClr>
              <a:buSzPts val="2000"/>
              <a:buFont typeface="Arial"/>
              <a:buNone/>
            </a:pPr>
            <a:r>
              <a:rPr lang="hi-IN" sz="2000" b="0" i="0" u="none" strike="noStrike" cap="none">
                <a:solidFill>
                  <a:schemeClr val="dk1"/>
                </a:solidFill>
                <a:latin typeface="Open Sans"/>
                <a:ea typeface="Open Sans"/>
                <a:cs typeface="Open Sans"/>
                <a:sym typeface="Open Sans"/>
              </a:rPr>
              <a:t>CSSR </a:t>
            </a:r>
            <a:r>
              <a:rPr lang="hi-IN" sz="2400" b="0" i="0" u="none" strike="noStrike" cap="none">
                <a:solidFill>
                  <a:schemeClr val="dk1"/>
                </a:solidFill>
                <a:latin typeface="Open Sans"/>
                <a:ea typeface="Open Sans"/>
                <a:cs typeface="Open Sans"/>
                <a:sym typeface="Open Sans"/>
              </a:rPr>
              <a:t>पाठ्यक्रम पूरा करने के बाद, आप 12-सदस्यीय टीम के हिस्से के रूप में सक्षम होंगे :</a:t>
            </a:r>
            <a:endParaRPr sz="24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घटना स्थल पर पहुँचने के बाद और खोज शुरू करने से पहले सही और आवश्यक कार्यवाही पूरी करना ।</a:t>
            </a:r>
            <a:endParaRPr sz="2400" b="0" i="0" u="none" strike="noStrike" cap="none">
              <a:solidFill>
                <a:schemeClr val="dk1"/>
              </a:solidFill>
              <a:latin typeface="Open Sans"/>
              <a:ea typeface="Open Sans"/>
              <a:cs typeface="Open Sans"/>
              <a:sym typeface="Open Sans"/>
            </a:endParaRPr>
          </a:p>
          <a:p>
            <a:pPr marL="457200" marR="0" lvl="0" indent="-254000" algn="just" rtl="0">
              <a:lnSpc>
                <a:spcPct val="15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सीखे गए खोज तकनीकों को एक सिमुलेटेड (प्रशिक्षण हेतु बनावटी) पीड़ित पर लागू करना ।</a:t>
            </a:r>
            <a:endParaRPr sz="2400" b="0" i="0" u="none" strike="noStrike" cap="none">
              <a:solidFill>
                <a:schemeClr val="dk1"/>
              </a:solidFill>
              <a:latin typeface="Open Sans"/>
              <a:ea typeface="Open Sans"/>
              <a:cs typeface="Open Sans"/>
              <a:sym typeface="Open Sans"/>
            </a:endParaRPr>
          </a:p>
        </p:txBody>
      </p:sp>
      <p:pic>
        <p:nvPicPr>
          <p:cNvPr id="181" name="Google Shape;181;p20"/>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182" name="Google Shape;182;p20"/>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183" name="Google Shape;183;p20"/>
          <p:cNvPicPr preferRelativeResize="0"/>
          <p:nvPr/>
        </p:nvPicPr>
        <p:blipFill rotWithShape="1">
          <a:blip r:embed="rId5">
            <a:alphaModFix/>
          </a:blip>
          <a:srcRect/>
          <a:stretch/>
        </p:blipFill>
        <p:spPr>
          <a:xfrm>
            <a:off x="10565499" y="112697"/>
            <a:ext cx="1408345" cy="1214299"/>
          </a:xfrm>
          <a:prstGeom prst="rect">
            <a:avLst/>
          </a:prstGeom>
          <a:noFill/>
          <a:ln>
            <a:noFill/>
          </a:ln>
        </p:spPr>
      </p:pic>
      <p:pic>
        <p:nvPicPr>
          <p:cNvPr id="184" name="Google Shape;184;p20"/>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185" name="Google Shape;185;p20"/>
          <p:cNvPicPr preferRelativeResize="0"/>
          <p:nvPr/>
        </p:nvPicPr>
        <p:blipFill rotWithShape="1">
          <a:blip r:embed="rId7">
            <a:alphaModFix/>
          </a:blip>
          <a:srcRect/>
          <a:stretch/>
        </p:blipFill>
        <p:spPr>
          <a:xfrm>
            <a:off x="17778" y="12698"/>
            <a:ext cx="1926431" cy="13817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191" name="Google Shape;191;p21"/>
          <p:cNvSpPr txBox="1"/>
          <p:nvPr/>
        </p:nvSpPr>
        <p:spPr>
          <a:xfrm>
            <a:off x="150920" y="2626709"/>
            <a:ext cx="4136995" cy="81597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hi-IN" sz="4800" b="1" i="0" u="none" strike="noStrike" cap="none">
                <a:solidFill>
                  <a:srgbClr val="C00000"/>
                </a:solidFill>
                <a:latin typeface="Open Sans"/>
                <a:ea typeface="Open Sans"/>
                <a:cs typeface="Open Sans"/>
                <a:sym typeface="Open Sans"/>
              </a:rPr>
              <a:t>प्रदर्शन उद्देश्य</a:t>
            </a:r>
            <a:endParaRPr sz="4800" b="1" i="0" u="none" strike="noStrike" cap="none">
              <a:solidFill>
                <a:srgbClr val="C00000"/>
              </a:solidFill>
              <a:latin typeface="Open Sans"/>
              <a:ea typeface="Open Sans"/>
              <a:cs typeface="Open Sans"/>
              <a:sym typeface="Open Sans"/>
            </a:endParaRPr>
          </a:p>
        </p:txBody>
      </p:sp>
      <p:sp>
        <p:nvSpPr>
          <p:cNvPr id="192" name="Google Shape;192;p21"/>
          <p:cNvSpPr txBox="1"/>
          <p:nvPr/>
        </p:nvSpPr>
        <p:spPr>
          <a:xfrm>
            <a:off x="4837760" y="2014047"/>
            <a:ext cx="7293207" cy="3956999"/>
          </a:xfrm>
          <a:prstGeom prst="rect">
            <a:avLst/>
          </a:prstGeom>
          <a:noFill/>
          <a:ln>
            <a:noFill/>
          </a:ln>
        </p:spPr>
        <p:txBody>
          <a:bodyPr spcFirstLastPara="1" wrap="square" lIns="39125" tIns="39125" rIns="39125" bIns="39125"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चयनित रिक्त स्थान (void space) में पहुँचकर सिमुलेटेड पीड़ितों (प्रशिक्षण हेतु बनावटी पीड़ित) का पता लगाना, चार मूलभूत तकनीकों का उपयोग करके </a:t>
            </a:r>
            <a:r>
              <a:rPr lang="hi-IN" sz="2400" b="1" i="0" u="none" strike="noStrike" cap="none">
                <a:solidFill>
                  <a:schemeClr val="dk1"/>
                </a:solidFill>
                <a:latin typeface="Open Sans"/>
                <a:ea typeface="Open Sans"/>
                <a:cs typeface="Open Sans"/>
                <a:sym typeface="Open Sans"/>
              </a:rPr>
              <a:t>(मलबा हटाना, सहारा देना (Shoring), प्रवेश करना, उठाना ।)</a:t>
            </a:r>
            <a:endParaRPr sz="2400" b="1" i="0" u="none" strike="noStrike" cap="none">
              <a:solidFill>
                <a:schemeClr val="dk1"/>
              </a:solidFill>
              <a:latin typeface="Open Sans"/>
              <a:ea typeface="Open Sans"/>
              <a:cs typeface="Open Sans"/>
              <a:sym typeface="Open Sans"/>
            </a:endParaRPr>
          </a:p>
          <a:p>
            <a:pPr marL="457200" marR="0" lvl="0" indent="-254000" algn="just" rtl="0">
              <a:lnSpc>
                <a:spcPct val="150000"/>
              </a:lnSpc>
              <a:spcBef>
                <a:spcPts val="0"/>
              </a:spcBef>
              <a:spcAft>
                <a:spcPts val="0"/>
              </a:spcAft>
              <a:buClr>
                <a:schemeClr val="dk1"/>
              </a:buClr>
              <a:buSzPts val="32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IN" sz="2400" b="0" i="0" u="none" strike="noStrike" cap="none">
                <a:solidFill>
                  <a:schemeClr val="dk1"/>
                </a:solidFill>
                <a:latin typeface="Open Sans"/>
                <a:ea typeface="Open Sans"/>
                <a:cs typeface="Open Sans"/>
                <a:sym typeface="Open Sans"/>
              </a:rPr>
              <a:t>सिमुलेटेड रोगी का सही ढंग से मूल्यांकन, स्थिरीकरण और बाहर निकालना</a:t>
            </a:r>
            <a:endParaRPr sz="2400" b="0" i="0" u="none" strike="noStrike" cap="none">
              <a:solidFill>
                <a:schemeClr val="dk1"/>
              </a:solidFill>
              <a:latin typeface="Open Sans"/>
              <a:ea typeface="Open Sans"/>
              <a:cs typeface="Open Sans"/>
              <a:sym typeface="Open Sans"/>
            </a:endParaRPr>
          </a:p>
        </p:txBody>
      </p:sp>
      <p:pic>
        <p:nvPicPr>
          <p:cNvPr id="193" name="Google Shape;193;p21"/>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194" name="Google Shape;194;p21"/>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195" name="Google Shape;195;p21"/>
          <p:cNvPicPr preferRelativeResize="0"/>
          <p:nvPr/>
        </p:nvPicPr>
        <p:blipFill rotWithShape="1">
          <a:blip r:embed="rId5">
            <a:alphaModFix/>
          </a:blip>
          <a:srcRect/>
          <a:stretch/>
        </p:blipFill>
        <p:spPr>
          <a:xfrm>
            <a:off x="10093911" y="112697"/>
            <a:ext cx="1879933" cy="1345130"/>
          </a:xfrm>
          <a:prstGeom prst="rect">
            <a:avLst/>
          </a:prstGeom>
          <a:noFill/>
          <a:ln>
            <a:noFill/>
          </a:ln>
        </p:spPr>
      </p:pic>
      <p:pic>
        <p:nvPicPr>
          <p:cNvPr id="196" name="Google Shape;196;p21"/>
          <p:cNvPicPr preferRelativeResize="0"/>
          <p:nvPr/>
        </p:nvPicPr>
        <p:blipFill rotWithShape="1">
          <a:blip r:embed="rId6">
            <a:alphaModFix/>
          </a:blip>
          <a:srcRect/>
          <a:stretch/>
        </p:blipFill>
        <p:spPr>
          <a:xfrm>
            <a:off x="10209320" y="47308"/>
            <a:ext cx="1921648" cy="1562100"/>
          </a:xfrm>
          <a:prstGeom prst="rect">
            <a:avLst/>
          </a:prstGeom>
          <a:noFill/>
          <a:ln>
            <a:noFill/>
          </a:ln>
        </p:spPr>
      </p:pic>
      <p:pic>
        <p:nvPicPr>
          <p:cNvPr id="197" name="Google Shape;197;p21"/>
          <p:cNvPicPr preferRelativeResize="0"/>
          <p:nvPr/>
        </p:nvPicPr>
        <p:blipFill rotWithShape="1">
          <a:blip r:embed="rId7">
            <a:alphaModFix/>
          </a:blip>
          <a:srcRect/>
          <a:stretch/>
        </p:blipFill>
        <p:spPr>
          <a:xfrm>
            <a:off x="17778" y="12698"/>
            <a:ext cx="1970819" cy="1381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203" name="Google Shape;203;p22"/>
          <p:cNvSpPr txBox="1"/>
          <p:nvPr/>
        </p:nvSpPr>
        <p:spPr>
          <a:xfrm>
            <a:off x="142043" y="2626709"/>
            <a:ext cx="4270159" cy="963295"/>
          </a:xfrm>
          <a:prstGeom prst="rect">
            <a:avLst/>
          </a:prstGeom>
          <a:noFill/>
          <a:ln>
            <a:noFill/>
          </a:ln>
        </p:spPr>
        <p:txBody>
          <a:bodyPr spcFirstLastPara="1" wrap="square" lIns="39125" tIns="39125" rIns="39125" bIns="39125" anchor="t" anchorCtr="0">
            <a:spAutoFit/>
          </a:bodyPr>
          <a:lstStyle/>
          <a:p>
            <a:pPr marL="0" marR="0" lvl="0" indent="0" algn="ctr" rtl="0">
              <a:lnSpc>
                <a:spcPct val="120000"/>
              </a:lnSpc>
              <a:spcBef>
                <a:spcPts val="0"/>
              </a:spcBef>
              <a:spcAft>
                <a:spcPts val="0"/>
              </a:spcAft>
              <a:buClr>
                <a:srgbClr val="000000"/>
              </a:buClr>
              <a:buSzPts val="4800"/>
              <a:buFont typeface="Arial"/>
              <a:buNone/>
            </a:pPr>
            <a:r>
              <a:rPr lang="hi-IN" sz="4800" b="1" i="0" u="none" strike="noStrike" cap="none">
                <a:solidFill>
                  <a:srgbClr val="C00000"/>
                </a:solidFill>
                <a:latin typeface="Arial"/>
                <a:ea typeface="Arial"/>
                <a:cs typeface="Arial"/>
                <a:sym typeface="Arial"/>
              </a:rPr>
              <a:t>शैक्षणिक उद्देश्य</a:t>
            </a:r>
            <a:endParaRPr sz="4800" b="1" i="0" u="none" strike="noStrike" cap="none">
              <a:solidFill>
                <a:srgbClr val="C00000"/>
              </a:solidFill>
              <a:latin typeface="Open Sans"/>
              <a:ea typeface="Open Sans"/>
              <a:cs typeface="Open Sans"/>
              <a:sym typeface="Open Sans"/>
            </a:endParaRPr>
          </a:p>
        </p:txBody>
      </p:sp>
      <p:sp>
        <p:nvSpPr>
          <p:cNvPr id="204" name="Google Shape;204;p22"/>
          <p:cNvSpPr txBox="1"/>
          <p:nvPr/>
        </p:nvSpPr>
        <p:spPr>
          <a:xfrm>
            <a:off x="4658182" y="1565604"/>
            <a:ext cx="7533818" cy="5249660"/>
          </a:xfrm>
          <a:prstGeom prst="rect">
            <a:avLst/>
          </a:prstGeom>
          <a:noFill/>
          <a:ln>
            <a:noFill/>
          </a:ln>
        </p:spPr>
        <p:txBody>
          <a:bodyPr spcFirstLastPara="1" wrap="square" lIns="39125" tIns="39125" rIns="39125" bIns="39125" anchor="t" anchorCtr="0">
            <a:spAutoFit/>
          </a:bodyPr>
          <a:lstStyle/>
          <a:p>
            <a:pPr marL="0" marR="0" lvl="0" indent="0" algn="just" rtl="0">
              <a:lnSpc>
                <a:spcPct val="200000"/>
              </a:lnSpc>
              <a:spcBef>
                <a:spcPts val="0"/>
              </a:spcBef>
              <a:spcAft>
                <a:spcPts val="0"/>
              </a:spcAft>
              <a:buClr>
                <a:srgbClr val="000000"/>
              </a:buClr>
              <a:buSzPts val="2400"/>
              <a:buFont typeface="Arial"/>
              <a:buNone/>
            </a:pPr>
            <a:r>
              <a:rPr lang="hi-IN" sz="2400" b="1" i="0" u="none" strike="noStrike" cap="none">
                <a:solidFill>
                  <a:schemeClr val="dk1"/>
                </a:solidFill>
                <a:latin typeface="Open Sans"/>
                <a:ea typeface="Open Sans"/>
                <a:cs typeface="Open Sans"/>
                <a:sym typeface="Open Sans"/>
              </a:rPr>
              <a:t>CSSR</a:t>
            </a:r>
            <a:r>
              <a:rPr lang="hi-IN" sz="2800" b="0" i="0" u="none" strike="noStrike" cap="none">
                <a:solidFill>
                  <a:schemeClr val="dk1"/>
                </a:solidFill>
                <a:latin typeface="Open Sans"/>
                <a:ea typeface="Open Sans"/>
                <a:cs typeface="Open Sans"/>
                <a:sym typeface="Open Sans"/>
              </a:rPr>
              <a:t> पाठ्यक्रम पूरा करने के बाद, आप सक्षम होंगे:-</a:t>
            </a:r>
            <a:endParaRPr sz="2800" b="0" i="0" u="none" strike="noStrike" cap="none">
              <a:solidFill>
                <a:schemeClr val="dk1"/>
              </a:solidFill>
              <a:latin typeface="Open Sans"/>
              <a:ea typeface="Open Sans"/>
              <a:cs typeface="Open Sans"/>
              <a:sym typeface="Open Sans"/>
            </a:endParaRPr>
          </a:p>
          <a:p>
            <a:pPr marL="342900" marR="0" lvl="0" indent="-342900" algn="just" rtl="0">
              <a:lnSpc>
                <a:spcPct val="200000"/>
              </a:lnSpc>
              <a:spcBef>
                <a:spcPts val="0"/>
              </a:spcBef>
              <a:spcAft>
                <a:spcPts val="0"/>
              </a:spcAft>
              <a:buClr>
                <a:schemeClr val="dk1"/>
              </a:buClr>
              <a:buSzPts val="3200"/>
              <a:buFont typeface="Arial"/>
              <a:buChar char="•"/>
            </a:pPr>
            <a:r>
              <a:rPr lang="hi-IN" sz="2400" b="1" i="0" u="none" strike="noStrike" cap="none">
                <a:solidFill>
                  <a:schemeClr val="dk1"/>
                </a:solidFill>
                <a:latin typeface="Open Sans"/>
                <a:ea typeface="Open Sans"/>
                <a:cs typeface="Open Sans"/>
                <a:sym typeface="Open Sans"/>
              </a:rPr>
              <a:t>CSSR</a:t>
            </a:r>
            <a:r>
              <a:rPr lang="hi-IN" sz="2800" b="0" i="0" u="none" strike="noStrike" cap="none">
                <a:solidFill>
                  <a:schemeClr val="dk1"/>
                </a:solidFill>
                <a:latin typeface="Open Sans"/>
                <a:ea typeface="Open Sans"/>
                <a:cs typeface="Open Sans"/>
                <a:sym typeface="Open Sans"/>
              </a:rPr>
              <a:t> ऑपरेशन को कैसे संगठित और प्रारंभ करें – इसका वर्णन करना ।</a:t>
            </a:r>
            <a:endParaRPr sz="2800" b="0" i="0" u="none" strike="noStrike" cap="none">
              <a:solidFill>
                <a:schemeClr val="dk1"/>
              </a:solidFill>
              <a:latin typeface="Open Sans"/>
              <a:ea typeface="Open Sans"/>
              <a:cs typeface="Open Sans"/>
              <a:sym typeface="Open Sans"/>
            </a:endParaRPr>
          </a:p>
          <a:p>
            <a:pPr marL="342900" marR="0" lvl="0" indent="-342900" algn="just" rtl="0">
              <a:lnSpc>
                <a:spcPct val="200000"/>
              </a:lnSpc>
              <a:spcBef>
                <a:spcPts val="0"/>
              </a:spcBef>
              <a:spcAft>
                <a:spcPts val="0"/>
              </a:spcAft>
              <a:buClr>
                <a:schemeClr val="dk1"/>
              </a:buClr>
              <a:buSzPts val="3200"/>
              <a:buFont typeface="Arial"/>
              <a:buChar char="•"/>
            </a:pPr>
            <a:r>
              <a:rPr lang="hi-IN" sz="2800" b="0" i="0" u="none" strike="noStrike" cap="none">
                <a:solidFill>
                  <a:schemeClr val="dk1"/>
                </a:solidFill>
                <a:latin typeface="Open Sans"/>
                <a:ea typeface="Open Sans"/>
                <a:cs typeface="Open Sans"/>
                <a:sym typeface="Open Sans"/>
              </a:rPr>
              <a:t>ढही हुई संरचना को वर्गीकृत करने की प्रक्रिया और भवन चिह्न प्रणाली </a:t>
            </a:r>
            <a:r>
              <a:rPr lang="hi-IN" sz="2400" b="0" i="0" u="none" strike="noStrike" cap="none">
                <a:solidFill>
                  <a:schemeClr val="dk1"/>
                </a:solidFill>
                <a:latin typeface="Open Sans"/>
                <a:ea typeface="Open Sans"/>
                <a:cs typeface="Open Sans"/>
                <a:sym typeface="Open Sans"/>
              </a:rPr>
              <a:t>(Building Marking)</a:t>
            </a:r>
            <a:r>
              <a:rPr lang="hi-IN" sz="2800" b="0" i="0" u="none" strike="noStrike" cap="none">
                <a:solidFill>
                  <a:schemeClr val="dk1"/>
                </a:solidFill>
                <a:latin typeface="Open Sans"/>
                <a:ea typeface="Open Sans"/>
                <a:cs typeface="Open Sans"/>
                <a:sym typeface="Open Sans"/>
              </a:rPr>
              <a:t> का वर्णन करना ।</a:t>
            </a:r>
            <a:endParaRPr sz="2800" b="0" i="0" u="none" strike="noStrike" cap="none">
              <a:solidFill>
                <a:schemeClr val="dk1"/>
              </a:solidFill>
              <a:latin typeface="Open Sans"/>
              <a:ea typeface="Open Sans"/>
              <a:cs typeface="Open Sans"/>
              <a:sym typeface="Open Sans"/>
            </a:endParaRPr>
          </a:p>
        </p:txBody>
      </p:sp>
      <p:pic>
        <p:nvPicPr>
          <p:cNvPr id="205" name="Google Shape;205;p22"/>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206" name="Google Shape;206;p22"/>
          <p:cNvPicPr preferRelativeResize="0"/>
          <p:nvPr/>
        </p:nvPicPr>
        <p:blipFill rotWithShape="1">
          <a:blip r:embed="rId4">
            <a:alphaModFix/>
          </a:blip>
          <a:srcRect/>
          <a:stretch/>
        </p:blipFill>
        <p:spPr>
          <a:xfrm>
            <a:off x="8814959" y="6378135"/>
            <a:ext cx="1750540" cy="348119"/>
          </a:xfrm>
          <a:prstGeom prst="rect">
            <a:avLst/>
          </a:prstGeom>
          <a:noFill/>
          <a:ln>
            <a:noFill/>
          </a:ln>
        </p:spPr>
      </p:pic>
      <p:pic>
        <p:nvPicPr>
          <p:cNvPr id="207" name="Google Shape;207;p22"/>
          <p:cNvPicPr preferRelativeResize="0"/>
          <p:nvPr/>
        </p:nvPicPr>
        <p:blipFill rotWithShape="1">
          <a:blip r:embed="rId5">
            <a:alphaModFix/>
          </a:blip>
          <a:srcRect/>
          <a:stretch/>
        </p:blipFill>
        <p:spPr>
          <a:xfrm>
            <a:off x="10858273" y="112697"/>
            <a:ext cx="1115571" cy="1214299"/>
          </a:xfrm>
          <a:prstGeom prst="rect">
            <a:avLst/>
          </a:prstGeom>
          <a:noFill/>
          <a:ln>
            <a:noFill/>
          </a:ln>
        </p:spPr>
      </p:pic>
      <p:pic>
        <p:nvPicPr>
          <p:cNvPr id="208" name="Google Shape;208;p22"/>
          <p:cNvPicPr preferRelativeResize="0"/>
          <p:nvPr/>
        </p:nvPicPr>
        <p:blipFill rotWithShape="1">
          <a:blip r:embed="rId6">
            <a:alphaModFix/>
          </a:blip>
          <a:srcRect/>
          <a:stretch/>
        </p:blipFill>
        <p:spPr>
          <a:xfrm>
            <a:off x="10495280" y="47308"/>
            <a:ext cx="1635688" cy="1562100"/>
          </a:xfrm>
          <a:prstGeom prst="rect">
            <a:avLst/>
          </a:prstGeom>
          <a:noFill/>
          <a:ln>
            <a:noFill/>
          </a:ln>
        </p:spPr>
      </p:pic>
      <p:pic>
        <p:nvPicPr>
          <p:cNvPr id="209" name="Google Shape;209;p22"/>
          <p:cNvPicPr preferRelativeResize="0"/>
          <p:nvPr/>
        </p:nvPicPr>
        <p:blipFill rotWithShape="1">
          <a:blip r:embed="rId7">
            <a:alphaModFix/>
          </a:blip>
          <a:srcRect/>
          <a:stretch/>
        </p:blipFill>
        <p:spPr>
          <a:xfrm>
            <a:off x="17779" y="12698"/>
            <a:ext cx="2006330" cy="13817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Widescreen</PresentationFormat>
  <Paragraphs>231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Open Sans</vt:lpstr>
      <vt:lpstr>Arial</vt:lpstr>
      <vt:lpstr>Noto Sans Symbols</vt:lpstr>
      <vt:lpstr>Open Sans SemiBold</vt:lpstr>
      <vt:lpstr>Times New Roman</vt:lpstr>
      <vt:lpstr>Arial Black</vt:lpstr>
      <vt:lpstr>Office Theme</vt:lpstr>
      <vt:lpstr>PowerPoint Presentation</vt:lpstr>
      <vt:lpstr>उद्देश्य </vt:lpstr>
      <vt:lpstr>उद्देश्य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 </vt:lpstr>
      <vt:lpstr> समीक्षा (Review) </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2026-01-08T07:05:46Z</dcterms:modified>
</cp:coreProperties>
</file>