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1188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9021A-3036-4A24-A8B7-0E71151ED9D3}" v="1" dt="2026-01-07T12:24:54.1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9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">
      <pc:chgData name="NDRF ACADEMY" userId="4cebfd5606abfb1b" providerId="LiveId" clId="{0E945188-966B-4235-8D1D-55F65228EBDE}" dt="2026-01-07T12:24:55.978" v="2" actId="47"/>
      <pc:docMkLst>
        <pc:docMk/>
      </pc:docMkLst>
      <pc:sldChg chg="del">
        <pc:chgData name="NDRF ACADEMY" userId="4cebfd5606abfb1b" providerId="LiveId" clId="{0E945188-966B-4235-8D1D-55F65228EBDE}" dt="2026-01-07T12:24:55.978" v="2" actId="47"/>
        <pc:sldMkLst>
          <pc:docMk/>
          <pc:sldMk cId="0" sldId="275"/>
        </pc:sldMkLst>
      </pc:sldChg>
      <pc:sldChg chg="add del">
        <pc:chgData name="NDRF ACADEMY" userId="4cebfd5606abfb1b" providerId="LiveId" clId="{0E945188-966B-4235-8D1D-55F65228EBDE}" dt="2026-01-07T12:24:54.196" v="1"/>
        <pc:sldMkLst>
          <pc:docMk/>
          <pc:sldMk cId="1708063356" sldId="1188"/>
        </pc:sldMkLst>
      </pc:sldChg>
      <pc:sldMasterChg chg="delSldLayout">
        <pc:chgData name="NDRF ACADEMY" userId="4cebfd5606abfb1b" providerId="LiveId" clId="{0E945188-966B-4235-8D1D-55F65228EBDE}" dt="2026-01-07T12:24:55.978" v="2" actId="47"/>
        <pc:sldMasterMkLst>
          <pc:docMk/>
          <pc:sldMasterMk cId="0" sldId="2147483648"/>
        </pc:sldMasterMkLst>
        <pc:sldLayoutChg chg="del">
          <pc:chgData name="NDRF ACADEMY" userId="4cebfd5606abfb1b" providerId="LiveId" clId="{0E945188-966B-4235-8D1D-55F65228EBDE}" dt="2026-01-07T12:24:55.978" v="2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DRF ACADEMY" userId="4cebfd5606abfb1b" providerId="LiveId" clId="{0E945188-966B-4235-8D1D-55F65228EBDE}" dt="2026-01-07T12:24:52.163" v="0" actId="47"/>
          <pc:sldLayoutMkLst>
            <pc:docMk/>
            <pc:sldMasterMk cId="0" sldId="2147483648"/>
            <pc:sldLayoutMk cId="1615219916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9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9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9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9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3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jpeg"/><Relationship Id="rId7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or team2" descr="Shor team2"/>
          <p:cNvPicPr>
            <a:picLocks noChangeAspect="1"/>
          </p:cNvPicPr>
          <p:nvPr/>
        </p:nvPicPr>
        <p:blipFill>
          <a:blip r:embed="rId2"/>
          <a:srcRect l="1228" t="24176" r="784" b="2033"/>
          <a:stretch>
            <a:fillRect/>
          </a:stretch>
        </p:blipFill>
        <p:spPr>
          <a:xfrm>
            <a:off x="-45899" y="-138907"/>
            <a:ext cx="24475898" cy="13825525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Rectangle"/>
          <p:cNvSpPr/>
          <p:nvPr/>
        </p:nvSpPr>
        <p:spPr>
          <a:xfrm>
            <a:off x="0" y="-101600"/>
            <a:ext cx="24384001" cy="137160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9" name="PPT 9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9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9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rcRect l="50481"/>
          <a:stretch>
            <a:fillRect/>
          </a:stretch>
        </p:blipFill>
        <p:spPr>
          <a:xfrm>
            <a:off x="-2612204" y="3487330"/>
            <a:ext cx="13779436" cy="3001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9…"/>
          <p:cNvSpPr txBox="1"/>
          <p:nvPr/>
        </p:nvSpPr>
        <p:spPr>
          <a:xfrm>
            <a:off x="1081559" y="3829124"/>
            <a:ext cx="9439975" cy="227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9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Shoring Methods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9 - 1"/>
            <p:cNvSpPr txBox="1"/>
            <p:nvPr/>
          </p:nvSpPr>
          <p:spPr>
            <a:xfrm>
              <a:off x="78376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9 - 1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eg" descr="NDRF India.jpe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PEER South Asia/ADPC"/>
          <p:cNvSpPr txBox="1"/>
          <p:nvPr/>
        </p:nvSpPr>
        <p:spPr>
          <a:xfrm rot="16200000">
            <a:off x="-1527641" y="8602155"/>
            <a:ext cx="4075449" cy="76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PEER South Asia/ADPC</a:t>
            </a:r>
          </a:p>
        </p:txBody>
      </p:sp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  <p:sp>
        <p:nvSpPr>
          <p:cNvPr id="4" name="Duties of…">
            <a:extLst>
              <a:ext uri="{FF2B5EF4-FFF2-40B4-BE49-F238E27FC236}">
                <a16:creationId xmlns:a16="http://schemas.microsoft.com/office/drawing/2014/main" id="{29C9E8ED-1581-3490-22C3-804F357E150A}"/>
              </a:ext>
            </a:extLst>
          </p:cNvPr>
          <p:cNvSpPr txBox="1"/>
          <p:nvPr/>
        </p:nvSpPr>
        <p:spPr>
          <a:xfrm>
            <a:off x="14405726" y="11371659"/>
            <a:ext cx="9712472" cy="835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en-US" sz="4400" b="1" dirty="0">
                <a:latin typeface="Open sans"/>
              </a:rPr>
              <a:t>Presented By:- Sohel Lakhani. DC</a:t>
            </a:r>
            <a:endParaRPr lang="en-US" sz="44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0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193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322" y="2197636"/>
            <a:ext cx="18073288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Window / Door Shore"/>
          <p:cNvSpPr txBox="1"/>
          <p:nvPr/>
        </p:nvSpPr>
        <p:spPr>
          <a:xfrm>
            <a:off x="1095769" y="5674816"/>
            <a:ext cx="5868427" cy="212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Window / Door Shore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8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9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201" name="T-Spot shore" descr="T-Spot sho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470" y="1870653"/>
            <a:ext cx="14774931" cy="106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“T”-Spot Shore"/>
          <p:cNvSpPr txBox="1"/>
          <p:nvPr/>
        </p:nvSpPr>
        <p:spPr>
          <a:xfrm>
            <a:off x="1095769" y="6227266"/>
            <a:ext cx="6274046" cy="114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“T”-Spot Shore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6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209" name="Raker" descr="Raker"/>
          <p:cNvPicPr>
            <a:picLocks noChangeAspect="1"/>
          </p:cNvPicPr>
          <p:nvPr/>
        </p:nvPicPr>
        <p:blipFill>
          <a:blip r:embed="rId2"/>
          <a:srcRect b="1911"/>
          <a:stretch>
            <a:fillRect/>
          </a:stretch>
        </p:blipFill>
        <p:spPr>
          <a:xfrm>
            <a:off x="8420047" y="1523999"/>
            <a:ext cx="14428803" cy="106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Raker Shore"/>
          <p:cNvSpPr txBox="1"/>
          <p:nvPr/>
        </p:nvSpPr>
        <p:spPr>
          <a:xfrm>
            <a:off x="1095769" y="6227266"/>
            <a:ext cx="6274046" cy="114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Raker Shore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4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pic>
        <p:nvPicPr>
          <p:cNvPr id="217" name="Lace" descr="Lace"/>
          <p:cNvPicPr>
            <a:picLocks noChangeAspect="1"/>
          </p:cNvPicPr>
          <p:nvPr/>
        </p:nvPicPr>
        <p:blipFill>
          <a:blip r:embed="rId2"/>
          <a:srcRect t="3073" b="9500"/>
          <a:stretch>
            <a:fillRect/>
          </a:stretch>
        </p:blipFill>
        <p:spPr>
          <a:xfrm>
            <a:off x="8127776" y="1524000"/>
            <a:ext cx="15563214" cy="106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Laced Post Shore"/>
          <p:cNvSpPr txBox="1"/>
          <p:nvPr/>
        </p:nvSpPr>
        <p:spPr>
          <a:xfrm>
            <a:off x="1095769" y="5122365"/>
            <a:ext cx="5678604" cy="212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Laced Post Shore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2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22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2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225" name="Horizontal" descr="Horizontal"/>
          <p:cNvPicPr>
            <a:picLocks noChangeAspect="1"/>
          </p:cNvPicPr>
          <p:nvPr/>
        </p:nvPicPr>
        <p:blipFill>
          <a:blip r:embed="rId2"/>
          <a:srcRect b="651"/>
          <a:stretch>
            <a:fillRect/>
          </a:stretch>
        </p:blipFill>
        <p:spPr>
          <a:xfrm>
            <a:off x="10561776" y="1142999"/>
            <a:ext cx="11971025" cy="1143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rizontal Shore"/>
          <p:cNvSpPr txBox="1"/>
          <p:nvPr/>
        </p:nvSpPr>
        <p:spPr>
          <a:xfrm>
            <a:off x="1095769" y="5674816"/>
            <a:ext cx="6274046" cy="114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Horizontal Shore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2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0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3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grpSp>
        <p:nvGrpSpPr>
          <p:cNvPr id="235" name="Group"/>
          <p:cNvGrpSpPr/>
          <p:nvPr/>
        </p:nvGrpSpPr>
        <p:grpSpPr>
          <a:xfrm>
            <a:off x="8176665" y="1523999"/>
            <a:ext cx="15261975" cy="10668001"/>
            <a:chOff x="0" y="0"/>
            <a:chExt cx="15261973" cy="10667999"/>
          </a:xfrm>
        </p:grpSpPr>
        <p:pic>
          <p:nvPicPr>
            <p:cNvPr id="233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9932" y="0"/>
              <a:ext cx="11902042" cy="8032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.png" descr="image.png"/>
            <p:cNvPicPr>
              <a:picLocks noChangeAspect="1"/>
            </p:cNvPicPr>
            <p:nvPr/>
          </p:nvPicPr>
          <p:blipFill>
            <a:blip r:embed="rId3"/>
            <a:srcRect r="8592" b="11701"/>
            <a:stretch>
              <a:fillRect/>
            </a:stretch>
          </p:blipFill>
          <p:spPr>
            <a:xfrm>
              <a:off x="0" y="5063856"/>
              <a:ext cx="8621024" cy="5604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6" name="Bamboo Shore"/>
          <p:cNvSpPr txBox="1"/>
          <p:nvPr/>
        </p:nvSpPr>
        <p:spPr>
          <a:xfrm>
            <a:off x="1095769" y="5674816"/>
            <a:ext cx="6274046" cy="114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Bamboo Shore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3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40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4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grpSp>
        <p:nvGrpSpPr>
          <p:cNvPr id="245" name="Group"/>
          <p:cNvGrpSpPr/>
          <p:nvPr/>
        </p:nvGrpSpPr>
        <p:grpSpPr>
          <a:xfrm>
            <a:off x="5912624" y="2868890"/>
            <a:ext cx="17432966" cy="8890001"/>
            <a:chOff x="0" y="0"/>
            <a:chExt cx="17432965" cy="8890000"/>
          </a:xfrm>
        </p:grpSpPr>
        <p:pic>
          <p:nvPicPr>
            <p:cNvPr id="243" name="Air shore" descr="Air shore"/>
            <p:cNvPicPr>
              <a:picLocks noChangeAspect="1"/>
            </p:cNvPicPr>
            <p:nvPr/>
          </p:nvPicPr>
          <p:blipFill>
            <a:blip r:embed="rId2"/>
            <a:srcRect t="1651" r="18584" b="4581"/>
            <a:stretch>
              <a:fillRect/>
            </a:stretch>
          </p:blipFill>
          <p:spPr>
            <a:xfrm>
              <a:off x="0" y="0"/>
              <a:ext cx="5780836" cy="8876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Air shore2" descr="Air shore2"/>
            <p:cNvPicPr>
              <a:picLocks noChangeAspect="1"/>
            </p:cNvPicPr>
            <p:nvPr/>
          </p:nvPicPr>
          <p:blipFill>
            <a:blip r:embed="rId3"/>
            <a:srcRect r="4325"/>
            <a:stretch>
              <a:fillRect/>
            </a:stretch>
          </p:blipFill>
          <p:spPr>
            <a:xfrm>
              <a:off x="6110041" y="13868"/>
              <a:ext cx="11322924" cy="8876132"/>
            </a:xfrm>
            <a:prstGeom prst="rect">
              <a:avLst/>
            </a:prstGeom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</p:pic>
      </p:grpSp>
      <p:sp>
        <p:nvSpPr>
          <p:cNvPr id="246" name="Air Shore"/>
          <p:cNvSpPr txBox="1"/>
          <p:nvPr/>
        </p:nvSpPr>
        <p:spPr>
          <a:xfrm>
            <a:off x="1095769" y="6227266"/>
            <a:ext cx="6274046" cy="114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Air Shore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50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53" name="Shoring Team Composition"/>
          <p:cNvSpPr txBox="1"/>
          <p:nvPr/>
        </p:nvSpPr>
        <p:spPr>
          <a:xfrm>
            <a:off x="1077422" y="1411154"/>
            <a:ext cx="7789699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Shoring Team Composition</a:t>
            </a:r>
          </a:p>
        </p:txBody>
      </p:sp>
      <p:grpSp>
        <p:nvGrpSpPr>
          <p:cNvPr id="257" name="Group"/>
          <p:cNvGrpSpPr/>
          <p:nvPr/>
        </p:nvGrpSpPr>
        <p:grpSpPr>
          <a:xfrm>
            <a:off x="13008051" y="3938527"/>
            <a:ext cx="8614110" cy="7805394"/>
            <a:chOff x="0" y="0"/>
            <a:chExt cx="8614108" cy="7805392"/>
          </a:xfrm>
        </p:grpSpPr>
        <p:pic>
          <p:nvPicPr>
            <p:cNvPr id="254" name="Shor team1" descr="Shor team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64" y="1455391"/>
              <a:ext cx="8464885" cy="635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5" name="Cutting Group"/>
            <p:cNvSpPr txBox="1"/>
            <p:nvPr/>
          </p:nvSpPr>
          <p:spPr>
            <a:xfrm>
              <a:off x="0" y="0"/>
              <a:ext cx="6274046" cy="896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>
                  <a:latin typeface="Open Sans"/>
                </a:rPr>
                <a:t>Cutting Group</a:t>
              </a:r>
            </a:p>
          </p:txBody>
        </p:sp>
        <p:sp>
          <p:nvSpPr>
            <p:cNvPr id="256" name="Line"/>
            <p:cNvSpPr/>
            <p:nvPr/>
          </p:nvSpPr>
          <p:spPr>
            <a:xfrm>
              <a:off x="30105" y="1189036"/>
              <a:ext cx="8584003" cy="1"/>
            </a:xfrm>
            <a:prstGeom prst="line">
              <a:avLst/>
            </a:prstGeom>
            <a:noFill/>
            <a:ln w="508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</p:grpSp>
      <p:grpSp>
        <p:nvGrpSpPr>
          <p:cNvPr id="261" name="Group"/>
          <p:cNvGrpSpPr/>
          <p:nvPr/>
        </p:nvGrpSpPr>
        <p:grpSpPr>
          <a:xfrm>
            <a:off x="1188229" y="3938527"/>
            <a:ext cx="8646919" cy="7805393"/>
            <a:chOff x="0" y="0"/>
            <a:chExt cx="8646918" cy="7805391"/>
          </a:xfrm>
        </p:grpSpPr>
        <p:pic>
          <p:nvPicPr>
            <p:cNvPr id="258" name="Shor team2" descr="Shor team2"/>
            <p:cNvPicPr>
              <a:picLocks noChangeAspect="1"/>
            </p:cNvPicPr>
            <p:nvPr/>
          </p:nvPicPr>
          <p:blipFill>
            <a:blip r:embed="rId3"/>
            <a:srcRect l="1228" t="2033" r="784" b="2033"/>
            <a:stretch>
              <a:fillRect/>
            </a:stretch>
          </p:blipFill>
          <p:spPr>
            <a:xfrm>
              <a:off x="0" y="1455390"/>
              <a:ext cx="8646918" cy="635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9" name="Assembly Group"/>
            <p:cNvSpPr txBox="1"/>
            <p:nvPr/>
          </p:nvSpPr>
          <p:spPr>
            <a:xfrm>
              <a:off x="33595" y="0"/>
              <a:ext cx="6274046" cy="896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spAutoFit/>
            </a:bodyPr>
            <a:lstStyle>
              <a:lvl1pPr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>
                  <a:latin typeface="Open Sans"/>
                </a:rPr>
                <a:t>Assembly Group</a:t>
              </a:r>
            </a:p>
          </p:txBody>
        </p:sp>
        <p:sp>
          <p:nvSpPr>
            <p:cNvPr id="260" name="Line"/>
            <p:cNvSpPr/>
            <p:nvPr/>
          </p:nvSpPr>
          <p:spPr>
            <a:xfrm>
              <a:off x="44886" y="1189036"/>
              <a:ext cx="8584003" cy="1"/>
            </a:xfrm>
            <a:prstGeom prst="line">
              <a:avLst/>
            </a:prstGeom>
            <a:noFill/>
            <a:ln w="508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6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65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6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pic>
        <p:nvPicPr>
          <p:cNvPr id="268" name="Assembly2" descr="Assembly2"/>
          <p:cNvPicPr>
            <a:picLocks noChangeAspect="1"/>
          </p:cNvPicPr>
          <p:nvPr/>
        </p:nvPicPr>
        <p:blipFill>
          <a:blip r:embed="rId2"/>
          <a:srcRect l="14397" t="1642" r="2" b="3340"/>
          <a:stretch>
            <a:fillRect/>
          </a:stretch>
        </p:blipFill>
        <p:spPr>
          <a:xfrm>
            <a:off x="1451057" y="6652434"/>
            <a:ext cx="3798447" cy="3809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2" h="20595" extrusionOk="0">
                <a:moveTo>
                  <a:pt x="10327" y="0"/>
                </a:moveTo>
                <a:cubicBezTo>
                  <a:pt x="7684" y="0"/>
                  <a:pt x="5042" y="1006"/>
                  <a:pt x="3025" y="3016"/>
                </a:cubicBezTo>
                <a:cubicBezTo>
                  <a:pt x="-1008" y="7038"/>
                  <a:pt x="-1008" y="13557"/>
                  <a:pt x="3025" y="17579"/>
                </a:cubicBezTo>
                <a:cubicBezTo>
                  <a:pt x="7058" y="21600"/>
                  <a:pt x="13596" y="21600"/>
                  <a:pt x="17629" y="17579"/>
                </a:cubicBezTo>
                <a:cubicBezTo>
                  <a:pt x="19367" y="15846"/>
                  <a:pt x="20352" y="13648"/>
                  <a:pt x="20592" y="11387"/>
                </a:cubicBezTo>
                <a:lnTo>
                  <a:pt x="20592" y="9208"/>
                </a:lnTo>
                <a:cubicBezTo>
                  <a:pt x="20352" y="6947"/>
                  <a:pt x="19367" y="4749"/>
                  <a:pt x="17629" y="3016"/>
                </a:cubicBezTo>
                <a:cubicBezTo>
                  <a:pt x="15613" y="1006"/>
                  <a:pt x="12970" y="0"/>
                  <a:pt x="1032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9" name="Assembly3" descr="Assembly3"/>
          <p:cNvPicPr>
            <a:picLocks noChangeAspect="1"/>
          </p:cNvPicPr>
          <p:nvPr/>
        </p:nvPicPr>
        <p:blipFill>
          <a:blip r:embed="rId3"/>
          <a:srcRect l="9730" r="15233"/>
          <a:stretch>
            <a:fillRect/>
          </a:stretch>
        </p:blipFill>
        <p:spPr>
          <a:xfrm>
            <a:off x="7313234" y="6652434"/>
            <a:ext cx="3809911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9" y="0"/>
                </a:moveTo>
                <a:cubicBezTo>
                  <a:pt x="7321" y="0"/>
                  <a:pt x="4803" y="1055"/>
                  <a:pt x="2882" y="3163"/>
                </a:cubicBezTo>
                <a:cubicBezTo>
                  <a:pt x="-961" y="7381"/>
                  <a:pt x="-961" y="14219"/>
                  <a:pt x="2882" y="18436"/>
                </a:cubicBezTo>
                <a:cubicBezTo>
                  <a:pt x="4803" y="20545"/>
                  <a:pt x="7321" y="21600"/>
                  <a:pt x="9839" y="21600"/>
                </a:cubicBezTo>
                <a:cubicBezTo>
                  <a:pt x="12357" y="21600"/>
                  <a:pt x="14875" y="20545"/>
                  <a:pt x="16796" y="18436"/>
                </a:cubicBezTo>
                <a:cubicBezTo>
                  <a:pt x="20639" y="14219"/>
                  <a:pt x="20639" y="7381"/>
                  <a:pt x="16796" y="3163"/>
                </a:cubicBezTo>
                <a:cubicBezTo>
                  <a:pt x="14875" y="105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0" name="Assembly4" descr="Assembly4"/>
          <p:cNvPicPr>
            <a:picLocks noChangeAspect="1"/>
          </p:cNvPicPr>
          <p:nvPr/>
        </p:nvPicPr>
        <p:blipFill>
          <a:blip r:embed="rId4"/>
          <a:srcRect l="1947" t="10295" r="1947" b="26083"/>
          <a:stretch>
            <a:fillRect/>
          </a:stretch>
        </p:blipFill>
        <p:spPr>
          <a:xfrm>
            <a:off x="13034472" y="6652434"/>
            <a:ext cx="3809911" cy="3809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Assembly6" descr="Assembly6"/>
          <p:cNvPicPr>
            <a:picLocks noChangeAspect="1"/>
          </p:cNvPicPr>
          <p:nvPr/>
        </p:nvPicPr>
        <p:blipFill>
          <a:blip r:embed="rId5"/>
          <a:srcRect l="5009" r="5009"/>
          <a:stretch>
            <a:fillRect/>
          </a:stretch>
        </p:blipFill>
        <p:spPr>
          <a:xfrm>
            <a:off x="18755710" y="6652434"/>
            <a:ext cx="3809912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9" y="0"/>
                </a:moveTo>
                <a:cubicBezTo>
                  <a:pt x="7321" y="0"/>
                  <a:pt x="4803" y="1055"/>
                  <a:pt x="2882" y="3163"/>
                </a:cubicBezTo>
                <a:cubicBezTo>
                  <a:pt x="-961" y="7381"/>
                  <a:pt x="-961" y="14219"/>
                  <a:pt x="2882" y="18436"/>
                </a:cubicBezTo>
                <a:cubicBezTo>
                  <a:pt x="4803" y="20545"/>
                  <a:pt x="7321" y="21600"/>
                  <a:pt x="9839" y="21600"/>
                </a:cubicBezTo>
                <a:cubicBezTo>
                  <a:pt x="12357" y="21600"/>
                  <a:pt x="14875" y="20545"/>
                  <a:pt x="16796" y="18436"/>
                </a:cubicBezTo>
                <a:cubicBezTo>
                  <a:pt x="20639" y="14219"/>
                  <a:pt x="20639" y="7381"/>
                  <a:pt x="16796" y="3163"/>
                </a:cubicBezTo>
                <a:cubicBezTo>
                  <a:pt x="14875" y="105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2" name="Assembly Group"/>
          <p:cNvSpPr txBox="1"/>
          <p:nvPr/>
        </p:nvSpPr>
        <p:spPr>
          <a:xfrm>
            <a:off x="1077422" y="1534243"/>
            <a:ext cx="7789699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Assembly Group</a:t>
            </a:r>
          </a:p>
        </p:txBody>
      </p:sp>
      <p:sp>
        <p:nvSpPr>
          <p:cNvPr id="273" name="Shoring Officer"/>
          <p:cNvSpPr txBox="1"/>
          <p:nvPr/>
        </p:nvSpPr>
        <p:spPr>
          <a:xfrm>
            <a:off x="9054977" y="3435985"/>
            <a:ext cx="6274046" cy="896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solidFill>
                  <a:srgbClr val="3338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Shoring Officer</a:t>
            </a:r>
          </a:p>
        </p:txBody>
      </p:sp>
      <p:sp>
        <p:nvSpPr>
          <p:cNvPr id="274" name="Measurer"/>
          <p:cNvSpPr txBox="1"/>
          <p:nvPr/>
        </p:nvSpPr>
        <p:spPr>
          <a:xfrm>
            <a:off x="816012" y="10653987"/>
            <a:ext cx="5080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Measurer</a:t>
            </a:r>
          </a:p>
        </p:txBody>
      </p:sp>
      <p:sp>
        <p:nvSpPr>
          <p:cNvPr id="275" name="Safety"/>
          <p:cNvSpPr txBox="1"/>
          <p:nvPr/>
        </p:nvSpPr>
        <p:spPr>
          <a:xfrm>
            <a:off x="6678189" y="10653987"/>
            <a:ext cx="5080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Safety</a:t>
            </a:r>
          </a:p>
        </p:txBody>
      </p:sp>
      <p:sp>
        <p:nvSpPr>
          <p:cNvPr id="276" name="Runner"/>
          <p:cNvSpPr txBox="1"/>
          <p:nvPr/>
        </p:nvSpPr>
        <p:spPr>
          <a:xfrm>
            <a:off x="12399427" y="10653987"/>
            <a:ext cx="5080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Runner</a:t>
            </a:r>
          </a:p>
        </p:txBody>
      </p:sp>
      <p:sp>
        <p:nvSpPr>
          <p:cNvPr id="277" name="Shorers"/>
          <p:cNvSpPr txBox="1"/>
          <p:nvPr/>
        </p:nvSpPr>
        <p:spPr>
          <a:xfrm>
            <a:off x="18120665" y="10653987"/>
            <a:ext cx="5080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Shorers</a:t>
            </a:r>
          </a:p>
        </p:txBody>
      </p:sp>
      <p:grpSp>
        <p:nvGrpSpPr>
          <p:cNvPr id="282" name="Group"/>
          <p:cNvGrpSpPr/>
          <p:nvPr/>
        </p:nvGrpSpPr>
        <p:grpSpPr>
          <a:xfrm>
            <a:off x="3519101" y="4675820"/>
            <a:ext cx="17177363" cy="1405984"/>
            <a:chOff x="0" y="0"/>
            <a:chExt cx="17177362" cy="1405982"/>
          </a:xfrm>
        </p:grpSpPr>
        <p:sp>
          <p:nvSpPr>
            <p:cNvPr id="278" name="Line"/>
            <p:cNvSpPr/>
            <p:nvPr/>
          </p:nvSpPr>
          <p:spPr>
            <a:xfrm>
              <a:off x="0" y="710283"/>
              <a:ext cx="17177363" cy="68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0525"/>
                  </a:lnTo>
                </a:path>
              </a:pathLst>
            </a:custGeom>
            <a:noFill/>
            <a:ln w="762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79" name="Line"/>
            <p:cNvSpPr/>
            <p:nvPr/>
          </p:nvSpPr>
          <p:spPr>
            <a:xfrm>
              <a:off x="5699088" y="696185"/>
              <a:ext cx="1" cy="709798"/>
            </a:xfrm>
            <a:prstGeom prst="line">
              <a:avLst/>
            </a:prstGeom>
            <a:noFill/>
            <a:ln w="762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80" name="Line"/>
            <p:cNvSpPr/>
            <p:nvPr/>
          </p:nvSpPr>
          <p:spPr>
            <a:xfrm>
              <a:off x="11420325" y="696185"/>
              <a:ext cx="1" cy="709798"/>
            </a:xfrm>
            <a:prstGeom prst="line">
              <a:avLst/>
            </a:prstGeom>
            <a:noFill/>
            <a:ln w="762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81" name="Line"/>
            <p:cNvSpPr/>
            <p:nvPr/>
          </p:nvSpPr>
          <p:spPr>
            <a:xfrm>
              <a:off x="8672898" y="0"/>
              <a:ext cx="1" cy="709798"/>
            </a:xfrm>
            <a:prstGeom prst="line">
              <a:avLst/>
            </a:prstGeom>
            <a:noFill/>
            <a:ln w="762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</p:grpSp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8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86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8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pic>
        <p:nvPicPr>
          <p:cNvPr id="289" name="Cutting1" descr="Cutting1"/>
          <p:cNvPicPr>
            <a:picLocks noChangeAspect="1"/>
          </p:cNvPicPr>
          <p:nvPr/>
        </p:nvPicPr>
        <p:blipFill>
          <a:blip r:embed="rId2"/>
          <a:srcRect l="20383" t="5855" r="11668" b="3549"/>
          <a:stretch>
            <a:fillRect/>
          </a:stretch>
        </p:blipFill>
        <p:spPr>
          <a:xfrm>
            <a:off x="5792058" y="6825160"/>
            <a:ext cx="3556130" cy="355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0" name="Cutting2" descr="Cutting2"/>
          <p:cNvPicPr>
            <a:picLocks noChangeAspect="1"/>
          </p:cNvPicPr>
          <p:nvPr/>
        </p:nvPicPr>
        <p:blipFill>
          <a:blip r:embed="rId3"/>
          <a:srcRect l="2513" t="3908" r="27058" b="2228"/>
          <a:stretch>
            <a:fillRect/>
          </a:stretch>
        </p:blipFill>
        <p:spPr>
          <a:xfrm>
            <a:off x="15306795" y="6825160"/>
            <a:ext cx="3556130" cy="355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1" name="Cutting5" descr="Cutting5"/>
          <p:cNvPicPr>
            <a:picLocks noChangeAspect="1"/>
          </p:cNvPicPr>
          <p:nvPr/>
        </p:nvPicPr>
        <p:blipFill>
          <a:blip r:embed="rId4"/>
          <a:srcRect l="27506" t="5665" r="4119" b="3170"/>
          <a:stretch>
            <a:fillRect/>
          </a:stretch>
        </p:blipFill>
        <p:spPr>
          <a:xfrm>
            <a:off x="1200138" y="6825160"/>
            <a:ext cx="3556129" cy="355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2" name="Cutting6" descr="Cutting6"/>
          <p:cNvPicPr>
            <a:picLocks noChangeAspect="1"/>
          </p:cNvPicPr>
          <p:nvPr/>
        </p:nvPicPr>
        <p:blipFill>
          <a:blip r:embed="rId5"/>
          <a:srcRect l="20175" t="3026" r="1870" b="3020"/>
          <a:stretch>
            <a:fillRect/>
          </a:stretch>
        </p:blipFill>
        <p:spPr>
          <a:xfrm>
            <a:off x="10413935" y="6825160"/>
            <a:ext cx="3556130" cy="355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3" name="Cutting3" descr="Cutting3"/>
          <p:cNvPicPr>
            <a:picLocks noChangeAspect="1"/>
          </p:cNvPicPr>
          <p:nvPr/>
        </p:nvPicPr>
        <p:blipFill>
          <a:blip r:embed="rId6"/>
          <a:srcRect l="5598" t="6104" r="26547" b="3500"/>
          <a:stretch>
            <a:fillRect/>
          </a:stretch>
        </p:blipFill>
        <p:spPr>
          <a:xfrm>
            <a:off x="19864468" y="6825160"/>
            <a:ext cx="3556130" cy="355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4" name="Cutting Group"/>
          <p:cNvSpPr txBox="1"/>
          <p:nvPr/>
        </p:nvSpPr>
        <p:spPr>
          <a:xfrm>
            <a:off x="1077422" y="989120"/>
            <a:ext cx="7789699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Cutting Group</a:t>
            </a:r>
          </a:p>
        </p:txBody>
      </p:sp>
      <p:sp>
        <p:nvSpPr>
          <p:cNvPr id="295" name="Cutting Officer"/>
          <p:cNvSpPr txBox="1"/>
          <p:nvPr/>
        </p:nvSpPr>
        <p:spPr>
          <a:xfrm>
            <a:off x="9054977" y="3435985"/>
            <a:ext cx="6274046" cy="896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solidFill>
                  <a:srgbClr val="3338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Cutting Officer</a:t>
            </a:r>
          </a:p>
        </p:txBody>
      </p:sp>
      <p:sp>
        <p:nvSpPr>
          <p:cNvPr id="296" name="Layout"/>
          <p:cNvSpPr txBox="1"/>
          <p:nvPr/>
        </p:nvSpPr>
        <p:spPr>
          <a:xfrm>
            <a:off x="816012" y="10710887"/>
            <a:ext cx="4318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Layout</a:t>
            </a:r>
          </a:p>
        </p:txBody>
      </p:sp>
      <p:sp>
        <p:nvSpPr>
          <p:cNvPr id="297" name="Feeder"/>
          <p:cNvSpPr txBox="1"/>
          <p:nvPr/>
        </p:nvSpPr>
        <p:spPr>
          <a:xfrm>
            <a:off x="5411123" y="10710887"/>
            <a:ext cx="4318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Feeder</a:t>
            </a:r>
          </a:p>
        </p:txBody>
      </p:sp>
      <p:sp>
        <p:nvSpPr>
          <p:cNvPr id="298" name="Cutter"/>
          <p:cNvSpPr txBox="1"/>
          <p:nvPr/>
        </p:nvSpPr>
        <p:spPr>
          <a:xfrm>
            <a:off x="10006233" y="10710887"/>
            <a:ext cx="4318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Cutter</a:t>
            </a:r>
          </a:p>
        </p:txBody>
      </p:sp>
      <p:sp>
        <p:nvSpPr>
          <p:cNvPr id="299" name="Tools/Equipment"/>
          <p:cNvSpPr txBox="1"/>
          <p:nvPr/>
        </p:nvSpPr>
        <p:spPr>
          <a:xfrm>
            <a:off x="14925859" y="10710887"/>
            <a:ext cx="4318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Tools/Equipment</a:t>
            </a:r>
          </a:p>
        </p:txBody>
      </p:sp>
      <p:sp>
        <p:nvSpPr>
          <p:cNvPr id="300" name="Runner"/>
          <p:cNvSpPr txBox="1"/>
          <p:nvPr/>
        </p:nvSpPr>
        <p:spPr>
          <a:xfrm>
            <a:off x="19483532" y="10710887"/>
            <a:ext cx="4318001" cy="80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Runner</a:t>
            </a:r>
          </a:p>
        </p:txBody>
      </p:sp>
      <p:grpSp>
        <p:nvGrpSpPr>
          <p:cNvPr id="305" name="Group"/>
          <p:cNvGrpSpPr/>
          <p:nvPr/>
        </p:nvGrpSpPr>
        <p:grpSpPr>
          <a:xfrm>
            <a:off x="2959887" y="4802820"/>
            <a:ext cx="18811830" cy="1405984"/>
            <a:chOff x="0" y="0"/>
            <a:chExt cx="18811828" cy="1405982"/>
          </a:xfrm>
        </p:grpSpPr>
        <p:sp>
          <p:nvSpPr>
            <p:cNvPr id="301" name="Line"/>
            <p:cNvSpPr/>
            <p:nvPr/>
          </p:nvSpPr>
          <p:spPr>
            <a:xfrm>
              <a:off x="0" y="710283"/>
              <a:ext cx="18811829" cy="68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0525"/>
                  </a:lnTo>
                </a:path>
              </a:pathLst>
            </a:custGeom>
            <a:noFill/>
            <a:ln w="762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302" name="Line"/>
            <p:cNvSpPr/>
            <p:nvPr/>
          </p:nvSpPr>
          <p:spPr>
            <a:xfrm>
              <a:off x="4613555" y="696185"/>
              <a:ext cx="1" cy="709798"/>
            </a:xfrm>
            <a:prstGeom prst="line">
              <a:avLst/>
            </a:prstGeom>
            <a:noFill/>
            <a:ln w="762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303" name="Line"/>
            <p:cNvSpPr/>
            <p:nvPr/>
          </p:nvSpPr>
          <p:spPr>
            <a:xfrm>
              <a:off x="14155183" y="696185"/>
              <a:ext cx="1" cy="709798"/>
            </a:xfrm>
            <a:prstGeom prst="line">
              <a:avLst/>
            </a:prstGeom>
            <a:noFill/>
            <a:ln w="762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304" name="Line"/>
            <p:cNvSpPr/>
            <p:nvPr/>
          </p:nvSpPr>
          <p:spPr>
            <a:xfrm>
              <a:off x="9232111" y="-1"/>
              <a:ext cx="1" cy="1350554"/>
            </a:xfrm>
            <a:prstGeom prst="line">
              <a:avLst/>
            </a:prstGeom>
            <a:noFill/>
            <a:ln w="76200" cap="flat">
              <a:solidFill>
                <a:srgbClr val="881920"/>
              </a:solidFill>
              <a:prstDash val="solid"/>
              <a:round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</p:grpSp>
      <p:pic>
        <p:nvPicPr>
          <p:cNvPr id="24" name="Picture 2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1235309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9759073" y="4486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9759073" y="6926532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9759073" y="9529132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shoring and identify its components.…"/>
          <p:cNvSpPr txBox="1"/>
          <p:nvPr/>
        </p:nvSpPr>
        <p:spPr>
          <a:xfrm>
            <a:off x="11581645" y="4570216"/>
            <a:ext cx="11558768" cy="554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Define shoring and identify its components.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>
              <a:latin typeface="Open Sans"/>
            </a:endParaRP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List the factors that determine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the design and method of shoring.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>
              <a:latin typeface="Open Sans"/>
            </a:endParaRP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Describe four types of shoring.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20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25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112591" y="1252892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List the positions and functions of…"/>
          <p:cNvSpPr txBox="1"/>
          <p:nvPr/>
        </p:nvSpPr>
        <p:spPr>
          <a:xfrm>
            <a:off x="11606613" y="5268776"/>
            <a:ext cx="12036054" cy="5544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List the positions and functions of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the members of a shoring team.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>
              <a:latin typeface="Open Sans"/>
            </a:endParaRP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List the procedures for building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a window/door shore and a vertical shore. Demonstrate these procedures in a practical exercise.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9759073" y="5020279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9759073" y="7681082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9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9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The temporary support of only that part of a damaged, collapsed, or partly collapsed structure that is required for conducting search and rescue operations at reduced risk to the victims and the rescue team."/>
          <p:cNvSpPr txBox="1"/>
          <p:nvPr/>
        </p:nvSpPr>
        <p:spPr>
          <a:xfrm>
            <a:off x="9985055" y="4879096"/>
            <a:ext cx="12696159" cy="455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temporary support of only that part of a damaged, collapsed, or partly collapsed structure that is required for conducting search and rescue operations at reduced risk to the victims and the rescue team.</a:t>
            </a:r>
          </a:p>
        </p:txBody>
      </p:sp>
      <p:sp>
        <p:nvSpPr>
          <p:cNvPr id="144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6" name="Shoring"/>
          <p:cNvSpPr txBox="1"/>
          <p:nvPr/>
        </p:nvSpPr>
        <p:spPr>
          <a:xfrm>
            <a:off x="1077422" y="1252891"/>
            <a:ext cx="9127541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Shoring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0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53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915" y="1699004"/>
            <a:ext cx="9620602" cy="1031799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Double-Funnel Principle"/>
          <p:cNvSpPr txBox="1"/>
          <p:nvPr/>
        </p:nvSpPr>
        <p:spPr>
          <a:xfrm>
            <a:off x="1095769" y="5122365"/>
            <a:ext cx="6274046" cy="212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Double-Funnel Principle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8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161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165" y="1269999"/>
            <a:ext cx="14706070" cy="1143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ore Components"/>
          <p:cNvSpPr txBox="1"/>
          <p:nvPr/>
        </p:nvSpPr>
        <p:spPr>
          <a:xfrm>
            <a:off x="1095769" y="5122366"/>
            <a:ext cx="6274046" cy="212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Shore Components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6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6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169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86" y="1524000"/>
            <a:ext cx="18455802" cy="106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Determining Factors"/>
          <p:cNvSpPr txBox="1"/>
          <p:nvPr/>
        </p:nvSpPr>
        <p:spPr>
          <a:xfrm>
            <a:off x="1095769" y="5122366"/>
            <a:ext cx="6274046" cy="212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Determining Factors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7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4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7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177" name="Vertical2" descr="Vertical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023" y="1524000"/>
            <a:ext cx="13268717" cy="106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Vertical Shore"/>
          <p:cNvSpPr txBox="1"/>
          <p:nvPr/>
        </p:nvSpPr>
        <p:spPr>
          <a:xfrm>
            <a:off x="1095769" y="6227266"/>
            <a:ext cx="6274046" cy="114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Vertical Shore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2" name="PPT 9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9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graphicFrame>
        <p:nvGraphicFramePr>
          <p:cNvPr id="185" name="Table"/>
          <p:cNvGraphicFramePr/>
          <p:nvPr>
            <p:extLst>
              <p:ext uri="{D42A27DB-BD31-4B8C-83A1-F6EECF244321}">
                <p14:modId xmlns:p14="http://schemas.microsoft.com/office/powerpoint/2010/main" val="3673768493"/>
              </p:ext>
            </p:extLst>
          </p:nvPr>
        </p:nvGraphicFramePr>
        <p:xfrm>
          <a:off x="1112258" y="4398240"/>
          <a:ext cx="22318248" cy="7112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88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1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3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80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Maximum
Height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28575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7E2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40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defRPr>
                      </a:pPr>
                      <a:r>
                        <a:t>Maximum Distance Between Posts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28575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7E2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Maximum
Overhang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28575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7E2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Load-bearing Capacity 
per Post</a:t>
                      </a:r>
                    </a:p>
                  </a:txBody>
                  <a:tcPr marL="0" marR="0" marT="0" marB="0" anchor="ctr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28575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7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40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r>
                        <a:t>2.5 m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40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r>
                        <a:t>(8’0”) 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1.25
(4’0”)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 cm
(2’0”)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3,600 kg
(8,000 lbs.)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 m 
(10’0”)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1.50
(5’0”)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 cm
(2’6”)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2,270 kg
(5,000 lbs.)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m 
(12’0”)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28575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1.80
(6’0”)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28575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 cm
(3’0”)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28575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  <a:tabLst>
                          <a:tab pos="457200" algn="l"/>
                          <a:tab pos="1143000" algn="l"/>
                          <a:tab pos="1828800" algn="l"/>
                          <a:tab pos="2514600" algn="l"/>
                          <a:tab pos="3200400" algn="l"/>
                        </a:tabLst>
                        <a:defRPr sz="1800"/>
                      </a:pPr>
                      <a:r>
                        <a:rPr sz="4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1,600 kg
(3,500 lbs.)</a:t>
                      </a:r>
                    </a:p>
                  </a:txBody>
                  <a:tcPr marL="50343" marR="50343" marT="50343" marB="50343" horzOverflow="overflow">
                    <a:lnL w="28575">
                      <a:solidFill>
                        <a:srgbClr val="808080"/>
                      </a:solidFill>
                    </a:lnL>
                    <a:lnR w="28575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28575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6" name="Vertical Shore Specifications with 10 x 10 cm POST, HEADER and SOLE PLATE"/>
          <p:cNvSpPr txBox="1"/>
          <p:nvPr/>
        </p:nvSpPr>
        <p:spPr>
          <a:xfrm>
            <a:off x="1095769" y="1867866"/>
            <a:ext cx="20813684" cy="182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>
                <a:latin typeface="Open Sans"/>
              </a:rPr>
              <a:t>Vertical Shore Specifications</a:t>
            </a:r>
            <a:br>
              <a:rPr dirty="0">
                <a:latin typeface="Open Sans"/>
              </a:rPr>
            </a:br>
            <a:r>
              <a:rPr dirty="0">
                <a:latin typeface="Open Sans"/>
                <a:ea typeface="Open Sans"/>
                <a:cs typeface="Open Sans"/>
                <a:sym typeface="Open Sans"/>
              </a:rPr>
              <a:t>with 10 x 10 cm POST, HEADER and SOLE PLATE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480</Words>
  <Application>Microsoft Office PowerPoint</Application>
  <PresentationFormat>Custom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HelveticaNeueLT Std Lt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NDRF HQ</dc:creator>
  <cp:lastModifiedBy>NDRF HQ</cp:lastModifiedBy>
  <cp:revision>5</cp:revision>
  <dcterms:modified xsi:type="dcterms:W3CDTF">2026-01-30T11:51:32Z</dcterms:modified>
</cp:coreProperties>
</file>