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339" r:id="rId2"/>
    <p:sldId id="1340" r:id="rId3"/>
    <p:sldId id="1342" r:id="rId4"/>
    <p:sldId id="1345" r:id="rId5"/>
    <p:sldId id="1346" r:id="rId6"/>
    <p:sldId id="1347" r:id="rId7"/>
    <p:sldId id="1348" r:id="rId8"/>
    <p:sldId id="1349" r:id="rId9"/>
    <p:sldId id="1350" r:id="rId10"/>
    <p:sldId id="1351" r:id="rId11"/>
    <p:sldId id="1352" r:id="rId12"/>
    <p:sldId id="1353" r:id="rId13"/>
    <p:sldId id="1354" r:id="rId14"/>
    <p:sldId id="1355" r:id="rId15"/>
    <p:sldId id="1356" r:id="rId16"/>
    <p:sldId id="1357" r:id="rId17"/>
    <p:sldId id="1358" r:id="rId18"/>
    <p:sldId id="1359" r:id="rId19"/>
    <p:sldId id="1360" r:id="rId20"/>
    <p:sldId id="1343" r:id="rId21"/>
    <p:sldId id="1344" r:id="rId22"/>
    <p:sldId id="1117" r:id="rId23"/>
    <p:sldId id="11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55E70-E3E0-4466-9B8E-851DF356D02F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1AD84-0C90-4322-BDA2-3FEBF3A910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582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192A241-18C9-2754-78E2-83ECB9B9A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12E7207-5EDD-66AE-A660-449827645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9E8E2F3-AD76-6E9E-C31F-6F3F512E2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fld id="{D7C4F033-5BE0-4488-BD9F-A194B369BDD9}" type="slidenum">
              <a:rPr lang="en-IN" altLang="en-US" smtClean="0"/>
              <a:pPr/>
              <a:t>2</a:t>
            </a:fld>
            <a:endParaRPr lang="en-I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5C83F-DC4A-44B1-2214-45FE99EDD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EEAFB-33E3-F4A9-41A0-CD35DC7DB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7ABB1-CDB9-3A28-7C76-7E9C62B1A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80F3-4873-4031-8774-1354C0FDEF2E}" type="datetime1">
              <a:rPr lang="en-US" smtClean="0"/>
              <a:t>12/31/2025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1EF0F-33D5-4354-3E4D-34220989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Yudhbeer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3F642-8789-95D6-48B3-ACC5D70B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AF-CB3C-482E-BEF5-1CAF32EC3C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33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AE0E-EF38-5DEE-C460-DDCD97E0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63A27-1764-8821-2B12-6B407FE89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BA794-2AE3-84DD-BB39-7C0CE2FE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316B-3450-4705-B60F-17CB7BA93360}" type="datetime1">
              <a:rPr lang="en-US" smtClean="0"/>
              <a:t>12/31/2025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55832-2432-8C0C-6C8D-F09B8B03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Yudhbeer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0DD3-1AA5-12CA-42B4-1498BF6A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AF-CB3C-482E-BEF5-1CAF32EC3C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91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4CF030-B4CB-41CA-90A6-B2E4EA61A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1EEC-BEE2-2937-7000-F61C88D3D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8AF1A-5485-DB41-6A1A-1DC4DBDD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1633-F355-4F28-9FDD-3FE0F0CA8B64}" type="datetime1">
              <a:rPr lang="en-US" smtClean="0"/>
              <a:t>12/31/2025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D661-CB89-56A9-7E9E-D4CA49E0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Yudhbeer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B403-76DC-9961-F183-7D5C6762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AF-CB3C-482E-BEF5-1CAF32EC3C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11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4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6106-8A9B-1A11-A52C-12909A8E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7D43-A4ED-509F-D436-99C3E2ECD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1C98A-357F-DCE8-9593-A6F7FAB5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36EF-9B4F-4B38-907C-A069C10B31BF}" type="datetime1">
              <a:rPr lang="en-US" smtClean="0"/>
              <a:t>12/31/2025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F54B0-53A5-1A4A-9FEE-03A81038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Yudhbeer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47BD2-75E8-DDE5-945D-4B714103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AF-CB3C-482E-BEF5-1CAF32EC3C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489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318E-6389-D330-5694-6A0EC4BE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3B242-A3A4-B4EC-3CB7-10D1F177D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D0F7F-9454-C77D-7BF9-B4DFC2AC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0AB1-8671-49B2-A600-D2209F8E545D}" type="datetime1">
              <a:rPr lang="en-US" smtClean="0"/>
              <a:t>12/31/2025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14572-4656-3363-3C98-CA26C55D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Yudhbeer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59DA8-9AE9-5B03-E8AF-4F2F7CA5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AF-CB3C-482E-BEF5-1CAF32EC3C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131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F914-AC8E-E9AD-6193-D56AE604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28FD-538F-71CC-D284-A3FDF1316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57872-B018-64D2-831F-CB7BFEF04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70594-0924-5A89-9D9F-97FF3530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0142-3FC2-457A-BD7B-A1EB7BC9FC5D}" type="datetime1">
              <a:rPr lang="en-US" smtClean="0"/>
              <a:t>12/31/2025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3F2D5-CE69-C0CA-2BC0-D034146E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Yudhbeer singh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50856-FC31-6CBF-D731-0FD47E44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AF-CB3C-482E-BEF5-1CAF32EC3C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23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CE58-D964-2B4D-0721-16FAF294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D8A92-7776-3D55-30E6-6A721C0A1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E16F2-0A3F-9299-29A5-FCA6085B6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C3387-A7D8-70E3-52A2-0513F246C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7D0E7-BC64-2629-74A9-D1FE78A08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B70427-A8DF-C0B2-ACAE-26CFCD91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9D4C-20DC-47A9-80EF-C08D75BDBAB0}" type="datetime1">
              <a:rPr lang="en-US" smtClean="0"/>
              <a:t>12/31/2025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A83639-1B37-BD12-E2F8-8819D5E8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Yudhbeer singh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1813B-74A8-1E8A-0D15-6B391F81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AF-CB3C-482E-BEF5-1CAF32EC3C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58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2DBA-6C6E-08EE-13EC-0EC2EBFD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61BAE-62E0-8373-55CC-4882B546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26A2-DEE7-434A-B55B-7CF1765D0A09}" type="datetime1">
              <a:rPr lang="en-US" smtClean="0"/>
              <a:t>12/31/2025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97A0F-6F64-EDD6-C827-690DDC78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Yudhbeer singh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FA1FE-ED16-3379-EBFD-0EE8A805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AF-CB3C-482E-BEF5-1CAF32EC3C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94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4F952-A3D4-1E17-A132-1E18668D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27F-CF9C-4857-84D8-F5CDFB7B917C}" type="datetime1">
              <a:rPr lang="en-US" smtClean="0"/>
              <a:t>12/31/2025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68083-3F61-2BAD-8F55-FA88B34E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Yudhbeer singh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7CA4D-C3B7-048B-3C7E-28675E99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AF-CB3C-482E-BEF5-1CAF32EC3C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004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9BD7-6503-7C9A-BD24-9AEB9CAF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28864-FE67-DFCB-F008-FB9716C94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39D09-5929-48DD-CA3C-064F1C5DE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F8142-5C6B-5D23-9E37-AD9EF44C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78BC-1C4F-4946-AE65-74364EFDDBC8}" type="datetime1">
              <a:rPr lang="en-US" smtClean="0"/>
              <a:t>12/31/2025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53A19-8119-73A2-B314-3644083E3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Yudhbeer singh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E99F5-0B10-31A1-38A7-D9D39699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AF-CB3C-482E-BEF5-1CAF32EC3C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871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16B8-52C9-8E1B-E8D2-47B96EF4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44F75-29B4-6010-5DD4-5D0E6035E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0FC44-7C45-FED5-8200-B08D11600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D5CAC-650F-F213-D6C6-D348D02B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AF6F-D64B-4849-ACFE-BDA8D10051F6}" type="datetime1">
              <a:rPr lang="en-US" smtClean="0"/>
              <a:t>12/31/2025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57F85-AC0D-C28F-9A01-B626C281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Yudhbeer singh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E3156-8EA3-58F4-2987-05163A70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77AF-CB3C-482E-BEF5-1CAF32EC3C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661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6857E-1C12-4481-4342-B85A7736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7C081-BA54-0762-92B2-903EAEE8C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C86CA-5231-2B14-D965-CE56D3895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FC1A3-534E-4BE8-A131-1757A21C5871}" type="datetime1">
              <a:rPr lang="en-US" smtClean="0"/>
              <a:t>12/31/2025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A9EFA-4F73-DD58-E3F0-A61267535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Yudhbeer singh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AA842-53DF-9347-A08C-6CD9A0815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77AF-CB3C-482E-BEF5-1CAF32EC3C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215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 descr="Image result for RADIOLOGICAL DISPERSAL DEVICES/ DIRTY BOMB">
            <a:extLst>
              <a:ext uri="{FF2B5EF4-FFF2-40B4-BE49-F238E27FC236}">
                <a16:creationId xmlns:a16="http://schemas.microsoft.com/office/drawing/2014/main" id="{42BEA000-28C3-47D0-A806-F12CB1859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57"/>
            <a:ext cx="12192000" cy="68182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C086D4-8D88-6581-DCBE-A608AA60381F}"/>
              </a:ext>
            </a:extLst>
          </p:cNvPr>
          <p:cNvSpPr/>
          <p:nvPr/>
        </p:nvSpPr>
        <p:spPr>
          <a:xfrm>
            <a:off x="1919536" y="404664"/>
            <a:ext cx="8302150" cy="64533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softEdge rad="1270000"/>
          </a:effectLst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782F4-264D-4E13-8A57-6F7049A2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8647"/>
            <a:ext cx="7543800" cy="1474153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712D7C7C-4735-4897-9EB1-1A0D2183CE8F}"/>
              </a:ext>
            </a:extLst>
          </p:cNvPr>
          <p:cNvPicPr/>
          <p:nvPr/>
        </p:nvPicPr>
        <p:blipFill rotWithShape="1">
          <a:blip r:embed="rId4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05B09-2448-4681-A0A4-CFF09147B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9" name="Picture 2" descr="Federal Emergency Management Agency (FEMA) Chemical, Biological,  Radiological, and Nuclear (CBRN) Office: Chemical Portfolio Ove">
            <a:extLst>
              <a:ext uri="{FF2B5EF4-FFF2-40B4-BE49-F238E27FC236}">
                <a16:creationId xmlns:a16="http://schemas.microsoft.com/office/drawing/2014/main" id="{EF894952-3460-4B21-B722-63193194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61" y="0"/>
            <a:ext cx="1848682" cy="18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34B07-FDD4-4628-BA60-DEBAEC430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00889"/>
            <a:ext cx="12192000" cy="126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06FE79-F5DB-4E1F-A8E3-392D875D21C3}"/>
              </a:ext>
            </a:extLst>
          </p:cNvPr>
          <p:cNvSpPr/>
          <p:nvPr/>
        </p:nvSpPr>
        <p:spPr>
          <a:xfrm>
            <a:off x="168339" y="1921138"/>
            <a:ext cx="7223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chemeClr val="bg1"/>
                </a:solidFill>
                <a:latin typeface="Open sans" panose="020B0606030504020204"/>
                <a:cs typeface="Times New Roman" panose="02020603050405020304" pitchFamily="18" charset="0"/>
              </a:rPr>
              <a:t>RADIOLOGICAL DISPERSAL DEVICES (RDD)</a:t>
            </a:r>
            <a:endParaRPr lang="en-IN" sz="4000" b="1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92692FC8-5202-6866-D126-42B58A8A875F}"/>
              </a:ext>
            </a:extLst>
          </p:cNvPr>
          <p:cNvSpPr txBox="1"/>
          <p:nvPr/>
        </p:nvSpPr>
        <p:spPr>
          <a:xfrm>
            <a:off x="7213600" y="5769813"/>
            <a:ext cx="4758294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400" b="1" dirty="0">
                <a:latin typeface="Open sans"/>
              </a:rPr>
              <a:t>Presented By:- Amit Kumar, AC</a:t>
            </a:r>
            <a:endParaRPr lang="en-US" sz="24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53" y="2166728"/>
            <a:ext cx="4721087" cy="24152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RDD IS NOT A NUCLEAR DEVICE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525" y="1428224"/>
            <a:ext cx="6440560" cy="40283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 A nuclear device or Improvised Nuclear Device (IND) releases an enormous amount of energy (atomic bomb) while a RDD releases a comparatively small amount of energy.</a:t>
            </a:r>
          </a:p>
          <a:p>
            <a:pPr marL="457189" indent="-457189" algn="just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1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53" y="2166728"/>
            <a:ext cx="4721087" cy="24152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EFFECTS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 OF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RDD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525" y="1587248"/>
            <a:ext cx="6440560" cy="313383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  Medical/Health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   Psychosocial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   Economic</a:t>
            </a:r>
            <a:endParaRPr lang="en-US" dirty="0">
              <a:solidFill>
                <a:srgbClr val="00B0F0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6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53" y="2166728"/>
            <a:ext cx="4721087" cy="24152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MEDICAL OR HEALTH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EFFECTS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525" y="1587248"/>
            <a:ext cx="6440560" cy="414763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Destroys Cells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May Produce Genetic Effects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Affects Embryo And Fetus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Increases Cancer Risk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2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53" y="2166728"/>
            <a:ext cx="4721087" cy="24152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PSYCHOSOCIAL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EFFECTS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525" y="881575"/>
            <a:ext cx="6440560" cy="487318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Transportation Paralysis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Demand For Medical Evaluation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Social Withdrawal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Potential For Immediate And Long-term Care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66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3" y="2166728"/>
            <a:ext cx="3399183" cy="24152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ECONOMIC</a:t>
            </a:r>
            <a:b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EFFECTS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535" y="1368591"/>
            <a:ext cx="6440560" cy="3978660"/>
          </a:xfrm>
        </p:spPr>
        <p:txBody>
          <a:bodyPr>
            <a:noAutofit/>
          </a:bodyPr>
          <a:lstStyle/>
          <a:p>
            <a:pPr marL="457189" indent="-457189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Loss Of Facilities, Resources, And Personnel.</a:t>
            </a:r>
          </a:p>
          <a:p>
            <a:pPr marL="457189" indent="-457189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Massive Requirements For New Services.</a:t>
            </a:r>
          </a:p>
          <a:p>
            <a:pPr marL="457189" indent="-457189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Clean Up Cost</a:t>
            </a:r>
          </a:p>
          <a:p>
            <a:pPr marL="457189" indent="-457189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Impact On Market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77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3" y="2604052"/>
            <a:ext cx="3399183" cy="108336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PREVENTION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535" y="1159865"/>
            <a:ext cx="6440560" cy="529062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Prevent inhalation or ingestion of radioactive dust or deposition of radioactive dust on skin or A wound.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Use the steps of controls:</a:t>
            </a:r>
          </a:p>
          <a:p>
            <a:pPr marL="981431" lvl="1" indent="-457189" algn="just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Eliminate the hazard (leave the area)</a:t>
            </a:r>
          </a:p>
          <a:p>
            <a:pPr marL="981431" lvl="1" indent="-457189" algn="just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Engineer the hazard out (use wet methods to control dust)</a:t>
            </a:r>
          </a:p>
          <a:p>
            <a:pPr marL="981431" lvl="1" indent="-457189" algn="just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Administrative (use standard operating procedures (SOPs))</a:t>
            </a:r>
          </a:p>
          <a:p>
            <a:pPr marL="981431" lvl="1" indent="-457189" algn="just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Personal protective equipment (PPE) (I.E., Respirators)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3" y="2604052"/>
            <a:ext cx="3399183" cy="108336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SAFETY MEASURE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534" y="1159865"/>
            <a:ext cx="6758613" cy="529062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Cover your nose and mouth with a cloth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Don’t touch objects thrown off by an explosion,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Quickly go into a building,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ake off your outer  clothing and seal it in a plastic bag,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Isolate the plastic bag, store until authorities decide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Tune to the local radio or television news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48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3" y="1560444"/>
            <a:ext cx="3399183" cy="32401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IF YOU ARE INSIDE AND CLOSE TO THE INCIDENT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534" y="891512"/>
            <a:ext cx="6758613" cy="568819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Shut all windows and  doors.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Turn off fans and heating and air-conditioning systems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If the walls and windows are broken, go to an interior room &amp; do not leave.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Building badly damaged: Go inside  a building where the walls &amp; windows are not broken.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If you go outside, cover your nose &amp; mouth with a cloth.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Once  inside, take off your outer clothing and seal it in a plastic bag. Store it in isolation.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Shower / wash with soap &amp; water. Washing hair must.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77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3" y="1560444"/>
            <a:ext cx="3399183" cy="32401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IF YOU ARE INSIDE AND CLOSE TO THE INCIDENT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534" y="1110170"/>
            <a:ext cx="6758613" cy="56583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Close the windows and turn off the AC, heater and vents.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Cover your nose and mouth with a cloth.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If you are close to your home, office, or a public building, go  there immediately and go inside quickly.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If you cannot get to your home or another building safely, pull  over to the side of the road and stop in the safest place possible.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ea typeface="Arial Unicode MS" panose="020B0604020202020204" pitchFamily="34" charset="-128"/>
                <a:cs typeface="Times New Roman" panose="02020603050405020304" pitchFamily="18" charset="0"/>
              </a:rPr>
              <a:t>Turn off the engine and listen to the radio for instructions.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Stay in the car until you are told it is safe to get  on the road.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76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3" y="2683562"/>
            <a:ext cx="3399183" cy="126226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EMERGENCY RESPONSE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534" y="990900"/>
            <a:ext cx="6758613" cy="53303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Protection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Detection/Assessment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Evacuation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Mitigation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Decontamination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Medication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Transportation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documentation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5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>
            <a:extLst>
              <a:ext uri="{FF2B5EF4-FFF2-40B4-BE49-F238E27FC236}">
                <a16:creationId xmlns:a16="http://schemas.microsoft.com/office/drawing/2014/main" id="{856FA25A-709E-4DA5-B21D-9EF18B52D890}"/>
              </a:ext>
            </a:extLst>
          </p:cNvPr>
          <p:cNvPicPr/>
          <p:nvPr/>
        </p:nvPicPr>
        <p:blipFill rotWithShape="1">
          <a:blip r:embed="rId3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162AC-4122-42F8-A2CD-26656E7AB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91C649-BA7D-4089-9CD6-242816EA1A31}"/>
              </a:ext>
            </a:extLst>
          </p:cNvPr>
          <p:cNvSpPr txBox="1">
            <a:spLocks/>
          </p:cNvSpPr>
          <p:nvPr/>
        </p:nvSpPr>
        <p:spPr>
          <a:xfrm>
            <a:off x="762000" y="14478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Open sans"/>
                <a:ea typeface="Sans Serif Collection" panose="020B0502040504020204" pitchFamily="34" charset="0"/>
                <a:cs typeface="Sans Serif Collection" panose="020B0502040504020204" pitchFamily="34" charset="0"/>
              </a:rPr>
              <a:t>OBJECTIVES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1E498-D9B9-4E6E-B9D1-5C0D035992D0}"/>
              </a:ext>
            </a:extLst>
          </p:cNvPr>
          <p:cNvSpPr/>
          <p:nvPr/>
        </p:nvSpPr>
        <p:spPr>
          <a:xfrm>
            <a:off x="685800" y="2362200"/>
            <a:ext cx="3429000" cy="195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Open sans" panose="020B0606030504020204"/>
                <a:cs typeface="Arial" pitchFamily="34" charset="0"/>
              </a:rPr>
              <a:t>Upon completion of this lesson you will be able to:</a:t>
            </a:r>
            <a:endParaRPr lang="en-US" sz="2800" b="1" u="sng" dirty="0">
              <a:solidFill>
                <a:prstClr val="black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7561BB-EBAA-418C-9D54-8A38111EABF0}"/>
              </a:ext>
            </a:extLst>
          </p:cNvPr>
          <p:cNvSpPr/>
          <p:nvPr/>
        </p:nvSpPr>
        <p:spPr>
          <a:xfrm>
            <a:off x="4949687" y="1042799"/>
            <a:ext cx="6632713" cy="518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800" dirty="0">
                <a:latin typeface="Open sans" panose="020B0606030504020204"/>
                <a:cs typeface="Times New Roman" pitchFamily="18" charset="0"/>
              </a:rPr>
              <a:t>To define radiological dispersal device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800" dirty="0">
                <a:latin typeface="Open sans" panose="020B0606030504020204"/>
                <a:cs typeface="Times New Roman" pitchFamily="18" charset="0"/>
              </a:rPr>
              <a:t>Characteristics of radiological dispersal device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800" dirty="0">
                <a:latin typeface="Open sans" panose="020B0606030504020204"/>
                <a:cs typeface="Times New Roman" pitchFamily="18" charset="0"/>
              </a:rPr>
              <a:t>To define the effect of radiological dispersal device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800" dirty="0">
                <a:latin typeface="Open sans" panose="020B0606030504020204"/>
                <a:cs typeface="Times New Roman" pitchFamily="18" charset="0"/>
              </a:rPr>
              <a:t>Preventive and safety measures  for radiological dispersal device</a:t>
            </a:r>
          </a:p>
          <a:p>
            <a:pPr marL="536575" indent="-536575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Emergency Response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7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REVIEW</a:t>
            </a:r>
            <a:r>
              <a:rPr lang="en-US" altLang="en-US" sz="40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904510" y="1066800"/>
            <a:ext cx="7079509" cy="513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47675" indent="-447675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Open sans" panose="020B0606030504020204"/>
                <a:cs typeface="Times New Roman" pitchFamily="18" charset="0"/>
              </a:rPr>
              <a:t>To define radiological dispersal device</a:t>
            </a:r>
          </a:p>
          <a:p>
            <a:pPr marL="447675" indent="-447675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Open sans" panose="020B0606030504020204"/>
                <a:cs typeface="Times New Roman" pitchFamily="18" charset="0"/>
              </a:rPr>
              <a:t>Characteristics of radiological dispersal device</a:t>
            </a:r>
          </a:p>
          <a:p>
            <a:pPr marL="447675" indent="-447675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Open sans" panose="020B0606030504020204"/>
                <a:cs typeface="Times New Roman" pitchFamily="18" charset="0"/>
              </a:rPr>
              <a:t>To define the effect of radiological dispersal device</a:t>
            </a:r>
          </a:p>
          <a:p>
            <a:pPr marL="447675" indent="-447675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Open sans" panose="020B0606030504020204"/>
                <a:cs typeface="Times New Roman" pitchFamily="18" charset="0"/>
              </a:rPr>
              <a:t>Preventive and safety measures  for radiological dispersal device</a:t>
            </a:r>
          </a:p>
          <a:p>
            <a:pPr marL="447675" indent="-447675" algn="just">
              <a:lnSpc>
                <a:spcPct val="200000"/>
              </a:lnSpc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Emergency Response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08114" y="3230213"/>
            <a:ext cx="4083778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ANY QUESTION?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928" y="2057400"/>
            <a:ext cx="3740727" cy="3401291"/>
          </a:xfrm>
        </p:spPr>
        <p:txBody>
          <a:bodyPr>
            <a:normAutofit/>
          </a:bodyPr>
          <a:lstStyle/>
          <a:p>
            <a:endParaRPr lang="en-US" sz="5400" dirty="0">
              <a:latin typeface="Open sans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EVALUATION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Open sans"/>
              </a:rPr>
              <a:t>. What is medical and health effects of RDD?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Ans-  -Nuclear Bomb </a:t>
            </a:r>
            <a:r>
              <a:rPr lang="en-US" sz="2800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Destroys Cells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800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	-May Produce Genetic Effects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800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	-Affects Embryo And Fetus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800" dirty="0">
                <a:solidFill>
                  <a:srgbClr val="FF0000"/>
                </a:solidFill>
                <a:latin typeface="Open sans" panose="020B0606030504020204"/>
                <a:cs typeface="Times New Roman" panose="02020603050405020304" pitchFamily="18" charset="0"/>
              </a:rPr>
              <a:t>	-Increases Cancer Risk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  <a:latin typeface="Open Sans" panose="020B0606030504020204"/>
                <a:cs typeface="Arial" pitchFamily="34" charset="0"/>
              </a:rPr>
              <a:t>2. What is the full form of IND?</a:t>
            </a:r>
            <a:endParaRPr lang="en-US" sz="2800" b="1" u="sng" dirty="0">
              <a:solidFill>
                <a:schemeClr val="tx1"/>
              </a:solidFill>
              <a:latin typeface="Open sans" panose="020B0606030504020204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Ans-  Improvised Nuclear Device </a:t>
            </a:r>
            <a:r>
              <a:rPr lang="en-US" sz="2800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rgbClr val="FF0000"/>
              </a:solidFill>
              <a:latin typeface="Open sans" panose="020B0606030504020204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  </a:t>
            </a:r>
          </a:p>
          <a:p>
            <a:pPr algn="ctr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18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9338" y="0"/>
            <a:ext cx="12033331" cy="678005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82" y="3276682"/>
            <a:ext cx="304643" cy="30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IN" sz="179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23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8343" y="147381"/>
            <a:ext cx="6801763" cy="625860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23" tIns="39123" rIns="39123" bIns="39123"/>
          <a:lstStyle/>
          <a:p>
            <a:endParaRPr sz="2399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42567" y="3230319"/>
            <a:ext cx="3722630" cy="694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23" tIns="39123" rIns="39123" bIns="39123">
            <a:spAutoFit/>
          </a:bodyPr>
          <a:lstStyle/>
          <a:p>
            <a:pPr algn="ctr"/>
            <a:r>
              <a:rPr lang="en-US" sz="3999" b="1" dirty="0">
                <a:latin typeface="Open sans"/>
              </a:rPr>
              <a:t>THANK YOU </a:t>
            </a:r>
            <a:r>
              <a:rPr lang="en-US" sz="3999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77" y="517730"/>
            <a:ext cx="4874260" cy="5531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38A39-09AC-4E09-BCBF-99279947A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7359" cy="124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C03CD-87DA-BEA5-2EAE-10418C52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286" y="-2576"/>
            <a:ext cx="1381285" cy="1258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7" y="243840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1" y="1040599"/>
            <a:ext cx="6834809" cy="4972578"/>
          </a:xfrm>
        </p:spPr>
        <p:txBody>
          <a:bodyPr>
            <a:noAutofit/>
          </a:bodyPr>
          <a:lstStyle/>
          <a:p>
            <a:pPr marL="457189" indent="-457189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600" dirty="0">
                <a:latin typeface="Open sans" panose="020B0606030504020204"/>
                <a:cs typeface="Times New Roman" panose="02020603050405020304" pitchFamily="18" charset="0"/>
              </a:rPr>
              <a:t>Radiological Dispersal Devices otherwise called dirty bombs are nothing but adding a radiation source to a conventional explosive like dynamite, RDX etc.</a:t>
            </a:r>
          </a:p>
          <a:p>
            <a:pPr marL="457189" indent="-457189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IN" sz="2600" dirty="0">
                <a:latin typeface="Open sans" panose="020B0606030504020204"/>
                <a:cs typeface="Times New Roman" pitchFamily="18" charset="0"/>
              </a:rPr>
              <a:t>After the initial blast of the explosives radioactive material is dispersed, spreading out radiation and contamination</a:t>
            </a:r>
          </a:p>
          <a:p>
            <a:pPr marL="457189" indent="-457189" algn="just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7" y="2438401"/>
            <a:ext cx="4084982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WHAT IS RDD?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1" y="1149928"/>
            <a:ext cx="6834809" cy="525087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600" dirty="0">
                <a:latin typeface="Open sans" panose="020B0606030504020204"/>
                <a:cs typeface="Arial" panose="020B0604020202020204" pitchFamily="34" charset="0"/>
              </a:rPr>
              <a:t>Radiological dispersal devices (RDDs), also known as "dirty bombs," are conventional explosives designed to disperse radioactive material over a specific area.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600" dirty="0">
              <a:latin typeface="Open sans" panose="020B0606030504020204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Open sans" panose="020B0606030504020204"/>
                <a:cs typeface="Arial" panose="020B0604020202020204" pitchFamily="34" charset="0"/>
              </a:rPr>
              <a:t>While RDDs do not produce a nuclear explosion, they can cause significant contamination and pose a serious threat to public health and safety. While their immediate physical impact may be limited, their psychological and economic consequences can be profound.</a:t>
            </a:r>
            <a:endParaRPr lang="en-IN" sz="2600" dirty="0">
              <a:latin typeface="Open sans" panose="020B0606030504020204"/>
              <a:cs typeface="Arial" panose="020B0604020202020204" pitchFamily="34" charset="0"/>
            </a:endParaRPr>
          </a:p>
          <a:p>
            <a:pPr marL="457189" indent="-457189" algn="just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7" y="2438401"/>
            <a:ext cx="4084982" cy="2332382"/>
          </a:xfrm>
        </p:spPr>
        <p:txBody>
          <a:bodyPr>
            <a:noAutofit/>
          </a:bodyPr>
          <a:lstStyle/>
          <a:p>
            <a:pPr algn="ctr"/>
            <a:r>
              <a:rPr lang="en-US" altLang="en-IN" sz="4000" b="1" dirty="0">
                <a:solidFill>
                  <a:srgbClr val="C00000"/>
                </a:solidFill>
                <a:latin typeface="Open sans" panose="020B0606030504020204"/>
                <a:cs typeface="Times New Roman" pitchFamily="18" charset="0"/>
                <a:sym typeface="Arial" charset="0"/>
              </a:rPr>
              <a:t>USE OF  RADIOISOTOPS IN NORMAL LIFE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1" y="1149928"/>
            <a:ext cx="6834809" cy="46942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Open sans" panose="020B0606030504020204"/>
                <a:cs typeface="Times New Roman" pitchFamily="18" charset="0"/>
                <a:sym typeface="Arial" charset="0"/>
              </a:rPr>
              <a:t> Cobalt- 60</a:t>
            </a:r>
            <a:r>
              <a:rPr lang="en-US" altLang="en-IN" dirty="0">
                <a:latin typeface="Open sans" panose="020B0606030504020204"/>
                <a:cs typeface="Times New Roman" pitchFamily="18" charset="0"/>
                <a:sym typeface="Arial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Open sans" panose="020B0606030504020204"/>
                <a:cs typeface="Times New Roman" pitchFamily="18" charset="0"/>
                <a:sym typeface="Arial" charset="0"/>
              </a:rPr>
              <a:t>Cesium-137</a:t>
            </a:r>
            <a:r>
              <a:rPr lang="en-US" altLang="en-IN" dirty="0">
                <a:latin typeface="Open sans" panose="020B0606030504020204"/>
                <a:cs typeface="Times New Roman" pitchFamily="18" charset="0"/>
                <a:sym typeface="Arial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Open sans" panose="020B0606030504020204"/>
                <a:cs typeface="Times New Roman" pitchFamily="18" charset="0"/>
                <a:sym typeface="Arial" charset="0"/>
              </a:rPr>
              <a:t>Plutonium- 238</a:t>
            </a:r>
            <a:r>
              <a:rPr lang="en-US" altLang="en-IN" dirty="0">
                <a:latin typeface="Open sans" panose="020B0606030504020204"/>
                <a:cs typeface="Times New Roman" pitchFamily="18" charset="0"/>
                <a:sym typeface="Arial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Open sans" panose="020B0606030504020204"/>
                <a:cs typeface="Times New Roman" pitchFamily="18" charset="0"/>
                <a:sym typeface="Arial" charset="0"/>
              </a:rPr>
              <a:t>Americium-241</a:t>
            </a:r>
            <a:r>
              <a:rPr lang="en-US" altLang="en-IN" dirty="0">
                <a:latin typeface="Open sans" panose="020B0606030504020204"/>
                <a:cs typeface="Times New Roman" pitchFamily="18" charset="0"/>
                <a:sym typeface="Arial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Open sans" panose="020B0606030504020204"/>
                <a:cs typeface="Times New Roman" pitchFamily="18" charset="0"/>
                <a:sym typeface="Arial" charset="0"/>
              </a:rPr>
              <a:t>Iridium-192</a:t>
            </a:r>
            <a:r>
              <a:rPr lang="en-US" altLang="en-IN" dirty="0">
                <a:latin typeface="Open sans" panose="020B0606030504020204"/>
                <a:cs typeface="Times New Roman" pitchFamily="18" charset="0"/>
                <a:sym typeface="Arial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Open sans" panose="020B0606030504020204"/>
                <a:cs typeface="Times New Roman" pitchFamily="18" charset="0"/>
                <a:sym typeface="Arial" charset="0"/>
              </a:rPr>
              <a:t>Radium- 226</a:t>
            </a:r>
            <a:endParaRPr lang="en-US" altLang="en-US" dirty="0">
              <a:latin typeface="Open sans" panose="020B0606030504020204"/>
              <a:cs typeface="Times New Roman" pitchFamily="18" charset="0"/>
            </a:endParaRPr>
          </a:p>
          <a:p>
            <a:pPr marL="457189" indent="-457189" algn="just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6" name="Picture 83" descr="null">
            <a:extLst>
              <a:ext uri="{FF2B5EF4-FFF2-40B4-BE49-F238E27FC236}">
                <a16:creationId xmlns:a16="http://schemas.microsoft.com/office/drawing/2014/main" id="{06310754-5229-4C2D-BA84-13D846B1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3130" y="1073427"/>
            <a:ext cx="3597966" cy="4432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68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2981739"/>
            <a:ext cx="2445027" cy="96409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 panose="020B0606030504020204"/>
                <a:cs typeface="Arial" pitchFamily="34" charset="0"/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91" y="1149928"/>
            <a:ext cx="6834809" cy="525087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600" dirty="0">
                <a:latin typeface="Open sans" panose="020B0606030504020204"/>
                <a:cs typeface="Arial" panose="020B0604020202020204" pitchFamily="34" charset="0"/>
                <a:sym typeface="Arial" charset="0"/>
              </a:rPr>
              <a:t>1995 rebels of Chechnya planted a dirty bomb in Moscow, fortunately it did not explode. The source used was Cs-137 tagged on to a Dynamite. It was safely defused.</a:t>
            </a:r>
            <a:endParaRPr lang="en-US" altLang="en-US" sz="2600" dirty="0">
              <a:latin typeface="Open sans" panose="020B0606030504020204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600" dirty="0">
                <a:latin typeface="Open sans" panose="020B0606030504020204"/>
                <a:cs typeface="Arial" panose="020B0604020202020204" pitchFamily="34" charset="0"/>
                <a:sym typeface="Arial" charset="0"/>
              </a:rPr>
              <a:t>In June 2002 US captured a dirty bomb  planted by Al-Qaeda in Chicago Airport.</a:t>
            </a:r>
            <a:endParaRPr lang="en-US" altLang="en-US" sz="2600" dirty="0">
              <a:latin typeface="Open sans" panose="020B0606030504020204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IN" sz="2600" dirty="0">
                <a:latin typeface="Open sans" panose="020B0606030504020204"/>
                <a:cs typeface="Arial" panose="020B0604020202020204" pitchFamily="34" charset="0"/>
                <a:sym typeface="Arial" charset="0"/>
              </a:rPr>
              <a:t>10 Radiological substances stolen in history.</a:t>
            </a:r>
            <a:endParaRPr lang="en-US" altLang="en-US" sz="2600" dirty="0">
              <a:latin typeface="Open sans" panose="020B0606030504020204"/>
              <a:cs typeface="Arial" panose="020B0604020202020204" pitchFamily="34" charset="0"/>
            </a:endParaRPr>
          </a:p>
          <a:p>
            <a:pPr marL="457189" indent="-457189" algn="just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9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61" y="2126972"/>
            <a:ext cx="3250095" cy="194807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  <a:sym typeface="Arial" charset="0"/>
              </a:rPr>
              <a:t>TERRORISTS</a:t>
            </a:r>
            <a:r>
              <a:rPr lang="en-US" altLang="en-IN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  <a:sym typeface="Arial" charset="0"/>
              </a:rPr>
              <a:t> MAINLY</a:t>
            </a:r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  <a:sym typeface="Arial" charset="0"/>
              </a:rPr>
              <a:t> TARGET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623" y="1259258"/>
            <a:ext cx="6440560" cy="41575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Open sans" panose="020B0606030504020204"/>
                <a:cs typeface="Arial" panose="020B0604020202020204" pitchFamily="34" charset="0"/>
              </a:rPr>
              <a:t>Enclosed spaces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en-US" dirty="0">
              <a:latin typeface="Open sans" panose="020B0606030504020204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Open sans" panose="020B0606030504020204"/>
                <a:cs typeface="Arial" panose="020B0604020202020204" pitchFamily="34" charset="0"/>
              </a:rPr>
              <a:t>Large crowd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dirty="0">
              <a:latin typeface="Open sans" panose="020B0606030504020204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b="1" kern="0" dirty="0">
                <a:latin typeface="Open sans" panose="020B0606030504020204"/>
                <a:cs typeface="Arial" pitchFamily="34" charset="0"/>
              </a:rPr>
              <a:t> </a:t>
            </a:r>
            <a:r>
              <a:rPr lang="en-US" altLang="en-US" dirty="0">
                <a:latin typeface="Open sans" panose="020B0606030504020204"/>
                <a:cs typeface="Arial" panose="020B0604020202020204" pitchFamily="34" charset="0"/>
              </a:rPr>
              <a:t>high profile events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>
                <a:latin typeface="Open sans" panose="020B0606030504020204"/>
                <a:cs typeface="Arial" panose="020B0604020202020204" pitchFamily="34" charset="0"/>
              </a:rPr>
              <a:t>	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Open sans" panose="020B0606030504020204"/>
                <a:cs typeface="Arial" panose="020B0604020202020204" pitchFamily="34" charset="0"/>
              </a:rPr>
              <a:t>Critical facilities and infrastructure </a:t>
            </a:r>
          </a:p>
          <a:p>
            <a:pPr marL="457189" indent="-457189" algn="just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6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12" y="2126972"/>
            <a:ext cx="4721087" cy="2415212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itchFamily="18" charset="0"/>
              </a:rPr>
              <a:t>CHARACTERISTICS</a:t>
            </a:r>
            <a:b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itchFamily="18" charset="0"/>
              </a:rPr>
            </a:br>
            <a: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itchFamily="18" charset="0"/>
              </a:rPr>
              <a:t> OF RADIOLOGICAL DISPERSAL DEVICE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854" y="1259257"/>
            <a:ext cx="6440560" cy="452531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A terrorist event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Low technology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Low cost To make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Wide range of Radioactive Materials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Open sans" panose="020B0606030504020204"/>
                <a:cs typeface="Times New Roman" panose="02020603050405020304" pitchFamily="18" charset="0"/>
              </a:rPr>
              <a:t>Contamination restricts to use of area until It can be decontaminated</a:t>
            </a:r>
          </a:p>
          <a:p>
            <a:pPr marL="457189" indent="-457189" algn="just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5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12" y="2126972"/>
            <a:ext cx="4721087" cy="2415212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itchFamily="18" charset="0"/>
              </a:rPr>
              <a:t>CHARACTERISTICS</a:t>
            </a:r>
            <a:b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itchFamily="18" charset="0"/>
              </a:rPr>
            </a:br>
            <a:r>
              <a:rPr lang="en-IN" sz="4000" b="1" dirty="0">
                <a:solidFill>
                  <a:srgbClr val="C00000"/>
                </a:solidFill>
                <a:latin typeface="Open sans" panose="020B0606030504020204"/>
                <a:cs typeface="Times New Roman" pitchFamily="18" charset="0"/>
              </a:rPr>
              <a:t> OF RADIOLOGICAL DISPERSAL DEVICE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854" y="931270"/>
            <a:ext cx="6440560" cy="559874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Disperses radioactive contaminated dust into the air and onto surfaces.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Most RDDs will use low-level radioactive materials.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May destroy or damage structures (buildings, infrastructure, utilities, </a:t>
            </a:r>
            <a:r>
              <a:rPr lang="en-US" sz="2400" dirty="0" err="1">
                <a:latin typeface="Open sans" panose="020B0606030504020204"/>
                <a:cs typeface="Times New Roman" panose="02020603050405020304" pitchFamily="18" charset="0"/>
              </a:rPr>
              <a:t>etc</a:t>
            </a: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Economic Impact.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Psychological Impact.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Open sans" panose="020B0606030504020204"/>
                <a:cs typeface="Times New Roman" panose="02020603050405020304" pitchFamily="18" charset="0"/>
              </a:rPr>
              <a:t>Spread Fear.</a:t>
            </a:r>
          </a:p>
          <a:p>
            <a:pPr marL="457189" indent="-457189" algn="just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21BD96C2-7ED6-4093-A5AB-668C94D54A89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3AF5-98CC-46D9-B703-A080672A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93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889</Words>
  <Application>Microsoft Office PowerPoint</Application>
  <PresentationFormat>Widescreen</PresentationFormat>
  <Paragraphs>132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Noto Sans Symbols</vt:lpstr>
      <vt:lpstr>Open Sans</vt:lpstr>
      <vt:lpstr>Open Sans</vt:lpstr>
      <vt:lpstr>Open Sans SemiBold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INTRODUCTION</vt:lpstr>
      <vt:lpstr>WHAT IS RDD?</vt:lpstr>
      <vt:lpstr>USE OF  RADIOISOTOPS IN NORMAL LIFE</vt:lpstr>
      <vt:lpstr>HISTORY</vt:lpstr>
      <vt:lpstr>TERRORISTS MAINLY TARGET</vt:lpstr>
      <vt:lpstr>CHARACTERISTICS  OF RADIOLOGICAL DISPERSAL DEVICE</vt:lpstr>
      <vt:lpstr>CHARACTERISTICS  OF RADIOLOGICAL DISPERSAL DEVICE</vt:lpstr>
      <vt:lpstr>RDD IS NOT A NUCLEAR DEVICE</vt:lpstr>
      <vt:lpstr>EFFECTS  OF RDD</vt:lpstr>
      <vt:lpstr>MEDICAL OR HEALTH EFFECTS</vt:lpstr>
      <vt:lpstr>PSYCHOSOCIAL EFFECTS</vt:lpstr>
      <vt:lpstr>ECONOMIC EFFECTS</vt:lpstr>
      <vt:lpstr>PREVENTION</vt:lpstr>
      <vt:lpstr>SAFETY MEASURE</vt:lpstr>
      <vt:lpstr> IF YOU ARE INSIDE AND CLOSE TO THE INCIDENT</vt:lpstr>
      <vt:lpstr> IF YOU ARE INSIDE AND CLOSE TO THE INCIDENT</vt:lpstr>
      <vt:lpstr> EMERGENCY RESPONSE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Kumar</dc:creator>
  <cp:lastModifiedBy>NDRF ACADEMY</cp:lastModifiedBy>
  <cp:revision>12</cp:revision>
  <dcterms:created xsi:type="dcterms:W3CDTF">2025-04-05T04:55:42Z</dcterms:created>
  <dcterms:modified xsi:type="dcterms:W3CDTF">2025-12-31T11:15:30Z</dcterms:modified>
</cp:coreProperties>
</file>