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63"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118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942" y="90"/>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AF9D5-2258-4932-8FDF-0CAA767ED907}" type="datetimeFigureOut">
              <a:rPr lang="en-IN" smtClean="0"/>
              <a:t>05-01-2026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460260-BA36-4B3B-A8B1-4E8057926F35}" type="slidenum">
              <a:rPr lang="en-IN" smtClean="0"/>
              <a:t>‹#›</a:t>
            </a:fld>
            <a:endParaRPr lang="en-IN"/>
          </a:p>
        </p:txBody>
      </p:sp>
    </p:spTree>
    <p:extLst>
      <p:ext uri="{BB962C8B-B14F-4D97-AF65-F5344CB8AC3E}">
        <p14:creationId xmlns:p14="http://schemas.microsoft.com/office/powerpoint/2010/main" val="652560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100691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11595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2100062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34415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326358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201350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425861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337500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709681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109700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2419873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0585604" y="6331411"/>
            <a:ext cx="453698" cy="368646"/>
          </a:xfrm>
          <a:prstGeom prst="rect">
            <a:avLst/>
          </a:prstGeom>
        </p:spPr>
        <p:txBody>
          <a:bodyPr vert="horz" lIns="91440" tIns="45720" rIns="91440" bIns="45720" rtlCol="0" anchor="ctr"/>
          <a:lstStyle>
            <a:lvl1pPr algn="r">
              <a:defRPr sz="1200">
                <a:solidFill>
                  <a:schemeClr val="tx1">
                    <a:tint val="75000"/>
                  </a:schemeClr>
                </a:solidFill>
              </a:defRPr>
            </a:lvl1pPr>
          </a:lstStyle>
          <a:p>
            <a:fld id="{68AED0BF-B613-4EA2-A21D-6A60A5241C27}" type="slidenum">
              <a:rPr lang="en-IN" smtClean="0"/>
              <a:t>‹#›</a:t>
            </a:fld>
            <a:endParaRPr lang="en-IN"/>
          </a:p>
        </p:txBody>
      </p:sp>
      <p:pic>
        <p:nvPicPr>
          <p:cNvPr id="7" name="Picture 6" descr="NDRF LOGO | NDRF - National Disaster Response Force"/>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594485" cy="876935"/>
          </a:xfrm>
          <a:prstGeom prst="rect">
            <a:avLst/>
          </a:prstGeom>
          <a:noFill/>
          <a:ln>
            <a:noFill/>
          </a:ln>
        </p:spPr>
      </p:pic>
      <p:pic>
        <p:nvPicPr>
          <p:cNvPr id="8" name="Picture 7"/>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295497" y="5944"/>
            <a:ext cx="882650" cy="877570"/>
          </a:xfrm>
          <a:prstGeom prst="rect">
            <a:avLst/>
          </a:prstGeom>
          <a:noFill/>
        </p:spPr>
      </p:pic>
      <p:sp>
        <p:nvSpPr>
          <p:cNvPr id="9" name="PEER | CSSR | INDIA"/>
          <p:cNvSpPr txBox="1"/>
          <p:nvPr userDrawn="1"/>
        </p:nvSpPr>
        <p:spPr>
          <a:xfrm>
            <a:off x="8861367" y="6234523"/>
            <a:ext cx="2177935"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sz="1200" dirty="0"/>
              <a:t> </a:t>
            </a:r>
            <a:r>
              <a:rPr lang="en-US" sz="1200" dirty="0"/>
              <a:t>PPT-</a:t>
            </a:r>
            <a:endParaRPr sz="1200" dirty="0"/>
          </a:p>
        </p:txBody>
      </p:sp>
      <p:sp>
        <p:nvSpPr>
          <p:cNvPr id="10" name="Rectangle"/>
          <p:cNvSpPr/>
          <p:nvPr userDrawn="1"/>
        </p:nvSpPr>
        <p:spPr>
          <a:xfrm>
            <a:off x="505049" y="6587004"/>
            <a:ext cx="1600098" cy="82412"/>
          </a:xfrm>
          <a:prstGeom prst="rect">
            <a:avLst/>
          </a:prstGeom>
          <a:solidFill>
            <a:srgbClr val="C00000"/>
          </a:solidFill>
          <a:ln w="12700">
            <a:miter lim="400000"/>
          </a:ln>
        </p:spPr>
        <p:txBody>
          <a:bodyPr lIns="78283" tIns="78283" rIns="78283" bIns="78283"/>
          <a:lstStyle/>
          <a:p>
            <a:endParaRPr/>
          </a:p>
        </p:txBody>
      </p:sp>
      <p:sp>
        <p:nvSpPr>
          <p:cNvPr id="11" name="Rectangle"/>
          <p:cNvSpPr/>
          <p:nvPr userDrawn="1"/>
        </p:nvSpPr>
        <p:spPr>
          <a:xfrm>
            <a:off x="8985506" y="6617645"/>
            <a:ext cx="1600098" cy="82412"/>
          </a:xfrm>
          <a:prstGeom prst="rect">
            <a:avLst/>
          </a:prstGeom>
          <a:solidFill>
            <a:srgbClr val="C00000"/>
          </a:solidFill>
          <a:ln w="12700">
            <a:miter lim="400000"/>
          </a:ln>
        </p:spPr>
        <p:txBody>
          <a:bodyPr lIns="78283" tIns="78283" rIns="78283" bIns="78283"/>
          <a:lstStyle/>
          <a:p>
            <a:endParaRPr/>
          </a:p>
        </p:txBody>
      </p:sp>
      <p:sp>
        <p:nvSpPr>
          <p:cNvPr id="12" name="PEER | CSSR | INDIA"/>
          <p:cNvSpPr txBox="1"/>
          <p:nvPr userDrawn="1"/>
        </p:nvSpPr>
        <p:spPr>
          <a:xfrm>
            <a:off x="368530" y="6263888"/>
            <a:ext cx="2177935"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dirty="0"/>
              <a:t>ROPE</a:t>
            </a:r>
            <a:r>
              <a:rPr lang="en-US" sz="1200" baseline="0" dirty="0"/>
              <a:t> RESCUE</a:t>
            </a:r>
            <a:r>
              <a:rPr sz="1200" dirty="0"/>
              <a:t> | INDIA</a:t>
            </a:r>
          </a:p>
        </p:txBody>
      </p:sp>
    </p:spTree>
    <p:extLst>
      <p:ext uri="{BB962C8B-B14F-4D97-AF65-F5344CB8AC3E}">
        <p14:creationId xmlns:p14="http://schemas.microsoft.com/office/powerpoint/2010/main" val="1059101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49E984-7B31-E4A9-BE54-183EBE6F3D74}"/>
              </a:ext>
            </a:extLst>
          </p:cNvPr>
          <p:cNvSpPr txBox="1"/>
          <p:nvPr/>
        </p:nvSpPr>
        <p:spPr>
          <a:xfrm>
            <a:off x="143339" y="2756926"/>
            <a:ext cx="11905323" cy="746360"/>
          </a:xfrm>
          <a:prstGeom prst="rect">
            <a:avLst/>
          </a:prstGeom>
          <a:solidFill>
            <a:srgbClr val="FF0000"/>
          </a:solidFill>
        </p:spPr>
        <p:txBody>
          <a:bodyPr wrap="square" lIns="68580" tIns="34291" rIns="68580" bIns="34291">
            <a:spAutoFit/>
          </a:bodyPr>
          <a:lstStyle/>
          <a:p>
            <a:pPr algn="ctr"/>
            <a:r>
              <a:rPr lang="en-US" sz="4400" b="1" dirty="0">
                <a:solidFill>
                  <a:schemeClr val="bg1"/>
                </a:solidFill>
                <a:latin typeface="Open Sans Semibold"/>
              </a:rPr>
              <a:t>CASE STUDIES</a:t>
            </a:r>
            <a:endParaRPr lang="en-IN" sz="4400" b="1" dirty="0">
              <a:solidFill>
                <a:schemeClr val="bg1"/>
              </a:solidFill>
              <a:latin typeface="Open Sans Semibold"/>
            </a:endParaRPr>
          </a:p>
        </p:txBody>
      </p:sp>
      <p:sp>
        <p:nvSpPr>
          <p:cNvPr id="4" name="TextBox 3">
            <a:extLst>
              <a:ext uri="{FF2B5EF4-FFF2-40B4-BE49-F238E27FC236}">
                <a16:creationId xmlns:a16="http://schemas.microsoft.com/office/drawing/2014/main" id="{5BE45B4C-E8FD-20A4-38D1-363B23695E49}"/>
              </a:ext>
            </a:extLst>
          </p:cNvPr>
          <p:cNvSpPr txBox="1"/>
          <p:nvPr/>
        </p:nvSpPr>
        <p:spPr>
          <a:xfrm>
            <a:off x="60961" y="1094057"/>
            <a:ext cx="11617291" cy="1569660"/>
          </a:xfrm>
          <a:prstGeom prst="rect">
            <a:avLst/>
          </a:prstGeom>
          <a:noFill/>
        </p:spPr>
        <p:txBody>
          <a:bodyPr wrap="square">
            <a:spAutoFit/>
          </a:bodyPr>
          <a:lstStyle/>
          <a:p>
            <a:pPr algn="ctr"/>
            <a:r>
              <a:rPr lang="en-US" sz="3200" b="1" dirty="0">
                <a:solidFill>
                  <a:srgbClr val="C00000"/>
                </a:solidFill>
                <a:latin typeface="Open Sans Semibold"/>
                <a:cs typeface="Arial" pitchFamily="34" charset="0"/>
              </a:rPr>
              <a:t>HILL CLIF RESCUE OPERATION AT PALLAKAD, KERALA</a:t>
            </a:r>
          </a:p>
          <a:p>
            <a:pPr algn="ctr"/>
            <a:r>
              <a:rPr lang="en-US" sz="3200" b="1" dirty="0">
                <a:solidFill>
                  <a:srgbClr val="C00000"/>
                </a:solidFill>
                <a:latin typeface="Open Sans Semibold"/>
                <a:cs typeface="Arial" pitchFamily="34" charset="0"/>
              </a:rPr>
              <a:t>&amp;</a:t>
            </a:r>
          </a:p>
          <a:p>
            <a:pPr algn="ctr"/>
            <a:r>
              <a:rPr lang="en-US" sz="3200" b="1" dirty="0">
                <a:solidFill>
                  <a:srgbClr val="C00000"/>
                </a:solidFill>
                <a:latin typeface="Open Sans Semibold"/>
                <a:cs typeface="Arial" pitchFamily="34" charset="0"/>
              </a:rPr>
              <a:t>DEOGHAR ROPEWAY MISHAP, JHARKHAND</a:t>
            </a:r>
            <a:endParaRPr lang="en-IN" sz="3200" b="1" dirty="0">
              <a:solidFill>
                <a:srgbClr val="C00000"/>
              </a:solidFill>
              <a:latin typeface="Open Sans Semibold"/>
              <a:cs typeface="Arial" pitchFamily="34" charset="0"/>
            </a:endParaRPr>
          </a:p>
        </p:txBody>
      </p:sp>
      <p:sp>
        <p:nvSpPr>
          <p:cNvPr id="2" name="Duties of…">
            <a:extLst>
              <a:ext uri="{FF2B5EF4-FFF2-40B4-BE49-F238E27FC236}">
                <a16:creationId xmlns:a16="http://schemas.microsoft.com/office/drawing/2014/main" id="{C2943FE8-C77C-0C7D-6161-28C4617DAAEB}"/>
              </a:ext>
            </a:extLst>
          </p:cNvPr>
          <p:cNvSpPr txBox="1"/>
          <p:nvPr/>
        </p:nvSpPr>
        <p:spPr>
          <a:xfrm>
            <a:off x="7883610" y="4127836"/>
            <a:ext cx="4165051" cy="3868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algn="ctr"/>
            <a:r>
              <a:rPr lang="en-US" sz="2000" b="1" dirty="0">
                <a:latin typeface="Open sans"/>
              </a:rPr>
              <a:t>Presented By:- Dileep Kumar,2IC</a:t>
            </a:r>
            <a:endParaRPr lang="en-US" sz="2000" dirty="0">
              <a:latin typeface="Open sans"/>
            </a:endParaRPr>
          </a:p>
        </p:txBody>
      </p:sp>
    </p:spTree>
    <p:extLst>
      <p:ext uri="{BB962C8B-B14F-4D97-AF65-F5344CB8AC3E}">
        <p14:creationId xmlns:p14="http://schemas.microsoft.com/office/powerpoint/2010/main" val="3964973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40" y="2571768"/>
            <a:ext cx="4663736" cy="857232"/>
          </a:xfrm>
          <a:solidFill>
            <a:srgbClr val="FF0000"/>
          </a:solidFill>
        </p:spPr>
        <p:txBody>
          <a:bodyPr>
            <a:normAutofit/>
          </a:bodyPr>
          <a:lstStyle/>
          <a:p>
            <a:pPr algn="ctr"/>
            <a:r>
              <a:rPr lang="en-US" sz="4000" b="1" dirty="0">
                <a:solidFill>
                  <a:schemeClr val="bg1"/>
                </a:solidFill>
                <a:latin typeface="Open Sans Semibold"/>
                <a:cs typeface="Times New Roman" pitchFamily="18" charset="0"/>
              </a:rPr>
              <a:t>Response of Team</a:t>
            </a:r>
            <a:endParaRPr lang="en-US" sz="4000" dirty="0">
              <a:solidFill>
                <a:schemeClr val="bg1"/>
              </a:solidFill>
              <a:latin typeface="Open Sans Semibold"/>
            </a:endParaRPr>
          </a:p>
        </p:txBody>
      </p:sp>
      <p:sp>
        <p:nvSpPr>
          <p:cNvPr id="3" name="Content Placeholder 2"/>
          <p:cNvSpPr>
            <a:spLocks noGrp="1"/>
          </p:cNvSpPr>
          <p:nvPr>
            <p:ph idx="1"/>
          </p:nvPr>
        </p:nvSpPr>
        <p:spPr>
          <a:xfrm>
            <a:off x="4971495" y="952484"/>
            <a:ext cx="6809173" cy="4081155"/>
          </a:xfrm>
        </p:spPr>
        <p:txBody>
          <a:bodyPr>
            <a:normAutofit lnSpcReduction="10000"/>
          </a:bodyPr>
          <a:lstStyle/>
          <a:p>
            <a:pPr algn="just"/>
            <a:r>
              <a:rPr lang="en-US" sz="2400" dirty="0">
                <a:latin typeface="Open Sans Semibold"/>
                <a:cs typeface="Times New Roman" pitchFamily="18" charset="0"/>
              </a:rPr>
              <a:t>Another team of 07 NDRF personnel along with a Army team who started from base of operation at 0823 hrs reached to the hill top at 090730 hrs.</a:t>
            </a:r>
          </a:p>
          <a:p>
            <a:pPr algn="just"/>
            <a:r>
              <a:rPr lang="en-US" sz="2400" dirty="0">
                <a:latin typeface="Open Sans Semibold"/>
                <a:cs typeface="Times New Roman" pitchFamily="18" charset="0"/>
              </a:rPr>
              <a:t>After locating the victim NDRF and Army made joint efforts to rescue the trapped victim, established anchoring point, 01 member of army mountaineer team descended from hill top with the help of rope and approached to the victim and pulled him back along with him with the help of seat harness and rope.</a:t>
            </a:r>
          </a:p>
        </p:txBody>
      </p:sp>
    </p:spTree>
    <p:extLst>
      <p:ext uri="{BB962C8B-B14F-4D97-AF65-F5344CB8AC3E}">
        <p14:creationId xmlns:p14="http://schemas.microsoft.com/office/powerpoint/2010/main" val="2489704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60954"/>
            <a:ext cx="4048216" cy="1023945"/>
          </a:xfrm>
          <a:solidFill>
            <a:srgbClr val="FF0000"/>
          </a:solidFill>
        </p:spPr>
        <p:txBody>
          <a:bodyPr>
            <a:normAutofit/>
          </a:bodyPr>
          <a:lstStyle/>
          <a:p>
            <a:pPr algn="ctr"/>
            <a:r>
              <a:rPr lang="en-US" sz="4000" b="1" dirty="0">
                <a:solidFill>
                  <a:schemeClr val="bg1"/>
                </a:solidFill>
                <a:latin typeface="Open Sans Semibold"/>
                <a:cs typeface="Times New Roman" pitchFamily="18" charset="0"/>
              </a:rPr>
              <a:t>Achievement</a:t>
            </a:r>
          </a:p>
        </p:txBody>
      </p:sp>
      <p:sp>
        <p:nvSpPr>
          <p:cNvPr id="3" name="Content Placeholder 2"/>
          <p:cNvSpPr>
            <a:spLocks noGrp="1"/>
          </p:cNvSpPr>
          <p:nvPr>
            <p:ph idx="1"/>
          </p:nvPr>
        </p:nvSpPr>
        <p:spPr>
          <a:xfrm>
            <a:off x="4598634" y="1448896"/>
            <a:ext cx="6818050" cy="3788929"/>
          </a:xfrm>
        </p:spPr>
        <p:txBody>
          <a:bodyPr>
            <a:normAutofit lnSpcReduction="10000"/>
          </a:bodyPr>
          <a:lstStyle/>
          <a:p>
            <a:pPr algn="just"/>
            <a:r>
              <a:rPr lang="en-US" sz="2400" b="1" u="sng" dirty="0">
                <a:latin typeface="Open Sans Semibold"/>
                <a:cs typeface="Times New Roman" pitchFamily="18" charset="0"/>
              </a:rPr>
              <a:t>Reached near by victim </a:t>
            </a:r>
            <a:r>
              <a:rPr lang="en-US" sz="2400" dirty="0">
                <a:latin typeface="Open Sans Semibold"/>
                <a:cs typeface="Times New Roman" pitchFamily="18" charset="0"/>
              </a:rPr>
              <a:t>: On 090500 hrs NDRF team accompanied by other agencies at through forest, team reached to the victim with the help of rope rescue equipment.  </a:t>
            </a:r>
          </a:p>
          <a:p>
            <a:pPr algn="just"/>
            <a:r>
              <a:rPr lang="en-US" sz="2400" b="1" u="sng" dirty="0">
                <a:latin typeface="Open Sans Semibold"/>
                <a:cs typeface="Times New Roman" pitchFamily="18" charset="0"/>
              </a:rPr>
              <a:t>Rescue the Victim:</a:t>
            </a:r>
            <a:r>
              <a:rPr lang="en-US" sz="2400" dirty="0">
                <a:latin typeface="Open Sans Semibold"/>
                <a:cs typeface="Times New Roman" pitchFamily="18" charset="0"/>
              </a:rPr>
              <a:t> The victim was recued and pulled back to the hill top at about 091010 hrs. NDRF team stabilized the victim and give some food and water to him. The victim was airlifted by Helicopter at 091218 hrs and shifted to nearest hospital.</a:t>
            </a:r>
          </a:p>
          <a:p>
            <a:pPr algn="just"/>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830997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00" y="2969189"/>
            <a:ext cx="3903440" cy="1023945"/>
          </a:xfrm>
          <a:solidFill>
            <a:srgbClr val="FF0000"/>
          </a:solidFill>
        </p:spPr>
        <p:txBody>
          <a:bodyPr>
            <a:normAutofit/>
          </a:bodyPr>
          <a:lstStyle/>
          <a:p>
            <a:pPr algn="ctr"/>
            <a:r>
              <a:rPr lang="en-US" sz="4000" b="1" dirty="0">
                <a:solidFill>
                  <a:schemeClr val="bg1"/>
                </a:solidFill>
                <a:latin typeface="Open Sans Semibold"/>
                <a:cs typeface="Times New Roman" pitchFamily="18" charset="0"/>
              </a:rPr>
              <a:t>Achievement</a:t>
            </a:r>
          </a:p>
        </p:txBody>
      </p:sp>
      <p:sp>
        <p:nvSpPr>
          <p:cNvPr id="3" name="Content Placeholder 2"/>
          <p:cNvSpPr>
            <a:spLocks noGrp="1"/>
          </p:cNvSpPr>
          <p:nvPr>
            <p:ph idx="1"/>
          </p:nvPr>
        </p:nvSpPr>
        <p:spPr>
          <a:xfrm>
            <a:off x="6096000" y="2753912"/>
            <a:ext cx="5524539" cy="1693801"/>
          </a:xfrm>
        </p:spPr>
        <p:txBody>
          <a:bodyPr>
            <a:normAutofit/>
          </a:bodyPr>
          <a:lstStyle/>
          <a:p>
            <a:pPr algn="just"/>
            <a:r>
              <a:rPr lang="en-US" sz="2400" b="1" dirty="0">
                <a:latin typeface="Open Sans Semibold"/>
                <a:cs typeface="Times New Roman" pitchFamily="18" charset="0"/>
              </a:rPr>
              <a:t>Joint Ops:</a:t>
            </a:r>
            <a:r>
              <a:rPr lang="en-US" sz="2400" dirty="0">
                <a:latin typeface="Open Sans Semibold"/>
                <a:cs typeface="Times New Roman" pitchFamily="18" charset="0"/>
              </a:rPr>
              <a:t> This was a successful operation of NDRF team which was accomplished with Army Troops and the state agencies. </a:t>
            </a:r>
          </a:p>
          <a:p>
            <a:pPr algn="just"/>
            <a:endParaRPr lang="en-US" sz="2400" dirty="0">
              <a:latin typeface="Open Sans Semibold"/>
              <a:cs typeface="Times New Roman" pitchFamily="18" charset="0"/>
            </a:endParaRPr>
          </a:p>
        </p:txBody>
      </p:sp>
      <p:sp>
        <p:nvSpPr>
          <p:cNvPr id="10242" name="AutoShape 2" descr="blob:https://web.whatsapp.com/42a4ede8-e8ba-4165-9a6f-694b0156133f"/>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680471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33" y="2911876"/>
            <a:ext cx="4781775" cy="1393793"/>
          </a:xfrm>
          <a:solidFill>
            <a:srgbClr val="FF0000"/>
          </a:solidFill>
        </p:spPr>
        <p:txBody>
          <a:bodyPr>
            <a:normAutofit/>
          </a:bodyPr>
          <a:lstStyle/>
          <a:p>
            <a:pPr algn="ctr"/>
            <a:r>
              <a:rPr lang="en-US" sz="4000" b="1" dirty="0">
                <a:solidFill>
                  <a:schemeClr val="bg1"/>
                </a:solidFill>
                <a:latin typeface="Open Sans Semibold"/>
                <a:cs typeface="Times New Roman" pitchFamily="18" charset="0"/>
              </a:rPr>
              <a:t>Short Comings/ Gaps in Ops</a:t>
            </a:r>
          </a:p>
        </p:txBody>
      </p:sp>
      <p:sp>
        <p:nvSpPr>
          <p:cNvPr id="3" name="Content Placeholder 2"/>
          <p:cNvSpPr>
            <a:spLocks noGrp="1"/>
          </p:cNvSpPr>
          <p:nvPr>
            <p:ph idx="1"/>
          </p:nvPr>
        </p:nvSpPr>
        <p:spPr>
          <a:xfrm>
            <a:off x="5291092" y="1757780"/>
            <a:ext cx="6249880" cy="3204838"/>
          </a:xfrm>
        </p:spPr>
        <p:txBody>
          <a:bodyPr>
            <a:normAutofit lnSpcReduction="10000"/>
          </a:bodyPr>
          <a:lstStyle/>
          <a:p>
            <a:pPr algn="just"/>
            <a:r>
              <a:rPr lang="en-US" sz="2400" dirty="0">
                <a:latin typeface="Open Sans Semibold"/>
                <a:cs typeface="Times New Roman" pitchFamily="18" charset="0"/>
              </a:rPr>
              <a:t>This is first operation in which victim trapped in crevices of steep hill at about 300 </a:t>
            </a:r>
            <a:r>
              <a:rPr lang="en-US" sz="2400" dirty="0" err="1">
                <a:latin typeface="Open Sans Semibold"/>
                <a:cs typeface="Times New Roman" pitchFamily="18" charset="0"/>
              </a:rPr>
              <a:t>mtrs</a:t>
            </a:r>
            <a:r>
              <a:rPr lang="en-US" sz="2400" dirty="0">
                <a:latin typeface="Open Sans Semibold"/>
                <a:cs typeface="Times New Roman" pitchFamily="18" charset="0"/>
              </a:rPr>
              <a:t> from hill top and more than 1000 </a:t>
            </a:r>
            <a:r>
              <a:rPr lang="en-US" sz="2400" dirty="0" err="1">
                <a:latin typeface="Open Sans Semibold"/>
                <a:cs typeface="Times New Roman" pitchFamily="18" charset="0"/>
              </a:rPr>
              <a:t>mtrs</a:t>
            </a:r>
            <a:r>
              <a:rPr lang="en-US" sz="2400" dirty="0">
                <a:latin typeface="Open Sans Semibold"/>
                <a:cs typeface="Times New Roman" pitchFamily="18" charset="0"/>
              </a:rPr>
              <a:t> from foot hills.</a:t>
            </a:r>
          </a:p>
          <a:p>
            <a:pPr algn="just"/>
            <a:r>
              <a:rPr lang="en-US" sz="2400" dirty="0">
                <a:latin typeface="Open Sans Semibold"/>
                <a:cs typeface="Times New Roman" pitchFamily="18" charset="0"/>
              </a:rPr>
              <a:t>NDRF team had not Drone camera to locate the victim.</a:t>
            </a:r>
          </a:p>
          <a:p>
            <a:pPr algn="just"/>
            <a:r>
              <a:rPr lang="en-US" sz="2400" dirty="0">
                <a:latin typeface="Open Sans Semibold"/>
                <a:cs typeface="Times New Roman" pitchFamily="18" charset="0"/>
              </a:rPr>
              <a:t>NDRF team neither trained for such high hill rescue ops nor having any experience of such type of operations.</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074293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55" y="2999578"/>
            <a:ext cx="5921406" cy="785819"/>
          </a:xfrm>
          <a:solidFill>
            <a:srgbClr val="FF0000"/>
          </a:solidFill>
        </p:spPr>
        <p:txBody>
          <a:bodyPr>
            <a:normAutofit/>
          </a:bodyPr>
          <a:lstStyle/>
          <a:p>
            <a:pPr algn="ctr"/>
            <a:r>
              <a:rPr lang="en-US" sz="4000" b="1" dirty="0">
                <a:solidFill>
                  <a:schemeClr val="bg1"/>
                </a:solidFill>
                <a:latin typeface="Open Sans Semibold"/>
                <a:cs typeface="Times New Roman" pitchFamily="18" charset="0"/>
              </a:rPr>
              <a:t>Lesson Learned</a:t>
            </a:r>
          </a:p>
        </p:txBody>
      </p:sp>
      <p:sp>
        <p:nvSpPr>
          <p:cNvPr id="3" name="Content Placeholder 2"/>
          <p:cNvSpPr>
            <a:spLocks noGrp="1"/>
          </p:cNvSpPr>
          <p:nvPr>
            <p:ph idx="1"/>
          </p:nvPr>
        </p:nvSpPr>
        <p:spPr>
          <a:xfrm>
            <a:off x="6096001" y="2132860"/>
            <a:ext cx="5959876" cy="4133056"/>
          </a:xfrm>
        </p:spPr>
        <p:txBody>
          <a:bodyPr>
            <a:normAutofit/>
          </a:bodyPr>
          <a:lstStyle/>
          <a:p>
            <a:pPr algn="just"/>
            <a:r>
              <a:rPr lang="en-US" sz="2400" dirty="0">
                <a:latin typeface="Open Sans Semibold"/>
                <a:cs typeface="Times New Roman" pitchFamily="18" charset="0"/>
              </a:rPr>
              <a:t>Static ropes, carabineers and body harness are more effective for this type of operations.</a:t>
            </a:r>
          </a:p>
          <a:p>
            <a:pPr algn="just">
              <a:buNone/>
            </a:pPr>
            <a:endParaRPr lang="en-US" sz="2400" dirty="0">
              <a:latin typeface="Open Sans Semibold"/>
              <a:cs typeface="Times New Roman" pitchFamily="18" charset="0"/>
            </a:endParaRPr>
          </a:p>
          <a:p>
            <a:pPr algn="just"/>
            <a:r>
              <a:rPr lang="en-US" sz="2400" dirty="0">
                <a:latin typeface="Open Sans Semibold"/>
                <a:cs typeface="Times New Roman" pitchFamily="18" charset="0"/>
              </a:rPr>
              <a:t>Learned how to anchor rope across the hills and descending and ascending</a:t>
            </a:r>
          </a:p>
        </p:txBody>
      </p:sp>
    </p:spTree>
    <p:extLst>
      <p:ext uri="{BB962C8B-B14F-4D97-AF65-F5344CB8AC3E}">
        <p14:creationId xmlns:p14="http://schemas.microsoft.com/office/powerpoint/2010/main" val="79932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95" y="2973258"/>
            <a:ext cx="5548543" cy="1208125"/>
          </a:xfrm>
          <a:solidFill>
            <a:srgbClr val="FF0000"/>
          </a:solidFill>
        </p:spPr>
        <p:txBody>
          <a:bodyPr>
            <a:normAutofit/>
          </a:bodyPr>
          <a:lstStyle/>
          <a:p>
            <a:pPr algn="ctr"/>
            <a:r>
              <a:rPr lang="en-US" b="1" dirty="0">
                <a:solidFill>
                  <a:schemeClr val="bg1"/>
                </a:solidFill>
                <a:latin typeface="Open Sans Semibold"/>
                <a:cs typeface="Times New Roman" pitchFamily="18" charset="0"/>
              </a:rPr>
              <a:t>Lesson Learned</a:t>
            </a:r>
          </a:p>
        </p:txBody>
      </p:sp>
      <p:sp>
        <p:nvSpPr>
          <p:cNvPr id="3" name="Content Placeholder 2"/>
          <p:cNvSpPr>
            <a:spLocks noGrp="1"/>
          </p:cNvSpPr>
          <p:nvPr>
            <p:ph idx="1"/>
          </p:nvPr>
        </p:nvSpPr>
        <p:spPr>
          <a:xfrm>
            <a:off x="6104878" y="1875408"/>
            <a:ext cx="5959875" cy="5257800"/>
          </a:xfrm>
        </p:spPr>
        <p:txBody>
          <a:bodyPr>
            <a:normAutofit/>
          </a:bodyPr>
          <a:lstStyle/>
          <a:p>
            <a:pPr algn="just"/>
            <a:r>
              <a:rPr lang="en-US" sz="2400" dirty="0">
                <a:latin typeface="Open Sans Semibold"/>
                <a:cs typeface="Times New Roman" pitchFamily="18" charset="0"/>
              </a:rPr>
              <a:t>Learned how to coordinate with multiagency and immediate rescue/evacuation of victims in adverse condition like in the case of trapped incident. </a:t>
            </a:r>
          </a:p>
          <a:p>
            <a:pPr algn="just">
              <a:buNone/>
            </a:pPr>
            <a:endParaRPr lang="en-US" sz="2400" dirty="0">
              <a:latin typeface="Open Sans Semibold"/>
              <a:cs typeface="Times New Roman" pitchFamily="18" charset="0"/>
            </a:endParaRPr>
          </a:p>
          <a:p>
            <a:pPr algn="just"/>
            <a:r>
              <a:rPr lang="en-US" sz="2400" dirty="0">
                <a:latin typeface="Open Sans Semibold"/>
                <a:cs typeface="Times New Roman" pitchFamily="18" charset="0"/>
              </a:rPr>
              <a:t>Learned how to move through an area frequented by wild animals</a:t>
            </a:r>
          </a:p>
        </p:txBody>
      </p:sp>
    </p:spTree>
    <p:extLst>
      <p:ext uri="{BB962C8B-B14F-4D97-AF65-F5344CB8AC3E}">
        <p14:creationId xmlns:p14="http://schemas.microsoft.com/office/powerpoint/2010/main" val="2035157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8" y="2963859"/>
            <a:ext cx="5948039" cy="1199767"/>
          </a:xfrm>
          <a:solidFill>
            <a:srgbClr val="FF0000"/>
          </a:solidFill>
        </p:spPr>
        <p:txBody>
          <a:bodyPr>
            <a:noAutofit/>
          </a:bodyPr>
          <a:lstStyle/>
          <a:p>
            <a:pPr algn="ctr"/>
            <a:r>
              <a:rPr lang="en-US" sz="4000" b="1" dirty="0">
                <a:solidFill>
                  <a:schemeClr val="bg1"/>
                </a:solidFill>
                <a:latin typeface="Open Sans Semibold"/>
                <a:cs typeface="Times New Roman" pitchFamily="18" charset="0"/>
              </a:rPr>
              <a:t>Challenges for the Future</a:t>
            </a:r>
          </a:p>
        </p:txBody>
      </p:sp>
      <p:sp>
        <p:nvSpPr>
          <p:cNvPr id="3" name="Content Placeholder 2"/>
          <p:cNvSpPr>
            <a:spLocks noGrp="1"/>
          </p:cNvSpPr>
          <p:nvPr>
            <p:ph idx="1"/>
          </p:nvPr>
        </p:nvSpPr>
        <p:spPr>
          <a:xfrm>
            <a:off x="6096000" y="2487967"/>
            <a:ext cx="5817833" cy="4037045"/>
          </a:xfrm>
        </p:spPr>
        <p:txBody>
          <a:bodyPr>
            <a:normAutofit/>
          </a:bodyPr>
          <a:lstStyle/>
          <a:p>
            <a:pPr algn="just"/>
            <a:r>
              <a:rPr lang="en-US" sz="2400" dirty="0">
                <a:latin typeface="Open Sans Semibold"/>
                <a:cs typeface="Times New Roman" pitchFamily="18" charset="0"/>
              </a:rPr>
              <a:t>Operations at hilly areas.</a:t>
            </a:r>
          </a:p>
          <a:p>
            <a:pPr algn="just"/>
            <a:r>
              <a:rPr lang="en-US" sz="2400" dirty="0">
                <a:latin typeface="Open Sans Semibold"/>
                <a:cs typeface="Times New Roman" pitchFamily="18" charset="0"/>
              </a:rPr>
              <a:t>Handling of Drones and Rope guns. </a:t>
            </a:r>
          </a:p>
          <a:p>
            <a:pPr algn="just"/>
            <a:r>
              <a:rPr lang="en-US" sz="2400" dirty="0">
                <a:latin typeface="Open Sans Semibold"/>
                <a:cs typeface="Times New Roman" pitchFamily="18" charset="0"/>
              </a:rPr>
              <a:t>Specialized training of mountain rescue to execute such risky and challenging mountain rescues.</a:t>
            </a:r>
          </a:p>
        </p:txBody>
      </p:sp>
      <p:sp>
        <p:nvSpPr>
          <p:cNvPr id="9218" name="AutoShape 2" descr="How To Go About A Mountaineering Course In India - Indiahikes"/>
          <p:cNvSpPr>
            <a:spLocks noChangeAspect="1" noChangeArrowheads="1"/>
          </p:cNvSpPr>
          <p:nvPr/>
        </p:nvSpPr>
        <p:spPr bwMode="auto">
          <a:xfrm>
            <a:off x="207433" y="-192617"/>
            <a:ext cx="406400" cy="406401"/>
          </a:xfrm>
          <a:prstGeom prst="rect">
            <a:avLst/>
          </a:prstGeom>
          <a:noFill/>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142694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A2F81-5E59-F65A-B48F-EB37BEEDB27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FFFADB-DA4F-BD29-6B90-C55936ADADCE}"/>
              </a:ext>
            </a:extLst>
          </p:cNvPr>
          <p:cNvSpPr txBox="1"/>
          <p:nvPr/>
        </p:nvSpPr>
        <p:spPr>
          <a:xfrm>
            <a:off x="143339" y="2756926"/>
            <a:ext cx="11905323" cy="1546579"/>
          </a:xfrm>
          <a:prstGeom prst="rect">
            <a:avLst/>
          </a:prstGeom>
          <a:solidFill>
            <a:srgbClr val="FF0000"/>
          </a:solidFill>
        </p:spPr>
        <p:txBody>
          <a:bodyPr wrap="square" lIns="68580" tIns="34291" rIns="68580" bIns="34291">
            <a:spAutoFit/>
          </a:bodyPr>
          <a:lstStyle/>
          <a:p>
            <a:pPr algn="ctr"/>
            <a:r>
              <a:rPr lang="en-US" sz="4800" b="1" dirty="0">
                <a:solidFill>
                  <a:schemeClr val="bg1"/>
                </a:solidFill>
                <a:latin typeface="Open Sans Semibold"/>
                <a:cs typeface="Arial" pitchFamily="34" charset="0"/>
              </a:rPr>
              <a:t>DEOGHAR ROPEWAY MISHAP, JHARKHAND</a:t>
            </a:r>
            <a:endParaRPr lang="en-IN" sz="4800" b="1" dirty="0">
              <a:solidFill>
                <a:schemeClr val="bg1"/>
              </a:solidFill>
              <a:latin typeface="Open Sans Semibold"/>
              <a:cs typeface="Arial" pitchFamily="34" charset="0"/>
            </a:endParaRPr>
          </a:p>
        </p:txBody>
      </p:sp>
    </p:spTree>
    <p:extLst>
      <p:ext uri="{BB962C8B-B14F-4D97-AF65-F5344CB8AC3E}">
        <p14:creationId xmlns:p14="http://schemas.microsoft.com/office/powerpoint/2010/main" val="478110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A4AA3-6A59-9816-C49C-5CB2343FA0B5}"/>
              </a:ext>
            </a:extLst>
          </p:cNvPr>
          <p:cNvSpPr>
            <a:spLocks noGrp="1"/>
          </p:cNvSpPr>
          <p:nvPr>
            <p:ph type="ctrTitle"/>
          </p:nvPr>
        </p:nvSpPr>
        <p:spPr/>
        <p:txBody>
          <a:bodyPr/>
          <a:lstStyle/>
          <a:p>
            <a:endParaRPr lang="en-IN"/>
          </a:p>
        </p:txBody>
      </p:sp>
      <p:sp>
        <p:nvSpPr>
          <p:cNvPr id="3" name="Subtitle 2">
            <a:extLst>
              <a:ext uri="{FF2B5EF4-FFF2-40B4-BE49-F238E27FC236}">
                <a16:creationId xmlns:a16="http://schemas.microsoft.com/office/drawing/2014/main" id="{CCEA10A5-684E-DC18-3B56-B33D1E354CCD}"/>
              </a:ext>
            </a:extLst>
          </p:cNvPr>
          <p:cNvSpPr>
            <a:spLocks noGrp="1"/>
          </p:cNvSpPr>
          <p:nvPr>
            <p:ph type="subTitle" idx="1"/>
          </p:nvPr>
        </p:nvSpPr>
        <p:spPr/>
        <p:txBody>
          <a:bodyPr/>
          <a:lstStyle/>
          <a:p>
            <a:endParaRPr lang="en-IN"/>
          </a:p>
        </p:txBody>
      </p:sp>
      <p:pic>
        <p:nvPicPr>
          <p:cNvPr id="5" name="Picture 4">
            <a:extLst>
              <a:ext uri="{FF2B5EF4-FFF2-40B4-BE49-F238E27FC236}">
                <a16:creationId xmlns:a16="http://schemas.microsoft.com/office/drawing/2014/main" id="{DD712DCB-E8FC-A512-C9F9-30D2960EA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6444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4E2A93-6C25-9F9F-ED7A-197638C79785}"/>
              </a:ext>
            </a:extLst>
          </p:cNvPr>
          <p:cNvSpPr txBox="1"/>
          <p:nvPr/>
        </p:nvSpPr>
        <p:spPr>
          <a:xfrm>
            <a:off x="143339" y="-411427"/>
            <a:ext cx="11713301" cy="1733680"/>
          </a:xfrm>
          <a:prstGeom prst="rect">
            <a:avLst/>
          </a:prstGeom>
          <a:noFill/>
        </p:spPr>
        <p:txBody>
          <a:bodyPr wrap="square" lIns="91440" tIns="45720" rIns="91440" bIns="45720" rtlCol="0">
            <a:spAutoFit/>
          </a:bodyPr>
          <a:lstStyle/>
          <a:p>
            <a:pPr algn="ctr"/>
            <a:endParaRPr lang="en-GB" sz="5333" b="1" dirty="0">
              <a:solidFill>
                <a:srgbClr val="FF0000"/>
              </a:solidFill>
              <a:latin typeface="Times New Roman" pitchFamily="18" charset="0"/>
              <a:ea typeface="+mj-ea"/>
              <a:cs typeface="Times New Roman" pitchFamily="18" charset="0"/>
            </a:endParaRPr>
          </a:p>
          <a:p>
            <a:pPr algn="ctr"/>
            <a:r>
              <a:rPr lang="en-GB" sz="5333" b="1" dirty="0">
                <a:solidFill>
                  <a:srgbClr val="FF0000"/>
                </a:solidFill>
                <a:latin typeface="Times New Roman" pitchFamily="18" charset="0"/>
                <a:ea typeface="+mj-ea"/>
                <a:cs typeface="Times New Roman" pitchFamily="18" charset="0"/>
              </a:rPr>
              <a:t>PREVIEW</a:t>
            </a:r>
          </a:p>
        </p:txBody>
      </p:sp>
      <p:sp>
        <p:nvSpPr>
          <p:cNvPr id="3" name="Title 2">
            <a:extLst>
              <a:ext uri="{FF2B5EF4-FFF2-40B4-BE49-F238E27FC236}">
                <a16:creationId xmlns:a16="http://schemas.microsoft.com/office/drawing/2014/main" id="{C5D10E52-6D78-C71F-BF96-E6331B72572D}"/>
              </a:ext>
            </a:extLst>
          </p:cNvPr>
          <p:cNvSpPr>
            <a:spLocks noGrp="1"/>
          </p:cNvSpPr>
          <p:nvPr>
            <p:ph type="title"/>
          </p:nvPr>
        </p:nvSpPr>
        <p:spPr>
          <a:xfrm>
            <a:off x="143340" y="2886384"/>
            <a:ext cx="2351286" cy="855629"/>
          </a:xfrm>
          <a:solidFill>
            <a:srgbClr val="FF0000"/>
          </a:solidFill>
        </p:spPr>
        <p:txBody>
          <a:bodyPr/>
          <a:lstStyle/>
          <a:p>
            <a:pPr algn="ctr"/>
            <a:r>
              <a:rPr lang="en-IN" b="1" dirty="0">
                <a:solidFill>
                  <a:schemeClr val="bg1"/>
                </a:solidFill>
                <a:latin typeface="Open Sans Semibold"/>
                <a:cs typeface="Times New Roman" pitchFamily="18" charset="0"/>
              </a:rPr>
              <a:t>Preview</a:t>
            </a:r>
          </a:p>
        </p:txBody>
      </p:sp>
      <p:sp>
        <p:nvSpPr>
          <p:cNvPr id="4" name="Content Placeholder 3">
            <a:extLst>
              <a:ext uri="{FF2B5EF4-FFF2-40B4-BE49-F238E27FC236}">
                <a16:creationId xmlns:a16="http://schemas.microsoft.com/office/drawing/2014/main" id="{63C22077-B90A-9AF5-459E-7FDACF7F8D1A}"/>
              </a:ext>
            </a:extLst>
          </p:cNvPr>
          <p:cNvSpPr>
            <a:spLocks noGrp="1"/>
          </p:cNvSpPr>
          <p:nvPr>
            <p:ph idx="1"/>
          </p:nvPr>
        </p:nvSpPr>
        <p:spPr>
          <a:xfrm>
            <a:off x="2965143" y="1604799"/>
            <a:ext cx="8753382" cy="4520794"/>
          </a:xfrm>
        </p:spPr>
        <p:txBody>
          <a:bodyPr>
            <a:noAutofit/>
          </a:bodyPr>
          <a:lstStyle/>
          <a:p>
            <a:pPr marL="0" indent="0" algn="just">
              <a:lnSpc>
                <a:spcPct val="150000"/>
              </a:lnSpc>
              <a:spcBef>
                <a:spcPct val="20000"/>
              </a:spcBef>
              <a:buNone/>
            </a:pPr>
            <a:r>
              <a:rPr lang="en-GB" sz="2400" dirty="0">
                <a:latin typeface="Open Sans Semibold"/>
                <a:cs typeface="Times New Roman" pitchFamily="18" charset="0"/>
              </a:rPr>
              <a:t>The Deoghar ropeway service in </a:t>
            </a:r>
            <a:r>
              <a:rPr lang="en-GB" sz="2400" dirty="0" err="1">
                <a:latin typeface="Open Sans Semibold"/>
                <a:cs typeface="Times New Roman" pitchFamily="18" charset="0"/>
              </a:rPr>
              <a:t>Trikut</a:t>
            </a:r>
            <a:r>
              <a:rPr lang="en-GB" sz="2400" dirty="0">
                <a:latin typeface="Open Sans Semibold"/>
                <a:cs typeface="Times New Roman" pitchFamily="18" charset="0"/>
              </a:rPr>
              <a:t> offers beautiful panoramic views of the holy town. The three peaks of the </a:t>
            </a:r>
            <a:r>
              <a:rPr lang="en-GB" sz="2400" dirty="0" err="1">
                <a:latin typeface="Open Sans Semibold"/>
                <a:cs typeface="Times New Roman" pitchFamily="18" charset="0"/>
              </a:rPr>
              <a:t>Trikut</a:t>
            </a:r>
            <a:r>
              <a:rPr lang="en-GB" sz="2400" dirty="0">
                <a:latin typeface="Open Sans Semibold"/>
                <a:cs typeface="Times New Roman" pitchFamily="18" charset="0"/>
              </a:rPr>
              <a:t> hill signify the holy trinity of Brahma, Vishnu and Mahesh. </a:t>
            </a:r>
          </a:p>
          <a:p>
            <a:pPr marL="609585" indent="-609585" algn="just">
              <a:lnSpc>
                <a:spcPct val="150000"/>
              </a:lnSpc>
              <a:spcBef>
                <a:spcPct val="20000"/>
              </a:spcBef>
            </a:pPr>
            <a:r>
              <a:rPr lang="en-GB" sz="2400" dirty="0">
                <a:latin typeface="Open Sans Semibold"/>
                <a:cs typeface="Times New Roman" pitchFamily="18" charset="0"/>
              </a:rPr>
              <a:t>The cable car has been built to take pilgrims to the top of the hill all throughout the year.</a:t>
            </a:r>
          </a:p>
          <a:p>
            <a:pPr marL="457189" indent="-457189" algn="just">
              <a:lnSpc>
                <a:spcPct val="150000"/>
              </a:lnSpc>
              <a:spcBef>
                <a:spcPct val="20000"/>
              </a:spcBef>
            </a:pPr>
            <a:r>
              <a:rPr lang="en-GB" sz="2400" dirty="0">
                <a:latin typeface="Open Sans Semibold"/>
                <a:cs typeface="Times New Roman" pitchFamily="18" charset="0"/>
              </a:rPr>
              <a:t>This presentation will shed light on the accident and the rescue operations by 9th  bn NDRF from the 10th to the 12th of April 2022.</a:t>
            </a:r>
            <a:endParaRPr lang="en-IN" sz="2400" u="sng" dirty="0">
              <a:latin typeface="Open Sans Semibold"/>
            </a:endParaRPr>
          </a:p>
          <a:p>
            <a:endParaRPr lang="en-IN" sz="2400" dirty="0"/>
          </a:p>
        </p:txBody>
      </p:sp>
    </p:spTree>
    <p:extLst>
      <p:ext uri="{BB962C8B-B14F-4D97-AF65-F5344CB8AC3E}">
        <p14:creationId xmlns:p14="http://schemas.microsoft.com/office/powerpoint/2010/main" val="4047634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32" y="2743200"/>
            <a:ext cx="3639844" cy="1433235"/>
          </a:xfrm>
          <a:solidFill>
            <a:srgbClr val="FF0000"/>
          </a:solidFill>
        </p:spPr>
        <p:txBody>
          <a:bodyPr>
            <a:normAutofit/>
          </a:bodyPr>
          <a:lstStyle/>
          <a:p>
            <a:r>
              <a:rPr lang="en-US" b="1" dirty="0">
                <a:solidFill>
                  <a:schemeClr val="bg1"/>
                </a:solidFill>
                <a:latin typeface="Open Sans Semibold"/>
                <a:cs typeface="Times New Roman" pitchFamily="18" charset="0"/>
              </a:rPr>
              <a:t>Objective</a:t>
            </a:r>
            <a:endParaRPr lang="en-IN" b="1" dirty="0">
              <a:solidFill>
                <a:schemeClr val="bg1"/>
              </a:solidFill>
              <a:latin typeface="Open Sans Semibold"/>
              <a:cs typeface="Times New Roman" pitchFamily="18" charset="0"/>
            </a:endParaRPr>
          </a:p>
        </p:txBody>
      </p:sp>
      <p:sp>
        <p:nvSpPr>
          <p:cNvPr id="3" name="Content Placeholder 2"/>
          <p:cNvSpPr>
            <a:spLocks noGrp="1"/>
          </p:cNvSpPr>
          <p:nvPr>
            <p:ph idx="1"/>
          </p:nvPr>
        </p:nvSpPr>
        <p:spPr>
          <a:xfrm>
            <a:off x="5447930" y="2110825"/>
            <a:ext cx="5968753" cy="3648405"/>
          </a:xfrm>
        </p:spPr>
        <p:txBody>
          <a:bodyPr>
            <a:normAutofit/>
          </a:bodyPr>
          <a:lstStyle/>
          <a:p>
            <a:pPr marL="0" indent="0">
              <a:buNone/>
            </a:pPr>
            <a:r>
              <a:rPr lang="en-US" dirty="0">
                <a:latin typeface="Open Sans Semibold"/>
              </a:rPr>
              <a:t>Upon the completion of session you will be able to know about:-</a:t>
            </a:r>
          </a:p>
          <a:p>
            <a:r>
              <a:rPr lang="en-US" dirty="0">
                <a:latin typeface="Open Sans Semibold"/>
                <a:cs typeface="Times New Roman" pitchFamily="18" charset="0"/>
              </a:rPr>
              <a:t>Hill Cliff Rescue Operation At </a:t>
            </a:r>
            <a:r>
              <a:rPr lang="en-US" dirty="0" err="1">
                <a:latin typeface="Open Sans Semibold"/>
                <a:cs typeface="Times New Roman" pitchFamily="18" charset="0"/>
              </a:rPr>
              <a:t>Palakkad</a:t>
            </a:r>
            <a:r>
              <a:rPr lang="en-US" dirty="0">
                <a:latin typeface="Open Sans Semibold"/>
                <a:cs typeface="Times New Roman" pitchFamily="18" charset="0"/>
              </a:rPr>
              <a:t>, Kerala</a:t>
            </a:r>
          </a:p>
          <a:p>
            <a:r>
              <a:rPr lang="en-US" dirty="0" err="1">
                <a:latin typeface="Open Sans Semibold"/>
                <a:cs typeface="Times New Roman" pitchFamily="18" charset="0"/>
              </a:rPr>
              <a:t>Deoghar</a:t>
            </a:r>
            <a:r>
              <a:rPr lang="en-US" dirty="0">
                <a:latin typeface="Open Sans Semibold"/>
                <a:cs typeface="Times New Roman" pitchFamily="18" charset="0"/>
              </a:rPr>
              <a:t> Ropeway Mishap, Jharkhand</a:t>
            </a:r>
            <a:endParaRPr lang="en-IN" dirty="0">
              <a:latin typeface="Open Sans Semibold"/>
              <a:cs typeface="Times New Roman" pitchFamily="18" charset="0"/>
            </a:endParaRPr>
          </a:p>
          <a:p>
            <a:pPr marL="0" indent="0">
              <a:buNone/>
            </a:pPr>
            <a:endParaRPr lang="en-US" dirty="0">
              <a:latin typeface="Open Sans Semibold"/>
            </a:endParaRPr>
          </a:p>
          <a:p>
            <a:pPr marL="0" indent="0">
              <a:buNone/>
            </a:pPr>
            <a:endParaRPr lang="en-US" dirty="0">
              <a:latin typeface="Open Sans Semibold"/>
            </a:endParaRPr>
          </a:p>
          <a:p>
            <a:pPr marL="0" indent="0">
              <a:buNone/>
            </a:pPr>
            <a:endParaRPr lang="en-IN" dirty="0">
              <a:latin typeface="Open Sans Semibold"/>
            </a:endParaRPr>
          </a:p>
        </p:txBody>
      </p:sp>
    </p:spTree>
    <p:extLst>
      <p:ext uri="{BB962C8B-B14F-4D97-AF65-F5344CB8AC3E}">
        <p14:creationId xmlns:p14="http://schemas.microsoft.com/office/powerpoint/2010/main" val="3644180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F8B156-1F13-7094-700F-6A00D6670400}"/>
              </a:ext>
            </a:extLst>
          </p:cNvPr>
          <p:cNvSpPr>
            <a:spLocks noGrp="1"/>
          </p:cNvSpPr>
          <p:nvPr>
            <p:ph type="title"/>
          </p:nvPr>
        </p:nvSpPr>
        <p:spPr>
          <a:xfrm>
            <a:off x="346230" y="2864429"/>
            <a:ext cx="4287914" cy="1778592"/>
          </a:xfrm>
          <a:solidFill>
            <a:srgbClr val="FF0000"/>
          </a:solidFill>
        </p:spPr>
        <p:txBody>
          <a:bodyPr>
            <a:noAutofit/>
          </a:bodyPr>
          <a:lstStyle/>
          <a:p>
            <a:pPr algn="ctr"/>
            <a:br>
              <a:rPr lang="en-US" sz="4000" b="1" dirty="0">
                <a:solidFill>
                  <a:schemeClr val="bg1"/>
                </a:solidFill>
                <a:latin typeface="Open Sans Semibold"/>
                <a:cs typeface="Times New Roman" pitchFamily="18" charset="0"/>
              </a:rPr>
            </a:br>
            <a:r>
              <a:rPr lang="en-US" sz="5400" b="1" dirty="0">
                <a:solidFill>
                  <a:schemeClr val="bg1"/>
                </a:solidFill>
                <a:latin typeface="Open Sans Semibold"/>
                <a:cs typeface="Times New Roman" pitchFamily="18" charset="0"/>
              </a:rPr>
              <a:t>Introduction</a:t>
            </a:r>
            <a:br>
              <a:rPr lang="en-US" sz="5400" b="1" dirty="0">
                <a:solidFill>
                  <a:schemeClr val="bg1"/>
                </a:solidFill>
                <a:latin typeface="Open Sans Semibold"/>
                <a:cs typeface="Times New Roman" pitchFamily="18" charset="0"/>
              </a:rPr>
            </a:br>
            <a:endParaRPr lang="en-IN" sz="5400" dirty="0">
              <a:solidFill>
                <a:schemeClr val="bg1"/>
              </a:solidFill>
              <a:latin typeface="Open Sans Semibold"/>
            </a:endParaRPr>
          </a:p>
        </p:txBody>
      </p:sp>
      <p:sp>
        <p:nvSpPr>
          <p:cNvPr id="6" name="Content Placeholder 5">
            <a:extLst>
              <a:ext uri="{FF2B5EF4-FFF2-40B4-BE49-F238E27FC236}">
                <a16:creationId xmlns:a16="http://schemas.microsoft.com/office/drawing/2014/main" id="{16234506-C113-E7A6-71D4-66893B824974}"/>
              </a:ext>
            </a:extLst>
          </p:cNvPr>
          <p:cNvSpPr>
            <a:spLocks noGrp="1"/>
          </p:cNvSpPr>
          <p:nvPr>
            <p:ph idx="1"/>
          </p:nvPr>
        </p:nvSpPr>
        <p:spPr>
          <a:xfrm>
            <a:off x="5095784" y="1316765"/>
            <a:ext cx="6489576" cy="4551375"/>
          </a:xfrm>
        </p:spPr>
        <p:txBody>
          <a:bodyPr>
            <a:normAutofit fontScale="92500"/>
          </a:bodyPr>
          <a:lstStyle/>
          <a:p>
            <a:pPr marL="0" indent="0">
              <a:buNone/>
            </a:pPr>
            <a:r>
              <a:rPr lang="en-US" sz="2400" dirty="0">
                <a:effectLst>
                  <a:outerShdw blurRad="38100" dist="38100" dir="2700000" algn="tl">
                    <a:srgbClr val="000000">
                      <a:alpha val="43137"/>
                    </a:srgbClr>
                  </a:outerShdw>
                </a:effectLst>
                <a:latin typeface="Open Sans Semibold"/>
                <a:cs typeface="Times New Roman" panose="02020603050405020304" pitchFamily="18" charset="0"/>
              </a:rPr>
              <a:t>A </a:t>
            </a:r>
            <a:r>
              <a:rPr lang="en-US" sz="2400" dirty="0">
                <a:latin typeface="Open Sans Semibold"/>
                <a:cs typeface="Times New Roman" pitchFamily="18" charset="0"/>
              </a:rPr>
              <a:t>first of its kind rescue operation was carried out by 9th bn NDRF, </a:t>
            </a:r>
            <a:r>
              <a:rPr lang="en-US" sz="2400" dirty="0" err="1">
                <a:latin typeface="Open Sans Semibold"/>
                <a:cs typeface="Times New Roman" pitchFamily="18" charset="0"/>
              </a:rPr>
              <a:t>Bihta</a:t>
            </a:r>
            <a:r>
              <a:rPr lang="en-US" sz="2400" dirty="0">
                <a:latin typeface="Open Sans Semibold"/>
                <a:cs typeface="Times New Roman" pitchFamily="18" charset="0"/>
              </a:rPr>
              <a:t>, Patna along other agencies from the 10th to 12th of </a:t>
            </a:r>
            <a:r>
              <a:rPr lang="en-US" sz="2400" dirty="0" err="1">
                <a:latin typeface="Open Sans Semibold"/>
                <a:cs typeface="Times New Roman" pitchFamily="18" charset="0"/>
              </a:rPr>
              <a:t>april</a:t>
            </a:r>
            <a:r>
              <a:rPr lang="en-US" sz="2400" dirty="0">
                <a:latin typeface="Open Sans Semibold"/>
                <a:cs typeface="Times New Roman" pitchFamily="18" charset="0"/>
              </a:rPr>
              <a:t> 2022. the operation comprised of the following aspects which will be covered as fol. :-</a:t>
            </a:r>
          </a:p>
          <a:p>
            <a:pPr marL="342891" indent="-342891">
              <a:buFont typeface="Wingdings" panose="05000000000000000000" pitchFamily="2" charset="2"/>
              <a:buChar char="Ø"/>
            </a:pPr>
            <a:r>
              <a:rPr lang="en-US" sz="2400" dirty="0">
                <a:latin typeface="Open Sans Semibold"/>
                <a:cs typeface="Times New Roman" pitchFamily="18" charset="0"/>
              </a:rPr>
              <a:t>Location &amp; description of the incident site</a:t>
            </a:r>
          </a:p>
          <a:p>
            <a:pPr marL="342891" indent="-342891">
              <a:buFont typeface="Wingdings" panose="05000000000000000000" pitchFamily="2" charset="2"/>
              <a:buChar char="Ø"/>
            </a:pPr>
            <a:r>
              <a:rPr lang="en-US" sz="2400" dirty="0">
                <a:latin typeface="Open Sans Semibold"/>
                <a:cs typeface="Times New Roman" pitchFamily="18" charset="0"/>
              </a:rPr>
              <a:t>Sequence of  events </a:t>
            </a:r>
          </a:p>
          <a:p>
            <a:pPr marL="342891" indent="-342891">
              <a:buFont typeface="Wingdings" panose="05000000000000000000" pitchFamily="2" charset="2"/>
              <a:buChar char="Ø"/>
            </a:pPr>
            <a:r>
              <a:rPr lang="en-US" sz="2400" dirty="0">
                <a:latin typeface="Open Sans Semibold"/>
                <a:cs typeface="Times New Roman" pitchFamily="18" charset="0"/>
              </a:rPr>
              <a:t>Activation &amp; mob. (planning &amp; exe.)</a:t>
            </a:r>
          </a:p>
          <a:p>
            <a:pPr marL="342891" indent="-342891">
              <a:buFont typeface="Wingdings" panose="05000000000000000000" pitchFamily="2" charset="2"/>
              <a:buChar char="Ø"/>
            </a:pPr>
            <a:r>
              <a:rPr lang="en-US" sz="2400" dirty="0">
                <a:latin typeface="Open Sans Semibold"/>
                <a:cs typeface="Times New Roman" pitchFamily="18" charset="0"/>
              </a:rPr>
              <a:t>Demobilization</a:t>
            </a:r>
          </a:p>
          <a:p>
            <a:pPr marL="342891" indent="-342891">
              <a:buFont typeface="Wingdings" panose="05000000000000000000" pitchFamily="2" charset="2"/>
              <a:buChar char="Ø"/>
            </a:pPr>
            <a:r>
              <a:rPr lang="en-US" sz="2400" dirty="0">
                <a:latin typeface="Open Sans Semibold"/>
                <a:cs typeface="Times New Roman" pitchFamily="18" charset="0"/>
              </a:rPr>
              <a:t>Lessons learnt</a:t>
            </a:r>
          </a:p>
          <a:p>
            <a:pPr marL="342891" indent="-342891">
              <a:buFont typeface="Wingdings" panose="05000000000000000000" pitchFamily="2" charset="2"/>
              <a:buChar char="Ø"/>
            </a:pPr>
            <a:r>
              <a:rPr lang="en-US" sz="2400" dirty="0">
                <a:latin typeface="Open Sans Semibold"/>
                <a:cs typeface="Times New Roman" pitchFamily="18" charset="0"/>
              </a:rPr>
              <a:t>Way forward </a:t>
            </a:r>
          </a:p>
          <a:p>
            <a:endParaRPr lang="en-IN" dirty="0"/>
          </a:p>
        </p:txBody>
      </p:sp>
    </p:spTree>
    <p:extLst>
      <p:ext uri="{BB962C8B-B14F-4D97-AF65-F5344CB8AC3E}">
        <p14:creationId xmlns:p14="http://schemas.microsoft.com/office/powerpoint/2010/main" val="887868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60" t="9672" r="5219" b="11056"/>
          <a:stretch/>
        </p:blipFill>
        <p:spPr>
          <a:xfrm>
            <a:off x="5051393" y="1433951"/>
            <a:ext cx="7066625" cy="4629705"/>
          </a:xfrm>
          <a:prstGeom prst="rect">
            <a:avLst/>
          </a:prstGeom>
          <a:ln>
            <a:noFill/>
          </a:ln>
          <a:effectLst>
            <a:outerShdw blurRad="190500" algn="tl" rotWithShape="0">
              <a:srgbClr val="000000">
                <a:alpha val="70000"/>
              </a:srgbClr>
            </a:outerShdw>
          </a:effectLst>
        </p:spPr>
      </p:pic>
      <p:sp>
        <p:nvSpPr>
          <p:cNvPr id="3" name="TextBox 2"/>
          <p:cNvSpPr txBox="1"/>
          <p:nvPr/>
        </p:nvSpPr>
        <p:spPr>
          <a:xfrm>
            <a:off x="98949" y="2957473"/>
            <a:ext cx="4810401" cy="1323439"/>
          </a:xfrm>
          <a:prstGeom prst="rect">
            <a:avLst/>
          </a:prstGeom>
          <a:solidFill>
            <a:srgbClr val="FF0000"/>
          </a:solidFill>
        </p:spPr>
        <p:txBody>
          <a:bodyPr wrap="square" lIns="91440" tIns="45720" rIns="91440" bIns="45720" rtlCol="0">
            <a:spAutoFit/>
          </a:bodyPr>
          <a:lstStyle/>
          <a:p>
            <a:pPr algn="ctr"/>
            <a:r>
              <a:rPr lang="en-US" sz="4000" b="1" dirty="0">
                <a:solidFill>
                  <a:schemeClr val="bg1"/>
                </a:solidFill>
                <a:latin typeface="Open Sans Semibold"/>
                <a:ea typeface="+mj-ea"/>
                <a:cs typeface="Times New Roman" pitchFamily="18" charset="0"/>
              </a:rPr>
              <a:t>Location Of The Incident Site</a:t>
            </a:r>
          </a:p>
        </p:txBody>
      </p:sp>
      <p:sp>
        <p:nvSpPr>
          <p:cNvPr id="5" name="TextBox 4"/>
          <p:cNvSpPr txBox="1"/>
          <p:nvPr/>
        </p:nvSpPr>
        <p:spPr>
          <a:xfrm flipH="1">
            <a:off x="6376459" y="2406229"/>
            <a:ext cx="2208247" cy="461665"/>
          </a:xfrm>
          <a:prstGeom prst="rect">
            <a:avLst/>
          </a:prstGeom>
          <a:noFill/>
        </p:spPr>
        <p:txBody>
          <a:bodyPr wrap="square" lIns="91440" tIns="45720" rIns="91440" bIns="45720" rtlCol="0">
            <a:spAutoFit/>
          </a:bodyPr>
          <a:lstStyle/>
          <a:p>
            <a:r>
              <a:rPr lang="en-US" sz="2400" dirty="0">
                <a:solidFill>
                  <a:srgbClr val="FF0000"/>
                </a:solidFill>
              </a:rPr>
              <a:t>TRIKUT PAHAD</a:t>
            </a:r>
            <a:endParaRPr lang="en-IN" sz="2400" dirty="0">
              <a:solidFill>
                <a:srgbClr val="FF0000"/>
              </a:solidFill>
            </a:endParaRPr>
          </a:p>
        </p:txBody>
      </p:sp>
      <p:sp>
        <p:nvSpPr>
          <p:cNvPr id="6" name="TextBox 5"/>
          <p:cNvSpPr txBox="1"/>
          <p:nvPr/>
        </p:nvSpPr>
        <p:spPr>
          <a:xfrm>
            <a:off x="8368146" y="3366654"/>
            <a:ext cx="1620983" cy="830997"/>
          </a:xfrm>
          <a:prstGeom prst="rect">
            <a:avLst/>
          </a:prstGeom>
          <a:noFill/>
        </p:spPr>
        <p:txBody>
          <a:bodyPr wrap="square" lIns="91440" tIns="45720" rIns="91440" bIns="45720" rtlCol="0">
            <a:spAutoFit/>
          </a:bodyPr>
          <a:lstStyle/>
          <a:p>
            <a:r>
              <a:rPr lang="en-US" sz="2400" dirty="0">
                <a:solidFill>
                  <a:srgbClr val="FF0000"/>
                </a:solidFill>
              </a:rPr>
              <a:t>RAVAN GUFA</a:t>
            </a:r>
            <a:endParaRPr lang="en-IN" sz="2400" dirty="0">
              <a:solidFill>
                <a:srgbClr val="FF0000"/>
              </a:solidFill>
            </a:endParaRPr>
          </a:p>
        </p:txBody>
      </p:sp>
      <p:sp>
        <p:nvSpPr>
          <p:cNvPr id="7" name="TextBox 6"/>
          <p:cNvSpPr txBox="1"/>
          <p:nvPr/>
        </p:nvSpPr>
        <p:spPr>
          <a:xfrm>
            <a:off x="9268691" y="3865414"/>
            <a:ext cx="1634836" cy="830997"/>
          </a:xfrm>
          <a:prstGeom prst="rect">
            <a:avLst/>
          </a:prstGeom>
          <a:noFill/>
        </p:spPr>
        <p:txBody>
          <a:bodyPr wrap="square" lIns="91440" tIns="45720" rIns="91440" bIns="45720" rtlCol="0">
            <a:spAutoFit/>
          </a:bodyPr>
          <a:lstStyle/>
          <a:p>
            <a:r>
              <a:rPr lang="en-US" sz="2400" dirty="0">
                <a:solidFill>
                  <a:srgbClr val="FF0000"/>
                </a:solidFill>
              </a:rPr>
              <a:t>ROPE WAY TERMINAL</a:t>
            </a:r>
            <a:endParaRPr lang="en-IN" sz="2400" dirty="0">
              <a:solidFill>
                <a:srgbClr val="FF0000"/>
              </a:solidFill>
            </a:endParaRPr>
          </a:p>
        </p:txBody>
      </p:sp>
    </p:spTree>
    <p:extLst>
      <p:ext uri="{BB962C8B-B14F-4D97-AF65-F5344CB8AC3E}">
        <p14:creationId xmlns:p14="http://schemas.microsoft.com/office/powerpoint/2010/main" val="75185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01305" y="2424835"/>
            <a:ext cx="6190696" cy="3046988"/>
          </a:xfrm>
          <a:prstGeom prst="rect">
            <a:avLst/>
          </a:prstGeom>
          <a:noFill/>
        </p:spPr>
        <p:txBody>
          <a:bodyPr wrap="square" lIns="91440" tIns="45720" rIns="91440" bIns="45720" rtlCol="0">
            <a:spAutoFit/>
          </a:bodyPr>
          <a:lstStyle/>
          <a:p>
            <a:pPr marL="285744" indent="-285744" algn="just">
              <a:buFont typeface="Wingdings" panose="05000000000000000000" pitchFamily="2" charset="2"/>
              <a:buChar char="Ø"/>
            </a:pPr>
            <a:endParaRPr lang="en-US" sz="2400" dirty="0">
              <a:latin typeface="Century Gothic" panose="020B0502020202020204" pitchFamily="34" charset="0"/>
            </a:endParaRPr>
          </a:p>
          <a:p>
            <a:pPr marL="285744" indent="-285744" algn="just">
              <a:buFont typeface="Wingdings" panose="05000000000000000000" pitchFamily="2" charset="2"/>
              <a:buChar char="Ø"/>
            </a:pPr>
            <a:r>
              <a:rPr lang="en-US" sz="2400" dirty="0">
                <a:latin typeface="Open Sans Semibold"/>
              </a:rPr>
              <a:t>Location:  </a:t>
            </a:r>
            <a:r>
              <a:rPr lang="en-US" sz="2400" dirty="0" err="1">
                <a:latin typeface="Open Sans Semibold"/>
              </a:rPr>
              <a:t>Trikut</a:t>
            </a:r>
            <a:r>
              <a:rPr lang="en-US" sz="2400" dirty="0">
                <a:latin typeface="Open Sans Semibold"/>
              </a:rPr>
              <a:t> </a:t>
            </a:r>
            <a:r>
              <a:rPr lang="en-US" sz="2400" dirty="0" err="1">
                <a:latin typeface="Open Sans Semibold"/>
              </a:rPr>
              <a:t>Parvat</a:t>
            </a:r>
            <a:endParaRPr lang="en-US" sz="2400" dirty="0">
              <a:latin typeface="Open Sans Semibold"/>
            </a:endParaRPr>
          </a:p>
          <a:p>
            <a:pPr marL="285744" indent="-285744" algn="just">
              <a:buFont typeface="Wingdings" panose="05000000000000000000" pitchFamily="2" charset="2"/>
              <a:buChar char="Ø"/>
            </a:pPr>
            <a:r>
              <a:rPr lang="en-US" sz="2400" dirty="0">
                <a:latin typeface="Open Sans Semibold"/>
              </a:rPr>
              <a:t>Nearest RRC/TPL: TPL </a:t>
            </a:r>
            <a:r>
              <a:rPr lang="en-US" sz="2400" dirty="0" err="1">
                <a:latin typeface="Open Sans Semibold"/>
              </a:rPr>
              <a:t>Deoghar</a:t>
            </a:r>
            <a:r>
              <a:rPr lang="en-US" sz="2400" dirty="0">
                <a:latin typeface="Open Sans Semibold"/>
              </a:rPr>
              <a:t> </a:t>
            </a:r>
          </a:p>
          <a:p>
            <a:pPr marL="285744" indent="-285744" algn="just">
              <a:buFont typeface="Wingdings" panose="05000000000000000000" pitchFamily="2" charset="2"/>
              <a:buChar char="Ø"/>
            </a:pPr>
            <a:r>
              <a:rPr lang="en-US" sz="2400" dirty="0">
                <a:latin typeface="Open Sans Semibold"/>
              </a:rPr>
              <a:t>Distance from nearest </a:t>
            </a:r>
            <a:r>
              <a:rPr lang="en-US" sz="2400" dirty="0" err="1">
                <a:latin typeface="Open Sans Semibold"/>
              </a:rPr>
              <a:t>rrc</a:t>
            </a:r>
            <a:r>
              <a:rPr lang="en-US" sz="2400" dirty="0">
                <a:latin typeface="Open Sans Semibold"/>
              </a:rPr>
              <a:t>/</a:t>
            </a:r>
            <a:r>
              <a:rPr lang="en-US" sz="2400" dirty="0" err="1">
                <a:latin typeface="Open Sans Semibold"/>
              </a:rPr>
              <a:t>tpl</a:t>
            </a:r>
            <a:r>
              <a:rPr lang="en-US" sz="2400" dirty="0">
                <a:latin typeface="Open Sans Semibold"/>
              </a:rPr>
              <a:t>: </a:t>
            </a:r>
            <a:r>
              <a:rPr lang="en-US" sz="2400" dirty="0" err="1">
                <a:latin typeface="Open Sans Semibold"/>
              </a:rPr>
              <a:t>appx</a:t>
            </a:r>
            <a:r>
              <a:rPr lang="en-US" sz="2400" dirty="0">
                <a:latin typeface="Open Sans Semibold"/>
              </a:rPr>
              <a:t> 18 km</a:t>
            </a:r>
          </a:p>
          <a:p>
            <a:pPr marL="285744" indent="-285744" algn="just">
              <a:buFont typeface="Wingdings" panose="05000000000000000000" pitchFamily="2" charset="2"/>
              <a:buChar char="Ø"/>
            </a:pPr>
            <a:r>
              <a:rPr lang="en-US" sz="2400" dirty="0">
                <a:latin typeface="Open Sans Semibold"/>
              </a:rPr>
              <a:t>Terrain: Hilly  with steep slopes</a:t>
            </a:r>
          </a:p>
          <a:p>
            <a:pPr marL="285744" indent="-285744" algn="just">
              <a:buFont typeface="Wingdings" panose="05000000000000000000" pitchFamily="2" charset="2"/>
              <a:buChar char="Ø"/>
            </a:pPr>
            <a:r>
              <a:rPr lang="en-US" sz="2400" dirty="0" err="1">
                <a:latin typeface="Open Sans Semibold"/>
              </a:rPr>
              <a:t>Apprx</a:t>
            </a:r>
            <a:r>
              <a:rPr lang="en-US" sz="2400" dirty="0">
                <a:latin typeface="Open Sans Semibold"/>
              </a:rPr>
              <a:t> 1500 feet from the ground. </a:t>
            </a:r>
          </a:p>
          <a:p>
            <a:pPr marL="285744" indent="-285744" algn="just">
              <a:buFont typeface="Wingdings" panose="05000000000000000000" pitchFamily="2" charset="2"/>
              <a:buChar char="Ø"/>
            </a:pPr>
            <a:r>
              <a:rPr lang="en-US" sz="2400" dirty="0">
                <a:latin typeface="Open Sans Semibold"/>
              </a:rPr>
              <a:t>Religious, adventurous and natural beauty</a:t>
            </a:r>
          </a:p>
          <a:p>
            <a:pPr algn="just"/>
            <a:endParaRPr lang="en-US" sz="2400" dirty="0">
              <a:latin typeface="Century Gothic" panose="020B0502020202020204" pitchFamily="34" charset="0"/>
            </a:endParaRPr>
          </a:p>
        </p:txBody>
      </p:sp>
      <p:sp>
        <p:nvSpPr>
          <p:cNvPr id="3" name="TextBox 2"/>
          <p:cNvSpPr txBox="1"/>
          <p:nvPr/>
        </p:nvSpPr>
        <p:spPr>
          <a:xfrm>
            <a:off x="78729" y="3293133"/>
            <a:ext cx="5922576" cy="1569660"/>
          </a:xfrm>
          <a:prstGeom prst="rect">
            <a:avLst/>
          </a:prstGeom>
          <a:solidFill>
            <a:srgbClr val="FF0000"/>
          </a:solidFill>
        </p:spPr>
        <p:txBody>
          <a:bodyPr wrap="square" lIns="91440" tIns="45720" rIns="91440" bIns="45720" rtlCol="0">
            <a:spAutoFit/>
          </a:bodyPr>
          <a:lstStyle/>
          <a:p>
            <a:pPr algn="ctr"/>
            <a:r>
              <a:rPr lang="en-US" sz="4800" b="1" dirty="0">
                <a:solidFill>
                  <a:schemeClr val="bg1"/>
                </a:solidFill>
                <a:latin typeface="Open Sans Semibold"/>
                <a:ea typeface="+mj-ea"/>
                <a:cs typeface="Times New Roman" pitchFamily="18" charset="0"/>
              </a:rPr>
              <a:t>Description Of The Incident Site</a:t>
            </a:r>
          </a:p>
        </p:txBody>
      </p:sp>
    </p:spTree>
    <p:extLst>
      <p:ext uri="{BB962C8B-B14F-4D97-AF65-F5344CB8AC3E}">
        <p14:creationId xmlns:p14="http://schemas.microsoft.com/office/powerpoint/2010/main" val="3844435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334" y="3170776"/>
            <a:ext cx="4494422" cy="1323439"/>
          </a:xfrm>
          <a:prstGeom prst="rect">
            <a:avLst/>
          </a:prstGeom>
          <a:solidFill>
            <a:srgbClr val="FF0000"/>
          </a:solidFill>
        </p:spPr>
        <p:txBody>
          <a:bodyPr wrap="square" lIns="91440" tIns="45720" rIns="91440" bIns="45720" rtlCol="0">
            <a:spAutoFit/>
          </a:bodyPr>
          <a:lstStyle>
            <a:defPPr>
              <a:defRPr lang="en-US"/>
            </a:defPPr>
            <a:lvl1pPr>
              <a:defRPr sz="3200">
                <a:effectLst>
                  <a:outerShdw blurRad="38100" dist="38100" dir="2700000" algn="tl">
                    <a:srgbClr val="000000">
                      <a:alpha val="43137"/>
                    </a:srgbClr>
                  </a:outerShdw>
                </a:effectLst>
                <a:latin typeface="Arial Rounded MT Bold" panose="020F0704030504030204" pitchFamily="34" charset="0"/>
              </a:defRPr>
            </a:lvl1pPr>
          </a:lstStyle>
          <a:p>
            <a:pPr algn="ctr"/>
            <a:r>
              <a:rPr lang="en-US" sz="4000" b="1" dirty="0">
                <a:solidFill>
                  <a:schemeClr val="bg1"/>
                </a:solidFill>
                <a:latin typeface="Open Sans Semibold"/>
                <a:ea typeface="+mj-ea"/>
                <a:cs typeface="Times New Roman" pitchFamily="18" charset="0"/>
              </a:rPr>
              <a:t>Sequence Of  Events </a:t>
            </a:r>
          </a:p>
        </p:txBody>
      </p:sp>
      <p:sp>
        <p:nvSpPr>
          <p:cNvPr id="3" name="TextBox 2"/>
          <p:cNvSpPr txBox="1"/>
          <p:nvPr/>
        </p:nvSpPr>
        <p:spPr>
          <a:xfrm>
            <a:off x="5015884" y="2310889"/>
            <a:ext cx="6655294" cy="2308324"/>
          </a:xfrm>
          <a:prstGeom prst="rect">
            <a:avLst/>
          </a:prstGeom>
          <a:noFill/>
        </p:spPr>
        <p:txBody>
          <a:bodyPr wrap="square" lIns="91440" tIns="45720" rIns="91440" bIns="45720" rtlCol="0">
            <a:spAutoFit/>
          </a:bodyPr>
          <a:lstStyle/>
          <a:p>
            <a:pPr marL="457189" lvl="1">
              <a:lnSpc>
                <a:spcPct val="150000"/>
              </a:lnSpc>
            </a:pPr>
            <a:r>
              <a:rPr lang="en-US" sz="2400" dirty="0">
                <a:latin typeface="Open Sans Semibold"/>
              </a:rPr>
              <a:t>On 10.04.2022 at about 1720 </a:t>
            </a:r>
            <a:r>
              <a:rPr lang="en-US" sz="2400" dirty="0" err="1">
                <a:latin typeface="Open Sans Semibold"/>
              </a:rPr>
              <a:t>hrs</a:t>
            </a:r>
            <a:r>
              <a:rPr lang="en-US" sz="2400" dirty="0">
                <a:latin typeface="Open Sans Semibold"/>
              </a:rPr>
              <a:t>, a call was received  from SDM, </a:t>
            </a:r>
            <a:r>
              <a:rPr lang="en-US" sz="2400" dirty="0" err="1">
                <a:latin typeface="Open Sans Semibold"/>
              </a:rPr>
              <a:t>Deoghar</a:t>
            </a:r>
            <a:r>
              <a:rPr lang="en-US" sz="2400" dirty="0">
                <a:latin typeface="Open Sans Semibold"/>
              </a:rPr>
              <a:t> by team </a:t>
            </a:r>
            <a:r>
              <a:rPr lang="en-US" sz="2400" dirty="0" err="1">
                <a:latin typeface="Open Sans Semibold"/>
              </a:rPr>
              <a:t>cdr</a:t>
            </a:r>
            <a:r>
              <a:rPr lang="en-US" sz="2400" dirty="0">
                <a:latin typeface="Open Sans Semibold"/>
              </a:rPr>
              <a:t> NDRF regarding the incident involving ropeway at </a:t>
            </a:r>
            <a:r>
              <a:rPr lang="en-US" sz="2400" dirty="0" err="1">
                <a:latin typeface="Open Sans Semibold"/>
              </a:rPr>
              <a:t>trikut</a:t>
            </a:r>
            <a:r>
              <a:rPr lang="en-US" sz="2400" dirty="0">
                <a:latin typeface="Open Sans Semibold"/>
              </a:rPr>
              <a:t> </a:t>
            </a:r>
            <a:r>
              <a:rPr lang="en-US" sz="2400" dirty="0" err="1">
                <a:latin typeface="Open Sans Semibold"/>
              </a:rPr>
              <a:t>parvat</a:t>
            </a:r>
            <a:r>
              <a:rPr lang="en-US" sz="2400" dirty="0">
                <a:latin typeface="Open Sans Semibold"/>
              </a:rPr>
              <a:t>. </a:t>
            </a:r>
          </a:p>
        </p:txBody>
      </p:sp>
    </p:spTree>
    <p:extLst>
      <p:ext uri="{BB962C8B-B14F-4D97-AF65-F5344CB8AC3E}">
        <p14:creationId xmlns:p14="http://schemas.microsoft.com/office/powerpoint/2010/main" val="5692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D2657E3-9C28-4ED7-B0AE-B7881898122E}"/>
              </a:ext>
            </a:extLst>
          </p:cNvPr>
          <p:cNvSpPr/>
          <p:nvPr/>
        </p:nvSpPr>
        <p:spPr>
          <a:xfrm>
            <a:off x="835914" y="4177915"/>
            <a:ext cx="3288529" cy="1815882"/>
          </a:xfrm>
          <a:prstGeom prst="rect">
            <a:avLst/>
          </a:prstGeom>
          <a:noFill/>
        </p:spPr>
        <p:txBody>
          <a:bodyPr wrap="none" lIns="91440" tIns="45720" rIns="91440" bIns="45720">
            <a:spAutoFit/>
          </a:bodyPr>
          <a:lstStyle/>
          <a:p>
            <a:pPr algn="ctr"/>
            <a:endParaRPr lang="en-US" sz="2800" b="1" dirty="0">
              <a:ln w="12700">
                <a:noFill/>
                <a:prstDash val="solid"/>
              </a:ln>
              <a:effectLst>
                <a:outerShdw blurRad="38100" dist="38100" dir="2700000" algn="tl">
                  <a:srgbClr val="000000">
                    <a:alpha val="43137"/>
                  </a:srgbClr>
                </a:outerShdw>
              </a:effectLst>
            </a:endParaRPr>
          </a:p>
          <a:p>
            <a:pPr algn="ctr"/>
            <a:endParaRPr lang="en-US" sz="2800" b="1" dirty="0">
              <a:ln w="12700">
                <a:noFill/>
                <a:prstDash val="solid"/>
              </a:ln>
              <a:effectLst>
                <a:outerShdw blurRad="38100" dist="38100" dir="2700000" algn="tl">
                  <a:srgbClr val="000000">
                    <a:alpha val="43137"/>
                  </a:srgbClr>
                </a:outerShdw>
              </a:effectLst>
            </a:endParaRPr>
          </a:p>
          <a:p>
            <a:pPr algn="ctr"/>
            <a:r>
              <a:rPr lang="en-US" sz="2800" b="1" dirty="0">
                <a:ln w="12700">
                  <a:noFill/>
                  <a:prstDash val="solid"/>
                </a:ln>
                <a:effectLst>
                  <a:outerShdw blurRad="38100" dist="38100" dir="2700000" algn="tl">
                    <a:srgbClr val="000000">
                      <a:alpha val="43137"/>
                    </a:srgbClr>
                  </a:outerShdw>
                </a:effectLst>
              </a:rPr>
              <a:t>10TH APRIL 2022</a:t>
            </a:r>
          </a:p>
          <a:p>
            <a:pPr algn="ctr"/>
            <a:r>
              <a:rPr lang="en-US" sz="2800" b="1" dirty="0">
                <a:ln w="12700">
                  <a:noFill/>
                  <a:prstDash val="solid"/>
                </a:ln>
                <a:effectLst>
                  <a:outerShdw blurRad="38100" dist="38100" dir="2700000" algn="tl">
                    <a:srgbClr val="000000">
                      <a:alpha val="43137"/>
                    </a:srgbClr>
                  </a:outerShdw>
                </a:effectLst>
              </a:rPr>
              <a:t>18:35 HRS ONWARD </a:t>
            </a:r>
          </a:p>
        </p:txBody>
      </p:sp>
      <p:sp>
        <p:nvSpPr>
          <p:cNvPr id="11" name="Rectangle 10">
            <a:extLst>
              <a:ext uri="{FF2B5EF4-FFF2-40B4-BE49-F238E27FC236}">
                <a16:creationId xmlns:a16="http://schemas.microsoft.com/office/drawing/2014/main" id="{F130515A-5F0B-4DC1-96FA-4E5321958211}"/>
              </a:ext>
            </a:extLst>
          </p:cNvPr>
          <p:cNvSpPr/>
          <p:nvPr/>
        </p:nvSpPr>
        <p:spPr>
          <a:xfrm>
            <a:off x="239350" y="260648"/>
            <a:ext cx="4246647" cy="1938992"/>
          </a:xfrm>
          <a:prstGeom prst="rect">
            <a:avLst/>
          </a:prstGeom>
          <a:noFill/>
        </p:spPr>
        <p:txBody>
          <a:bodyPr wrap="square" lIns="91440" tIns="45720" rIns="91440" bIns="45720">
            <a:spAutoFit/>
          </a:bodyPr>
          <a:lstStyle/>
          <a:p>
            <a:pPr algn="ctr"/>
            <a:r>
              <a:rPr lang="en-US" sz="4000" b="1" dirty="0">
                <a:solidFill>
                  <a:srgbClr val="FF0000"/>
                </a:solidFill>
                <a:effectLst>
                  <a:outerShdw blurRad="38100" dist="38100" dir="2700000" algn="tl">
                    <a:srgbClr val="000000">
                      <a:alpha val="43137"/>
                    </a:srgbClr>
                  </a:outerShdw>
                </a:effectLst>
                <a:latin typeface="Open Sans Semibold"/>
                <a:ea typeface="+mj-ea"/>
                <a:cs typeface="Times New Roman" pitchFamily="18" charset="0"/>
              </a:rPr>
              <a:t>ACTIVATION &amp; MOBILISATION</a:t>
            </a:r>
          </a:p>
          <a:p>
            <a:pPr algn="ctr"/>
            <a:r>
              <a:rPr lang="en-US" sz="4000" b="1" dirty="0">
                <a:solidFill>
                  <a:srgbClr val="FF0000"/>
                </a:solidFill>
                <a:effectLst>
                  <a:outerShdw blurRad="38100" dist="38100" dir="2700000" algn="tl">
                    <a:srgbClr val="000000">
                      <a:alpha val="43137"/>
                    </a:srgbClr>
                  </a:outerShdw>
                </a:effectLst>
                <a:latin typeface="Open Sans Semibold"/>
                <a:ea typeface="+mj-ea"/>
                <a:cs typeface="Times New Roman" pitchFamily="18" charset="0"/>
              </a:rPr>
              <a:t>DAY –1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9784" y="0"/>
            <a:ext cx="4032217" cy="685800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0541" y="0"/>
            <a:ext cx="3748481"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9327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310" y="914400"/>
            <a:ext cx="6860798" cy="5078313"/>
          </a:xfrm>
          <a:prstGeom prst="rect">
            <a:avLst/>
          </a:prstGeom>
        </p:spPr>
        <p:txBody>
          <a:bodyPr wrap="square" lIns="91440" tIns="45720" rIns="91440" bIns="45720">
            <a:spAutoFit/>
          </a:bodyPr>
          <a:lstStyle/>
          <a:p>
            <a:pPr marL="285744" indent="-285744" algn="just">
              <a:buFont typeface="Wingdings" panose="05000000000000000000" pitchFamily="2" charset="2"/>
              <a:buChar char="Ø"/>
            </a:pPr>
            <a:r>
              <a:rPr lang="en-US" sz="2800" dirty="0">
                <a:latin typeface="Open Sans Semibold"/>
              </a:rPr>
              <a:t>Immediately, alert team reached the site and started rescue op at about 1835 hrs.</a:t>
            </a:r>
          </a:p>
          <a:p>
            <a:pPr marL="285744" indent="-285744" algn="just">
              <a:buFont typeface="Wingdings" panose="05000000000000000000" pitchFamily="2" charset="2"/>
              <a:buChar char="Ø"/>
            </a:pPr>
            <a:r>
              <a:rPr lang="en-US" sz="2800" dirty="0">
                <a:latin typeface="Open Sans Semibold"/>
              </a:rPr>
              <a:t>Local people were engaged in rescue work.</a:t>
            </a:r>
          </a:p>
          <a:p>
            <a:pPr marL="285744" indent="-285744" algn="just">
              <a:buFont typeface="Wingdings" panose="05000000000000000000" pitchFamily="2" charset="2"/>
              <a:buChar char="Ø"/>
            </a:pPr>
            <a:r>
              <a:rPr lang="en-US" sz="2800" dirty="0">
                <a:latin typeface="Open Sans Semibold"/>
              </a:rPr>
              <a:t> NDRF rescued 11 stranded people incl. one seriously injured female. She was evacuated to nearest </a:t>
            </a:r>
            <a:r>
              <a:rPr lang="en-US" sz="2800" dirty="0" err="1">
                <a:latin typeface="Open Sans Semibold"/>
              </a:rPr>
              <a:t>Sadar</a:t>
            </a:r>
            <a:r>
              <a:rPr lang="en-US" sz="2800" dirty="0">
                <a:latin typeface="Open Sans Semibold"/>
              </a:rPr>
              <a:t> Hospital, </a:t>
            </a:r>
            <a:r>
              <a:rPr lang="en-US" sz="2800" dirty="0" err="1">
                <a:latin typeface="Open Sans Semibold"/>
              </a:rPr>
              <a:t>Deoghar</a:t>
            </a:r>
            <a:r>
              <a:rPr lang="en-US" sz="2800" dirty="0">
                <a:latin typeface="Open Sans Semibold"/>
              </a:rPr>
              <a:t> where she succumbed to her injuries</a:t>
            </a:r>
            <a:r>
              <a:rPr lang="en-US" sz="3200" dirty="0">
                <a:latin typeface="+mj-lt"/>
              </a:rPr>
              <a:t>. </a:t>
            </a:r>
          </a:p>
          <a:p>
            <a:pPr algn="just"/>
            <a:endParaRPr lang="en-US" sz="2000" dirty="0">
              <a:latin typeface="Century Gothic" panose="020B0502020202020204" pitchFamily="34" charset="0"/>
              <a:ea typeface="Calibri" panose="020F0502020204030204" pitchFamily="34" charset="0"/>
              <a:cs typeface="Mangal"/>
            </a:endParaRPr>
          </a:p>
          <a:p>
            <a:pPr marL="285744" indent="-285744" algn="just">
              <a:buFont typeface="Wingdings" panose="05000000000000000000" pitchFamily="2" charset="2"/>
              <a:buChar char="Ø"/>
            </a:pPr>
            <a:endParaRPr lang="en-US" sz="2000" dirty="0">
              <a:latin typeface="Century Gothic" panose="020B0502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533" t="9092" r="15867" b="-533"/>
          <a:stretch/>
        </p:blipFill>
        <p:spPr>
          <a:xfrm>
            <a:off x="7248129" y="231243"/>
            <a:ext cx="4712225" cy="5213981"/>
          </a:xfrm>
          <a:prstGeom prst="rect">
            <a:avLst/>
          </a:prstGeom>
        </p:spPr>
      </p:pic>
    </p:spTree>
    <p:extLst>
      <p:ext uri="{BB962C8B-B14F-4D97-AF65-F5344CB8AC3E}">
        <p14:creationId xmlns:p14="http://schemas.microsoft.com/office/powerpoint/2010/main" val="307073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9403" y="932723"/>
            <a:ext cx="6336704" cy="6001643"/>
          </a:xfrm>
          <a:prstGeom prst="rect">
            <a:avLst/>
          </a:prstGeom>
        </p:spPr>
        <p:txBody>
          <a:bodyPr wrap="square">
            <a:spAutoFit/>
          </a:bodyPr>
          <a:lstStyle/>
          <a:p>
            <a:pPr marL="285744" indent="-285744" algn="just">
              <a:buFont typeface="Wingdings" panose="05000000000000000000" pitchFamily="2" charset="2"/>
              <a:buChar char="Ø"/>
            </a:pPr>
            <a:r>
              <a:rPr lang="en-US" sz="3200" dirty="0">
                <a:latin typeface="Open Sans Semibold"/>
              </a:rPr>
              <a:t>The servicing trolley was utilized by NDRF in dark hours to ascertain &amp; assure the persons stranded in cable cars. trolley was also used to provide food and water.</a:t>
            </a:r>
          </a:p>
          <a:p>
            <a:pPr marL="285744" indent="-285744" algn="just">
              <a:buFont typeface="Wingdings" panose="05000000000000000000" pitchFamily="2" charset="2"/>
              <a:buChar char="Ø"/>
            </a:pPr>
            <a:endParaRPr lang="en-US" sz="2400" dirty="0"/>
          </a:p>
          <a:p>
            <a:pPr marL="285744" indent="-285744" algn="just">
              <a:buFont typeface="Wingdings" panose="05000000000000000000" pitchFamily="2" charset="2"/>
              <a:buChar char="Ø"/>
            </a:pPr>
            <a:endParaRPr lang="en-US" sz="2400" dirty="0"/>
          </a:p>
          <a:p>
            <a:pPr marL="285744" indent="-285744" algn="just">
              <a:buFont typeface="Wingdings" panose="05000000000000000000" pitchFamily="2" charset="2"/>
              <a:buChar char="Ø"/>
            </a:pPr>
            <a:endParaRPr lang="en-US" sz="2400" dirty="0"/>
          </a:p>
          <a:p>
            <a:pPr marL="285744" indent="-285744" algn="just">
              <a:buFont typeface="Wingdings" panose="05000000000000000000" pitchFamily="2" charset="2"/>
              <a:buChar char="Ø"/>
            </a:pPr>
            <a:endParaRPr lang="en-US" sz="2400" dirty="0"/>
          </a:p>
          <a:p>
            <a:pPr marL="285744" indent="-285744" algn="just">
              <a:buFont typeface="Wingdings" panose="05000000000000000000" pitchFamily="2" charset="2"/>
              <a:buChar char="Ø"/>
            </a:pPr>
            <a:endParaRPr lang="en-US" sz="2400" dirty="0"/>
          </a:p>
          <a:p>
            <a:pPr marL="285744" indent="-285744" algn="just">
              <a:buFont typeface="Wingdings" panose="05000000000000000000" pitchFamily="2" charset="2"/>
              <a:buChar char="Ø"/>
            </a:pPr>
            <a:endParaRPr lang="en-US" sz="2400" dirty="0"/>
          </a:p>
          <a:p>
            <a:pPr marL="285744" indent="-285744" algn="just">
              <a:buFont typeface="Wingdings" panose="05000000000000000000" pitchFamily="2" charset="2"/>
              <a:buChar char="Ø"/>
            </a:pPr>
            <a:endParaRPr lang="en-US" sz="2400" dirty="0"/>
          </a:p>
          <a:p>
            <a:pPr marL="285744" indent="-285744" algn="just">
              <a:buFont typeface="Wingdings" panose="05000000000000000000" pitchFamily="2" charset="2"/>
              <a:buChar char="Ø"/>
            </a:pPr>
            <a:endParaRPr lang="en-US" sz="24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3733"/>
          <a:stretch/>
        </p:blipFill>
        <p:spPr>
          <a:xfrm>
            <a:off x="7262042" y="1102566"/>
            <a:ext cx="4712225" cy="4150636"/>
          </a:xfrm>
          <a:prstGeom prst="rect">
            <a:avLst/>
          </a:prstGeom>
        </p:spPr>
      </p:pic>
    </p:spTree>
    <p:extLst>
      <p:ext uri="{BB962C8B-B14F-4D97-AF65-F5344CB8AC3E}">
        <p14:creationId xmlns:p14="http://schemas.microsoft.com/office/powerpoint/2010/main" val="709172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9417" y="2831977"/>
            <a:ext cx="8646851" cy="171339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bg1"/>
              </a:solidFill>
              <a:effectLst>
                <a:outerShdw blurRad="38100" dist="38100" dir="2700000" algn="tl">
                  <a:srgbClr val="000000">
                    <a:alpha val="43137"/>
                  </a:srgbClr>
                </a:outerShdw>
              </a:effectLst>
              <a:latin typeface="Open Sans Semibold"/>
              <a:cs typeface="Times New Roman" pitchFamily="18" charset="0"/>
            </a:endParaRPr>
          </a:p>
          <a:p>
            <a:pPr algn="ctr"/>
            <a:r>
              <a:rPr lang="en-US" sz="4000" b="1" dirty="0">
                <a:solidFill>
                  <a:schemeClr val="bg1"/>
                </a:solidFill>
                <a:effectLst>
                  <a:outerShdw blurRad="38100" dist="38100" dir="2700000" algn="tl">
                    <a:srgbClr val="000000">
                      <a:alpha val="43137"/>
                    </a:srgbClr>
                  </a:outerShdw>
                </a:effectLst>
                <a:latin typeface="Open Sans Semibold"/>
                <a:cs typeface="Times New Roman" pitchFamily="18" charset="0"/>
              </a:rPr>
              <a:t>RESCUE OPERATION</a:t>
            </a:r>
          </a:p>
          <a:p>
            <a:pPr algn="ctr"/>
            <a:r>
              <a:rPr lang="en-US" sz="4000" b="1" dirty="0">
                <a:solidFill>
                  <a:schemeClr val="bg1"/>
                </a:solidFill>
                <a:effectLst>
                  <a:outerShdw blurRad="38100" dist="38100" dir="2700000" algn="tl">
                    <a:srgbClr val="000000">
                      <a:alpha val="43137"/>
                    </a:srgbClr>
                  </a:outerShdw>
                </a:effectLst>
                <a:latin typeface="Open Sans Semibold"/>
                <a:cs typeface="Times New Roman" pitchFamily="18" charset="0"/>
              </a:rPr>
              <a:t>DAY – 2  (11TH APR 2022) </a:t>
            </a:r>
          </a:p>
          <a:p>
            <a:pPr algn="ctr"/>
            <a:endParaRPr lang="en-US" sz="4000" b="1" dirty="0">
              <a:solidFill>
                <a:schemeClr val="bg1"/>
              </a:solidFill>
              <a:effectLst>
                <a:outerShdw blurRad="38100" dist="38100" dir="2700000" algn="tl">
                  <a:srgbClr val="000000">
                    <a:alpha val="43137"/>
                  </a:srgbClr>
                </a:outerShdw>
              </a:effectLst>
              <a:latin typeface="Open Sans Semibold"/>
              <a:cs typeface="Times New Roman" pitchFamily="18" charset="0"/>
            </a:endParaRPr>
          </a:p>
        </p:txBody>
      </p:sp>
    </p:spTree>
    <p:extLst>
      <p:ext uri="{BB962C8B-B14F-4D97-AF65-F5344CB8AC3E}">
        <p14:creationId xmlns:p14="http://schemas.microsoft.com/office/powerpoint/2010/main" val="1005578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1E8A200-B3AB-4968-9129-7DEE5884EE2F}"/>
              </a:ext>
            </a:extLst>
          </p:cNvPr>
          <p:cNvSpPr>
            <a:spLocks noChangeArrowheads="1"/>
          </p:cNvSpPr>
          <p:nvPr/>
        </p:nvSpPr>
        <p:spPr bwMode="auto">
          <a:xfrm>
            <a:off x="119270" y="1500349"/>
            <a:ext cx="7354957" cy="4242323"/>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285744" indent="-285744" algn="just">
              <a:buFont typeface="Wingdings" panose="05000000000000000000" pitchFamily="2" charset="2"/>
              <a:buChar char="Ø"/>
            </a:pPr>
            <a:endParaRPr lang="en-US" sz="1867" dirty="0">
              <a:latin typeface="Century Gothic" panose="020B0502020202020204" pitchFamily="34" charset="0"/>
            </a:endParaRPr>
          </a:p>
          <a:p>
            <a:pPr marL="285744" indent="-285744" algn="just">
              <a:buFont typeface="Wingdings" panose="05000000000000000000" pitchFamily="2" charset="2"/>
              <a:buChar char="Ø"/>
            </a:pPr>
            <a:r>
              <a:rPr lang="en-US" sz="2400" dirty="0">
                <a:latin typeface="Open Sans Semibold"/>
              </a:rPr>
              <a:t>On 11</a:t>
            </a:r>
            <a:r>
              <a:rPr lang="en-US" sz="2400" baseline="30000" dirty="0">
                <a:latin typeface="Open Sans Semibold"/>
              </a:rPr>
              <a:t>th</a:t>
            </a:r>
            <a:r>
              <a:rPr lang="en-US" sz="2400" dirty="0">
                <a:latin typeface="Open Sans Semibold"/>
              </a:rPr>
              <a:t> </a:t>
            </a:r>
            <a:r>
              <a:rPr lang="en-US" sz="2400" dirty="0" err="1">
                <a:latin typeface="Open Sans Semibold"/>
              </a:rPr>
              <a:t>april</a:t>
            </a:r>
            <a:r>
              <a:rPr lang="en-US" sz="2400" dirty="0">
                <a:latin typeface="Open Sans Semibold"/>
              </a:rPr>
              <a:t> 2022, another team of NDRF from </a:t>
            </a:r>
            <a:r>
              <a:rPr lang="en-US" sz="2400" dirty="0" err="1">
                <a:latin typeface="Open Sans Semibold"/>
              </a:rPr>
              <a:t>Bn</a:t>
            </a:r>
            <a:r>
              <a:rPr lang="en-US" sz="2400" dirty="0">
                <a:latin typeface="Open Sans Semibold"/>
              </a:rPr>
              <a:t> HQ Patna also reached the incident site.</a:t>
            </a:r>
          </a:p>
          <a:p>
            <a:pPr marL="285744" indent="-285744" algn="just">
              <a:buFont typeface="Wingdings" panose="05000000000000000000" pitchFamily="2" charset="2"/>
              <a:buChar char="Ø"/>
            </a:pPr>
            <a:r>
              <a:rPr lang="en-US" sz="2400" dirty="0">
                <a:latin typeface="Open Sans Semibold"/>
              </a:rPr>
              <a:t>10 officers &amp;100 troops of Indian Army &amp; 3 officers 50 troops of ITBP from Ranchi reached the incident site.</a:t>
            </a:r>
          </a:p>
          <a:p>
            <a:pPr marL="285744" indent="-285744" algn="just">
              <a:buFont typeface="Wingdings" panose="05000000000000000000" pitchFamily="2" charset="2"/>
              <a:buChar char="Ø"/>
            </a:pPr>
            <a:r>
              <a:rPr lang="en-US" sz="2400" dirty="0">
                <a:latin typeface="Open Sans Semibold"/>
                <a:ea typeface="Calibri" panose="020F0502020204030204" pitchFamily="34" charset="0"/>
              </a:rPr>
              <a:t>In the meantime, 02 air force helicopters also landed at </a:t>
            </a:r>
            <a:r>
              <a:rPr lang="en-US" sz="2400" dirty="0" err="1">
                <a:latin typeface="Open Sans Semibold"/>
                <a:ea typeface="Calibri" panose="020F0502020204030204" pitchFamily="34" charset="0"/>
              </a:rPr>
              <a:t>Deoghar</a:t>
            </a:r>
            <a:r>
              <a:rPr lang="en-US" sz="2400" dirty="0">
                <a:latin typeface="Open Sans Semibold"/>
                <a:ea typeface="Calibri" panose="020F0502020204030204" pitchFamily="34" charset="0"/>
              </a:rPr>
              <a:t> airport for </a:t>
            </a:r>
            <a:r>
              <a:rPr lang="en-US" sz="2400" dirty="0" err="1">
                <a:latin typeface="Open Sans Semibold"/>
                <a:ea typeface="Calibri" panose="020F0502020204030204" pitchFamily="34" charset="0"/>
              </a:rPr>
              <a:t>heli</a:t>
            </a:r>
            <a:r>
              <a:rPr lang="en-US" sz="2400" dirty="0">
                <a:latin typeface="Open Sans Semibold"/>
                <a:ea typeface="Calibri" panose="020F0502020204030204" pitchFamily="34" charset="0"/>
              </a:rPr>
              <a:t>-rescue. </a:t>
            </a:r>
          </a:p>
          <a:p>
            <a:pPr marL="285744" indent="-285744" algn="just">
              <a:buFont typeface="Wingdings" panose="05000000000000000000" pitchFamily="2" charset="2"/>
              <a:buChar char="Ø"/>
            </a:pPr>
            <a:r>
              <a:rPr lang="en-US" sz="2400" dirty="0">
                <a:latin typeface="Open Sans Semibold"/>
                <a:ea typeface="Calibri" panose="020F0502020204030204" pitchFamily="34" charset="0"/>
                <a:cs typeface="Mangal"/>
              </a:rPr>
              <a:t>After initial recce by air force first </a:t>
            </a:r>
            <a:r>
              <a:rPr lang="en-US" sz="2400" dirty="0" err="1">
                <a:latin typeface="Open Sans Semibold"/>
                <a:ea typeface="Calibri" panose="020F0502020204030204" pitchFamily="34" charset="0"/>
                <a:cs typeface="Mangal"/>
              </a:rPr>
              <a:t>heli</a:t>
            </a:r>
            <a:r>
              <a:rPr lang="en-US" sz="2400" dirty="0">
                <a:latin typeface="Open Sans Semibold"/>
                <a:ea typeface="Calibri" panose="020F0502020204030204" pitchFamily="34" charset="0"/>
                <a:cs typeface="Mangal"/>
              </a:rPr>
              <a:t>-rescue attempt made by chopper from 0900 to 0940 </a:t>
            </a:r>
            <a:r>
              <a:rPr lang="en-US" sz="2400" dirty="0" err="1">
                <a:latin typeface="Open Sans Semibold"/>
                <a:ea typeface="Calibri" panose="020F0502020204030204" pitchFamily="34" charset="0"/>
                <a:cs typeface="Mangal"/>
              </a:rPr>
              <a:t>hrs</a:t>
            </a:r>
            <a:r>
              <a:rPr lang="en-US" sz="2400" dirty="0">
                <a:latin typeface="Open Sans Semibold"/>
                <a:ea typeface="Calibri" panose="020F0502020204030204" pitchFamily="34" charset="0"/>
                <a:cs typeface="Mangal"/>
              </a:rPr>
              <a:t> did not succeed.</a:t>
            </a:r>
          </a:p>
          <a:p>
            <a:pPr marL="285744" indent="-285744" algn="just">
              <a:buFont typeface="Wingdings" panose="05000000000000000000" pitchFamily="2" charset="2"/>
              <a:buChar char="Ø"/>
            </a:pPr>
            <a:endParaRPr lang="en-US" sz="1867" dirty="0">
              <a:latin typeface="Century Gothic" panose="020B0502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9342" y="830843"/>
            <a:ext cx="4386469" cy="54784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36303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1E8A200-B3AB-4968-9129-7DEE5884EE2F}"/>
              </a:ext>
            </a:extLst>
          </p:cNvPr>
          <p:cNvSpPr>
            <a:spLocks noChangeArrowheads="1"/>
          </p:cNvSpPr>
          <p:nvPr/>
        </p:nvSpPr>
        <p:spPr bwMode="auto">
          <a:xfrm>
            <a:off x="119270" y="1667056"/>
            <a:ext cx="7354957" cy="4370564"/>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285744" indent="-285744" algn="just">
              <a:buFont typeface="Wingdings" panose="05000000000000000000" pitchFamily="2" charset="2"/>
              <a:buChar char="Ø"/>
            </a:pPr>
            <a:r>
              <a:rPr lang="en-US" sz="2400" dirty="0">
                <a:latin typeface="Open Sans Semibold"/>
                <a:ea typeface="Calibri" panose="020F0502020204030204" pitchFamily="34" charset="0"/>
                <a:cs typeface="Mangal"/>
              </a:rPr>
              <a:t>The manager of the ropeway came up with the idea of using a bamboo chair for the rescue operation. ITBP &amp; NDRF rescued 11 persons with the help of bamboo chair.</a:t>
            </a:r>
          </a:p>
          <a:p>
            <a:pPr algn="just"/>
            <a:endParaRPr lang="en-US" sz="2400" dirty="0">
              <a:latin typeface="Open Sans Semibold"/>
              <a:ea typeface="Calibri" panose="020F0502020204030204" pitchFamily="34" charset="0"/>
              <a:cs typeface="Mangal"/>
            </a:endParaRPr>
          </a:p>
          <a:p>
            <a:pPr marL="342891" indent="-342891">
              <a:spcAft>
                <a:spcPts val="1000"/>
              </a:spcAft>
              <a:buFont typeface="Wingdings" panose="05000000000000000000" pitchFamily="2" charset="2"/>
              <a:buChar char="Ø"/>
            </a:pPr>
            <a:r>
              <a:rPr lang="en-US" sz="2400" dirty="0">
                <a:latin typeface="Open Sans Semibold"/>
                <a:ea typeface="Calibri" panose="020F0502020204030204" pitchFamily="34" charset="0"/>
                <a:cs typeface="Mangal"/>
              </a:rPr>
              <a:t>NDRF rescuers also accompanied and assisted IAF staff in initial 05 rescue sorties which rescued 07 persons. After a break, air rescue ops resumed at about 1500 </a:t>
            </a:r>
            <a:r>
              <a:rPr lang="en-US" sz="2400" dirty="0" err="1">
                <a:latin typeface="Open Sans Semibold"/>
                <a:ea typeface="Calibri" panose="020F0502020204030204" pitchFamily="34" charset="0"/>
                <a:cs typeface="Mangal"/>
              </a:rPr>
              <a:t>hrs</a:t>
            </a:r>
            <a:r>
              <a:rPr lang="en-US" sz="2400" dirty="0">
                <a:latin typeface="Open Sans Semibold"/>
                <a:ea typeface="Calibri" panose="020F0502020204030204" pitchFamily="34" charset="0"/>
                <a:cs typeface="Mangal"/>
              </a:rPr>
              <a:t> &amp; by evening a total of 22 people were rescued.</a:t>
            </a:r>
            <a:endParaRPr lang="en-US" sz="2400" dirty="0">
              <a:latin typeface="Open Sans Semibold"/>
            </a:endParaRPr>
          </a:p>
          <a:p>
            <a:pPr marL="285744" indent="-285744" algn="just">
              <a:buFont typeface="Wingdings" panose="05000000000000000000" pitchFamily="2" charset="2"/>
              <a:buChar char="Ø"/>
            </a:pPr>
            <a:endParaRPr lang="en-US" sz="1867" dirty="0">
              <a:latin typeface="Century Gothic" panose="020B0502020202020204" pitchFamily="34" charset="0"/>
            </a:endParaRPr>
          </a:p>
          <a:p>
            <a:pPr marL="285744" indent="-285744" algn="just">
              <a:buFont typeface="Wingdings" panose="05000000000000000000" pitchFamily="2" charset="2"/>
              <a:buChar char="Ø"/>
            </a:pPr>
            <a:endParaRPr lang="en-US" sz="1867" dirty="0">
              <a:latin typeface="Century Gothic" panose="020B0502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5530" y="836712"/>
            <a:ext cx="4386469" cy="53492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58346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06296-A390-67BC-3F25-060EFC9E9BE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E959CD-0A33-17C9-2907-4A34A312E978}"/>
              </a:ext>
            </a:extLst>
          </p:cNvPr>
          <p:cNvSpPr txBox="1"/>
          <p:nvPr/>
        </p:nvSpPr>
        <p:spPr>
          <a:xfrm>
            <a:off x="143339" y="2756926"/>
            <a:ext cx="11905323" cy="1382560"/>
          </a:xfrm>
          <a:prstGeom prst="rect">
            <a:avLst/>
          </a:prstGeom>
          <a:solidFill>
            <a:srgbClr val="FF0000"/>
          </a:solidFill>
        </p:spPr>
        <p:txBody>
          <a:bodyPr wrap="square" lIns="68580" tIns="34291" rIns="68580" bIns="34291">
            <a:spAutoFit/>
          </a:bodyPr>
          <a:lstStyle/>
          <a:p>
            <a:pPr algn="ctr"/>
            <a:r>
              <a:rPr lang="en-US" sz="4267" b="1" dirty="0">
                <a:solidFill>
                  <a:schemeClr val="bg1"/>
                </a:solidFill>
                <a:latin typeface="Open Sans Semibold"/>
                <a:cs typeface="Arial" pitchFamily="34" charset="0"/>
              </a:rPr>
              <a:t>HILL CLIF RESCUE OPERATION AT PALLAKAD, KERALA</a:t>
            </a:r>
            <a:endParaRPr lang="en-IN" sz="4267" b="1" dirty="0">
              <a:solidFill>
                <a:schemeClr val="bg1"/>
              </a:solidFill>
              <a:latin typeface="Open Sans Semibold"/>
              <a:cs typeface="Arial" pitchFamily="34" charset="0"/>
            </a:endParaRPr>
          </a:p>
        </p:txBody>
      </p:sp>
    </p:spTree>
    <p:extLst>
      <p:ext uri="{BB962C8B-B14F-4D97-AF65-F5344CB8AC3E}">
        <p14:creationId xmlns:p14="http://schemas.microsoft.com/office/powerpoint/2010/main" val="4066498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D058B-4EB2-FD0D-815E-4597A4A8BEC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EAA573F-336D-2E27-4DF7-5A4A47CE9654}"/>
              </a:ext>
            </a:extLst>
          </p:cNvPr>
          <p:cNvSpPr/>
          <p:nvPr/>
        </p:nvSpPr>
        <p:spPr>
          <a:xfrm>
            <a:off x="911425" y="1095001"/>
            <a:ext cx="10465163" cy="2554354"/>
          </a:xfrm>
          <a:prstGeom prst="rect">
            <a:avLst/>
          </a:prstGeom>
          <a:solidFill>
            <a:srgbClr val="FF0000"/>
          </a:solidFill>
        </p:spPr>
        <p:txBody>
          <a:bodyPr wrap="square" lIns="91440" tIns="45720" rIns="91440" bIns="45720">
            <a:spAutoFit/>
          </a:bodyPr>
          <a:lstStyle/>
          <a:p>
            <a:pPr algn="ctr"/>
            <a:r>
              <a:rPr lang="en-US" sz="5333" b="1" dirty="0">
                <a:solidFill>
                  <a:schemeClr val="bg1"/>
                </a:solidFill>
                <a:effectLst>
                  <a:outerShdw blurRad="38100" dist="38100" dir="2700000" algn="tl">
                    <a:srgbClr val="000000">
                      <a:alpha val="43137"/>
                    </a:srgbClr>
                  </a:outerShdw>
                </a:effectLst>
                <a:latin typeface="Open Sans Semibold"/>
                <a:ea typeface="+mj-ea"/>
                <a:cs typeface="Times New Roman" pitchFamily="18" charset="0"/>
              </a:rPr>
              <a:t>Rescue Operation Day –3   </a:t>
            </a:r>
          </a:p>
          <a:p>
            <a:pPr algn="ctr"/>
            <a:endParaRPr lang="en-US" sz="5333" b="1" dirty="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endParaRPr>
          </a:p>
          <a:p>
            <a:pPr algn="ctr"/>
            <a:r>
              <a:rPr lang="en-US" sz="5333" b="1" dirty="0">
                <a:solidFill>
                  <a:srgbClr val="FF0000"/>
                </a:solidFill>
                <a:effectLst>
                  <a:outerShdw blurRad="38100" dist="38100" dir="2700000" algn="tl">
                    <a:srgbClr val="000000">
                      <a:alpha val="43137"/>
                    </a:srgbClr>
                  </a:outerShdw>
                </a:effectLst>
                <a:latin typeface="Times New Roman" pitchFamily="18" charset="0"/>
                <a:ea typeface="+mj-ea"/>
                <a:cs typeface="Times New Roman" pitchFamily="18" charset="0"/>
              </a:rPr>
              <a:t> </a:t>
            </a:r>
          </a:p>
        </p:txBody>
      </p:sp>
    </p:spTree>
    <p:extLst>
      <p:ext uri="{BB962C8B-B14F-4D97-AF65-F5344CB8AC3E}">
        <p14:creationId xmlns:p14="http://schemas.microsoft.com/office/powerpoint/2010/main" val="1993108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749AF0-D130-CEF6-760F-489A7E0803F8}"/>
              </a:ext>
            </a:extLst>
          </p:cNvPr>
          <p:cNvSpPr txBox="1"/>
          <p:nvPr/>
        </p:nvSpPr>
        <p:spPr>
          <a:xfrm>
            <a:off x="344961" y="837504"/>
            <a:ext cx="11502077" cy="4536819"/>
          </a:xfrm>
          <a:prstGeom prst="rect">
            <a:avLst/>
          </a:prstGeom>
          <a:noFill/>
        </p:spPr>
        <p:txBody>
          <a:bodyPr wrap="square" lIns="91440" tIns="45720" rIns="91440" bIns="45720" rtlCol="0">
            <a:spAutoFit/>
          </a:bodyPr>
          <a:lstStyle/>
          <a:p>
            <a:pPr marL="342891" indent="-342891">
              <a:lnSpc>
                <a:spcPct val="150000"/>
              </a:lnSpc>
              <a:buFont typeface="Wingdings" panose="05000000000000000000" pitchFamily="2" charset="2"/>
              <a:buChar char="Ø"/>
            </a:pPr>
            <a:r>
              <a:rPr lang="en-US" sz="2800" dirty="0">
                <a:latin typeface="Open Sans Semibold"/>
                <a:cs typeface="Times New Roman" panose="02020603050405020304" pitchFamily="18" charset="0"/>
              </a:rPr>
              <a:t>Joint rescue operation of NDRF, Airforce, ITBP, Army  and Civil  administration continued for 48 hrs.</a:t>
            </a:r>
          </a:p>
          <a:p>
            <a:pPr marL="342891" indent="-342891">
              <a:lnSpc>
                <a:spcPct val="150000"/>
              </a:lnSpc>
              <a:buFont typeface="Wingdings" panose="05000000000000000000" pitchFamily="2" charset="2"/>
              <a:buChar char="Ø"/>
            </a:pPr>
            <a:r>
              <a:rPr lang="en-US" sz="2800" dirty="0">
                <a:latin typeface="Open Sans Semibold"/>
                <a:cs typeface="Times New Roman" panose="02020603050405020304" pitchFamily="18" charset="0"/>
              </a:rPr>
              <a:t>Teams of NDRF, </a:t>
            </a:r>
            <a:r>
              <a:rPr lang="en-US" sz="2800" dirty="0" err="1">
                <a:latin typeface="Open Sans Semibold"/>
                <a:cs typeface="Times New Roman" panose="02020603050405020304" pitchFamily="18" charset="0"/>
              </a:rPr>
              <a:t>Airforce</a:t>
            </a:r>
            <a:r>
              <a:rPr lang="en-US" sz="2800" dirty="0">
                <a:latin typeface="Open Sans Semibold"/>
                <a:cs typeface="Times New Roman" panose="02020603050405020304" pitchFamily="18" charset="0"/>
              </a:rPr>
              <a:t>, ITBP, Army , ropeway staff and district administration rescued 46 out of 48 trapped passengers in the cable cars of rope way. </a:t>
            </a:r>
          </a:p>
          <a:p>
            <a:pPr marL="342891" indent="-342891">
              <a:lnSpc>
                <a:spcPct val="150000"/>
              </a:lnSpc>
              <a:buFont typeface="Wingdings" panose="05000000000000000000" pitchFamily="2" charset="2"/>
              <a:buChar char="Ø"/>
            </a:pPr>
            <a:r>
              <a:rPr lang="en-US" sz="2800" dirty="0">
                <a:latin typeface="Open Sans Semibold"/>
                <a:cs typeface="Times New Roman" panose="02020603050405020304" pitchFamily="18" charset="0"/>
              </a:rPr>
              <a:t>On 12th </a:t>
            </a:r>
            <a:r>
              <a:rPr lang="en-US" sz="2800" dirty="0" err="1">
                <a:latin typeface="Open Sans Semibold"/>
                <a:cs typeface="Times New Roman" panose="02020603050405020304" pitchFamily="18" charset="0"/>
              </a:rPr>
              <a:t>april</a:t>
            </a:r>
            <a:r>
              <a:rPr lang="en-US" sz="2800" dirty="0">
                <a:latin typeface="Open Sans Semibold"/>
                <a:cs typeface="Times New Roman" panose="02020603050405020304" pitchFamily="18" charset="0"/>
              </a:rPr>
              <a:t> 2022, at about 1540, after final confirmatory check, ops was called off. </a:t>
            </a:r>
            <a:endParaRPr lang="en-IN" sz="2800" dirty="0">
              <a:latin typeface="Open Sans Semibold"/>
            </a:endParaRPr>
          </a:p>
        </p:txBody>
      </p:sp>
    </p:spTree>
    <p:extLst>
      <p:ext uri="{BB962C8B-B14F-4D97-AF65-F5344CB8AC3E}">
        <p14:creationId xmlns:p14="http://schemas.microsoft.com/office/powerpoint/2010/main" val="11756836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22041212204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0895" y="33867"/>
            <a:ext cx="10527264" cy="6171143"/>
          </a:xfrm>
          <a:prstGeom prst="rect">
            <a:avLst/>
          </a:prstGeom>
        </p:spPr>
      </p:pic>
    </p:spTree>
    <p:extLst>
      <p:ext uri="{BB962C8B-B14F-4D97-AF65-F5344CB8AC3E}">
        <p14:creationId xmlns:p14="http://schemas.microsoft.com/office/powerpoint/2010/main" val="3598698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626B89-7F1F-FA95-4949-36D9F0D1FFBC}"/>
              </a:ext>
            </a:extLst>
          </p:cNvPr>
          <p:cNvSpPr>
            <a:spLocks noGrp="1"/>
          </p:cNvSpPr>
          <p:nvPr>
            <p:ph type="title"/>
          </p:nvPr>
        </p:nvSpPr>
        <p:spPr>
          <a:xfrm>
            <a:off x="106532" y="2862715"/>
            <a:ext cx="4447713" cy="1864311"/>
          </a:xfrm>
          <a:solidFill>
            <a:srgbClr val="FF0000"/>
          </a:solidFill>
        </p:spPr>
        <p:txBody>
          <a:bodyPr>
            <a:normAutofit fontScale="90000"/>
          </a:bodyPr>
          <a:lstStyle/>
          <a:p>
            <a:pPr algn="ctr"/>
            <a:r>
              <a:rPr lang="en-US" b="1" dirty="0">
                <a:solidFill>
                  <a:schemeClr val="bg1"/>
                </a:solidFill>
                <a:effectLst>
                  <a:outerShdw blurRad="38100" dist="38100" dir="2700000" algn="tl">
                    <a:srgbClr val="000000">
                      <a:alpha val="43137"/>
                    </a:srgbClr>
                  </a:outerShdw>
                </a:effectLst>
                <a:latin typeface="Open Sans Semibold"/>
                <a:cs typeface="Times New Roman" pitchFamily="18" charset="0"/>
              </a:rPr>
              <a:t>Lessons Learnt/Challenges</a:t>
            </a:r>
            <a:r>
              <a:rPr lang="en-US" b="1" u="sng" dirty="0">
                <a:solidFill>
                  <a:schemeClr val="bg1"/>
                </a:solidFill>
                <a:latin typeface="Open Sans Semibold"/>
                <a:cs typeface="Times New Roman" panose="02020603050405020304" pitchFamily="18" charset="0"/>
              </a:rPr>
              <a:t> </a:t>
            </a:r>
            <a:br>
              <a:rPr lang="en-US" sz="2400" b="1" u="sng" dirty="0">
                <a:latin typeface="Century Gothic" panose="020B0502020202020204" pitchFamily="34" charset="0"/>
                <a:cs typeface="Times New Roman" panose="02020603050405020304" pitchFamily="18" charset="0"/>
              </a:rPr>
            </a:br>
            <a:endParaRPr lang="en-IN" dirty="0"/>
          </a:p>
        </p:txBody>
      </p:sp>
      <p:sp>
        <p:nvSpPr>
          <p:cNvPr id="4" name="Content Placeholder 3">
            <a:extLst>
              <a:ext uri="{FF2B5EF4-FFF2-40B4-BE49-F238E27FC236}">
                <a16:creationId xmlns:a16="http://schemas.microsoft.com/office/drawing/2014/main" id="{D0235CD4-F970-12B4-2DD1-223E3ABE1366}"/>
              </a:ext>
            </a:extLst>
          </p:cNvPr>
          <p:cNvSpPr>
            <a:spLocks noGrp="1"/>
          </p:cNvSpPr>
          <p:nvPr>
            <p:ph idx="1"/>
          </p:nvPr>
        </p:nvSpPr>
        <p:spPr>
          <a:xfrm>
            <a:off x="5095783" y="1412777"/>
            <a:ext cx="6986725" cy="4764188"/>
          </a:xfrm>
        </p:spPr>
        <p:txBody>
          <a:bodyPr>
            <a:normAutofit fontScale="92500" lnSpcReduction="10000"/>
          </a:bodyPr>
          <a:lstStyle/>
          <a:p>
            <a:pPr marL="342891" indent="-342891" algn="just">
              <a:lnSpc>
                <a:spcPct val="150000"/>
              </a:lnSpc>
              <a:buFont typeface="Wingdings" panose="05000000000000000000" pitchFamily="2" charset="2"/>
              <a:buChar char="Ø"/>
            </a:pPr>
            <a:r>
              <a:rPr lang="en-US" sz="2400" dirty="0">
                <a:latin typeface="Open Sans Semibold"/>
                <a:cs typeface="Times New Roman" panose="02020603050405020304" pitchFamily="18" charset="0"/>
              </a:rPr>
              <a:t>Absence of trained and experienced rescuers was felt due to a large no. of rescuers being repatriated. (Total- 494 personnel were repatriated in 2020 &amp; 2021).</a:t>
            </a:r>
          </a:p>
          <a:p>
            <a:pPr marL="342891" indent="-342891" algn="just">
              <a:lnSpc>
                <a:spcPct val="150000"/>
              </a:lnSpc>
              <a:buFont typeface="Wingdings" panose="05000000000000000000" pitchFamily="2" charset="2"/>
              <a:buChar char="Ø"/>
            </a:pPr>
            <a:r>
              <a:rPr lang="en-US" sz="2400" dirty="0">
                <a:latin typeface="Open Sans Semibold"/>
                <a:cs typeface="Times New Roman" panose="02020603050405020304" pitchFamily="18" charset="0"/>
              </a:rPr>
              <a:t>Insufficient training on slithering from helicopter.</a:t>
            </a:r>
          </a:p>
          <a:p>
            <a:pPr marL="342891" indent="-342891" algn="just">
              <a:lnSpc>
                <a:spcPct val="150000"/>
              </a:lnSpc>
              <a:buFont typeface="Wingdings" panose="05000000000000000000" pitchFamily="2" charset="2"/>
              <a:buChar char="Ø"/>
            </a:pPr>
            <a:r>
              <a:rPr lang="en-US" sz="2400" dirty="0">
                <a:latin typeface="Open Sans Semibold"/>
                <a:cs typeface="Times New Roman" panose="02020603050405020304" pitchFamily="18" charset="0"/>
              </a:rPr>
              <a:t>Such type of challenging operations requires high level of professional skill besides physical and mental toughness. </a:t>
            </a:r>
          </a:p>
          <a:p>
            <a:endParaRPr lang="en-IN" sz="2400" dirty="0">
              <a:latin typeface="Open Sans Semibold"/>
            </a:endParaRPr>
          </a:p>
        </p:txBody>
      </p:sp>
    </p:spTree>
    <p:extLst>
      <p:ext uri="{BB962C8B-B14F-4D97-AF65-F5344CB8AC3E}">
        <p14:creationId xmlns:p14="http://schemas.microsoft.com/office/powerpoint/2010/main" val="141290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F0B37-12C5-DCB1-0AE7-C8BFB498DEEF}"/>
              </a:ext>
            </a:extLst>
          </p:cNvPr>
          <p:cNvSpPr>
            <a:spLocks noGrp="1"/>
          </p:cNvSpPr>
          <p:nvPr>
            <p:ph type="title"/>
          </p:nvPr>
        </p:nvSpPr>
        <p:spPr>
          <a:xfrm>
            <a:off x="115410" y="3071674"/>
            <a:ext cx="3435658" cy="1124744"/>
          </a:xfrm>
          <a:solidFill>
            <a:srgbClr val="FF0000"/>
          </a:solidFill>
        </p:spPr>
        <p:txBody>
          <a:bodyPr>
            <a:normAutofit fontScale="90000"/>
          </a:bodyPr>
          <a:lstStyle/>
          <a:p>
            <a:pPr algn="ctr"/>
            <a:br>
              <a:rPr lang="en-US" b="1" dirty="0">
                <a:solidFill>
                  <a:schemeClr val="bg1"/>
                </a:solidFill>
                <a:effectLst>
                  <a:outerShdw blurRad="38100" dist="38100" dir="2700000" algn="tl">
                    <a:srgbClr val="000000">
                      <a:alpha val="43137"/>
                    </a:srgbClr>
                  </a:outerShdw>
                </a:effectLst>
                <a:latin typeface="Open Sans Semibold"/>
                <a:cs typeface="Times New Roman" pitchFamily="18" charset="0"/>
              </a:rPr>
            </a:br>
            <a:r>
              <a:rPr lang="en-US" b="1" dirty="0">
                <a:solidFill>
                  <a:schemeClr val="bg1"/>
                </a:solidFill>
                <a:effectLst>
                  <a:outerShdw blurRad="38100" dist="38100" dir="2700000" algn="tl">
                    <a:srgbClr val="000000">
                      <a:alpha val="43137"/>
                    </a:srgbClr>
                  </a:outerShdw>
                </a:effectLst>
                <a:latin typeface="Open Sans Semibold"/>
                <a:cs typeface="Times New Roman" pitchFamily="18" charset="0"/>
              </a:rPr>
              <a:t>Way Forward </a:t>
            </a:r>
            <a:br>
              <a:rPr lang="en-US" sz="4267"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endParaRPr lang="en-IN" dirty="0"/>
          </a:p>
        </p:txBody>
      </p:sp>
      <p:sp>
        <p:nvSpPr>
          <p:cNvPr id="4" name="Content Placeholder 3">
            <a:extLst>
              <a:ext uri="{FF2B5EF4-FFF2-40B4-BE49-F238E27FC236}">
                <a16:creationId xmlns:a16="http://schemas.microsoft.com/office/drawing/2014/main" id="{9DB8C614-75AE-FF41-CFA1-4726F31C70D3}"/>
              </a:ext>
            </a:extLst>
          </p:cNvPr>
          <p:cNvSpPr>
            <a:spLocks noGrp="1"/>
          </p:cNvSpPr>
          <p:nvPr>
            <p:ph idx="1"/>
          </p:nvPr>
        </p:nvSpPr>
        <p:spPr>
          <a:xfrm>
            <a:off x="4465468" y="1316766"/>
            <a:ext cx="7652550" cy="4860199"/>
          </a:xfrm>
        </p:spPr>
        <p:txBody>
          <a:bodyPr>
            <a:normAutofit fontScale="92500"/>
          </a:bodyPr>
          <a:lstStyle/>
          <a:p>
            <a:pPr marL="342891" indent="-342891" algn="just">
              <a:lnSpc>
                <a:spcPct val="150000"/>
              </a:lnSpc>
              <a:buFont typeface="Wingdings" panose="05000000000000000000" pitchFamily="2" charset="2"/>
              <a:buChar char="Ø"/>
            </a:pPr>
            <a:r>
              <a:rPr lang="en-US" sz="2400" dirty="0">
                <a:latin typeface="Open Sans Semibold"/>
                <a:cs typeface="Times New Roman" panose="02020603050405020304" pitchFamily="18" charset="0"/>
              </a:rPr>
              <a:t>Training on mid-air rescue is required for this type of operation.</a:t>
            </a:r>
          </a:p>
          <a:p>
            <a:pPr marL="342891" indent="-342891" algn="just">
              <a:lnSpc>
                <a:spcPct val="150000"/>
              </a:lnSpc>
              <a:buFont typeface="Wingdings" panose="05000000000000000000" pitchFamily="2" charset="2"/>
              <a:buChar char="Ø"/>
            </a:pPr>
            <a:r>
              <a:rPr lang="en-US" sz="2400" dirty="0">
                <a:latin typeface="Open Sans Semibold"/>
                <a:cs typeface="Times New Roman" panose="02020603050405020304" pitchFamily="18" charset="0"/>
              </a:rPr>
              <a:t>Review of vulnerability profile of </a:t>
            </a:r>
            <a:r>
              <a:rPr lang="en-US" sz="2400" dirty="0" err="1">
                <a:latin typeface="Open Sans Semibold"/>
                <a:cs typeface="Times New Roman" panose="02020603050405020304" pitchFamily="18" charset="0"/>
              </a:rPr>
              <a:t>aor</a:t>
            </a:r>
            <a:r>
              <a:rPr lang="en-US" sz="2400" dirty="0">
                <a:latin typeface="Open Sans Semibold"/>
                <a:cs typeface="Times New Roman" panose="02020603050405020304" pitchFamily="18" charset="0"/>
              </a:rPr>
              <a:t> considering presence of hilly area and accordingly equipping </a:t>
            </a:r>
            <a:r>
              <a:rPr lang="en-US" sz="2400" dirty="0" err="1">
                <a:latin typeface="Open Sans Semibold"/>
                <a:cs typeface="Times New Roman" panose="02020603050405020304" pitchFamily="18" charset="0"/>
              </a:rPr>
              <a:t>rrc</a:t>
            </a:r>
            <a:r>
              <a:rPr lang="en-US" sz="2400" dirty="0">
                <a:latin typeface="Open Sans Semibold"/>
                <a:cs typeface="Times New Roman" panose="02020603050405020304" pitchFamily="18" charset="0"/>
              </a:rPr>
              <a:t>.</a:t>
            </a:r>
          </a:p>
          <a:p>
            <a:pPr marL="342891" indent="-342891" algn="just">
              <a:lnSpc>
                <a:spcPct val="150000"/>
              </a:lnSpc>
              <a:buFont typeface="Wingdings" panose="05000000000000000000" pitchFamily="2" charset="2"/>
              <a:buChar char="Ø"/>
            </a:pPr>
            <a:r>
              <a:rPr lang="en-US" sz="2400" dirty="0">
                <a:latin typeface="Open Sans Semibold"/>
                <a:cs typeface="Times New Roman" panose="02020603050405020304" pitchFamily="18" charset="0"/>
              </a:rPr>
              <a:t>Effective coordination with other operational agencies.</a:t>
            </a:r>
          </a:p>
          <a:p>
            <a:pPr marL="342891" indent="-342891" algn="just">
              <a:lnSpc>
                <a:spcPct val="150000"/>
              </a:lnSpc>
              <a:buFont typeface="Wingdings" panose="05000000000000000000" pitchFamily="2" charset="2"/>
              <a:buChar char="Ø"/>
            </a:pPr>
            <a:r>
              <a:rPr lang="en-US" sz="2400" dirty="0">
                <a:latin typeface="Open Sans Semibold"/>
                <a:cs typeface="Times New Roman" panose="02020603050405020304" pitchFamily="18" charset="0"/>
              </a:rPr>
              <a:t>Brain storming on capacity building for such unexpected disaster situations.</a:t>
            </a:r>
          </a:p>
          <a:p>
            <a:endParaRPr lang="en-IN" sz="2400" dirty="0">
              <a:latin typeface="Open Sans Semibold"/>
            </a:endParaRPr>
          </a:p>
        </p:txBody>
      </p:sp>
    </p:spTree>
    <p:extLst>
      <p:ext uri="{BB962C8B-B14F-4D97-AF65-F5344CB8AC3E}">
        <p14:creationId xmlns:p14="http://schemas.microsoft.com/office/powerpoint/2010/main" val="2420328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250" y="2844239"/>
            <a:ext cx="4802819" cy="1168468"/>
          </a:xfrm>
          <a:solidFill>
            <a:srgbClr val="FF0000"/>
          </a:solidFill>
        </p:spPr>
        <p:txBody>
          <a:bodyPr>
            <a:normAutofit/>
          </a:bodyPr>
          <a:lstStyle/>
          <a:p>
            <a:pPr algn="ctr"/>
            <a:r>
              <a:rPr lang="en-US" sz="5333" b="1" dirty="0">
                <a:solidFill>
                  <a:schemeClr val="bg1"/>
                </a:solidFill>
                <a:effectLst>
                  <a:outerShdw blurRad="38100" dist="38100" dir="2700000" algn="tl">
                    <a:srgbClr val="000000">
                      <a:alpha val="43137"/>
                    </a:srgbClr>
                  </a:outerShdw>
                </a:effectLst>
                <a:latin typeface="Open Sans Semibold"/>
                <a:cs typeface="Times New Roman" pitchFamily="18" charset="0"/>
              </a:rPr>
              <a:t>Review</a:t>
            </a:r>
          </a:p>
        </p:txBody>
      </p:sp>
      <p:sp>
        <p:nvSpPr>
          <p:cNvPr id="3" name="Content Placeholder 2"/>
          <p:cNvSpPr>
            <a:spLocks noGrp="1"/>
          </p:cNvSpPr>
          <p:nvPr>
            <p:ph idx="1"/>
          </p:nvPr>
        </p:nvSpPr>
        <p:spPr>
          <a:xfrm>
            <a:off x="6096000" y="2225577"/>
            <a:ext cx="5815584" cy="2541732"/>
          </a:xfrm>
        </p:spPr>
        <p:txBody>
          <a:bodyPr>
            <a:normAutofit/>
          </a:bodyPr>
          <a:lstStyle/>
          <a:p>
            <a:pPr marL="110064" indent="0">
              <a:buNone/>
            </a:pPr>
            <a:r>
              <a:rPr lang="en-US" sz="3733" dirty="0"/>
              <a:t> </a:t>
            </a:r>
            <a:r>
              <a:rPr lang="en-US" sz="2400" dirty="0">
                <a:latin typeface="Open Sans Semibold"/>
              </a:rPr>
              <a:t>After the completion of lecture you learnt the followings.</a:t>
            </a:r>
          </a:p>
          <a:p>
            <a:r>
              <a:rPr lang="en-US" sz="2400" dirty="0">
                <a:latin typeface="Open Sans Semibold"/>
                <a:cs typeface="Times New Roman" pitchFamily="18" charset="0"/>
              </a:rPr>
              <a:t>Hill Cliff Rescue Operation At Palakkad, Kerala</a:t>
            </a:r>
          </a:p>
          <a:p>
            <a:r>
              <a:rPr lang="en-US" sz="2400" dirty="0" err="1">
                <a:latin typeface="Open Sans Semibold"/>
                <a:cs typeface="Times New Roman" pitchFamily="18" charset="0"/>
              </a:rPr>
              <a:t>Deoghar</a:t>
            </a:r>
            <a:r>
              <a:rPr lang="en-US" sz="2400" dirty="0">
                <a:latin typeface="Open Sans Semibold"/>
                <a:cs typeface="Times New Roman" pitchFamily="18" charset="0"/>
              </a:rPr>
              <a:t> Ropeway Mishap, Jharkhand</a:t>
            </a:r>
            <a:endParaRPr lang="en-IN" sz="2400" dirty="0">
              <a:latin typeface="Open Sans Semibold"/>
              <a:cs typeface="Times New Roman" pitchFamily="18" charset="0"/>
            </a:endParaRPr>
          </a:p>
          <a:p>
            <a:pPr marL="0" indent="0">
              <a:buNone/>
            </a:pPr>
            <a:endParaRPr lang="en-US" sz="3733" dirty="0">
              <a:solidFill>
                <a:schemeClr val="tx2">
                  <a:satMod val="130000"/>
                </a:schemeClr>
              </a:solidFill>
              <a:effectLst>
                <a:outerShdw blurRad="50000" dist="30000" dir="5400000" algn="tl" rotWithShape="0">
                  <a:srgbClr val="000000">
                    <a:alpha val="30000"/>
                  </a:srgbClr>
                </a:outerShdw>
              </a:effectLst>
            </a:endParaRPr>
          </a:p>
          <a:p>
            <a:endParaRPr lang="en-IN" sz="3733" dirty="0">
              <a:solidFill>
                <a:schemeClr val="tx2">
                  <a:satMod val="130000"/>
                </a:schemeClr>
              </a:solidFill>
              <a:effectLst>
                <a:outerShdw blurRad="50000" dist="30000" dir="5400000" algn="tl" rotWithShape="0">
                  <a:srgbClr val="000000">
                    <a:alpha val="30000"/>
                  </a:srgbClr>
                </a:outerShdw>
              </a:effectLst>
            </a:endParaRPr>
          </a:p>
          <a:p>
            <a:pPr>
              <a:buNone/>
            </a:pPr>
            <a:endParaRPr lang="en-US" sz="3733" dirty="0"/>
          </a:p>
          <a:p>
            <a:pPr marL="609585" indent="-609585"/>
            <a:endParaRPr lang="en-IN" sz="3733" dirty="0"/>
          </a:p>
          <a:p>
            <a:pPr marL="609585" indent="-609585"/>
            <a:endParaRPr lang="en-IN" sz="3733" dirty="0"/>
          </a:p>
          <a:p>
            <a:pPr marL="609585" indent="-609585"/>
            <a:endParaRPr lang="en-IN" sz="3733" dirty="0"/>
          </a:p>
          <a:p>
            <a:pPr marL="609585" indent="-609585"/>
            <a:endParaRPr lang="en-IN" sz="3733" dirty="0"/>
          </a:p>
          <a:p>
            <a:pPr marL="685783" indent="-685783">
              <a:buFont typeface="Wingdings" panose="05000000000000000000" pitchFamily="2" charset="2"/>
              <a:buChar char="Ø"/>
            </a:pPr>
            <a:endParaRPr lang="en-US" sz="3733" dirty="0"/>
          </a:p>
        </p:txBody>
      </p:sp>
    </p:spTree>
    <p:extLst>
      <p:ext uri="{BB962C8B-B14F-4D97-AF65-F5344CB8AC3E}">
        <p14:creationId xmlns:p14="http://schemas.microsoft.com/office/powerpoint/2010/main" val="3390748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499" y="1796819"/>
            <a:ext cx="9332416" cy="2057400"/>
          </a:xfrm>
          <a:solidFill>
            <a:srgbClr val="FF0000"/>
          </a:solidFill>
        </p:spPr>
        <p:txBody>
          <a:bodyPr>
            <a:normAutofit/>
          </a:bodyPr>
          <a:lstStyle/>
          <a:p>
            <a:pPr algn="ctr"/>
            <a:r>
              <a:rPr lang="en-US" sz="8000" b="1" dirty="0">
                <a:solidFill>
                  <a:schemeClr val="bg1"/>
                </a:solidFill>
                <a:effectLst>
                  <a:outerShdw blurRad="38100" dist="38100" dir="2700000" algn="tl">
                    <a:srgbClr val="000000">
                      <a:alpha val="43137"/>
                    </a:srgbClr>
                  </a:outerShdw>
                </a:effectLst>
                <a:latin typeface="Open Sans Semibold"/>
                <a:cs typeface="Times New Roman" pitchFamily="18" charset="0"/>
              </a:rPr>
              <a:t>Any Question ?</a:t>
            </a:r>
          </a:p>
        </p:txBody>
      </p:sp>
    </p:spTree>
    <p:extLst>
      <p:ext uri="{BB962C8B-B14F-4D97-AF65-F5344CB8AC3E}">
        <p14:creationId xmlns:p14="http://schemas.microsoft.com/office/powerpoint/2010/main" val="1357878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5999" y="1825625"/>
            <a:ext cx="5826711" cy="4351338"/>
          </a:xfrm>
        </p:spPr>
        <p:txBody>
          <a:bodyPr>
            <a:normAutofit/>
          </a:bodyPr>
          <a:lstStyle/>
          <a:p>
            <a:pPr marL="0" indent="0">
              <a:buNone/>
            </a:pPr>
            <a:r>
              <a:rPr lang="en-US" b="1" dirty="0">
                <a:latin typeface="Open Sans Semibold"/>
              </a:rPr>
              <a:t>Ques:- 1 How would you construct an improvised anchor system ?</a:t>
            </a:r>
          </a:p>
          <a:p>
            <a:pPr marL="0" indent="0">
              <a:buNone/>
            </a:pPr>
            <a:endParaRPr lang="en-US" dirty="0">
              <a:latin typeface="Open Sans Semibold"/>
            </a:endParaRPr>
          </a:p>
          <a:p>
            <a:pPr marL="0" indent="0">
              <a:buNone/>
            </a:pPr>
            <a:endParaRPr lang="en-US" dirty="0">
              <a:latin typeface="Open Sans Semibold"/>
            </a:endParaRPr>
          </a:p>
          <a:p>
            <a:pPr marL="0" indent="0">
              <a:buNone/>
            </a:pPr>
            <a:r>
              <a:rPr lang="en-US" b="1" dirty="0">
                <a:latin typeface="Open Sans Semibold"/>
              </a:rPr>
              <a:t>Ques:- 2 List out the knots &amp; hitches used for Rope Rescue ?</a:t>
            </a:r>
            <a:endParaRPr lang="en-US" dirty="0">
              <a:latin typeface="Open Sans Semibold"/>
            </a:endParaRPr>
          </a:p>
          <a:p>
            <a:pPr marL="0" indent="0">
              <a:buNone/>
            </a:pPr>
            <a:endParaRPr lang="en-IN" dirty="0"/>
          </a:p>
        </p:txBody>
      </p:sp>
      <p:sp>
        <p:nvSpPr>
          <p:cNvPr id="4" name="Title 1">
            <a:extLst>
              <a:ext uri="{FF2B5EF4-FFF2-40B4-BE49-F238E27FC236}">
                <a16:creationId xmlns:a16="http://schemas.microsoft.com/office/drawing/2014/main" id="{063B4179-12C0-197A-CE34-E0B66CD05E14}"/>
              </a:ext>
            </a:extLst>
          </p:cNvPr>
          <p:cNvSpPr txBox="1">
            <a:spLocks noGrp="1" noChangeArrowheads="1"/>
          </p:cNvSpPr>
          <p:nvPr>
            <p:ph type="title"/>
          </p:nvPr>
        </p:nvSpPr>
        <p:spPr>
          <a:xfrm>
            <a:off x="323295" y="2841995"/>
            <a:ext cx="5491579" cy="1325563"/>
          </a:xfrm>
          <a:prstGeom prst="rect">
            <a:avLst/>
          </a:prstGeom>
          <a:solidFill>
            <a:srgbClr val="FF0000"/>
          </a:solidFill>
        </p:spPr>
        <p:txBody>
          <a:bodyPr vert="horz" lIns="121920" tIns="60960" rIns="121920" bIns="6096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en-IN" sz="3733" b="1" dirty="0">
                <a:cs typeface="Times New Roman" pitchFamily="18" charset="0"/>
              </a:rPr>
            </a:br>
            <a:r>
              <a:rPr lang="en-IN" b="1" dirty="0">
                <a:solidFill>
                  <a:schemeClr val="bg1"/>
                </a:solidFill>
                <a:latin typeface="Open Sans Semibold"/>
                <a:cs typeface="Times New Roman" pitchFamily="18" charset="0"/>
              </a:rPr>
              <a:t>EVALUATION</a:t>
            </a:r>
            <a:br>
              <a:rPr lang="en-IN" b="1" u="sng" dirty="0">
                <a:solidFill>
                  <a:schemeClr val="bg1"/>
                </a:solidFill>
                <a:latin typeface="Open Sans Semibold"/>
                <a:cs typeface="Times New Roman" pitchFamily="18" charset="0"/>
              </a:rPr>
            </a:br>
            <a:endParaRPr lang="en-IN" altLang="en-US" b="1" dirty="0">
              <a:solidFill>
                <a:schemeClr val="bg1"/>
              </a:solidFill>
              <a:latin typeface="Open Sans Semibold"/>
            </a:endParaRPr>
          </a:p>
        </p:txBody>
      </p:sp>
    </p:spTree>
    <p:extLst>
      <p:ext uri="{BB962C8B-B14F-4D97-AF65-F5344CB8AC3E}">
        <p14:creationId xmlns:p14="http://schemas.microsoft.com/office/powerpoint/2010/main" val="66590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0"/>
            <a:ext cx="12039600" cy="6781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360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3600"/>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a:xfrm>
            <a:off x="9026237" y="6370638"/>
            <a:ext cx="2743200" cy="365125"/>
          </a:xfrm>
        </p:spPr>
        <p:txBody>
          <a:bodyPr/>
          <a:lstStyle/>
          <a:p>
            <a:fld id="{2BB1E14F-796C-409E-9B94-89634ADD74DA}" type="slidenum">
              <a:rPr lang="en-IN" smtClean="0"/>
              <a:t>38</a:t>
            </a:fld>
            <a:endParaRPr lang="en-IN"/>
          </a:p>
        </p:txBody>
      </p:sp>
      <p:sp>
        <p:nvSpPr>
          <p:cNvPr id="5" name="Rounded Rectangle">
            <a:extLst>
              <a:ext uri="{FF2B5EF4-FFF2-40B4-BE49-F238E27FC236}">
                <a16:creationId xmlns:a16="http://schemas.microsoft.com/office/drawing/2014/main" id="{84E5656A-9707-D91F-731E-B05F3A2105A5}"/>
              </a:ext>
            </a:extLst>
          </p:cNvPr>
          <p:cNvSpPr/>
          <p:nvPr/>
        </p:nvSpPr>
        <p:spPr>
          <a:xfrm>
            <a:off x="4217365" y="145669"/>
            <a:ext cx="6805306" cy="6261862"/>
          </a:xfrm>
          <a:prstGeom prst="roundRect">
            <a:avLst>
              <a:gd name="adj" fmla="val 1583"/>
            </a:avLst>
          </a:prstGeom>
          <a:solidFill>
            <a:srgbClr val="EAEAEA"/>
          </a:solidFill>
          <a:ln w="12700">
            <a:miter lim="400000"/>
          </a:ln>
        </p:spPr>
        <p:txBody>
          <a:bodyPr lIns="39142" tIns="39142" rIns="39142" bIns="39142"/>
          <a:lstStyle/>
          <a:p>
            <a:endParaRPr sz="2400">
              <a:latin typeface="Open Sans"/>
            </a:endParaRPr>
          </a:p>
        </p:txBody>
      </p:sp>
      <p:sp>
        <p:nvSpPr>
          <p:cNvPr id="6" name="Duties of…">
            <a:extLst>
              <a:ext uri="{FF2B5EF4-FFF2-40B4-BE49-F238E27FC236}">
                <a16:creationId xmlns:a16="http://schemas.microsoft.com/office/drawing/2014/main" id="{848F74B0-1F3A-240E-68E6-62D0EC9F3863}"/>
              </a:ext>
            </a:extLst>
          </p:cNvPr>
          <p:cNvSpPr txBox="1"/>
          <p:nvPr/>
        </p:nvSpPr>
        <p:spPr>
          <a:xfrm>
            <a:off x="339567" y="3230214"/>
            <a:ext cx="3724569" cy="694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2" tIns="39142" rIns="39142" bIns="39142">
            <a:spAutoFit/>
          </a:bodyPr>
          <a:lstStyle/>
          <a:p>
            <a:pPr algn="ctr"/>
            <a:r>
              <a:rPr lang="en-US" sz="4000" b="1" dirty="0">
                <a:latin typeface="Open sans"/>
              </a:rPr>
              <a:t>THANK YOU </a:t>
            </a:r>
            <a:r>
              <a:rPr lang="en-US" sz="4000" dirty="0">
                <a:latin typeface="Open sans"/>
              </a:rPr>
              <a:t> </a:t>
            </a:r>
          </a:p>
        </p:txBody>
      </p:sp>
      <p:pic>
        <p:nvPicPr>
          <p:cNvPr id="4" name="Picture 3">
            <a:extLst>
              <a:ext uri="{FF2B5EF4-FFF2-40B4-BE49-F238E27FC236}">
                <a16:creationId xmlns:a16="http://schemas.microsoft.com/office/drawing/2014/main" id="{C545DFA0-FA40-1268-9BDA-EE87700A3D9C}"/>
              </a:ext>
            </a:extLst>
          </p:cNvPr>
          <p:cNvPicPr>
            <a:picLocks noChangeAspect="1"/>
          </p:cNvPicPr>
          <p:nvPr/>
        </p:nvPicPr>
        <p:blipFill>
          <a:blip r:embed="rId2"/>
          <a:stretch>
            <a:fillRect/>
          </a:stretch>
        </p:blipFill>
        <p:spPr>
          <a:xfrm>
            <a:off x="1" y="0"/>
            <a:ext cx="2440349" cy="1463018"/>
          </a:xfrm>
          <a:prstGeom prst="rect">
            <a:avLst/>
          </a:prstGeom>
          <a:noFill/>
          <a:ln>
            <a:noFill/>
          </a:ln>
        </p:spPr>
      </p:pic>
      <p:pic>
        <p:nvPicPr>
          <p:cNvPr id="7" name="Picture 6">
            <a:extLst>
              <a:ext uri="{FF2B5EF4-FFF2-40B4-BE49-F238E27FC236}">
                <a16:creationId xmlns:a16="http://schemas.microsoft.com/office/drawing/2014/main" id="{F775644E-1651-5CBA-BB13-D20A48592C3F}"/>
              </a:ext>
            </a:extLst>
          </p:cNvPr>
          <p:cNvPicPr>
            <a:picLocks noChangeAspect="1"/>
          </p:cNvPicPr>
          <p:nvPr/>
        </p:nvPicPr>
        <p:blipFill>
          <a:blip r:embed="rId3"/>
          <a:stretch>
            <a:fillRect/>
          </a:stretch>
        </p:blipFill>
        <p:spPr>
          <a:xfrm>
            <a:off x="10817618" y="6619"/>
            <a:ext cx="1387082" cy="1227775"/>
          </a:xfrm>
          <a:prstGeom prst="rect">
            <a:avLst/>
          </a:prstGeom>
          <a:noFill/>
          <a:ln>
            <a:noFill/>
          </a:ln>
        </p:spPr>
      </p:pic>
      <p:pic>
        <p:nvPicPr>
          <p:cNvPr id="8" name="Picture 7">
            <a:extLst>
              <a:ext uri="{FF2B5EF4-FFF2-40B4-BE49-F238E27FC236}">
                <a16:creationId xmlns:a16="http://schemas.microsoft.com/office/drawing/2014/main" id="{B34CA96A-DBE4-90D4-F8B7-34DFA0DBB891}"/>
              </a:ext>
            </a:extLst>
          </p:cNvPr>
          <p:cNvPicPr>
            <a:picLocks noChangeAspect="1"/>
          </p:cNvPicPr>
          <p:nvPr/>
        </p:nvPicPr>
        <p:blipFill>
          <a:blip r:embed="rId3"/>
          <a:stretch>
            <a:fillRect/>
          </a:stretch>
        </p:blipFill>
        <p:spPr>
          <a:xfrm>
            <a:off x="4517493" y="633032"/>
            <a:ext cx="5739388" cy="5349050"/>
          </a:xfrm>
          <a:prstGeom prst="rect">
            <a:avLst/>
          </a:prstGeom>
          <a:noFill/>
          <a:ln>
            <a:noFill/>
          </a:ln>
        </p:spPr>
      </p:pic>
    </p:spTree>
    <p:extLst>
      <p:ext uri="{BB962C8B-B14F-4D97-AF65-F5344CB8AC3E}">
        <p14:creationId xmlns:p14="http://schemas.microsoft.com/office/powerpoint/2010/main" val="1708063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7881" y="1047734"/>
            <a:ext cx="6386841" cy="4855125"/>
          </a:xfrm>
        </p:spPr>
        <p:txBody>
          <a:bodyPr>
            <a:normAutofit/>
          </a:bodyPr>
          <a:lstStyle/>
          <a:p>
            <a:pPr algn="just"/>
            <a:r>
              <a:rPr lang="en-GB" sz="2933" dirty="0">
                <a:solidFill>
                  <a:srgbClr val="FF0000"/>
                </a:solidFill>
              </a:rPr>
              <a:t> </a:t>
            </a:r>
            <a:r>
              <a:rPr lang="en-GB" sz="2400" dirty="0">
                <a:latin typeface="Open Sans Semibold"/>
                <a:ea typeface="+mn-ea"/>
                <a:cs typeface="Times New Roman" pitchFamily="18" charset="0"/>
              </a:rPr>
              <a:t>1. On 07.02.2022 at about 1500 hrs Babu N aged </a:t>
            </a:r>
            <a:r>
              <a:rPr lang="en-US" sz="2400" dirty="0">
                <a:latin typeface="Open Sans Semibold"/>
                <a:ea typeface="+mn-ea"/>
                <a:cs typeface="Times New Roman" pitchFamily="18" charset="0"/>
              </a:rPr>
              <a:t>23 year along with his two friends went trekking at </a:t>
            </a:r>
            <a:r>
              <a:rPr lang="en-US" sz="2400" dirty="0" err="1">
                <a:latin typeface="Open Sans Semibold"/>
                <a:ea typeface="+mn-ea"/>
                <a:cs typeface="Times New Roman" pitchFamily="18" charset="0"/>
              </a:rPr>
              <a:t>kurumbachi</a:t>
            </a:r>
            <a:r>
              <a:rPr lang="en-US" sz="2400" dirty="0">
                <a:latin typeface="Open Sans Semibold"/>
                <a:ea typeface="+mn-ea"/>
                <a:cs typeface="Times New Roman" pitchFamily="18" charset="0"/>
              </a:rPr>
              <a:t>  hill  </a:t>
            </a:r>
            <a:r>
              <a:rPr lang="en-US" sz="2400" dirty="0" err="1">
                <a:latin typeface="Open Sans Semibold"/>
                <a:ea typeface="+mn-ea"/>
                <a:cs typeface="Times New Roman" pitchFamily="18" charset="0"/>
              </a:rPr>
              <a:t>Malampuzha</a:t>
            </a:r>
            <a:r>
              <a:rPr lang="en-US" sz="2400" dirty="0">
                <a:latin typeface="Open Sans Semibold"/>
                <a:ea typeface="+mn-ea"/>
                <a:cs typeface="Times New Roman" pitchFamily="18" charset="0"/>
              </a:rPr>
              <a:t>, Palakkad </a:t>
            </a:r>
            <a:r>
              <a:rPr lang="en-US" sz="2400" dirty="0" err="1">
                <a:latin typeface="Open Sans Semibold"/>
                <a:ea typeface="+mn-ea"/>
                <a:cs typeface="Times New Roman" pitchFamily="18" charset="0"/>
              </a:rPr>
              <a:t>distict</a:t>
            </a:r>
            <a:r>
              <a:rPr lang="en-US" sz="2400" dirty="0">
                <a:latin typeface="Open Sans Semibold"/>
                <a:ea typeface="+mn-ea"/>
                <a:cs typeface="Times New Roman" pitchFamily="18" charset="0"/>
              </a:rPr>
              <a:t>. </a:t>
            </a:r>
            <a:br>
              <a:rPr lang="en-US" sz="2400" dirty="0">
                <a:latin typeface="Open Sans Semibold"/>
                <a:ea typeface="+mn-ea"/>
                <a:cs typeface="Times New Roman" pitchFamily="18" charset="0"/>
              </a:rPr>
            </a:br>
            <a:br>
              <a:rPr lang="en-US" sz="2400" dirty="0">
                <a:latin typeface="Open Sans Semibold"/>
                <a:ea typeface="+mn-ea"/>
                <a:cs typeface="Times New Roman" pitchFamily="18" charset="0"/>
              </a:rPr>
            </a:br>
            <a:r>
              <a:rPr lang="en-US" sz="2400" dirty="0">
                <a:latin typeface="Open Sans Semibold"/>
                <a:ea typeface="+mn-ea"/>
                <a:cs typeface="Times New Roman" pitchFamily="18" charset="0"/>
              </a:rPr>
              <a:t>2. During the trekking </a:t>
            </a:r>
            <a:r>
              <a:rPr lang="en-GB" sz="2400" dirty="0">
                <a:latin typeface="Open Sans Semibold"/>
                <a:ea typeface="+mn-ea"/>
                <a:cs typeface="Times New Roman" pitchFamily="18" charset="0"/>
              </a:rPr>
              <a:t>Babu N </a:t>
            </a:r>
            <a:r>
              <a:rPr lang="en-US" sz="2400" dirty="0">
                <a:latin typeface="Open Sans Semibold"/>
                <a:ea typeface="+mn-ea"/>
                <a:cs typeface="Times New Roman" pitchFamily="18" charset="0"/>
              </a:rPr>
              <a:t>was slipped and fell down from hill and got stuck in crevices. </a:t>
            </a:r>
            <a:br>
              <a:rPr lang="en-US" sz="2400" dirty="0">
                <a:latin typeface="Open Sans Semibold"/>
                <a:ea typeface="+mn-ea"/>
                <a:cs typeface="Times New Roman" pitchFamily="18" charset="0"/>
              </a:rPr>
            </a:br>
            <a:br>
              <a:rPr lang="en-US" sz="2400" dirty="0">
                <a:latin typeface="Open Sans Semibold"/>
                <a:ea typeface="+mn-ea"/>
                <a:cs typeface="Times New Roman" pitchFamily="18" charset="0"/>
              </a:rPr>
            </a:br>
            <a:r>
              <a:rPr lang="en-US" sz="2400" dirty="0">
                <a:latin typeface="Open Sans Semibold"/>
                <a:ea typeface="+mn-ea"/>
                <a:cs typeface="Times New Roman" pitchFamily="18" charset="0"/>
              </a:rPr>
              <a:t>3. </a:t>
            </a:r>
            <a:r>
              <a:rPr lang="en-GB" sz="2400" dirty="0">
                <a:latin typeface="Open Sans Semibold"/>
                <a:ea typeface="+mn-ea"/>
                <a:cs typeface="Times New Roman" pitchFamily="18" charset="0"/>
              </a:rPr>
              <a:t>On 08.02.2022,  </a:t>
            </a:r>
            <a:r>
              <a:rPr lang="en-US" sz="2400" dirty="0">
                <a:latin typeface="Open Sans Semibold"/>
                <a:ea typeface="+mn-ea"/>
                <a:cs typeface="Times New Roman" pitchFamily="18" charset="0"/>
              </a:rPr>
              <a:t>District collector, Palakkad</a:t>
            </a:r>
            <a:r>
              <a:rPr lang="en-GB" sz="2400" dirty="0">
                <a:latin typeface="Open Sans Semibold"/>
                <a:ea typeface="+mn-ea"/>
                <a:cs typeface="Times New Roman" pitchFamily="18" charset="0"/>
              </a:rPr>
              <a:t>  requested to NDRF Team to rescue trapped person.</a:t>
            </a:r>
          </a:p>
        </p:txBody>
      </p:sp>
      <p:sp>
        <p:nvSpPr>
          <p:cNvPr id="6" name="Title 1"/>
          <p:cNvSpPr txBox="1">
            <a:spLocks/>
          </p:cNvSpPr>
          <p:nvPr/>
        </p:nvSpPr>
        <p:spPr>
          <a:xfrm>
            <a:off x="153910" y="2471597"/>
            <a:ext cx="5142368" cy="1631494"/>
          </a:xfrm>
          <a:prstGeom prst="rect">
            <a:avLst/>
          </a:prstGeom>
          <a:solidFill>
            <a:srgbClr val="FF0000"/>
          </a:solidFill>
        </p:spPr>
        <p:txBody>
          <a:bodyPr vert="horz" lIns="121920" tIns="60960" rIns="121920" bIns="60960" rtlCol="0" anchor="ctr">
            <a:noAutofit/>
          </a:bodyPr>
          <a:lstStyle/>
          <a:p>
            <a:pPr algn="ctr" defTabSz="1219170">
              <a:spcBef>
                <a:spcPct val="0"/>
              </a:spcBef>
              <a:defRPr/>
            </a:pPr>
            <a:r>
              <a:rPr lang="en-US" sz="4000" b="1" dirty="0">
                <a:solidFill>
                  <a:schemeClr val="bg1"/>
                </a:solidFill>
                <a:latin typeface="Open Sans Semibold"/>
                <a:ea typeface="+mj-ea"/>
                <a:cs typeface="Times New Roman" pitchFamily="18" charset="0"/>
              </a:rPr>
              <a:t>Sequences of Events in Time Line</a:t>
            </a:r>
            <a:endParaRPr lang="en-US" sz="4000" dirty="0">
              <a:solidFill>
                <a:schemeClr val="bg1"/>
              </a:solidFill>
              <a:latin typeface="Open Sans Semibold"/>
              <a:ea typeface="+mj-ea"/>
              <a:cs typeface="Times New Roman" pitchFamily="18" charset="0"/>
            </a:endParaRPr>
          </a:p>
        </p:txBody>
      </p:sp>
      <p:sp>
        <p:nvSpPr>
          <p:cNvPr id="3" name="Content Placeholder 2"/>
          <p:cNvSpPr>
            <a:spLocks noGrp="1"/>
          </p:cNvSpPr>
          <p:nvPr>
            <p:ph idx="1"/>
          </p:nvPr>
        </p:nvSpPr>
        <p:spPr>
          <a:xfrm>
            <a:off x="14250154" y="1681959"/>
            <a:ext cx="3127280" cy="4351338"/>
          </a:xfrm>
        </p:spPr>
        <p:txBody>
          <a:bodyPr/>
          <a:lstStyle/>
          <a:p>
            <a:endParaRPr lang="en-IN" dirty="0"/>
          </a:p>
        </p:txBody>
      </p:sp>
    </p:spTree>
    <p:extLst>
      <p:ext uri="{BB962C8B-B14F-4D97-AF65-F5344CB8AC3E}">
        <p14:creationId xmlns:p14="http://schemas.microsoft.com/office/powerpoint/2010/main" val="1941912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43" y="3276245"/>
            <a:ext cx="5487692" cy="836712"/>
          </a:xfrm>
          <a:solidFill>
            <a:srgbClr val="FF0000"/>
          </a:solidFill>
        </p:spPr>
        <p:txBody>
          <a:bodyPr>
            <a:normAutofit/>
          </a:bodyPr>
          <a:lstStyle/>
          <a:p>
            <a:pPr algn="ctr"/>
            <a:r>
              <a:rPr lang="en-US" sz="4000" b="1" dirty="0">
                <a:solidFill>
                  <a:schemeClr val="bg1"/>
                </a:solidFill>
                <a:latin typeface="Open Sans Semibold"/>
              </a:rPr>
              <a:t>Location of victim</a:t>
            </a:r>
          </a:p>
        </p:txBody>
      </p:sp>
      <p:pic>
        <p:nvPicPr>
          <p:cNvPr id="1027" name="Picture 3"/>
          <p:cNvPicPr>
            <a:picLocks noGrp="1" noChangeAspect="1" noChangeArrowheads="1"/>
          </p:cNvPicPr>
          <p:nvPr>
            <p:ph idx="1"/>
          </p:nvPr>
        </p:nvPicPr>
        <p:blipFill>
          <a:blip r:embed="rId2">
            <a:lum bright="-6000" contrast="35000"/>
          </a:blip>
          <a:srcRect/>
          <a:stretch>
            <a:fillRect/>
          </a:stretch>
        </p:blipFill>
        <p:spPr bwMode="auto">
          <a:xfrm>
            <a:off x="5965794" y="1047745"/>
            <a:ext cx="6235301" cy="5429264"/>
          </a:xfrm>
          <a:prstGeom prst="rect">
            <a:avLst/>
          </a:prstGeom>
          <a:solidFill>
            <a:srgbClr val="92D050"/>
          </a:solidFill>
          <a:ln w="9525">
            <a:noFill/>
            <a:miter lim="800000"/>
            <a:headEnd/>
            <a:tailEnd/>
          </a:ln>
          <a:effectLst/>
        </p:spPr>
      </p:pic>
      <p:sp>
        <p:nvSpPr>
          <p:cNvPr id="7" name="Flowchart: Process 6"/>
          <p:cNvSpPr/>
          <p:nvPr/>
        </p:nvSpPr>
        <p:spPr>
          <a:xfrm>
            <a:off x="6264676" y="3952872"/>
            <a:ext cx="2293398" cy="761171"/>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LOCATION OF VICTIM</a:t>
            </a:r>
            <a:endParaRPr lang="en-US" sz="2400" dirty="0">
              <a:solidFill>
                <a:srgbClr val="00B050"/>
              </a:solidFill>
            </a:endParaRPr>
          </a:p>
        </p:txBody>
      </p:sp>
      <p:sp>
        <p:nvSpPr>
          <p:cNvPr id="10" name="Down Arrow 9"/>
          <p:cNvSpPr/>
          <p:nvPr/>
        </p:nvSpPr>
        <p:spPr>
          <a:xfrm>
            <a:off x="5810248" y="1238235"/>
            <a:ext cx="285752" cy="2190765"/>
          </a:xfrm>
          <a:prstGeom prst="down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p>
        </p:txBody>
      </p:sp>
      <p:sp>
        <p:nvSpPr>
          <p:cNvPr id="12" name="Up Arrow 11"/>
          <p:cNvSpPr/>
          <p:nvPr/>
        </p:nvSpPr>
        <p:spPr>
          <a:xfrm>
            <a:off x="7048507" y="5143512"/>
            <a:ext cx="285752" cy="142873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dirty="0">
              <a:latin typeface="Arial" pitchFamily="34" charset="0"/>
              <a:cs typeface="Arial" pitchFamily="34" charset="0"/>
            </a:endParaRPr>
          </a:p>
        </p:txBody>
      </p:sp>
      <p:sp>
        <p:nvSpPr>
          <p:cNvPr id="11" name="Rectangle 10"/>
          <p:cNvSpPr/>
          <p:nvPr/>
        </p:nvSpPr>
        <p:spPr>
          <a:xfrm>
            <a:off x="6096000" y="1238235"/>
            <a:ext cx="1524011" cy="1143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300 </a:t>
            </a:r>
            <a:r>
              <a:rPr lang="en-IN" sz="2400" dirty="0" err="1"/>
              <a:t>mtr</a:t>
            </a:r>
            <a:r>
              <a:rPr lang="en-IN" sz="2400" dirty="0"/>
              <a:t> from top </a:t>
            </a:r>
            <a:endParaRPr lang="en-US" sz="2400" dirty="0"/>
          </a:p>
        </p:txBody>
      </p:sp>
      <p:sp>
        <p:nvSpPr>
          <p:cNvPr id="13" name="Rectangle 12"/>
          <p:cNvSpPr/>
          <p:nvPr/>
        </p:nvSpPr>
        <p:spPr>
          <a:xfrm>
            <a:off x="7429509" y="5810267"/>
            <a:ext cx="1714512" cy="666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dirty="0"/>
              <a:t>1200 </a:t>
            </a:r>
            <a:r>
              <a:rPr lang="en-IN" sz="2400" dirty="0" err="1"/>
              <a:t>mtr</a:t>
            </a:r>
            <a:r>
              <a:rPr lang="en-IN" sz="2400" dirty="0"/>
              <a:t> from base </a:t>
            </a:r>
            <a:endParaRPr lang="en-US" sz="2400" dirty="0"/>
          </a:p>
        </p:txBody>
      </p:sp>
    </p:spTree>
    <p:extLst>
      <p:ext uri="{BB962C8B-B14F-4D97-AF65-F5344CB8AC3E}">
        <p14:creationId xmlns:p14="http://schemas.microsoft.com/office/powerpoint/2010/main" val="64508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083" y="2790715"/>
            <a:ext cx="5956917" cy="1276569"/>
          </a:xfrm>
          <a:solidFill>
            <a:srgbClr val="FF0000"/>
          </a:solidFill>
        </p:spPr>
        <p:txBody>
          <a:bodyPr>
            <a:noAutofit/>
          </a:bodyPr>
          <a:lstStyle/>
          <a:p>
            <a:r>
              <a:rPr lang="en-US" sz="4000" b="1" dirty="0">
                <a:solidFill>
                  <a:schemeClr val="bg1"/>
                </a:solidFill>
                <a:latin typeface="Open Sans Semibold"/>
                <a:cs typeface="Times New Roman" pitchFamily="18" charset="0"/>
              </a:rPr>
              <a:t>Sequences of Events in Time Line</a:t>
            </a:r>
            <a:endParaRPr lang="en-US" sz="4000" dirty="0">
              <a:solidFill>
                <a:schemeClr val="bg1"/>
              </a:solidFill>
              <a:latin typeface="Open Sans Semibold"/>
              <a:cs typeface="Times New Roman" pitchFamily="18" charset="0"/>
            </a:endParaRPr>
          </a:p>
        </p:txBody>
      </p:sp>
      <p:sp>
        <p:nvSpPr>
          <p:cNvPr id="3" name="Subtitle 2"/>
          <p:cNvSpPr>
            <a:spLocks noGrp="1"/>
          </p:cNvSpPr>
          <p:nvPr>
            <p:ph type="subTitle" idx="1"/>
          </p:nvPr>
        </p:nvSpPr>
        <p:spPr>
          <a:xfrm>
            <a:off x="6374167" y="1925153"/>
            <a:ext cx="5588430" cy="3007692"/>
          </a:xfrm>
        </p:spPr>
        <p:txBody>
          <a:bodyPr>
            <a:normAutofit/>
          </a:bodyPr>
          <a:lstStyle/>
          <a:p>
            <a:pPr algn="just">
              <a:buFont typeface="Arial" pitchFamily="34" charset="0"/>
              <a:buChar char="•"/>
            </a:pPr>
            <a:r>
              <a:rPr lang="en-GB" sz="2933" dirty="0">
                <a:latin typeface="+mj-lt"/>
                <a:cs typeface="Times New Roman" pitchFamily="18" charset="0"/>
              </a:rPr>
              <a:t> </a:t>
            </a:r>
            <a:r>
              <a:rPr lang="en-GB" dirty="0">
                <a:latin typeface="Open Sans Semibold"/>
                <a:cs typeface="Times New Roman" pitchFamily="18" charset="0"/>
              </a:rPr>
              <a:t>On 08.02.2022 </a:t>
            </a:r>
            <a:r>
              <a:rPr lang="en-US" dirty="0">
                <a:latin typeface="Open Sans Semibold"/>
                <a:cs typeface="Times New Roman" pitchFamily="18" charset="0"/>
              </a:rPr>
              <a:t>at about 1206 hrs a team from PPT </a:t>
            </a:r>
            <a:r>
              <a:rPr lang="en-US" dirty="0" err="1">
                <a:latin typeface="Open Sans Semibold"/>
                <a:cs typeface="Times New Roman" pitchFamily="18" charset="0"/>
              </a:rPr>
              <a:t>Thrissur</a:t>
            </a:r>
            <a:r>
              <a:rPr lang="en-US" dirty="0">
                <a:latin typeface="Open Sans Semibold"/>
                <a:cs typeface="Times New Roman" pitchFamily="18" charset="0"/>
              </a:rPr>
              <a:t> consist of 15 Personnel (01 SO + 14 ORs) reached base of Operation </a:t>
            </a:r>
            <a:r>
              <a:rPr lang="en-US" dirty="0" err="1">
                <a:latin typeface="Open Sans Semibold"/>
                <a:cs typeface="Arial" panose="020B0604020202020204" pitchFamily="34" charset="0"/>
              </a:rPr>
              <a:t>kurumbachi</a:t>
            </a:r>
            <a:r>
              <a:rPr lang="en-US" dirty="0">
                <a:latin typeface="Open Sans Semibold"/>
                <a:cs typeface="Arial" panose="020B0604020202020204" pitchFamily="34" charset="0"/>
              </a:rPr>
              <a:t>  hill  </a:t>
            </a:r>
            <a:r>
              <a:rPr lang="en-US" dirty="0" err="1">
                <a:latin typeface="Open Sans Semibold"/>
                <a:cs typeface="Arial" panose="020B0604020202020204" pitchFamily="34" charset="0"/>
              </a:rPr>
              <a:t>Malampuzha</a:t>
            </a:r>
            <a:r>
              <a:rPr lang="en-US" dirty="0">
                <a:latin typeface="Open Sans Semibold"/>
                <a:cs typeface="Arial" panose="020B0604020202020204" pitchFamily="34" charset="0"/>
              </a:rPr>
              <a:t>, </a:t>
            </a:r>
            <a:r>
              <a:rPr lang="en-US" dirty="0" err="1">
                <a:latin typeface="Open Sans Semibold"/>
                <a:cs typeface="Arial" panose="020B0604020202020204" pitchFamily="34" charset="0"/>
              </a:rPr>
              <a:t>Palakkad</a:t>
            </a:r>
            <a:r>
              <a:rPr lang="en-US" dirty="0">
                <a:latin typeface="Open Sans Semibold"/>
                <a:cs typeface="Arial" panose="020B0604020202020204" pitchFamily="34" charset="0"/>
              </a:rPr>
              <a:t> district</a:t>
            </a:r>
            <a:r>
              <a:rPr lang="en-US" dirty="0">
                <a:latin typeface="Open Sans Semibold"/>
                <a:cs typeface="Times New Roman" pitchFamily="18" charset="0"/>
              </a:rPr>
              <a:t> and started Ops at 1220 hrs along with Forest Guard, Fire Force and Civil Defense. </a:t>
            </a:r>
          </a:p>
          <a:p>
            <a:pPr algn="just"/>
            <a:endParaRPr lang="en-GB" sz="2600" dirty="0">
              <a:latin typeface="Open Sans Semibold"/>
              <a:cs typeface="Times New Roman" pitchFamily="18" charset="0"/>
            </a:endParaRPr>
          </a:p>
          <a:p>
            <a:pPr algn="just"/>
            <a:endParaRPr lang="en-US" dirty="0">
              <a:solidFill>
                <a:schemeClr val="tx1"/>
              </a:solidFill>
            </a:endParaRPr>
          </a:p>
        </p:txBody>
      </p:sp>
    </p:spTree>
    <p:extLst>
      <p:ext uri="{BB962C8B-B14F-4D97-AF65-F5344CB8AC3E}">
        <p14:creationId xmlns:p14="http://schemas.microsoft.com/office/powerpoint/2010/main" val="18491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4086" y="2698812"/>
            <a:ext cx="4944862" cy="1491447"/>
          </a:xfrm>
          <a:solidFill>
            <a:srgbClr val="FF0000"/>
          </a:solidFill>
        </p:spPr>
        <p:txBody>
          <a:bodyPr>
            <a:normAutofit/>
          </a:bodyPr>
          <a:lstStyle/>
          <a:p>
            <a:r>
              <a:rPr lang="en-US" sz="4000" b="1" dirty="0">
                <a:solidFill>
                  <a:schemeClr val="bg1"/>
                </a:solidFill>
                <a:latin typeface="Open Sans Semibold"/>
                <a:cs typeface="Times New Roman" pitchFamily="18" charset="0"/>
              </a:rPr>
              <a:t>Sequences of Events in Time Line</a:t>
            </a:r>
            <a:endParaRPr lang="en-US" sz="4000" dirty="0">
              <a:solidFill>
                <a:schemeClr val="bg1"/>
              </a:solidFill>
              <a:latin typeface="Open Sans Semibold"/>
              <a:cs typeface="Times New Roman" pitchFamily="18" charset="0"/>
            </a:endParaRPr>
          </a:p>
        </p:txBody>
      </p:sp>
      <p:sp>
        <p:nvSpPr>
          <p:cNvPr id="3" name="Subtitle 2"/>
          <p:cNvSpPr>
            <a:spLocks noGrp="1"/>
          </p:cNvSpPr>
          <p:nvPr>
            <p:ph type="subTitle" idx="1"/>
          </p:nvPr>
        </p:nvSpPr>
        <p:spPr>
          <a:xfrm>
            <a:off x="5743853" y="1267280"/>
            <a:ext cx="6355120" cy="4352286"/>
          </a:xfrm>
        </p:spPr>
        <p:txBody>
          <a:bodyPr>
            <a:normAutofit/>
          </a:bodyPr>
          <a:lstStyle/>
          <a:p>
            <a:pPr algn="just">
              <a:buFont typeface="Arial" pitchFamily="34" charset="0"/>
              <a:buChar char="•"/>
            </a:pPr>
            <a:r>
              <a:rPr lang="en-GB" dirty="0">
                <a:latin typeface="Times New Roman" pitchFamily="18" charset="0"/>
                <a:cs typeface="Times New Roman" pitchFamily="18" charset="0"/>
              </a:rPr>
              <a:t> </a:t>
            </a:r>
            <a:r>
              <a:rPr lang="en-GB" dirty="0">
                <a:latin typeface="Open Sans Semibold"/>
                <a:cs typeface="Times New Roman" pitchFamily="18" charset="0"/>
              </a:rPr>
              <a:t>Team tried to reach to the top of hill through forest to make access to the victim, but to failing of light the pace of the team was reduced and team continuously climbing even in the night and reached the hill top on 09.02.2022 </a:t>
            </a:r>
            <a:r>
              <a:rPr lang="en-US" dirty="0">
                <a:latin typeface="Open Sans Semibold"/>
                <a:cs typeface="Times New Roman" pitchFamily="18" charset="0"/>
              </a:rPr>
              <a:t>at about 0500 hrs.</a:t>
            </a:r>
          </a:p>
          <a:p>
            <a:pPr algn="just">
              <a:buFont typeface="Arial" pitchFamily="34" charset="0"/>
              <a:buChar char="•"/>
            </a:pPr>
            <a:endParaRPr lang="en-US" dirty="0">
              <a:latin typeface="Open Sans Semibold"/>
              <a:cs typeface="Times New Roman" pitchFamily="18" charset="0"/>
            </a:endParaRPr>
          </a:p>
          <a:p>
            <a:pPr algn="just">
              <a:buFont typeface="Arial" pitchFamily="34" charset="0"/>
              <a:buChar char="•"/>
            </a:pPr>
            <a:r>
              <a:rPr lang="en-US" dirty="0">
                <a:latin typeface="Open Sans Semibold"/>
                <a:cs typeface="Times New Roman" pitchFamily="18" charset="0"/>
              </a:rPr>
              <a:t> Further additional sub team (02 SO and 13 ORs) left from RRC </a:t>
            </a:r>
            <a:r>
              <a:rPr lang="en-US" dirty="0" err="1">
                <a:latin typeface="Open Sans Semibold"/>
                <a:cs typeface="Times New Roman" pitchFamily="18" charset="0"/>
              </a:rPr>
              <a:t>Thrissur</a:t>
            </a:r>
            <a:r>
              <a:rPr lang="en-US" dirty="0">
                <a:latin typeface="Open Sans Semibold"/>
                <a:cs typeface="Times New Roman" pitchFamily="18" charset="0"/>
              </a:rPr>
              <a:t> at about 082155 hrs and reached Ops site at 0915 hrs.</a:t>
            </a:r>
          </a:p>
          <a:p>
            <a:pPr algn="just"/>
            <a:endParaRPr lang="en-US" dirty="0">
              <a:solidFill>
                <a:schemeClr val="tx1"/>
              </a:solidFill>
              <a:latin typeface="Open Sans Semibold"/>
            </a:endParaRPr>
          </a:p>
        </p:txBody>
      </p:sp>
    </p:spTree>
    <p:extLst>
      <p:ext uri="{BB962C8B-B14F-4D97-AF65-F5344CB8AC3E}">
        <p14:creationId xmlns:p14="http://schemas.microsoft.com/office/powerpoint/2010/main" val="2134829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4944"/>
            <a:ext cx="4714043" cy="857256"/>
          </a:xfrm>
          <a:solidFill>
            <a:srgbClr val="FF0000"/>
          </a:solidFill>
        </p:spPr>
        <p:txBody>
          <a:bodyPr>
            <a:normAutofit/>
          </a:bodyPr>
          <a:lstStyle/>
          <a:p>
            <a:pPr algn="ctr"/>
            <a:r>
              <a:rPr lang="en-US" sz="4000" b="1" dirty="0">
                <a:solidFill>
                  <a:schemeClr val="bg1"/>
                </a:solidFill>
                <a:latin typeface="Open Sans Semibold"/>
                <a:cs typeface="Times New Roman" pitchFamily="18" charset="0"/>
              </a:rPr>
              <a:t>Response of Team</a:t>
            </a:r>
          </a:p>
        </p:txBody>
      </p:sp>
      <p:sp>
        <p:nvSpPr>
          <p:cNvPr id="3" name="Content Placeholder 2"/>
          <p:cNvSpPr>
            <a:spLocks noGrp="1"/>
          </p:cNvSpPr>
          <p:nvPr>
            <p:ph idx="1"/>
          </p:nvPr>
        </p:nvSpPr>
        <p:spPr>
          <a:xfrm>
            <a:off x="5015884" y="1550878"/>
            <a:ext cx="6578354" cy="3021124"/>
          </a:xfrm>
        </p:spPr>
        <p:txBody>
          <a:bodyPr>
            <a:normAutofit lnSpcReduction="10000"/>
          </a:bodyPr>
          <a:lstStyle/>
          <a:p>
            <a:pPr algn="just"/>
            <a:r>
              <a:rPr lang="en-US" sz="2400" dirty="0">
                <a:latin typeface="Open Sans Semibold"/>
                <a:cs typeface="Times New Roman" pitchFamily="18" charset="0"/>
              </a:rPr>
              <a:t>After reaching to base of operation, team commander met with the Local Authorities and get information about incident.</a:t>
            </a:r>
          </a:p>
          <a:p>
            <a:pPr algn="just"/>
            <a:r>
              <a:rPr lang="en-US" sz="2400" dirty="0">
                <a:latin typeface="Open Sans Semibold"/>
                <a:cs typeface="Times New Roman" pitchFamily="18" charset="0"/>
              </a:rPr>
              <a:t>It was planned to reach the top of the hill first by passing through forest, locate victim and to get access to the victim from hill top by using rope rescue techniques and pull him back to hill top.</a:t>
            </a:r>
          </a:p>
          <a:p>
            <a:pPr algn="just"/>
            <a:endParaRPr lang="en-US" sz="2400" dirty="0">
              <a:latin typeface="Open Sans Semibold"/>
              <a:cs typeface="Times New Roman" pitchFamily="18" charset="0"/>
            </a:endParaRPr>
          </a:p>
        </p:txBody>
      </p:sp>
    </p:spTree>
    <p:extLst>
      <p:ext uri="{BB962C8B-B14F-4D97-AF65-F5344CB8AC3E}">
        <p14:creationId xmlns:p14="http://schemas.microsoft.com/office/powerpoint/2010/main" val="2424641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9" y="1988598"/>
            <a:ext cx="3867724" cy="1273075"/>
          </a:xfrm>
          <a:solidFill>
            <a:srgbClr val="FF0000"/>
          </a:solidFill>
        </p:spPr>
        <p:txBody>
          <a:bodyPr>
            <a:normAutofit/>
          </a:bodyPr>
          <a:lstStyle/>
          <a:p>
            <a:pPr algn="ctr"/>
            <a:r>
              <a:rPr lang="en-US" sz="4000" b="1" dirty="0">
                <a:solidFill>
                  <a:schemeClr val="bg1"/>
                </a:solidFill>
                <a:latin typeface="Open Sans Semibold"/>
                <a:cs typeface="Times New Roman" pitchFamily="18" charset="0"/>
              </a:rPr>
              <a:t>Response of Team</a:t>
            </a:r>
            <a:endParaRPr lang="en-US" sz="4000" dirty="0">
              <a:solidFill>
                <a:schemeClr val="bg1"/>
              </a:solidFill>
              <a:latin typeface="Open Sans Semibold"/>
            </a:endParaRPr>
          </a:p>
        </p:txBody>
      </p:sp>
      <p:sp>
        <p:nvSpPr>
          <p:cNvPr id="3" name="Content Placeholder 2"/>
          <p:cNvSpPr>
            <a:spLocks noGrp="1"/>
          </p:cNvSpPr>
          <p:nvPr>
            <p:ph idx="1"/>
          </p:nvPr>
        </p:nvSpPr>
        <p:spPr>
          <a:xfrm>
            <a:off x="4136995" y="923445"/>
            <a:ext cx="7395098" cy="4394279"/>
          </a:xfrm>
        </p:spPr>
        <p:txBody>
          <a:bodyPr>
            <a:normAutofit lnSpcReduction="10000"/>
          </a:bodyPr>
          <a:lstStyle/>
          <a:p>
            <a:pPr algn="just"/>
            <a:r>
              <a:rPr lang="en-US" sz="2400" dirty="0">
                <a:latin typeface="Open Sans Semibold"/>
                <a:cs typeface="Times New Roman" pitchFamily="18" charset="0"/>
              </a:rPr>
              <a:t>Team commander divided team in two sub teams, first  team consisting of 06 personnel accompanied by Forest guards, Fire force person and civil defense moved towards incident site at 081220 hrs, passes through forest inhabited by wild animals like Elephants, Tigers, Cobras etc. and reached at hill top at around 090500 hrs and remaining team kept as back up team at base of ops.</a:t>
            </a:r>
          </a:p>
          <a:p>
            <a:pPr algn="just"/>
            <a:r>
              <a:rPr lang="en-US" sz="2400" dirty="0">
                <a:latin typeface="Open Sans Semibold"/>
                <a:cs typeface="Times New Roman" pitchFamily="18" charset="0"/>
              </a:rPr>
              <a:t>After reaching to the incident site team tries to locate victim but could not be located then team requested local administration for a drone to locate the victim.</a:t>
            </a:r>
          </a:p>
        </p:txBody>
      </p:sp>
    </p:spTree>
    <p:extLst>
      <p:ext uri="{BB962C8B-B14F-4D97-AF65-F5344CB8AC3E}">
        <p14:creationId xmlns:p14="http://schemas.microsoft.com/office/powerpoint/2010/main" val="4274675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1559</Words>
  <Application>Microsoft Office PowerPoint</Application>
  <PresentationFormat>Widescreen</PresentationFormat>
  <Paragraphs>142</Paragraphs>
  <Slides>38</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Century Gothic</vt:lpstr>
      <vt:lpstr>Open Sans</vt:lpstr>
      <vt:lpstr>Open Sans</vt:lpstr>
      <vt:lpstr>Open Sans Semibold</vt:lpstr>
      <vt:lpstr>Times New Roman</vt:lpstr>
      <vt:lpstr>Wingdings</vt:lpstr>
      <vt:lpstr>Office Theme</vt:lpstr>
      <vt:lpstr>PowerPoint Presentation</vt:lpstr>
      <vt:lpstr>Objective</vt:lpstr>
      <vt:lpstr>PowerPoint Presentation</vt:lpstr>
      <vt:lpstr> 1. On 07.02.2022 at about 1500 hrs Babu N aged 23 year along with his two friends went trekking at kurumbachi  hill  Malampuzha, Palakkad distict.   2. During the trekking Babu N was slipped and fell down from hill and got stuck in crevices.   3. On 08.02.2022,  District collector, Palakkad  requested to NDRF Team to rescue trapped person.</vt:lpstr>
      <vt:lpstr>Location of victim</vt:lpstr>
      <vt:lpstr>Sequences of Events in Time Line</vt:lpstr>
      <vt:lpstr>Sequences of Events in Time Line</vt:lpstr>
      <vt:lpstr>Response of Team</vt:lpstr>
      <vt:lpstr>Response of Team</vt:lpstr>
      <vt:lpstr>Response of Team</vt:lpstr>
      <vt:lpstr>Achievement</vt:lpstr>
      <vt:lpstr>Achievement</vt:lpstr>
      <vt:lpstr>Short Comings/ Gaps in Ops</vt:lpstr>
      <vt:lpstr>Lesson Learned</vt:lpstr>
      <vt:lpstr>Lesson Learned</vt:lpstr>
      <vt:lpstr>Challenges for the Future</vt:lpstr>
      <vt:lpstr>PowerPoint Presentation</vt:lpstr>
      <vt:lpstr>PowerPoint Presentation</vt:lpstr>
      <vt:lpstr>Preview</vt:lpstr>
      <vt:lpstr> Introduction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Learnt/Challenges  </vt:lpstr>
      <vt:lpstr> Way Forward  </vt:lpstr>
      <vt:lpstr>Review</vt:lpstr>
      <vt:lpstr>Any Question ?</vt:lpstr>
      <vt:lpstr> EVALUATION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NDRF ACADEMY</cp:lastModifiedBy>
  <cp:revision>34</cp:revision>
  <dcterms:created xsi:type="dcterms:W3CDTF">2025-08-21T09:31:06Z</dcterms:created>
  <dcterms:modified xsi:type="dcterms:W3CDTF">2026-01-05T13:01:46Z</dcterms:modified>
</cp:coreProperties>
</file>