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1189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F2E65-E254-4287-9857-0D7DAC2EBCAA}" v="2" dt="2026-01-07T12:24:19.9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92" y="13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 modMainMaster">
      <pc:chgData name="NDRF ACADEMY" userId="4cebfd5606abfb1b" providerId="LiveId" clId="{0E945188-966B-4235-8D1D-55F65228EBDE}" dt="2026-01-07T12:24:19.999" v="2"/>
      <pc:docMkLst>
        <pc:docMk/>
      </pc:docMkLst>
      <pc:sldChg chg="del">
        <pc:chgData name="NDRF ACADEMY" userId="4cebfd5606abfb1b" providerId="LiveId" clId="{0E945188-966B-4235-8D1D-55F65228EBDE}" dt="2026-01-07T12:24:12.780" v="1" actId="47"/>
        <pc:sldMkLst>
          <pc:docMk/>
          <pc:sldMk cId="0" sldId="266"/>
        </pc:sldMkLst>
      </pc:sldChg>
      <pc:sldChg chg="del">
        <pc:chgData name="NDRF ACADEMY" userId="4cebfd5606abfb1b" providerId="LiveId" clId="{0E945188-966B-4235-8D1D-55F65228EBDE}" dt="2026-01-07T12:24:12.780" v="1" actId="47"/>
        <pc:sldMkLst>
          <pc:docMk/>
          <pc:sldMk cId="1708063356" sldId="1188"/>
        </pc:sldMkLst>
      </pc:sldChg>
      <pc:sldChg chg="add">
        <pc:chgData name="NDRF ACADEMY" userId="4cebfd5606abfb1b" providerId="LiveId" clId="{0E945188-966B-4235-8D1D-55F65228EBDE}" dt="2026-01-07T12:24:07.789" v="0"/>
        <pc:sldMkLst>
          <pc:docMk/>
          <pc:sldMk cId="2733521650" sldId="1189"/>
        </pc:sldMkLst>
      </pc:sldChg>
      <pc:sldMasterChg chg="delSldLayout modSldLayout">
        <pc:chgData name="NDRF ACADEMY" userId="4cebfd5606abfb1b" providerId="LiveId" clId="{0E945188-966B-4235-8D1D-55F65228EBDE}" dt="2026-01-07T12:24:19.999" v="2"/>
        <pc:sldMasterMkLst>
          <pc:docMk/>
          <pc:sldMasterMk cId="0" sldId="2147483648"/>
        </pc:sldMasterMkLst>
        <pc:sldLayoutChg chg="del">
          <pc:chgData name="NDRF ACADEMY" userId="4cebfd5606abfb1b" providerId="LiveId" clId="{0E945188-966B-4235-8D1D-55F65228EBDE}" dt="2026-01-07T12:24:12.780" v="1" actId="47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NDRF ACADEMY" userId="4cebfd5606abfb1b" providerId="LiveId" clId="{0E945188-966B-4235-8D1D-55F65228EBDE}" dt="2026-01-07T12:24:19.999" v="2"/>
          <pc:sldLayoutMkLst>
            <pc:docMk/>
            <pc:sldMasterMk cId="0" sldId="2147483648"/>
            <pc:sldLayoutMk cId="3260974501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ERT, Kalpakkam DAE Centre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hoto-top-view-huge-set-collection-working-hand-power-tools-many-wooden-isolated-black-surface.jpg" descr="photo-top-view-huge-set-collection-working-hand-power-tools-many-wooden-isolated-black-surface.jpg"/>
          <p:cNvPicPr>
            <a:picLocks noChangeAspect="1"/>
          </p:cNvPicPr>
          <p:nvPr/>
        </p:nvPicPr>
        <p:blipFill>
          <a:blip r:embed="rId2"/>
          <a:srcRect l="517" t="1644" r="119" b="11897"/>
          <a:stretch>
            <a:fillRect/>
          </a:stretch>
        </p:blipFill>
        <p:spPr>
          <a:xfrm>
            <a:off x="3968" y="-25400"/>
            <a:ext cx="24434801" cy="137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Rectangle"/>
          <p:cNvSpPr/>
          <p:nvPr/>
        </p:nvSpPr>
        <p:spPr>
          <a:xfrm>
            <a:off x="0" y="-101600"/>
            <a:ext cx="24384001" cy="13716000"/>
          </a:xfrm>
          <a:prstGeom prst="rect">
            <a:avLst/>
          </a:prstGeom>
          <a:solidFill>
            <a:srgbClr val="535353">
              <a:alpha val="5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7" name="PEER | CSS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CSSR | INDIA</a:t>
            </a:r>
          </a:p>
        </p:txBody>
      </p:sp>
      <p:sp>
        <p:nvSpPr>
          <p:cNvPr id="8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9" name="PPT 7 -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/>
              <a:t>PPT 7</a:t>
            </a:r>
            <a:r>
              <a:rPr b="1" spc="-59"/>
              <a:t> </a:t>
            </a:r>
            <a:r>
              <a:rPr b="1"/>
              <a:t>-</a:t>
            </a:r>
          </a:p>
        </p:txBody>
      </p:sp>
      <p:sp>
        <p:nvSpPr>
          <p:cNvPr id="9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alphaModFix amt="80000"/>
          </a:blip>
          <a:srcRect l="50481"/>
          <a:stretch>
            <a:fillRect/>
          </a:stretch>
        </p:blipFill>
        <p:spPr>
          <a:xfrm>
            <a:off x="-5524136" y="3487330"/>
            <a:ext cx="17330410" cy="3775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SSR-logo-white-01.png" descr="CSSR-logo-white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2931" y="-521984"/>
            <a:ext cx="7583187" cy="5360976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"/>
          <p:cNvSpPr/>
          <p:nvPr/>
        </p:nvSpPr>
        <p:spPr>
          <a:xfrm flipH="1">
            <a:off x="0" y="11193859"/>
            <a:ext cx="24384000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54" y="11359894"/>
            <a:ext cx="7291578" cy="213927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ESSON 7…"/>
          <p:cNvSpPr txBox="1"/>
          <p:nvPr/>
        </p:nvSpPr>
        <p:spPr>
          <a:xfrm>
            <a:off x="1200259" y="3829124"/>
            <a:ext cx="9439975" cy="315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7</a:t>
            </a:r>
          </a:p>
          <a:p>
            <a:pPr defTabSz="2438400">
              <a:lnSpc>
                <a:spcPct val="80000"/>
              </a:lnSpc>
              <a:spcBef>
                <a:spcPts val="1000"/>
              </a:spcBef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Tools and Location Techniques</a:t>
            </a:r>
          </a:p>
        </p:txBody>
      </p:sp>
      <p:grpSp>
        <p:nvGrpSpPr>
          <p:cNvPr id="99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7" name="PPT 7-1"/>
            <p:cNvSpPr txBox="1"/>
            <p:nvPr/>
          </p:nvSpPr>
          <p:spPr>
            <a:xfrm>
              <a:off x="177346" y="0"/>
              <a:ext cx="152490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7-1</a:t>
              </a:r>
            </a:p>
          </p:txBody>
        </p:sp>
        <p:sp>
          <p:nvSpPr>
            <p:cNvPr id="98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2" name="Group"/>
          <p:cNvGrpSpPr/>
          <p:nvPr/>
        </p:nvGrpSpPr>
        <p:grpSpPr>
          <a:xfrm>
            <a:off x="10804095" y="11401302"/>
            <a:ext cx="4693358" cy="2183455"/>
            <a:chOff x="0" y="0"/>
            <a:chExt cx="4693356" cy="2183453"/>
          </a:xfrm>
        </p:grpSpPr>
        <p:pic>
          <p:nvPicPr>
            <p:cNvPr id="100" name="NDMA India.png" descr="NDMA Indi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88518"/>
              <a:ext cx="1917899" cy="191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NDRF India.jpeg" descr="NDRF India.jpe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09903" y="0"/>
              <a:ext cx="2183454" cy="218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21" name="Picture 2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  <p:sp>
        <p:nvSpPr>
          <p:cNvPr id="4" name="Duties of…">
            <a:extLst>
              <a:ext uri="{FF2B5EF4-FFF2-40B4-BE49-F238E27FC236}">
                <a16:creationId xmlns:a16="http://schemas.microsoft.com/office/drawing/2014/main" id="{29C9E8ED-1581-3490-22C3-804F357E150A}"/>
              </a:ext>
            </a:extLst>
          </p:cNvPr>
          <p:cNvSpPr txBox="1"/>
          <p:nvPr/>
        </p:nvSpPr>
        <p:spPr>
          <a:xfrm>
            <a:off x="13393712" y="11204395"/>
            <a:ext cx="9712472" cy="835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4" tIns="78284" rIns="78284" bIns="78284">
            <a:spAutoFit/>
          </a:bodyPr>
          <a:lstStyle/>
          <a:p>
            <a:pPr algn="ctr"/>
            <a:r>
              <a:rPr lang="en-US" sz="4400" b="1" dirty="0">
                <a:latin typeface="Open sans"/>
              </a:rPr>
              <a:t>Presented By:- Sohel Lakhani. DC</a:t>
            </a:r>
            <a:endParaRPr lang="en-US" sz="4400" dirty="0">
              <a:latin typeface="Open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"/>
          <p:cNvSpPr/>
          <p:nvPr/>
        </p:nvSpPr>
        <p:spPr>
          <a:xfrm>
            <a:off x="-1" y="0"/>
            <a:ext cx="11202844" cy="1267314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4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50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78985" y="12813338"/>
            <a:ext cx="5844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grpSp>
        <p:nvGrpSpPr>
          <p:cNvPr id="257" name="Group"/>
          <p:cNvGrpSpPr/>
          <p:nvPr/>
        </p:nvGrpSpPr>
        <p:grpSpPr>
          <a:xfrm>
            <a:off x="12161066" y="3256579"/>
            <a:ext cx="11202843" cy="7964842"/>
            <a:chOff x="0" y="0"/>
            <a:chExt cx="11202842" cy="7964841"/>
          </a:xfrm>
        </p:grpSpPr>
        <p:pic>
          <p:nvPicPr>
            <p:cNvPr id="253" name="k1250an" descr="k1250a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177795"/>
              <a:ext cx="5332472" cy="2672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rotary hammer" descr="rotary hamm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990" y="0"/>
              <a:ext cx="3832320" cy="3202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reciproc" descr="recipro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1251" y="538919"/>
              <a:ext cx="5771592" cy="2124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chipping" descr="chippi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7794" y="5063288"/>
              <a:ext cx="3920565" cy="2901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8" name="Before using…"/>
          <p:cNvSpPr txBox="1"/>
          <p:nvPr/>
        </p:nvSpPr>
        <p:spPr>
          <a:xfrm>
            <a:off x="1077422" y="1676041"/>
            <a:ext cx="11436752" cy="3925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Before using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power tools,</a:t>
            </a:r>
          </a:p>
          <a:p>
            <a:pPr defTabSz="1896340">
              <a:lnSpc>
                <a:spcPct val="9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read manufacturer’s instructions</a:t>
            </a:r>
          </a:p>
        </p:txBody>
      </p:sp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11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52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7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10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Upon completing this lesson, you will be able to:</a:t>
            </a:r>
          </a:p>
        </p:txBody>
      </p:sp>
      <p:sp>
        <p:nvSpPr>
          <p:cNvPr id="111" name="OBJECTIVES"/>
          <p:cNvSpPr txBox="1"/>
          <p:nvPr/>
        </p:nvSpPr>
        <p:spPr>
          <a:xfrm>
            <a:off x="1077422" y="1342031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grpSp>
        <p:nvGrpSpPr>
          <p:cNvPr id="114" name="Group"/>
          <p:cNvGrpSpPr/>
          <p:nvPr/>
        </p:nvGrpSpPr>
        <p:grpSpPr>
          <a:xfrm>
            <a:off x="10013073" y="4486713"/>
            <a:ext cx="1219201" cy="1681958"/>
            <a:chOff x="0" y="115975"/>
            <a:chExt cx="1219200" cy="1681957"/>
          </a:xfrm>
        </p:grpSpPr>
        <p:sp>
          <p:nvSpPr>
            <p:cNvPr id="11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3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7" name="Group"/>
          <p:cNvGrpSpPr/>
          <p:nvPr/>
        </p:nvGrpSpPr>
        <p:grpSpPr>
          <a:xfrm>
            <a:off x="10013073" y="6926532"/>
            <a:ext cx="1219201" cy="1681958"/>
            <a:chOff x="0" y="115975"/>
            <a:chExt cx="1219200" cy="1681957"/>
          </a:xfrm>
        </p:grpSpPr>
        <p:sp>
          <p:nvSpPr>
            <p:cNvPr id="11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6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20" name="Group"/>
          <p:cNvGrpSpPr/>
          <p:nvPr/>
        </p:nvGrpSpPr>
        <p:grpSpPr>
          <a:xfrm>
            <a:off x="10013073" y="9529132"/>
            <a:ext cx="1219201" cy="1681958"/>
            <a:chOff x="0" y="115975"/>
            <a:chExt cx="1219200" cy="1681957"/>
          </a:xfrm>
        </p:grpSpPr>
        <p:sp>
          <p:nvSpPr>
            <p:cNvPr id="11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19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21" name="Define tools, equipment and accessories (TEA).…"/>
          <p:cNvSpPr txBox="1"/>
          <p:nvPr/>
        </p:nvSpPr>
        <p:spPr>
          <a:xfrm>
            <a:off x="11835645" y="4570216"/>
            <a:ext cx="11558768" cy="6313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Define tools, equipment and accessories (TEA).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>
              <a:latin typeface="Open Sans"/>
            </a:endParaRP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List four categories of TEA according to their use.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>
              <a:latin typeface="Open Sans"/>
            </a:endParaRP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List five power sources for equipment and tools.</a:t>
            </a:r>
          </a:p>
        </p:txBody>
      </p: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25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8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29" name="OBJECTIVES"/>
          <p:cNvSpPr txBox="1"/>
          <p:nvPr/>
        </p:nvSpPr>
        <p:spPr>
          <a:xfrm>
            <a:off x="1077422" y="1342031"/>
            <a:ext cx="6005850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0" name="List the general steps for use and maintenance of tools and equipment (before, during and after their use).…"/>
          <p:cNvSpPr txBox="1"/>
          <p:nvPr/>
        </p:nvSpPr>
        <p:spPr>
          <a:xfrm>
            <a:off x="11860613" y="5601308"/>
            <a:ext cx="11606301" cy="477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List the general steps for use and maintenance of tools and equipment (before, during and after their use).</a:t>
            </a: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endParaRPr>
              <a:latin typeface="Open Sans"/>
            </a:endParaRPr>
          </a:p>
          <a:p>
            <a: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Demonstrate in four practical exercises the correct use of TEA.</a:t>
            </a:r>
          </a:p>
        </p:txBody>
      </p:sp>
      <p:grpSp>
        <p:nvGrpSpPr>
          <p:cNvPr id="133" name="Group"/>
          <p:cNvGrpSpPr/>
          <p:nvPr/>
        </p:nvGrpSpPr>
        <p:grpSpPr>
          <a:xfrm>
            <a:off x="10013073" y="5449166"/>
            <a:ext cx="1219201" cy="1681959"/>
            <a:chOff x="0" y="115975"/>
            <a:chExt cx="1219200" cy="1681957"/>
          </a:xfrm>
        </p:grpSpPr>
        <p:sp>
          <p:nvSpPr>
            <p:cNvPr id="1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32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6" name="Group"/>
          <p:cNvGrpSpPr/>
          <p:nvPr/>
        </p:nvGrpSpPr>
        <p:grpSpPr>
          <a:xfrm>
            <a:off x="10013073" y="8814300"/>
            <a:ext cx="1219201" cy="1681958"/>
            <a:chOff x="0" y="115975"/>
            <a:chExt cx="1219200" cy="1681957"/>
          </a:xfrm>
        </p:grpSpPr>
        <p:sp>
          <p:nvSpPr>
            <p:cNvPr id="13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35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39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4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41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4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44" name="Tool"/>
          <p:cNvSpPr txBox="1"/>
          <p:nvPr/>
        </p:nvSpPr>
        <p:spPr>
          <a:xfrm>
            <a:off x="1077422" y="1634131"/>
            <a:ext cx="6437675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Tool</a:t>
            </a:r>
          </a:p>
        </p:txBody>
      </p:sp>
      <p:sp>
        <p:nvSpPr>
          <p:cNvPr id="145" name="A device that is used to perform or facilitate manual or mechanical work, using only the strength of the operator."/>
          <p:cNvSpPr txBox="1"/>
          <p:nvPr/>
        </p:nvSpPr>
        <p:spPr>
          <a:xfrm>
            <a:off x="9677400" y="6299119"/>
            <a:ext cx="13482907" cy="284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>
                <a:latin typeface="Open Sans"/>
              </a:rPr>
              <a:t>A device that is used to perform or facilitate manual or mechanical work, using only the strength of the operator.</a:t>
            </a:r>
          </a:p>
        </p:txBody>
      </p:sp>
      <p:sp>
        <p:nvSpPr>
          <p:cNvPr id="14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147" name="brickham" descr="brickh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28" y="4467278"/>
            <a:ext cx="4169263" cy="3549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wrench adj" descr="wrench a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388" y="9120420"/>
            <a:ext cx="4406244" cy="1539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1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5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3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5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grpSp>
        <p:nvGrpSpPr>
          <p:cNvPr id="158" name="Group"/>
          <p:cNvGrpSpPr/>
          <p:nvPr/>
        </p:nvGrpSpPr>
        <p:grpSpPr>
          <a:xfrm>
            <a:off x="895555" y="4438826"/>
            <a:ext cx="6547409" cy="6885736"/>
            <a:chOff x="0" y="0"/>
            <a:chExt cx="6547408" cy="6885735"/>
          </a:xfrm>
        </p:grpSpPr>
        <p:pic>
          <p:nvPicPr>
            <p:cNvPr id="156" name="chainsaw" descr="chainsaw"/>
            <p:cNvPicPr>
              <a:picLocks noChangeAspect="1"/>
            </p:cNvPicPr>
            <p:nvPr/>
          </p:nvPicPr>
          <p:blipFill>
            <a:blip r:embed="rId2"/>
            <a:srcRect t="7276" b="15896"/>
            <a:stretch>
              <a:fillRect/>
            </a:stretch>
          </p:blipFill>
          <p:spPr>
            <a:xfrm>
              <a:off x="0" y="0"/>
              <a:ext cx="6547409" cy="2477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chipping" descr="chippi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592" y="3989734"/>
              <a:ext cx="3910041" cy="2896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Equipment"/>
          <p:cNvSpPr txBox="1"/>
          <p:nvPr/>
        </p:nvSpPr>
        <p:spPr>
          <a:xfrm>
            <a:off x="1077422" y="1622509"/>
            <a:ext cx="6437675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Equipment</a:t>
            </a:r>
          </a:p>
        </p:txBody>
      </p:sp>
      <p:sp>
        <p:nvSpPr>
          <p:cNvPr id="160" name="A machine or device that performs…"/>
          <p:cNvSpPr txBox="1"/>
          <p:nvPr/>
        </p:nvSpPr>
        <p:spPr>
          <a:xfrm>
            <a:off x="9677400" y="6141674"/>
            <a:ext cx="13581279" cy="37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A machine or device that performs </a:t>
            </a:r>
          </a:p>
          <a:p>
            <a:pPr algn="just"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a physical task, whose operation depends on an outside power source in order to increase work capacity.</a:t>
            </a:r>
          </a:p>
        </p:txBody>
      </p:sp>
      <p:sp>
        <p:nvSpPr>
          <p:cNvPr id="161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4" name="Accessory"/>
          <p:cNvSpPr txBox="1"/>
          <p:nvPr/>
        </p:nvSpPr>
        <p:spPr>
          <a:xfrm>
            <a:off x="1077422" y="1393909"/>
            <a:ext cx="6437675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6400" b="1" cap="all" spc="64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Accessory</a:t>
            </a:r>
          </a:p>
        </p:txBody>
      </p:sp>
      <p:sp>
        <p:nvSpPr>
          <p:cNvPr id="165" name="A component that supplements or completes a tool or piece of equipment, and which increases the operator’s ability to perform a task."/>
          <p:cNvSpPr txBox="1"/>
          <p:nvPr/>
        </p:nvSpPr>
        <p:spPr>
          <a:xfrm>
            <a:off x="9906000" y="6294074"/>
            <a:ext cx="13581279" cy="37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>
                <a:latin typeface="Open Sans"/>
              </a:rPr>
              <a:t>A component that supplements or completes a tool or piece of equipment, and which increases the operator’s ability to perform a task.</a:t>
            </a:r>
          </a:p>
        </p:txBody>
      </p:sp>
      <p:sp>
        <p:nvSpPr>
          <p:cNvPr id="16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7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6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9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7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grpSp>
        <p:nvGrpSpPr>
          <p:cNvPr id="174" name="Group"/>
          <p:cNvGrpSpPr/>
          <p:nvPr/>
        </p:nvGrpSpPr>
        <p:grpSpPr>
          <a:xfrm>
            <a:off x="695353" y="5046007"/>
            <a:ext cx="7201813" cy="5290375"/>
            <a:chOff x="0" y="0"/>
            <a:chExt cx="7201812" cy="5290374"/>
          </a:xfrm>
        </p:grpSpPr>
        <p:pic>
          <p:nvPicPr>
            <p:cNvPr id="172" name="apron" descr="apro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201813" cy="2074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chipping bit2" descr="chipping bit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912" y="3165615"/>
              <a:ext cx="5775989" cy="2124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"/>
          <p:cNvSpPr/>
          <p:nvPr/>
        </p:nvSpPr>
        <p:spPr>
          <a:xfrm>
            <a:off x="1013106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7" name="Rounded Rectangle"/>
          <p:cNvSpPr/>
          <p:nvPr/>
        </p:nvSpPr>
        <p:spPr>
          <a:xfrm>
            <a:off x="6772369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8" name="Rounded Rectangle"/>
          <p:cNvSpPr/>
          <p:nvPr/>
        </p:nvSpPr>
        <p:spPr>
          <a:xfrm>
            <a:off x="12531630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9" name="Rounded Rectangle"/>
          <p:cNvSpPr/>
          <p:nvPr/>
        </p:nvSpPr>
        <p:spPr>
          <a:xfrm>
            <a:off x="18290892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0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18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2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18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85" name="Classifying TEA by Use"/>
          <p:cNvSpPr txBox="1"/>
          <p:nvPr/>
        </p:nvSpPr>
        <p:spPr>
          <a:xfrm>
            <a:off x="1077422" y="1441091"/>
            <a:ext cx="8514495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Classifying TEA by Use </a:t>
            </a:r>
          </a:p>
        </p:txBody>
      </p:sp>
      <p:sp>
        <p:nvSpPr>
          <p:cNvPr id="186" name="Search"/>
          <p:cNvSpPr txBox="1"/>
          <p:nvPr/>
        </p:nvSpPr>
        <p:spPr>
          <a:xfrm>
            <a:off x="1267106" y="7260183"/>
            <a:ext cx="457200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Search</a:t>
            </a:r>
          </a:p>
        </p:txBody>
      </p:sp>
      <p:sp>
        <p:nvSpPr>
          <p:cNvPr id="187" name="Rescue"/>
          <p:cNvSpPr txBox="1"/>
          <p:nvPr/>
        </p:nvSpPr>
        <p:spPr>
          <a:xfrm>
            <a:off x="7026369" y="7260183"/>
            <a:ext cx="4572001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Rescue</a:t>
            </a:r>
          </a:p>
        </p:txBody>
      </p:sp>
      <p:grpSp>
        <p:nvGrpSpPr>
          <p:cNvPr id="190" name="Group"/>
          <p:cNvGrpSpPr/>
          <p:nvPr/>
        </p:nvGrpSpPr>
        <p:grpSpPr>
          <a:xfrm>
            <a:off x="2943506" y="4145704"/>
            <a:ext cx="1219201" cy="1681958"/>
            <a:chOff x="0" y="115975"/>
            <a:chExt cx="1219200" cy="1681957"/>
          </a:xfrm>
        </p:grpSpPr>
        <p:sp>
          <p:nvSpPr>
            <p:cNvPr id="18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89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8702769" y="4145704"/>
            <a:ext cx="1219201" cy="1681958"/>
            <a:chOff x="0" y="115975"/>
            <a:chExt cx="1219200" cy="1681957"/>
          </a:xfrm>
        </p:grpSpPr>
        <p:sp>
          <p:nvSpPr>
            <p:cNvPr id="19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92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94" name="Operations support"/>
          <p:cNvSpPr txBox="1"/>
          <p:nvPr/>
        </p:nvSpPr>
        <p:spPr>
          <a:xfrm>
            <a:off x="12785631" y="7260183"/>
            <a:ext cx="4572001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Operations support</a:t>
            </a:r>
          </a:p>
        </p:txBody>
      </p:sp>
      <p:sp>
        <p:nvSpPr>
          <p:cNvPr id="195" name="Personal protection"/>
          <p:cNvSpPr txBox="1"/>
          <p:nvPr/>
        </p:nvSpPr>
        <p:spPr>
          <a:xfrm>
            <a:off x="18544893" y="7260183"/>
            <a:ext cx="4572001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Personal protection</a:t>
            </a:r>
          </a:p>
        </p:txBody>
      </p:sp>
      <p:grpSp>
        <p:nvGrpSpPr>
          <p:cNvPr id="198" name="Group"/>
          <p:cNvGrpSpPr/>
          <p:nvPr/>
        </p:nvGrpSpPr>
        <p:grpSpPr>
          <a:xfrm>
            <a:off x="14462030" y="4145704"/>
            <a:ext cx="1219201" cy="1681958"/>
            <a:chOff x="0" y="115975"/>
            <a:chExt cx="1219200" cy="1681957"/>
          </a:xfrm>
        </p:grpSpPr>
        <p:sp>
          <p:nvSpPr>
            <p:cNvPr id="19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197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1" name="Group"/>
          <p:cNvGrpSpPr/>
          <p:nvPr/>
        </p:nvGrpSpPr>
        <p:grpSpPr>
          <a:xfrm>
            <a:off x="20221292" y="4145704"/>
            <a:ext cx="1219201" cy="1681958"/>
            <a:chOff x="0" y="115975"/>
            <a:chExt cx="1219200" cy="1681957"/>
          </a:xfrm>
        </p:grpSpPr>
        <p:sp>
          <p:nvSpPr>
            <p:cNvPr id="19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00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28" name="Picture 27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unded Rectangle"/>
          <p:cNvSpPr/>
          <p:nvPr/>
        </p:nvSpPr>
        <p:spPr>
          <a:xfrm>
            <a:off x="1013106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4" name="Rounded Rectangle"/>
          <p:cNvSpPr/>
          <p:nvPr/>
        </p:nvSpPr>
        <p:spPr>
          <a:xfrm>
            <a:off x="560699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5" name="Rounded Rectangle"/>
          <p:cNvSpPr/>
          <p:nvPr/>
        </p:nvSpPr>
        <p:spPr>
          <a:xfrm>
            <a:off x="10200892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6" name="Rounded Rectangle"/>
          <p:cNvSpPr/>
          <p:nvPr/>
        </p:nvSpPr>
        <p:spPr>
          <a:xfrm>
            <a:off x="14769115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7" name="Rounded Rectangle"/>
          <p:cNvSpPr/>
          <p:nvPr/>
        </p:nvSpPr>
        <p:spPr>
          <a:xfrm>
            <a:off x="1938867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08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0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0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1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213" name="Classifying TEA by Power Source"/>
          <p:cNvSpPr txBox="1"/>
          <p:nvPr/>
        </p:nvSpPr>
        <p:spPr>
          <a:xfrm>
            <a:off x="1077422" y="1364891"/>
            <a:ext cx="9127541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Classifying TEA by Power Source</a:t>
            </a:r>
          </a:p>
        </p:txBody>
      </p:sp>
      <p:sp>
        <p:nvSpPr>
          <p:cNvPr id="214" name="Electric"/>
          <p:cNvSpPr txBox="1"/>
          <p:nvPr/>
        </p:nvSpPr>
        <p:spPr>
          <a:xfrm>
            <a:off x="1267105" y="6987614"/>
            <a:ext cx="355600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Electric</a:t>
            </a:r>
          </a:p>
        </p:txBody>
      </p:sp>
      <p:sp>
        <p:nvSpPr>
          <p:cNvPr id="215" name="Pneumatic (air)"/>
          <p:cNvSpPr txBox="1"/>
          <p:nvPr/>
        </p:nvSpPr>
        <p:spPr>
          <a:xfrm>
            <a:off x="5820106" y="6987614"/>
            <a:ext cx="355600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Pneumatic (air)</a:t>
            </a:r>
          </a:p>
        </p:txBody>
      </p:sp>
      <p:grpSp>
        <p:nvGrpSpPr>
          <p:cNvPr id="218" name="Group"/>
          <p:cNvGrpSpPr/>
          <p:nvPr/>
        </p:nvGrpSpPr>
        <p:grpSpPr>
          <a:xfrm>
            <a:off x="2394613" y="4145704"/>
            <a:ext cx="1219201" cy="1681958"/>
            <a:chOff x="0" y="115975"/>
            <a:chExt cx="1219200" cy="1681957"/>
          </a:xfrm>
        </p:grpSpPr>
        <p:sp>
          <p:nvSpPr>
            <p:cNvPr id="216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17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6988506" y="4145704"/>
            <a:ext cx="1219201" cy="1681958"/>
            <a:chOff x="0" y="115975"/>
            <a:chExt cx="1219200" cy="1681957"/>
          </a:xfrm>
        </p:grpSpPr>
        <p:sp>
          <p:nvSpPr>
            <p:cNvPr id="219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20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222" name="Internal combustion"/>
          <p:cNvSpPr txBox="1"/>
          <p:nvPr/>
        </p:nvSpPr>
        <p:spPr>
          <a:xfrm>
            <a:off x="10414000" y="6987614"/>
            <a:ext cx="3556001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Internal combustion</a:t>
            </a:r>
          </a:p>
        </p:txBody>
      </p:sp>
      <p:sp>
        <p:nvSpPr>
          <p:cNvPr id="223" name="Hydraulic"/>
          <p:cNvSpPr txBox="1"/>
          <p:nvPr/>
        </p:nvSpPr>
        <p:spPr>
          <a:xfrm>
            <a:off x="15007893" y="6987614"/>
            <a:ext cx="355600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Hydraulic</a:t>
            </a:r>
          </a:p>
        </p:txBody>
      </p:sp>
      <p:grpSp>
        <p:nvGrpSpPr>
          <p:cNvPr id="226" name="Group"/>
          <p:cNvGrpSpPr/>
          <p:nvPr/>
        </p:nvGrpSpPr>
        <p:grpSpPr>
          <a:xfrm>
            <a:off x="11569564" y="4145704"/>
            <a:ext cx="1219201" cy="1681958"/>
            <a:chOff x="0" y="115975"/>
            <a:chExt cx="1219200" cy="1681957"/>
          </a:xfrm>
        </p:grpSpPr>
        <p:sp>
          <p:nvSpPr>
            <p:cNvPr id="22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25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16176293" y="4145704"/>
            <a:ext cx="1219201" cy="1681958"/>
            <a:chOff x="0" y="115975"/>
            <a:chExt cx="1219200" cy="1681957"/>
          </a:xfrm>
        </p:grpSpPr>
        <p:sp>
          <p:nvSpPr>
            <p:cNvPr id="22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28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30" name="Other: mechanical advantage, etc."/>
          <p:cNvSpPr txBox="1"/>
          <p:nvPr/>
        </p:nvSpPr>
        <p:spPr>
          <a:xfrm>
            <a:off x="19675194" y="6987614"/>
            <a:ext cx="3556001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Other: mechanical advantage, etc.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20770186" y="4145704"/>
            <a:ext cx="1219201" cy="1681958"/>
            <a:chOff x="0" y="115975"/>
            <a:chExt cx="1219200" cy="1681957"/>
          </a:xfrm>
        </p:grpSpPr>
        <p:sp>
          <p:nvSpPr>
            <p:cNvPr id="231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>
                <a:latin typeface="Open Sans"/>
              </a:endParaRPr>
            </a:p>
          </p:txBody>
        </p:sp>
        <p:sp>
          <p:nvSpPr>
            <p:cNvPr id="232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33" name="Picture 3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EER | CSS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CSSR | INDIA</a:t>
            </a:r>
          </a:p>
        </p:txBody>
      </p:sp>
      <p:sp>
        <p:nvSpPr>
          <p:cNvPr id="23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7" name="PPT 7 -"/>
          <p:cNvSpPr txBox="1"/>
          <p:nvPr/>
        </p:nvSpPr>
        <p:spPr>
          <a:xfrm>
            <a:off x="21484613" y="12813338"/>
            <a:ext cx="145537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b="1">
                <a:latin typeface="Open Sans"/>
              </a:rPr>
              <a:t>PPT 7</a:t>
            </a:r>
            <a:r>
              <a:rPr b="1" spc="-59">
                <a:latin typeface="Open Sans"/>
              </a:rPr>
              <a:t> </a:t>
            </a:r>
            <a:r>
              <a:rPr b="1">
                <a:latin typeface="Open Sans"/>
              </a:rPr>
              <a:t>-</a:t>
            </a:r>
          </a:p>
        </p:txBody>
      </p:sp>
      <p:sp>
        <p:nvSpPr>
          <p:cNvPr id="23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85585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240" name="Use and Maintenance"/>
          <p:cNvSpPr txBox="1"/>
          <p:nvPr/>
        </p:nvSpPr>
        <p:spPr>
          <a:xfrm>
            <a:off x="1077422" y="1505113"/>
            <a:ext cx="9127541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Use and Maintenance</a:t>
            </a:r>
          </a:p>
        </p:txBody>
      </p:sp>
      <p:sp>
        <p:nvSpPr>
          <p:cNvPr id="241" name="Before…"/>
          <p:cNvSpPr txBox="1"/>
          <p:nvPr/>
        </p:nvSpPr>
        <p:spPr>
          <a:xfrm>
            <a:off x="1108688" y="6004385"/>
            <a:ext cx="5217068" cy="2748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Before	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PPE, verify fuel/power source</a:t>
            </a:r>
          </a:p>
        </p:txBody>
      </p:sp>
      <p:sp>
        <p:nvSpPr>
          <p:cNvPr id="242" name="During…"/>
          <p:cNvSpPr txBox="1"/>
          <p:nvPr/>
        </p:nvSpPr>
        <p:spPr>
          <a:xfrm>
            <a:off x="9976360" y="6042272"/>
            <a:ext cx="4683373" cy="20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During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proper operation</a:t>
            </a:r>
          </a:p>
        </p:txBody>
      </p:sp>
      <p:sp>
        <p:nvSpPr>
          <p:cNvPr id="243" name="After…"/>
          <p:cNvSpPr txBox="1"/>
          <p:nvPr/>
        </p:nvSpPr>
        <p:spPr>
          <a:xfrm>
            <a:off x="18986167" y="6105771"/>
            <a:ext cx="4361061" cy="2748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After</a:t>
            </a:r>
          </a:p>
          <a:p>
            <a:pPr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>
                <a:latin typeface="Open Sans"/>
              </a:rPr>
              <a:t>cleaning/maintenance</a:t>
            </a:r>
          </a:p>
        </p:txBody>
      </p:sp>
      <p:sp>
        <p:nvSpPr>
          <p:cNvPr id="244" name="Triangle"/>
          <p:cNvSpPr/>
          <p:nvPr/>
        </p:nvSpPr>
        <p:spPr>
          <a:xfrm rot="5400000">
            <a:off x="7326663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245" name="Triangle"/>
          <p:cNvSpPr/>
          <p:nvPr/>
        </p:nvSpPr>
        <p:spPr>
          <a:xfrm rot="5400000">
            <a:off x="16432382" y="6206677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52918"/>
            <a:ext cx="2159001" cy="1189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39080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341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NDRF HQ</dc:creator>
  <cp:lastModifiedBy>NDRF HQ</cp:lastModifiedBy>
  <cp:revision>5</cp:revision>
  <dcterms:modified xsi:type="dcterms:W3CDTF">2026-01-30T11:49:44Z</dcterms:modified>
</cp:coreProperties>
</file>