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1188" r:id="rId1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A4F646-FA0B-4001-B574-1362FF14F420}" v="1" dt="2026-01-07T12:31:57.925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168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DRF ACADEMY" userId="4cebfd5606abfb1b" providerId="LiveId" clId="{0E945188-966B-4235-8D1D-55F65228EBDE}"/>
    <pc:docChg chg="custSel addSld delSld modSld delMainMaster">
      <pc:chgData name="NDRF ACADEMY" userId="4cebfd5606abfb1b" providerId="LiveId" clId="{0E945188-966B-4235-8D1D-55F65228EBDE}" dt="2026-01-07T12:31:59.867" v="2" actId="47"/>
      <pc:docMkLst>
        <pc:docMk/>
      </pc:docMkLst>
      <pc:sldChg chg="modSp mod">
        <pc:chgData name="NDRF ACADEMY" userId="4cebfd5606abfb1b" providerId="LiveId" clId="{0E945188-966B-4235-8D1D-55F65228EBDE}" dt="2026-01-07T12:31:58.052" v="1" actId="27636"/>
        <pc:sldMkLst>
          <pc:docMk/>
          <pc:sldMk cId="0" sldId="260"/>
        </pc:sldMkLst>
        <pc:spChg chg="mod">
          <ac:chgData name="NDRF ACADEMY" userId="4cebfd5606abfb1b" providerId="LiveId" clId="{0E945188-966B-4235-8D1D-55F65228EBDE}" dt="2026-01-07T12:31:58.052" v="1" actId="27636"/>
          <ac:spMkLst>
            <pc:docMk/>
            <pc:sldMk cId="0" sldId="260"/>
            <ac:spMk id="150" creationId="{00000000-0000-0000-0000-000000000000}"/>
          </ac:spMkLst>
        </pc:spChg>
      </pc:sldChg>
      <pc:sldChg chg="del">
        <pc:chgData name="NDRF ACADEMY" userId="4cebfd5606abfb1b" providerId="LiveId" clId="{0E945188-966B-4235-8D1D-55F65228EBDE}" dt="2026-01-07T12:31:59.867" v="2" actId="47"/>
        <pc:sldMkLst>
          <pc:docMk/>
          <pc:sldMk cId="1340851897" sldId="270"/>
        </pc:sldMkLst>
      </pc:sldChg>
      <pc:sldChg chg="add">
        <pc:chgData name="NDRF ACADEMY" userId="4cebfd5606abfb1b" providerId="LiveId" clId="{0E945188-966B-4235-8D1D-55F65228EBDE}" dt="2026-01-07T12:31:57.925" v="0"/>
        <pc:sldMkLst>
          <pc:docMk/>
          <pc:sldMk cId="1708063356" sldId="1188"/>
        </pc:sldMkLst>
      </pc:sldChg>
      <pc:sldMasterChg chg="del delSldLayout">
        <pc:chgData name="NDRF ACADEMY" userId="4cebfd5606abfb1b" providerId="LiveId" clId="{0E945188-966B-4235-8D1D-55F65228EBDE}" dt="2026-01-07T12:31:59.867" v="2" actId="47"/>
        <pc:sldMasterMkLst>
          <pc:docMk/>
          <pc:sldMasterMk cId="2011736358" sldId="2147483655"/>
        </pc:sldMasterMkLst>
        <pc:sldLayoutChg chg="del">
          <pc:chgData name="NDRF ACADEMY" userId="4cebfd5606abfb1b" providerId="LiveId" clId="{0E945188-966B-4235-8D1D-55F65228EBDE}" dt="2026-01-07T12:31:59.867" v="2" actId="47"/>
          <pc:sldLayoutMkLst>
            <pc:docMk/>
            <pc:sldMasterMk cId="2011736358" sldId="2147483655"/>
            <pc:sldLayoutMk cId="1590302064" sldId="2147483656"/>
          </pc:sldLayoutMkLst>
        </pc:sldLayoutChg>
        <pc:sldLayoutChg chg="del">
          <pc:chgData name="NDRF ACADEMY" userId="4cebfd5606abfb1b" providerId="LiveId" clId="{0E945188-966B-4235-8D1D-55F65228EBDE}" dt="2026-01-07T12:31:59.867" v="2" actId="47"/>
          <pc:sldLayoutMkLst>
            <pc:docMk/>
            <pc:sldMasterMk cId="2011736358" sldId="2147483655"/>
            <pc:sldLayoutMk cId="3326810011" sldId="2147483657"/>
          </pc:sldLayoutMkLst>
        </pc:sldLayoutChg>
        <pc:sldLayoutChg chg="del">
          <pc:chgData name="NDRF ACADEMY" userId="4cebfd5606abfb1b" providerId="LiveId" clId="{0E945188-966B-4235-8D1D-55F65228EBDE}" dt="2026-01-07T12:31:59.867" v="2" actId="47"/>
          <pc:sldLayoutMkLst>
            <pc:docMk/>
            <pc:sldMasterMk cId="2011736358" sldId="2147483655"/>
            <pc:sldLayoutMk cId="3427288159" sldId="2147483658"/>
          </pc:sldLayoutMkLst>
        </pc:sldLayoutChg>
        <pc:sldLayoutChg chg="del">
          <pc:chgData name="NDRF ACADEMY" userId="4cebfd5606abfb1b" providerId="LiveId" clId="{0E945188-966B-4235-8D1D-55F65228EBDE}" dt="2026-01-07T12:31:59.867" v="2" actId="47"/>
          <pc:sldLayoutMkLst>
            <pc:docMk/>
            <pc:sldMasterMk cId="2011736358" sldId="2147483655"/>
            <pc:sldLayoutMk cId="4226969367" sldId="2147483659"/>
          </pc:sldLayoutMkLst>
        </pc:sldLayoutChg>
        <pc:sldLayoutChg chg="del">
          <pc:chgData name="NDRF ACADEMY" userId="4cebfd5606abfb1b" providerId="LiveId" clId="{0E945188-966B-4235-8D1D-55F65228EBDE}" dt="2026-01-07T12:31:59.867" v="2" actId="47"/>
          <pc:sldLayoutMkLst>
            <pc:docMk/>
            <pc:sldMasterMk cId="2011736358" sldId="2147483655"/>
            <pc:sldLayoutMk cId="1674432597" sldId="2147483660"/>
          </pc:sldLayoutMkLst>
        </pc:sldLayoutChg>
        <pc:sldLayoutChg chg="del">
          <pc:chgData name="NDRF ACADEMY" userId="4cebfd5606abfb1b" providerId="LiveId" clId="{0E945188-966B-4235-8D1D-55F65228EBDE}" dt="2026-01-07T12:31:59.867" v="2" actId="47"/>
          <pc:sldLayoutMkLst>
            <pc:docMk/>
            <pc:sldMasterMk cId="2011736358" sldId="2147483655"/>
            <pc:sldLayoutMk cId="2884162860" sldId="2147483661"/>
          </pc:sldLayoutMkLst>
        </pc:sldLayoutChg>
        <pc:sldLayoutChg chg="del">
          <pc:chgData name="NDRF ACADEMY" userId="4cebfd5606abfb1b" providerId="LiveId" clId="{0E945188-966B-4235-8D1D-55F65228EBDE}" dt="2026-01-07T12:31:59.867" v="2" actId="47"/>
          <pc:sldLayoutMkLst>
            <pc:docMk/>
            <pc:sldMasterMk cId="2011736358" sldId="2147483655"/>
            <pc:sldLayoutMk cId="1127745691" sldId="2147483662"/>
          </pc:sldLayoutMkLst>
        </pc:sldLayoutChg>
        <pc:sldLayoutChg chg="del">
          <pc:chgData name="NDRF ACADEMY" userId="4cebfd5606abfb1b" providerId="LiveId" clId="{0E945188-966B-4235-8D1D-55F65228EBDE}" dt="2026-01-07T12:31:59.867" v="2" actId="47"/>
          <pc:sldLayoutMkLst>
            <pc:docMk/>
            <pc:sldMasterMk cId="2011736358" sldId="2147483655"/>
            <pc:sldLayoutMk cId="1145080748" sldId="2147483663"/>
          </pc:sldLayoutMkLst>
        </pc:sldLayoutChg>
        <pc:sldLayoutChg chg="del">
          <pc:chgData name="NDRF ACADEMY" userId="4cebfd5606abfb1b" providerId="LiveId" clId="{0E945188-966B-4235-8D1D-55F65228EBDE}" dt="2026-01-07T12:31:59.867" v="2" actId="47"/>
          <pc:sldLayoutMkLst>
            <pc:docMk/>
            <pc:sldMasterMk cId="2011736358" sldId="2147483655"/>
            <pc:sldLayoutMk cId="3429473490" sldId="2147483664"/>
          </pc:sldLayoutMkLst>
        </pc:sldLayoutChg>
        <pc:sldLayoutChg chg="del">
          <pc:chgData name="NDRF ACADEMY" userId="4cebfd5606abfb1b" providerId="LiveId" clId="{0E945188-966B-4235-8D1D-55F65228EBDE}" dt="2026-01-07T12:31:59.867" v="2" actId="47"/>
          <pc:sldLayoutMkLst>
            <pc:docMk/>
            <pc:sldMasterMk cId="2011736358" sldId="2147483655"/>
            <pc:sldLayoutMk cId="275927327" sldId="2147483665"/>
          </pc:sldLayoutMkLst>
        </pc:sldLayoutChg>
        <pc:sldLayoutChg chg="del">
          <pc:chgData name="NDRF ACADEMY" userId="4cebfd5606abfb1b" providerId="LiveId" clId="{0E945188-966B-4235-8D1D-55F65228EBDE}" dt="2026-01-07T12:31:59.867" v="2" actId="47"/>
          <pc:sldLayoutMkLst>
            <pc:docMk/>
            <pc:sldMasterMk cId="2011736358" sldId="2147483655"/>
            <pc:sldLayoutMk cId="267343585" sldId="214748366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6" name="Shape 7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688249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1pPr>
    <a:lvl2pPr indent="2286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2pPr>
    <a:lvl3pPr indent="4572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3pPr>
    <a:lvl4pPr indent="6858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4pPr>
    <a:lvl5pPr indent="9144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5pPr>
    <a:lvl6pPr indent="11430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6pPr>
    <a:lvl7pPr indent="13716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7pPr>
    <a:lvl8pPr indent="16002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8pPr>
    <a:lvl9pPr indent="18288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12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3" name="PPT 7 -"/>
          <p:cNvSpPr txBox="1"/>
          <p:nvPr/>
        </p:nvSpPr>
        <p:spPr>
          <a:xfrm>
            <a:off x="21547199" y="12813338"/>
            <a:ext cx="140640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7 -</a:t>
            </a:r>
          </a:p>
        </p:txBody>
      </p:sp>
      <p:sp>
        <p:nvSpPr>
          <p:cNvPr id="14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12204" y="12813338"/>
            <a:ext cx="604219" cy="677269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23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4" name="PPT 7 -"/>
          <p:cNvSpPr txBox="1"/>
          <p:nvPr/>
        </p:nvSpPr>
        <p:spPr>
          <a:xfrm>
            <a:off x="21547199" y="12813338"/>
            <a:ext cx="140640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7 -</a:t>
            </a:r>
          </a:p>
        </p:txBody>
      </p:sp>
      <p:sp>
        <p:nvSpPr>
          <p:cNvPr id="25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12204" y="12813338"/>
            <a:ext cx="604219" cy="677269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3">
    <p:bg>
      <p:bgPr>
        <a:solidFill>
          <a:srgbClr val="881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EER | MFR | INDIA"/>
          <p:cNvSpPr txBox="1"/>
          <p:nvPr/>
        </p:nvSpPr>
        <p:spPr>
          <a:xfrm>
            <a:off x="6150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34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5" name="PPT 7 -"/>
          <p:cNvSpPr txBox="1"/>
          <p:nvPr/>
        </p:nvSpPr>
        <p:spPr>
          <a:xfrm>
            <a:off x="21547199" y="12813338"/>
            <a:ext cx="140640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7 -</a:t>
            </a:r>
          </a:p>
        </p:txBody>
      </p:sp>
      <p:sp>
        <p:nvSpPr>
          <p:cNvPr id="36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29333" y="12813338"/>
            <a:ext cx="604219" cy="677269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abl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416469" y="3401615"/>
            <a:ext cx="7298268" cy="574940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4200" b="1" i="0">
                <a:solidFill>
                  <a:srgbClr val="C00000"/>
                </a:solidFill>
              </a:defRPr>
            </a:lvl1pPr>
            <a:lvl2pPr marL="10572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2pPr>
            <a:lvl3pPr marL="1447800" indent="-533400">
              <a:spcBef>
                <a:spcPts val="1000"/>
              </a:spcBef>
              <a:buSzPct val="100000"/>
              <a:buChar char="•"/>
              <a:defRPr sz="4200" b="1" i="0">
                <a:solidFill>
                  <a:srgbClr val="C00000"/>
                </a:solidFill>
              </a:defRPr>
            </a:lvl3pPr>
            <a:lvl4pPr marL="19716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4pPr>
            <a:lvl5pPr marL="2428875" indent="-600075">
              <a:spcBef>
                <a:spcPts val="1000"/>
              </a:spcBef>
              <a:buSzPct val="100000"/>
              <a:buChar char="»"/>
              <a:defRPr sz="4200" b="1" i="0">
                <a:solidFill>
                  <a:srgbClr val="C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16416469" y="4169701"/>
            <a:ext cx="7296414" cy="1726209"/>
          </a:xfrm>
          <a:prstGeom prst="rect">
            <a:avLst/>
          </a:prstGeom>
        </p:spPr>
        <p:txBody>
          <a:bodyPr anchor="t"/>
          <a:lstStyle/>
          <a:p>
            <a:pPr>
              <a:spcBef>
                <a:spcPts val="600"/>
              </a:spcBef>
              <a:defRPr sz="2600" i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6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63599" y="905338"/>
            <a:ext cx="22851535" cy="960969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700"/>
              </a:spcBef>
              <a:defRPr sz="7400" b="1" i="0">
                <a:solidFill>
                  <a:srgbClr val="C00000"/>
                </a:solidFill>
              </a:defRPr>
            </a:pPr>
            <a:endParaRPr/>
          </a:p>
        </p:txBody>
      </p:sp>
      <p:sp>
        <p:nvSpPr>
          <p:cNvPr id="47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863599" y="2060773"/>
            <a:ext cx="22851535" cy="76623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200"/>
              </a:spcBef>
              <a:defRPr sz="5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Red 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3594" y="2825551"/>
            <a:ext cx="3793068" cy="2698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56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2847" y="8184445"/>
            <a:ext cx="3781780" cy="3341513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782954" y="3593637"/>
            <a:ext cx="8640961" cy="6528726"/>
          </a:xfrm>
          <a:prstGeom prst="rect">
            <a:avLst/>
          </a:prstGeom>
        </p:spPr>
        <p:txBody>
          <a:bodyPr/>
          <a:lstStyle>
            <a:lvl1pPr>
              <a:spcBef>
                <a:spcPts val="1500"/>
              </a:spcBef>
              <a:defRPr sz="6400" i="0"/>
            </a:lvl1pPr>
            <a:lvl2pPr marL="1371600" indent="-914400">
              <a:spcBef>
                <a:spcPts val="1500"/>
              </a:spcBef>
              <a:buSzPct val="100000"/>
              <a:buChar char="–"/>
              <a:defRPr sz="6400" i="0"/>
            </a:lvl2pPr>
            <a:lvl3pPr marL="1727200" indent="-812800">
              <a:spcBef>
                <a:spcPts val="1500"/>
              </a:spcBef>
              <a:buSzPct val="100000"/>
              <a:buChar char="•"/>
              <a:defRPr sz="6400" i="0"/>
            </a:lvl3pPr>
            <a:lvl4pPr marL="2286000" indent="-914400">
              <a:spcBef>
                <a:spcPts val="1500"/>
              </a:spcBef>
              <a:buSzPct val="100000"/>
              <a:buChar char="–"/>
              <a:defRPr sz="6400" i="0"/>
            </a:lvl4pPr>
            <a:lvl5pPr marL="2743200" indent="-914400">
              <a:spcBef>
                <a:spcPts val="1500"/>
              </a:spcBef>
              <a:buSzPct val="100000"/>
              <a:buChar char="»"/>
              <a:defRPr sz="6400" i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047316" y="10314384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800"/>
              </a:spcBef>
              <a:defRPr sz="3600" b="1" i="0"/>
            </a:pPr>
            <a:endParaRPr/>
          </a:p>
        </p:txBody>
      </p:sp>
      <p:sp>
        <p:nvSpPr>
          <p:cNvPr id="59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047316" y="11082470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600"/>
              </a:spcBef>
              <a:defRPr sz="2600" i="0"/>
            </a:pPr>
            <a:endParaRPr/>
          </a:p>
        </p:txBody>
      </p:sp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Slide - Urban Resil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8" name="Body Level One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6728844" y="12343369"/>
            <a:ext cx="746356" cy="738662"/>
          </a:xfrm>
        </p:spPr>
        <p:txBody>
          <a:bodyPr/>
          <a:lstStyle/>
          <a:p>
            <a:fld id="{68AED0BF-B613-4EA2-A21D-6A60A5241C27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422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2218794" y="10698426"/>
            <a:ext cx="20726401" cy="768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9" tIns="121919" rIns="121919" bIns="1219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2206890" y="11658533"/>
            <a:ext cx="20738305" cy="768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9" tIns="121919" rIns="121919" bIns="121919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127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 defTabSz="2438400">
              <a:defRPr sz="3200"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7" r:id="rId7"/>
  </p:sldLayoutIdLst>
  <p:transition spd="med"/>
  <p:txStyles>
    <p:titleStyle>
      <a:lvl1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titleStyle>
    <p:bodyStyle>
      <a:lvl1pPr marL="0" marR="0" indent="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457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914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1371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18288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22860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2743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3200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3657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bodyStyle>
    <p:otherStyle>
      <a:lvl1pPr marL="0" marR="0" indent="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1pPr>
      <a:lvl2pPr marL="0" marR="0" indent="457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2pPr>
      <a:lvl3pPr marL="0" marR="0" indent="914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3pPr>
      <a:lvl4pPr marL="0" marR="0" indent="1371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4pPr>
      <a:lvl5pPr marL="0" marR="0" indent="18288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5pPr>
      <a:lvl6pPr marL="0" marR="0" indent="22860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6pPr>
      <a:lvl7pPr marL="0" marR="0" indent="2743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7pPr>
      <a:lvl8pPr marL="0" marR="0" indent="3200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8pPr>
      <a:lvl9pPr marL="0" marR="0" indent="3657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cpr-training-with-dummy.jpg" descr="cpr-training-with-dummy.jpg"/>
          <p:cNvPicPr>
            <a:picLocks noChangeAspect="1"/>
          </p:cNvPicPr>
          <p:nvPr/>
        </p:nvPicPr>
        <p:blipFill>
          <a:blip r:embed="rId2"/>
          <a:srcRect t="16563" b="6427"/>
          <a:stretch>
            <a:fillRect/>
          </a:stretch>
        </p:blipFill>
        <p:spPr>
          <a:xfrm>
            <a:off x="-82965" y="-50800"/>
            <a:ext cx="2454993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80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1" name="PPT 7 -"/>
          <p:cNvSpPr txBox="1"/>
          <p:nvPr/>
        </p:nvSpPr>
        <p:spPr>
          <a:xfrm>
            <a:off x="21547199" y="12813338"/>
            <a:ext cx="140640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7 -</a:t>
            </a:r>
          </a:p>
        </p:txBody>
      </p:sp>
      <p:sp>
        <p:nvSpPr>
          <p:cNvPr id="82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</a:t>
            </a:fld>
            <a:endParaRPr/>
          </a:p>
        </p:txBody>
      </p:sp>
      <p:sp>
        <p:nvSpPr>
          <p:cNvPr id="84" name="Rectangle"/>
          <p:cNvSpPr/>
          <p:nvPr/>
        </p:nvSpPr>
        <p:spPr>
          <a:xfrm>
            <a:off x="0" y="0"/>
            <a:ext cx="24384001" cy="13716001"/>
          </a:xfrm>
          <a:prstGeom prst="rect">
            <a:avLst/>
          </a:prstGeom>
          <a:solidFill>
            <a:srgbClr val="535353">
              <a:alpha val="70000"/>
            </a:srgb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5" name="Shape"/>
          <p:cNvSpPr/>
          <p:nvPr/>
        </p:nvSpPr>
        <p:spPr>
          <a:xfrm>
            <a:off x="-11260447" y="3715089"/>
            <a:ext cx="22727867" cy="45176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" y="0"/>
                </a:moveTo>
                <a:lnTo>
                  <a:pt x="21600" y="0"/>
                </a:lnTo>
                <a:lnTo>
                  <a:pt x="19937" y="21600"/>
                </a:lnTo>
                <a:lnTo>
                  <a:pt x="0" y="21600"/>
                </a:lnTo>
                <a:lnTo>
                  <a:pt x="3" y="0"/>
                </a:lnTo>
                <a:close/>
              </a:path>
            </a:pathLst>
          </a:custGeom>
          <a:solidFill>
            <a:srgbClr val="DA751A">
              <a:alpha val="90000"/>
            </a:srgb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6" name="LESSON 7…"/>
          <p:cNvSpPr txBox="1"/>
          <p:nvPr/>
        </p:nvSpPr>
        <p:spPr>
          <a:xfrm>
            <a:off x="1200259" y="4083124"/>
            <a:ext cx="8992913" cy="3782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2438400">
              <a:lnSpc>
                <a:spcPct val="9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LESSON 7</a:t>
            </a:r>
          </a:p>
          <a:p>
            <a:pPr defTabSz="2438400">
              <a:lnSpc>
                <a:spcPct val="90000"/>
              </a:lnSpc>
              <a:defRPr sz="5400" cap="all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Basic Life Support (BLS) and Cardiopulmonary Resuscitation (CPR)</a:t>
            </a:r>
          </a:p>
        </p:txBody>
      </p:sp>
      <p:grpSp>
        <p:nvGrpSpPr>
          <p:cNvPr id="92" name="Group"/>
          <p:cNvGrpSpPr/>
          <p:nvPr/>
        </p:nvGrpSpPr>
        <p:grpSpPr>
          <a:xfrm>
            <a:off x="-25401" y="11083126"/>
            <a:ext cx="24434801" cy="2522141"/>
            <a:chOff x="0" y="0"/>
            <a:chExt cx="24434800" cy="2522140"/>
          </a:xfrm>
        </p:grpSpPr>
        <p:sp>
          <p:nvSpPr>
            <p:cNvPr id="87" name="Shape"/>
            <p:cNvSpPr/>
            <p:nvPr/>
          </p:nvSpPr>
          <p:spPr>
            <a:xfrm flipH="1">
              <a:off x="0" y="0"/>
              <a:ext cx="24434801" cy="25221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9934" y="0"/>
                  </a:lnTo>
                  <a:lnTo>
                    <a:pt x="19328" y="7094"/>
                  </a:lnTo>
                  <a:lnTo>
                    <a:pt x="1872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pic>
          <p:nvPicPr>
            <p:cNvPr id="88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17816" y="317422"/>
              <a:ext cx="6604001" cy="19375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91" name="Group"/>
            <p:cNvGrpSpPr/>
            <p:nvPr/>
          </p:nvGrpSpPr>
          <p:grpSpPr>
            <a:xfrm>
              <a:off x="10512114" y="268426"/>
              <a:ext cx="4318001" cy="2008830"/>
              <a:chOff x="0" y="0"/>
              <a:chExt cx="4318000" cy="2008829"/>
            </a:xfrm>
          </p:grpSpPr>
          <p:pic>
            <p:nvPicPr>
              <p:cNvPr id="89" name="NDMA India.png" descr="NDMA India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81439"/>
                <a:ext cx="1764513" cy="176451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90" name="NDRF India.jpeg" descr="NDRF India.jpe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09170" y="0"/>
                <a:ext cx="2008830" cy="20088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95" name="Group"/>
          <p:cNvGrpSpPr/>
          <p:nvPr/>
        </p:nvGrpSpPr>
        <p:grpSpPr>
          <a:xfrm>
            <a:off x="21539200" y="12813338"/>
            <a:ext cx="1879600" cy="902663"/>
            <a:chOff x="0" y="0"/>
            <a:chExt cx="1879600" cy="902661"/>
          </a:xfrm>
        </p:grpSpPr>
        <p:sp>
          <p:nvSpPr>
            <p:cNvPr id="93" name="PPT 7 - 1"/>
            <p:cNvSpPr txBox="1"/>
            <p:nvPr/>
          </p:nvSpPr>
          <p:spPr>
            <a:xfrm>
              <a:off x="78376" y="0"/>
              <a:ext cx="1722848" cy="6772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8283" tIns="78283" rIns="78283" bIns="78283" numCol="1" anchor="t">
              <a:spAutoFit/>
            </a:bodyPr>
            <a:lstStyle>
              <a:lvl1pPr algn="ctr" defTabSz="2438400">
                <a:spcBef>
                  <a:spcPts val="600"/>
                </a:spcBef>
                <a:defRPr sz="3000" b="1">
                  <a:solidFill>
                    <a:srgbClr val="535353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>
                <a:defRPr b="0"/>
              </a:pPr>
              <a:r>
                <a:rPr b="1"/>
                <a:t>PPT 7 - 1</a:t>
              </a:r>
            </a:p>
          </p:txBody>
        </p:sp>
        <p:sp>
          <p:nvSpPr>
            <p:cNvPr id="94" name="Rectangle"/>
            <p:cNvSpPr/>
            <p:nvPr/>
          </p:nvSpPr>
          <p:spPr>
            <a:xfrm>
              <a:off x="0" y="699461"/>
              <a:ext cx="1879600" cy="203201"/>
            </a:xfrm>
            <a:prstGeom prst="rect">
              <a:avLst/>
            </a:prstGeom>
            <a:solidFill>
              <a:srgbClr val="585756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96" name="Photo Credit: Freepik"/>
          <p:cNvSpPr txBox="1"/>
          <p:nvPr/>
        </p:nvSpPr>
        <p:spPr>
          <a:xfrm rot="16200000">
            <a:off x="-844613" y="9589983"/>
            <a:ext cx="2404593" cy="461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>
              <a:defRPr sz="1800">
                <a:solidFill>
                  <a:srgbClr val="DDDDD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Photo Credit: Freepik</a:t>
            </a:r>
          </a:p>
        </p:txBody>
      </p:sp>
      <p:pic>
        <p:nvPicPr>
          <p:cNvPr id="97" name="MFR-logo-02.png" descr="MFR-logo-02.png"/>
          <p:cNvPicPr>
            <a:picLocks noChangeAspect="1"/>
          </p:cNvPicPr>
          <p:nvPr/>
        </p:nvPicPr>
        <p:blipFill>
          <a:blip r:embed="rId6"/>
          <a:srcRect t="12599" b="19178"/>
          <a:stretch>
            <a:fillRect/>
          </a:stretch>
        </p:blipFill>
        <p:spPr>
          <a:xfrm>
            <a:off x="16574627" y="0"/>
            <a:ext cx="7102674" cy="34256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Picture 21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123092"/>
            <a:ext cx="2159001" cy="118972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-31442"/>
            <a:ext cx="1833282" cy="13017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51714" y="11520185"/>
            <a:ext cx="9681287" cy="117663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Rounded Rectangle"/>
          <p:cNvSpPr/>
          <p:nvPr/>
        </p:nvSpPr>
        <p:spPr>
          <a:xfrm>
            <a:off x="7147050" y="-29078"/>
            <a:ext cx="17339112" cy="1388844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14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215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16" name="PPT 7 -"/>
          <p:cNvSpPr txBox="1"/>
          <p:nvPr/>
        </p:nvSpPr>
        <p:spPr>
          <a:xfrm>
            <a:off x="21547199" y="12813338"/>
            <a:ext cx="140640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7 -</a:t>
            </a:r>
          </a:p>
        </p:txBody>
      </p:sp>
      <p:sp>
        <p:nvSpPr>
          <p:cNvPr id="217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02617" y="12813338"/>
            <a:ext cx="423393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219" name="Biological Death"/>
          <p:cNvSpPr txBox="1"/>
          <p:nvPr/>
        </p:nvSpPr>
        <p:spPr>
          <a:xfrm>
            <a:off x="1077422" y="989120"/>
            <a:ext cx="7449138" cy="2521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Biological Death</a:t>
            </a:r>
          </a:p>
        </p:txBody>
      </p:sp>
      <p:sp>
        <p:nvSpPr>
          <p:cNvPr id="220" name="The moment the brain cells begin to die.…"/>
          <p:cNvSpPr txBox="1"/>
          <p:nvPr/>
        </p:nvSpPr>
        <p:spPr>
          <a:xfrm>
            <a:off x="8360109" y="4639760"/>
            <a:ext cx="14658994" cy="2874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1896340">
              <a:spcBef>
                <a:spcPts val="5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000">
                <a:latin typeface="Open Sans"/>
                <a:ea typeface="Open Sans"/>
                <a:cs typeface="Open Sans"/>
                <a:sym typeface="Open Sans"/>
              </a:defRPr>
            </a:pPr>
            <a:r>
              <a:t>The moment the brain cells begin to die. </a:t>
            </a:r>
          </a:p>
          <a:p>
            <a:pPr defTabSz="1896340">
              <a:spcBef>
                <a:spcPts val="5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000"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t>Biological death cannot be reversed.</a:t>
            </a:r>
          </a:p>
        </p:txBody>
      </p:sp>
      <p:pic>
        <p:nvPicPr>
          <p:cNvPr id="10" name="Picture 9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123092"/>
            <a:ext cx="2159001" cy="11897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-31442"/>
            <a:ext cx="1833282" cy="130179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223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24" name="PPT 7 -"/>
          <p:cNvSpPr txBox="1"/>
          <p:nvPr/>
        </p:nvSpPr>
        <p:spPr>
          <a:xfrm>
            <a:off x="21547199" y="12813338"/>
            <a:ext cx="140640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7 -</a:t>
            </a:r>
          </a:p>
        </p:txBody>
      </p:sp>
      <p:sp>
        <p:nvSpPr>
          <p:cNvPr id="225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pic>
        <p:nvPicPr>
          <p:cNvPr id="227" name="Causes of airway obstruction" descr="Causes of airway obstruction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671" y="3945013"/>
            <a:ext cx="12220314" cy="7896842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Tongue…"/>
          <p:cNvSpPr txBox="1"/>
          <p:nvPr/>
        </p:nvSpPr>
        <p:spPr>
          <a:xfrm>
            <a:off x="2446840" y="5004542"/>
            <a:ext cx="8398871" cy="7395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60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Tongue</a:t>
            </a:r>
          </a:p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60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Epiglottitis</a:t>
            </a:r>
          </a:p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60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Foreign Body</a:t>
            </a:r>
          </a:p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60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Tissue damage </a:t>
            </a:r>
          </a:p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60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Illness</a:t>
            </a:r>
          </a:p>
        </p:txBody>
      </p:sp>
      <p:sp>
        <p:nvSpPr>
          <p:cNvPr id="229" name="Causes of Airway Obstruction"/>
          <p:cNvSpPr txBox="1"/>
          <p:nvPr/>
        </p:nvSpPr>
        <p:spPr>
          <a:xfrm>
            <a:off x="1077422" y="1463905"/>
            <a:ext cx="9127523" cy="2521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Causes of Airway Obstruction</a:t>
            </a:r>
          </a:p>
        </p:txBody>
      </p:sp>
      <p:pic>
        <p:nvPicPr>
          <p:cNvPr id="10" name="Picture 9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123092"/>
            <a:ext cx="2159001" cy="11897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-31442"/>
            <a:ext cx="1833282" cy="130179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Rounded Rectangle"/>
          <p:cNvSpPr/>
          <p:nvPr/>
        </p:nvSpPr>
        <p:spPr>
          <a:xfrm>
            <a:off x="9639509" y="-29078"/>
            <a:ext cx="14846653" cy="1388844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32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233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34" name="PPT 7 -"/>
          <p:cNvSpPr txBox="1"/>
          <p:nvPr/>
        </p:nvSpPr>
        <p:spPr>
          <a:xfrm>
            <a:off x="21547199" y="12813338"/>
            <a:ext cx="140640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7 -</a:t>
            </a:r>
          </a:p>
        </p:txBody>
      </p:sp>
      <p:sp>
        <p:nvSpPr>
          <p:cNvPr id="235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237" name="Weak, ineffective cough…"/>
          <p:cNvSpPr txBox="1">
            <a:spLocks noGrp="1"/>
          </p:cNvSpPr>
          <p:nvPr>
            <p:ph type="body" sz="half" idx="4294967295"/>
          </p:nvPr>
        </p:nvSpPr>
        <p:spPr>
          <a:xfrm>
            <a:off x="10598887" y="3892626"/>
            <a:ext cx="12927897" cy="8687728"/>
          </a:xfrm>
          <a:prstGeom prst="rect">
            <a:avLst/>
          </a:prstGeom>
        </p:spPr>
        <p:txBody>
          <a:bodyPr lIns="78283" tIns="78283" rIns="78283" bIns="78283" anchor="t">
            <a:noAutofit/>
          </a:bodyPr>
          <a:lstStyle/>
          <a:p>
            <a:pPr marL="609600" indent="-609600" algn="just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60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Weak, ineffective cough</a:t>
            </a:r>
          </a:p>
          <a:p>
            <a:pPr marL="609600" indent="-609600" algn="just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60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High-pitched noise when inhaling</a:t>
            </a:r>
          </a:p>
          <a:p>
            <a:pPr marL="609600" indent="-609600" algn="just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60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Increased respiratory difficulty and may clutch at the throat</a:t>
            </a:r>
          </a:p>
          <a:p>
            <a:pPr marL="609600" indent="-609600" algn="just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60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Cyanosis (bluish discoloration of the skin and mucous membranes)</a:t>
            </a:r>
          </a:p>
        </p:txBody>
      </p:sp>
      <p:sp>
        <p:nvSpPr>
          <p:cNvPr id="238" name="Partial Airway Obstruction"/>
          <p:cNvSpPr txBox="1"/>
          <p:nvPr/>
        </p:nvSpPr>
        <p:spPr>
          <a:xfrm>
            <a:off x="1077422" y="1903520"/>
            <a:ext cx="8752736" cy="2521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Partial Airway Obstruction</a:t>
            </a:r>
          </a:p>
        </p:txBody>
      </p:sp>
      <p:pic>
        <p:nvPicPr>
          <p:cNvPr id="10" name="Picture 9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123092"/>
            <a:ext cx="2159001" cy="11897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-31442"/>
            <a:ext cx="1833282" cy="130179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241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42" name="PPT 7 -"/>
          <p:cNvSpPr txBox="1"/>
          <p:nvPr/>
        </p:nvSpPr>
        <p:spPr>
          <a:xfrm>
            <a:off x="21547199" y="12813338"/>
            <a:ext cx="140640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7 -</a:t>
            </a:r>
          </a:p>
        </p:txBody>
      </p:sp>
      <p:sp>
        <p:nvSpPr>
          <p:cNvPr id="243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pic>
        <p:nvPicPr>
          <p:cNvPr id="245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781448" y="4606064"/>
            <a:ext cx="6509606" cy="8041279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Universal Sign"/>
          <p:cNvSpPr txBox="1"/>
          <p:nvPr/>
        </p:nvSpPr>
        <p:spPr>
          <a:xfrm>
            <a:off x="939045" y="6279814"/>
            <a:ext cx="3761410" cy="902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89235" tIns="89235" rIns="89235" bIns="89235">
            <a:normAutofit/>
          </a:bodyPr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1" i="1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 Universal Sign</a:t>
            </a:r>
          </a:p>
        </p:txBody>
      </p:sp>
      <p:sp>
        <p:nvSpPr>
          <p:cNvPr id="247" name="Complete Airway Obstruction"/>
          <p:cNvSpPr txBox="1"/>
          <p:nvPr/>
        </p:nvSpPr>
        <p:spPr>
          <a:xfrm>
            <a:off x="1077422" y="1393567"/>
            <a:ext cx="8089944" cy="3641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Complete Airway Obstruction</a:t>
            </a:r>
          </a:p>
        </p:txBody>
      </p:sp>
      <p:sp>
        <p:nvSpPr>
          <p:cNvPr id="248" name="Rounded Rectangle"/>
          <p:cNvSpPr/>
          <p:nvPr/>
        </p:nvSpPr>
        <p:spPr>
          <a:xfrm>
            <a:off x="9639509" y="-29078"/>
            <a:ext cx="14846653" cy="1388844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49" name="A patient with complete foreign body airway obstruction will not be able to speak and may grasp at his/her throat."/>
          <p:cNvSpPr txBox="1"/>
          <p:nvPr/>
        </p:nvSpPr>
        <p:spPr>
          <a:xfrm>
            <a:off x="10598887" y="6129113"/>
            <a:ext cx="12589657" cy="60171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/>
          <a:lstStyle>
            <a:lvl1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6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just"/>
            <a:r>
              <a:rPr dirty="0"/>
              <a:t>A patient with complete foreign body airway obstruction will not be able to speak and may grasp at his/her throat.</a:t>
            </a:r>
          </a:p>
        </p:txBody>
      </p:sp>
      <p:pic>
        <p:nvPicPr>
          <p:cNvPr id="12" name="Picture 11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123092"/>
            <a:ext cx="2159001" cy="11897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-31442"/>
            <a:ext cx="1833282" cy="130179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Circle"/>
          <p:cNvSpPr/>
          <p:nvPr/>
        </p:nvSpPr>
        <p:spPr>
          <a:xfrm>
            <a:off x="-8639176" y="-8445205"/>
            <a:ext cx="19547984" cy="19547984"/>
          </a:xfrm>
          <a:prstGeom prst="ellipse">
            <a:avLst/>
          </a:prstGeom>
          <a:gradFill>
            <a:gsLst>
              <a:gs pos="0">
                <a:srgbClr val="DA751A"/>
              </a:gs>
              <a:gs pos="57570">
                <a:srgbClr val="E67C1D"/>
              </a:gs>
              <a:gs pos="100000">
                <a:srgbClr val="F28320"/>
              </a:gs>
            </a:gsLst>
            <a:lin ang="4595515"/>
          </a:gra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pic>
        <p:nvPicPr>
          <p:cNvPr id="252" name="IMG-3642.JPG" descr="IMG-3642.JPG"/>
          <p:cNvPicPr>
            <a:picLocks noChangeAspect="1"/>
          </p:cNvPicPr>
          <p:nvPr/>
        </p:nvPicPr>
        <p:blipFill>
          <a:blip r:embed="rId2"/>
          <a:srcRect l="25406"/>
          <a:stretch>
            <a:fillRect/>
          </a:stretch>
        </p:blipFill>
        <p:spPr>
          <a:xfrm flipH="1">
            <a:off x="-2789159" y="-627962"/>
            <a:ext cx="12809302" cy="114478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73" h="21600" extrusionOk="0">
                <a:moveTo>
                  <a:pt x="360" y="0"/>
                </a:moveTo>
                <a:cubicBezTo>
                  <a:pt x="-727" y="5723"/>
                  <a:pt x="646" y="11946"/>
                  <a:pt x="4490" y="16396"/>
                </a:cubicBezTo>
                <a:cubicBezTo>
                  <a:pt x="7486" y="19866"/>
                  <a:pt x="11414" y="21600"/>
                  <a:pt x="15340" y="21600"/>
                </a:cubicBezTo>
                <a:cubicBezTo>
                  <a:pt x="17219" y="21600"/>
                  <a:pt x="19096" y="21199"/>
                  <a:pt x="20873" y="20405"/>
                </a:cubicBezTo>
                <a:lnTo>
                  <a:pt x="20873" y="0"/>
                </a:lnTo>
                <a:lnTo>
                  <a:pt x="36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53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254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55" name="PPT 7 -"/>
          <p:cNvSpPr txBox="1"/>
          <p:nvPr/>
        </p:nvSpPr>
        <p:spPr>
          <a:xfrm>
            <a:off x="21547199" y="12813338"/>
            <a:ext cx="140640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7 -</a:t>
            </a:r>
          </a:p>
        </p:txBody>
      </p:sp>
      <p:sp>
        <p:nvSpPr>
          <p:cNvPr id="256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pic>
        <p:nvPicPr>
          <p:cNvPr id="25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3854" y="7608386"/>
            <a:ext cx="7112001" cy="5030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51812" y="7622565"/>
            <a:ext cx="8459525" cy="5103795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Photo Credit: Freepik"/>
          <p:cNvSpPr txBox="1"/>
          <p:nvPr/>
        </p:nvSpPr>
        <p:spPr>
          <a:xfrm rot="16200000">
            <a:off x="-844613" y="9208983"/>
            <a:ext cx="2404593" cy="461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>
              <a:defRPr sz="1800">
                <a:solidFill>
                  <a:srgbClr val="DDDDD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Photo Credit: Freepik</a:t>
            </a:r>
          </a:p>
        </p:txBody>
      </p:sp>
      <p:pic>
        <p:nvPicPr>
          <p:cNvPr id="12" name="Picture 11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123092"/>
            <a:ext cx="2159001" cy="11897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-31442"/>
            <a:ext cx="1833282" cy="130179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5552A9F-FEAB-3C0A-0D03-62EEE4B77A41}"/>
              </a:ext>
            </a:extLst>
          </p:cNvPr>
          <p:cNvSpPr/>
          <p:nvPr/>
        </p:nvSpPr>
        <p:spPr>
          <a:xfrm>
            <a:off x="152400" y="0"/>
            <a:ext cx="24079200" cy="135636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7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09B031A6-C119-B352-63B4-9B30BBC1D1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887200" y="6553200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en-IN" sz="72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D6900A-37B1-25E8-DEA8-CD370440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37402" y="12737075"/>
            <a:ext cx="701472" cy="738662"/>
          </a:xfrm>
        </p:spPr>
        <p:txBody>
          <a:bodyPr/>
          <a:lstStyle/>
          <a:p>
            <a:fld id="{2BB1E14F-796C-409E-9B94-89634ADD74DA}" type="slidenum">
              <a:rPr lang="en-IN" smtClean="0"/>
              <a:t>15</a:t>
            </a:fld>
            <a:endParaRPr lang="en-IN"/>
          </a:p>
        </p:txBody>
      </p:sp>
      <p:sp>
        <p:nvSpPr>
          <p:cNvPr id="5" name="Rounded Rectangle">
            <a:extLst>
              <a:ext uri="{FF2B5EF4-FFF2-40B4-BE49-F238E27FC236}">
                <a16:creationId xmlns:a16="http://schemas.microsoft.com/office/drawing/2014/main" id="{84E5656A-9707-D91F-731E-B05F3A2105A5}"/>
              </a:ext>
            </a:extLst>
          </p:cNvPr>
          <p:cNvSpPr/>
          <p:nvPr/>
        </p:nvSpPr>
        <p:spPr>
          <a:xfrm>
            <a:off x="8434730" y="291338"/>
            <a:ext cx="13610612" cy="1252372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4" tIns="78284" rIns="78284" bIns="78284"/>
          <a:lstStyle/>
          <a:p>
            <a:endParaRPr sz="4800">
              <a:latin typeface="Open Sans"/>
            </a:endParaRPr>
          </a:p>
        </p:txBody>
      </p:sp>
      <p:sp>
        <p:nvSpPr>
          <p:cNvPr id="6" name="Duties of…">
            <a:extLst>
              <a:ext uri="{FF2B5EF4-FFF2-40B4-BE49-F238E27FC236}">
                <a16:creationId xmlns:a16="http://schemas.microsoft.com/office/drawing/2014/main" id="{848F74B0-1F3A-240E-68E6-62D0EC9F3863}"/>
              </a:ext>
            </a:extLst>
          </p:cNvPr>
          <p:cNvSpPr txBox="1"/>
          <p:nvPr/>
        </p:nvSpPr>
        <p:spPr>
          <a:xfrm>
            <a:off x="679139" y="6460433"/>
            <a:ext cx="7449138" cy="1389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4" tIns="78284" rIns="78284" bIns="78284">
            <a:spAutoFit/>
          </a:bodyPr>
          <a:lstStyle/>
          <a:p>
            <a:pPr algn="ctr"/>
            <a:r>
              <a:rPr lang="en-US" sz="8000" b="1" dirty="0">
                <a:latin typeface="Open sans"/>
              </a:rPr>
              <a:t>THANK YOU </a:t>
            </a:r>
            <a:r>
              <a:rPr lang="en-US" sz="8000" dirty="0">
                <a:latin typeface="Open sans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45DFA0-FA40-1268-9BDA-EE87700A3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" y="0"/>
            <a:ext cx="4880698" cy="2926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75644E-1651-5CBA-BB13-D20A48592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5236" y="13243"/>
            <a:ext cx="2774164" cy="245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4CA96A-DBE4-90D4-F8B7-34DFA0DBB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4986" y="1266064"/>
            <a:ext cx="11478776" cy="10698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8063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100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01" name="PPT 7 -"/>
          <p:cNvSpPr txBox="1"/>
          <p:nvPr/>
        </p:nvSpPr>
        <p:spPr>
          <a:xfrm>
            <a:off x="21547199" y="12813338"/>
            <a:ext cx="140640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7 -</a:t>
            </a:r>
          </a:p>
        </p:txBody>
      </p:sp>
      <p:sp>
        <p:nvSpPr>
          <p:cNvPr id="102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104" name="Upon completing this lesson, you will be able to:"/>
          <p:cNvSpPr txBox="1">
            <a:spLocks noGrp="1"/>
          </p:cNvSpPr>
          <p:nvPr>
            <p:ph type="body" sz="quarter" idx="4294967295"/>
          </p:nvPr>
        </p:nvSpPr>
        <p:spPr>
          <a:xfrm>
            <a:off x="1144986" y="2979139"/>
            <a:ext cx="7627217" cy="7757722"/>
          </a:xfrm>
          <a:prstGeom prst="rect">
            <a:avLst/>
          </a:prstGeom>
        </p:spPr>
        <p:txBody>
          <a:bodyPr lIns="89235" tIns="89235" rIns="89235" bIns="89235" anchor="t"/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Upon completing this lesson, you will be able to:</a:t>
            </a:r>
          </a:p>
        </p:txBody>
      </p:sp>
      <p:sp>
        <p:nvSpPr>
          <p:cNvPr id="105" name="OBJECTIVES"/>
          <p:cNvSpPr txBox="1"/>
          <p:nvPr/>
        </p:nvSpPr>
        <p:spPr>
          <a:xfrm>
            <a:off x="1077422" y="989120"/>
            <a:ext cx="5351166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OBJECTIVES</a:t>
            </a:r>
          </a:p>
        </p:txBody>
      </p:sp>
      <p:sp>
        <p:nvSpPr>
          <p:cNvPr id="106" name="Demonstrate rescue breathing for adults, children and infants using a mannequin, with and without foreign body airway obstruction.…"/>
          <p:cNvSpPr txBox="1"/>
          <p:nvPr/>
        </p:nvSpPr>
        <p:spPr>
          <a:xfrm>
            <a:off x="11546216" y="5446144"/>
            <a:ext cx="11983623" cy="5328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lvl="1" indent="0" algn="just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Demonstrate rescue breathing for adults, children and infants using a mannequin, with and without foreign body airway obstruction.</a:t>
            </a:r>
          </a:p>
          <a:p>
            <a:pPr lvl="1" indent="0" algn="just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 dirty="0"/>
          </a:p>
          <a:p>
            <a:pPr lvl="1" indent="0" algn="just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Describe and demonstrate CPR in adults, children, and infants using a mannequin.</a:t>
            </a:r>
          </a:p>
        </p:txBody>
      </p:sp>
      <p:grpSp>
        <p:nvGrpSpPr>
          <p:cNvPr id="109" name="Group"/>
          <p:cNvGrpSpPr/>
          <p:nvPr/>
        </p:nvGrpSpPr>
        <p:grpSpPr>
          <a:xfrm>
            <a:off x="9844663" y="5171661"/>
            <a:ext cx="1219201" cy="1681958"/>
            <a:chOff x="0" y="115975"/>
            <a:chExt cx="1219200" cy="1681957"/>
          </a:xfrm>
        </p:grpSpPr>
        <p:sp>
          <p:nvSpPr>
            <p:cNvPr id="107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08" name="1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112" name="Group"/>
          <p:cNvGrpSpPr/>
          <p:nvPr/>
        </p:nvGrpSpPr>
        <p:grpSpPr>
          <a:xfrm>
            <a:off x="9844663" y="9309295"/>
            <a:ext cx="1219201" cy="1681959"/>
            <a:chOff x="0" y="115975"/>
            <a:chExt cx="1219200" cy="1681957"/>
          </a:xfrm>
        </p:grpSpPr>
        <p:sp>
          <p:nvSpPr>
            <p:cNvPr id="110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11" name="2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2</a:t>
              </a:r>
            </a:p>
          </p:txBody>
        </p:sp>
      </p:grpSp>
      <p:pic>
        <p:nvPicPr>
          <p:cNvPr id="16" name="Picture 15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123092"/>
            <a:ext cx="2159001" cy="11897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-31442"/>
            <a:ext cx="1833282" cy="130179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115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PPT 7 -"/>
          <p:cNvSpPr txBox="1"/>
          <p:nvPr/>
        </p:nvSpPr>
        <p:spPr>
          <a:xfrm>
            <a:off x="21547199" y="12813338"/>
            <a:ext cx="140640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7 -</a:t>
            </a:r>
          </a:p>
        </p:txBody>
      </p:sp>
      <p:sp>
        <p:nvSpPr>
          <p:cNvPr id="117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119" name="Upon completing this lesson, you will become familiar with:"/>
          <p:cNvSpPr txBox="1">
            <a:spLocks noGrp="1"/>
          </p:cNvSpPr>
          <p:nvPr>
            <p:ph type="body" sz="quarter" idx="4294967295"/>
          </p:nvPr>
        </p:nvSpPr>
        <p:spPr>
          <a:xfrm>
            <a:off x="1144986" y="2979139"/>
            <a:ext cx="7627217" cy="7757722"/>
          </a:xfrm>
          <a:prstGeom prst="rect">
            <a:avLst/>
          </a:prstGeom>
        </p:spPr>
        <p:txBody>
          <a:bodyPr lIns="89235" tIns="89235" rIns="89235" bIns="89235" anchor="t"/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Upon completing this lesson, you will become familiar with:</a:t>
            </a:r>
          </a:p>
        </p:txBody>
      </p:sp>
      <p:sp>
        <p:nvSpPr>
          <p:cNvPr id="120" name="OBJECTIVES"/>
          <p:cNvSpPr txBox="1"/>
          <p:nvPr/>
        </p:nvSpPr>
        <p:spPr>
          <a:xfrm>
            <a:off x="1077422" y="989120"/>
            <a:ext cx="5351166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OBJECTIVES</a:t>
            </a:r>
          </a:p>
        </p:txBody>
      </p:sp>
      <p:sp>
        <p:nvSpPr>
          <p:cNvPr id="121" name="Describe and demonstrate two-rescuer CPR for adults.…"/>
          <p:cNvSpPr txBox="1"/>
          <p:nvPr/>
        </p:nvSpPr>
        <p:spPr>
          <a:xfrm>
            <a:off x="11656862" y="5612025"/>
            <a:ext cx="12224968" cy="38514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lvl="1" indent="0" algn="just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Describe and demonstrate two-rescuer CPR for adults. </a:t>
            </a:r>
          </a:p>
          <a:p>
            <a:pPr lvl="1" indent="0" algn="just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 dirty="0"/>
          </a:p>
          <a:p>
            <a:pPr lvl="1" indent="0" algn="just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List two causes of partial or total upper airway obstruction.</a:t>
            </a:r>
          </a:p>
        </p:txBody>
      </p:sp>
      <p:grpSp>
        <p:nvGrpSpPr>
          <p:cNvPr id="124" name="Group"/>
          <p:cNvGrpSpPr/>
          <p:nvPr/>
        </p:nvGrpSpPr>
        <p:grpSpPr>
          <a:xfrm>
            <a:off x="9844663" y="5334220"/>
            <a:ext cx="1219201" cy="1681959"/>
            <a:chOff x="0" y="115975"/>
            <a:chExt cx="1219200" cy="1681957"/>
          </a:xfrm>
        </p:grpSpPr>
        <p:sp>
          <p:nvSpPr>
            <p:cNvPr id="122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23" name="3"/>
            <p:cNvSpPr txBox="1"/>
            <p:nvPr/>
          </p:nvSpPr>
          <p:spPr>
            <a:xfrm>
              <a:off x="2872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127" name="Group"/>
          <p:cNvGrpSpPr/>
          <p:nvPr/>
        </p:nvGrpSpPr>
        <p:grpSpPr>
          <a:xfrm>
            <a:off x="9844663" y="7830200"/>
            <a:ext cx="1219201" cy="1681959"/>
            <a:chOff x="0" y="115975"/>
            <a:chExt cx="1219200" cy="1681957"/>
          </a:xfrm>
        </p:grpSpPr>
        <p:sp>
          <p:nvSpPr>
            <p:cNvPr id="125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26" name="4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4</a:t>
              </a:r>
            </a:p>
          </p:txBody>
        </p:sp>
      </p:grpSp>
      <p:pic>
        <p:nvPicPr>
          <p:cNvPr id="16" name="Picture 15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123092"/>
            <a:ext cx="2159001" cy="11897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-31442"/>
            <a:ext cx="1833282" cy="130179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1247" y="679724"/>
            <a:ext cx="11692649" cy="12743737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131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32" name="PPT 7 -"/>
          <p:cNvSpPr txBox="1"/>
          <p:nvPr/>
        </p:nvSpPr>
        <p:spPr>
          <a:xfrm>
            <a:off x="21547199" y="12813338"/>
            <a:ext cx="140640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7 -</a:t>
            </a:r>
          </a:p>
        </p:txBody>
      </p:sp>
      <p:sp>
        <p:nvSpPr>
          <p:cNvPr id="133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135" name="Circulatory System"/>
          <p:cNvSpPr txBox="1"/>
          <p:nvPr/>
        </p:nvSpPr>
        <p:spPr>
          <a:xfrm>
            <a:off x="1077422" y="1534243"/>
            <a:ext cx="7449138" cy="2521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Circulatory System</a:t>
            </a:r>
          </a:p>
        </p:txBody>
      </p:sp>
      <p:pic>
        <p:nvPicPr>
          <p:cNvPr id="9" name="Picture 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123092"/>
            <a:ext cx="2159001" cy="11897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-31442"/>
            <a:ext cx="1833282" cy="130179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138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39" name="PPT 7 -"/>
          <p:cNvSpPr txBox="1"/>
          <p:nvPr/>
        </p:nvSpPr>
        <p:spPr>
          <a:xfrm>
            <a:off x="21547199" y="12813338"/>
            <a:ext cx="140640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7 -</a:t>
            </a:r>
          </a:p>
        </p:txBody>
      </p:sp>
      <p:sp>
        <p:nvSpPr>
          <p:cNvPr id="140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pic>
        <p:nvPicPr>
          <p:cNvPr id="142" name="The Heart 1" descr="The Heart 1"/>
          <p:cNvPicPr>
            <a:picLocks noChangeAspect="1"/>
          </p:cNvPicPr>
          <p:nvPr/>
        </p:nvPicPr>
        <p:blipFill>
          <a:blip r:embed="rId2"/>
          <a:srcRect r="47985"/>
          <a:stretch>
            <a:fillRect/>
          </a:stretch>
        </p:blipFill>
        <p:spPr>
          <a:xfrm>
            <a:off x="5702310" y="3487334"/>
            <a:ext cx="6779650" cy="79975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The Heart 2" descr="The Heart 2"/>
          <p:cNvPicPr>
            <a:picLocks noChangeAspect="1"/>
          </p:cNvPicPr>
          <p:nvPr/>
        </p:nvPicPr>
        <p:blipFill>
          <a:blip r:embed="rId3"/>
          <a:srcRect l="57232"/>
          <a:stretch>
            <a:fillRect/>
          </a:stretch>
        </p:blipFill>
        <p:spPr>
          <a:xfrm>
            <a:off x="17281887" y="4054305"/>
            <a:ext cx="4403772" cy="6359670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Pulmonary…"/>
          <p:cNvSpPr txBox="1"/>
          <p:nvPr/>
        </p:nvSpPr>
        <p:spPr>
          <a:xfrm>
            <a:off x="12997931" y="3571330"/>
            <a:ext cx="3768152" cy="164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9235" tIns="89235" rIns="89235" bIns="89235">
            <a:normAutofit/>
          </a:bodyPr>
          <a:lstStyle/>
          <a:p>
            <a:pPr defTabSz="1896340">
              <a:lnSpc>
                <a:spcPct val="8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"/>
                <a:ea typeface="Open Sans"/>
                <a:cs typeface="Open Sans"/>
                <a:sym typeface="Open Sans"/>
              </a:defRPr>
            </a:pPr>
            <a:r>
              <a:t>Pulmonary </a:t>
            </a:r>
          </a:p>
          <a:p>
            <a:pPr defTabSz="1896340">
              <a:lnSpc>
                <a:spcPct val="8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"/>
                <a:ea typeface="Open Sans"/>
                <a:cs typeface="Open Sans"/>
                <a:sym typeface="Open Sans"/>
              </a:defRPr>
            </a:pPr>
            <a:r>
              <a:t>Artery</a:t>
            </a:r>
          </a:p>
        </p:txBody>
      </p:sp>
      <p:sp>
        <p:nvSpPr>
          <p:cNvPr id="145" name="Left…"/>
          <p:cNvSpPr txBox="1"/>
          <p:nvPr/>
        </p:nvSpPr>
        <p:spPr>
          <a:xfrm>
            <a:off x="12807052" y="5791213"/>
            <a:ext cx="2777856" cy="1640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9235" tIns="89235" rIns="89235" bIns="89235">
            <a:normAutofit/>
          </a:bodyPr>
          <a:lstStyle/>
          <a:p>
            <a:pPr defTabSz="1896340">
              <a:lnSpc>
                <a:spcPct val="8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"/>
                <a:ea typeface="Open Sans"/>
                <a:cs typeface="Open Sans"/>
                <a:sym typeface="Open Sans"/>
              </a:defRPr>
            </a:pPr>
            <a:r>
              <a:t> Left</a:t>
            </a:r>
          </a:p>
          <a:p>
            <a:pPr defTabSz="1896340">
              <a:lnSpc>
                <a:spcPct val="8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"/>
                <a:ea typeface="Open Sans"/>
                <a:cs typeface="Open Sans"/>
                <a:sym typeface="Open Sans"/>
              </a:defRPr>
            </a:pPr>
            <a:r>
              <a:t> Atrium</a:t>
            </a:r>
          </a:p>
        </p:txBody>
      </p:sp>
      <p:sp>
        <p:nvSpPr>
          <p:cNvPr id="146" name="Left…"/>
          <p:cNvSpPr txBox="1"/>
          <p:nvPr/>
        </p:nvSpPr>
        <p:spPr>
          <a:xfrm>
            <a:off x="13013194" y="8821056"/>
            <a:ext cx="2798078" cy="164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9235" tIns="89235" rIns="89235" bIns="89235">
            <a:normAutofit/>
          </a:bodyPr>
          <a:lstStyle/>
          <a:p>
            <a:pPr defTabSz="1896340">
              <a:lnSpc>
                <a:spcPct val="8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"/>
                <a:ea typeface="Open Sans"/>
                <a:cs typeface="Open Sans"/>
                <a:sym typeface="Open Sans"/>
              </a:defRPr>
            </a:pPr>
            <a:r>
              <a:t>Left </a:t>
            </a:r>
          </a:p>
          <a:p>
            <a:pPr defTabSz="1896340">
              <a:lnSpc>
                <a:spcPct val="8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"/>
                <a:ea typeface="Open Sans"/>
                <a:cs typeface="Open Sans"/>
                <a:sym typeface="Open Sans"/>
              </a:defRPr>
            </a:pPr>
            <a:r>
              <a:t>Ventricle</a:t>
            </a:r>
          </a:p>
        </p:txBody>
      </p:sp>
      <p:sp>
        <p:nvSpPr>
          <p:cNvPr id="147" name="Right…"/>
          <p:cNvSpPr txBox="1"/>
          <p:nvPr/>
        </p:nvSpPr>
        <p:spPr>
          <a:xfrm>
            <a:off x="7468625" y="11305289"/>
            <a:ext cx="4166785" cy="164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9235" tIns="89235" rIns="89235" bIns="89235">
            <a:normAutofit/>
          </a:bodyPr>
          <a:lstStyle/>
          <a:p>
            <a:pPr defTabSz="1896340">
              <a:lnSpc>
                <a:spcPct val="8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"/>
                <a:ea typeface="Open Sans"/>
                <a:cs typeface="Open Sans"/>
                <a:sym typeface="Open Sans"/>
              </a:defRPr>
            </a:pPr>
            <a:r>
              <a:t>Right</a:t>
            </a:r>
          </a:p>
          <a:p>
            <a:pPr defTabSz="1896340">
              <a:lnSpc>
                <a:spcPct val="8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"/>
                <a:ea typeface="Open Sans"/>
                <a:cs typeface="Open Sans"/>
                <a:sym typeface="Open Sans"/>
              </a:defRPr>
            </a:pPr>
            <a:r>
              <a:t>Ventricle</a:t>
            </a:r>
          </a:p>
        </p:txBody>
      </p:sp>
      <p:sp>
        <p:nvSpPr>
          <p:cNvPr id="148" name="Inferior…"/>
          <p:cNvSpPr txBox="1"/>
          <p:nvPr/>
        </p:nvSpPr>
        <p:spPr>
          <a:xfrm>
            <a:off x="3016065" y="10456070"/>
            <a:ext cx="3863801" cy="164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9235" tIns="89235" rIns="89235" bIns="89235">
            <a:normAutofit/>
          </a:bodyPr>
          <a:lstStyle/>
          <a:p>
            <a:pPr defTabSz="1896340">
              <a:lnSpc>
                <a:spcPct val="8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"/>
                <a:ea typeface="Open Sans"/>
                <a:cs typeface="Open Sans"/>
                <a:sym typeface="Open Sans"/>
              </a:defRPr>
            </a:pPr>
            <a:r>
              <a:t>Inferior</a:t>
            </a:r>
          </a:p>
          <a:p>
            <a:pPr defTabSz="1896340">
              <a:lnSpc>
                <a:spcPct val="8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"/>
                <a:ea typeface="Open Sans"/>
                <a:cs typeface="Open Sans"/>
                <a:sym typeface="Open Sans"/>
              </a:defRPr>
            </a:pPr>
            <a:r>
              <a:t>Vena Cava</a:t>
            </a:r>
          </a:p>
        </p:txBody>
      </p:sp>
      <p:sp>
        <p:nvSpPr>
          <p:cNvPr id="149" name="Right…"/>
          <p:cNvSpPr txBox="1"/>
          <p:nvPr/>
        </p:nvSpPr>
        <p:spPr>
          <a:xfrm>
            <a:off x="3771169" y="6986645"/>
            <a:ext cx="3014844" cy="1640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9235" tIns="89235" rIns="89235" bIns="89235">
            <a:normAutofit/>
          </a:bodyPr>
          <a:lstStyle/>
          <a:p>
            <a:pPr defTabSz="1896340">
              <a:lnSpc>
                <a:spcPct val="8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"/>
                <a:ea typeface="Open Sans"/>
                <a:cs typeface="Open Sans"/>
                <a:sym typeface="Open Sans"/>
              </a:defRPr>
            </a:pPr>
            <a:r>
              <a:t>Right</a:t>
            </a:r>
          </a:p>
          <a:p>
            <a:pPr defTabSz="1896340">
              <a:lnSpc>
                <a:spcPct val="8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"/>
                <a:ea typeface="Open Sans"/>
                <a:cs typeface="Open Sans"/>
                <a:sym typeface="Open Sans"/>
              </a:defRPr>
            </a:pPr>
            <a:r>
              <a:t>Atrium</a:t>
            </a:r>
          </a:p>
        </p:txBody>
      </p:sp>
      <p:sp>
        <p:nvSpPr>
          <p:cNvPr id="150" name="Superior Vena Cava"/>
          <p:cNvSpPr txBox="1"/>
          <p:nvPr/>
        </p:nvSpPr>
        <p:spPr>
          <a:xfrm>
            <a:off x="2959605" y="3493163"/>
            <a:ext cx="2777857" cy="1640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9235" tIns="89235" rIns="89235" bIns="89235">
            <a:normAutofit/>
          </a:bodyPr>
          <a:lstStyle>
            <a:lvl1pPr defTabSz="1896340">
              <a:lnSpc>
                <a:spcPct val="8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Superior Vena Cava</a:t>
            </a:r>
          </a:p>
        </p:txBody>
      </p:sp>
      <p:sp>
        <p:nvSpPr>
          <p:cNvPr id="151" name="Aorta"/>
          <p:cNvSpPr txBox="1"/>
          <p:nvPr/>
        </p:nvSpPr>
        <p:spPr>
          <a:xfrm>
            <a:off x="8448816" y="2251530"/>
            <a:ext cx="1826174" cy="89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9235" tIns="89235" rIns="89235" bIns="89235">
            <a:normAutofit/>
          </a:bodyPr>
          <a:lstStyle>
            <a:lvl1pPr defTabSz="1877377">
              <a:lnSpc>
                <a:spcPct val="80000"/>
              </a:lnSpc>
              <a:tabLst>
                <a:tab pos="2260600" algn="l"/>
                <a:tab pos="3606800" algn="l"/>
                <a:tab pos="4978400" algn="l"/>
                <a:tab pos="6324600" algn="l"/>
              </a:tabLst>
              <a:defRPr sz="4158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Aorta</a:t>
            </a:r>
          </a:p>
        </p:txBody>
      </p:sp>
      <p:sp>
        <p:nvSpPr>
          <p:cNvPr id="152" name="Line"/>
          <p:cNvSpPr/>
          <p:nvPr/>
        </p:nvSpPr>
        <p:spPr>
          <a:xfrm flipV="1">
            <a:off x="8558162" y="4840263"/>
            <a:ext cx="4280778" cy="2693861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53" name="Line"/>
          <p:cNvSpPr/>
          <p:nvPr/>
        </p:nvSpPr>
        <p:spPr>
          <a:xfrm flipV="1">
            <a:off x="9986087" y="6497799"/>
            <a:ext cx="2792491" cy="880333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54" name="Line"/>
          <p:cNvSpPr/>
          <p:nvPr/>
        </p:nvSpPr>
        <p:spPr>
          <a:xfrm>
            <a:off x="10778046" y="9600416"/>
            <a:ext cx="2202503" cy="1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55" name="Line"/>
          <p:cNvSpPr/>
          <p:nvPr/>
        </p:nvSpPr>
        <p:spPr>
          <a:xfrm flipV="1">
            <a:off x="8201223" y="10071990"/>
            <a:ext cx="674923" cy="1392623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56" name="Line"/>
          <p:cNvSpPr/>
          <p:nvPr/>
        </p:nvSpPr>
        <p:spPr>
          <a:xfrm flipV="1">
            <a:off x="5309510" y="10389974"/>
            <a:ext cx="1820727" cy="525038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57" name="Line"/>
          <p:cNvSpPr/>
          <p:nvPr/>
        </p:nvSpPr>
        <p:spPr>
          <a:xfrm>
            <a:off x="5546317" y="7693115"/>
            <a:ext cx="1742911" cy="794959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58" name="Line"/>
          <p:cNvSpPr/>
          <p:nvPr/>
        </p:nvSpPr>
        <p:spPr>
          <a:xfrm>
            <a:off x="5387327" y="4045305"/>
            <a:ext cx="1424927" cy="794960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59" name="Line"/>
          <p:cNvSpPr/>
          <p:nvPr/>
        </p:nvSpPr>
        <p:spPr>
          <a:xfrm flipV="1">
            <a:off x="7925195" y="3094355"/>
            <a:ext cx="791959" cy="1586918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60" name="The Heart"/>
          <p:cNvSpPr txBox="1"/>
          <p:nvPr/>
        </p:nvSpPr>
        <p:spPr>
          <a:xfrm>
            <a:off x="1077422" y="1710089"/>
            <a:ext cx="7449138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The Heart</a:t>
            </a:r>
          </a:p>
        </p:txBody>
      </p:sp>
      <p:pic>
        <p:nvPicPr>
          <p:cNvPr id="26" name="Picture 25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123092"/>
            <a:ext cx="2159001" cy="118972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-31442"/>
            <a:ext cx="1833282" cy="130179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163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64" name="PPT 7 -"/>
          <p:cNvSpPr txBox="1"/>
          <p:nvPr/>
        </p:nvSpPr>
        <p:spPr>
          <a:xfrm>
            <a:off x="21547199" y="12813338"/>
            <a:ext cx="140640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7 -</a:t>
            </a:r>
          </a:p>
        </p:txBody>
      </p:sp>
      <p:sp>
        <p:nvSpPr>
          <p:cNvPr id="165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pic>
        <p:nvPicPr>
          <p:cNvPr id="167" name="The respiratory system" descr="The respiratory syste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9205" y="1798460"/>
            <a:ext cx="9216868" cy="11195886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Pharynx"/>
          <p:cNvSpPr txBox="1"/>
          <p:nvPr/>
        </p:nvSpPr>
        <p:spPr>
          <a:xfrm>
            <a:off x="20708873" y="4311716"/>
            <a:ext cx="3083054" cy="1039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9235" tIns="89235" rIns="89235" bIns="89235">
            <a:normAutofit/>
          </a:bodyPr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Pharynx</a:t>
            </a:r>
          </a:p>
        </p:txBody>
      </p:sp>
      <p:sp>
        <p:nvSpPr>
          <p:cNvPr id="169" name="Trachea"/>
          <p:cNvSpPr txBox="1"/>
          <p:nvPr/>
        </p:nvSpPr>
        <p:spPr>
          <a:xfrm>
            <a:off x="8548103" y="8804371"/>
            <a:ext cx="2962952" cy="1039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9235" tIns="89235" rIns="89235" bIns="89235">
            <a:normAutofit/>
          </a:bodyPr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Trachea</a:t>
            </a:r>
          </a:p>
        </p:txBody>
      </p:sp>
      <p:sp>
        <p:nvSpPr>
          <p:cNvPr id="170" name="Laryngopharynx"/>
          <p:cNvSpPr txBox="1"/>
          <p:nvPr/>
        </p:nvSpPr>
        <p:spPr>
          <a:xfrm>
            <a:off x="6091044" y="7345494"/>
            <a:ext cx="5896263" cy="1039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9235" tIns="89235" rIns="89235" bIns="89235">
            <a:normAutofit/>
          </a:bodyPr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Laryngopharynx</a:t>
            </a:r>
          </a:p>
        </p:txBody>
      </p:sp>
      <p:sp>
        <p:nvSpPr>
          <p:cNvPr id="171" name="Epiglottis"/>
          <p:cNvSpPr txBox="1"/>
          <p:nvPr/>
        </p:nvSpPr>
        <p:spPr>
          <a:xfrm>
            <a:off x="7833636" y="6104301"/>
            <a:ext cx="3523545" cy="1039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9235" tIns="89235" rIns="89235" bIns="89235">
            <a:normAutofit/>
          </a:bodyPr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Epiglottis</a:t>
            </a:r>
          </a:p>
        </p:txBody>
      </p:sp>
      <p:sp>
        <p:nvSpPr>
          <p:cNvPr id="172" name="Mouth"/>
          <p:cNvSpPr txBox="1"/>
          <p:nvPr/>
        </p:nvSpPr>
        <p:spPr>
          <a:xfrm>
            <a:off x="8830873" y="4706120"/>
            <a:ext cx="2397413" cy="1039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9235" tIns="89235" rIns="89235" bIns="89235">
            <a:normAutofit/>
          </a:bodyPr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Mouth</a:t>
            </a:r>
          </a:p>
        </p:txBody>
      </p:sp>
      <p:sp>
        <p:nvSpPr>
          <p:cNvPr id="173" name="Nose"/>
          <p:cNvSpPr txBox="1"/>
          <p:nvPr/>
        </p:nvSpPr>
        <p:spPr>
          <a:xfrm>
            <a:off x="9129986" y="3134036"/>
            <a:ext cx="1997192" cy="1039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9235" tIns="89235" rIns="89235" bIns="89235">
            <a:normAutofit/>
          </a:bodyPr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Nose</a:t>
            </a:r>
          </a:p>
        </p:txBody>
      </p:sp>
      <p:sp>
        <p:nvSpPr>
          <p:cNvPr id="174" name="Line"/>
          <p:cNvSpPr/>
          <p:nvPr/>
        </p:nvSpPr>
        <p:spPr>
          <a:xfrm>
            <a:off x="10745293" y="3780955"/>
            <a:ext cx="2452036" cy="803434"/>
          </a:xfrm>
          <a:prstGeom prst="line">
            <a:avLst/>
          </a:prstGeom>
          <a:ln w="508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75" name="Line"/>
          <p:cNvSpPr/>
          <p:nvPr/>
        </p:nvSpPr>
        <p:spPr>
          <a:xfrm>
            <a:off x="10884416" y="5179136"/>
            <a:ext cx="2486816" cy="208686"/>
          </a:xfrm>
          <a:prstGeom prst="line">
            <a:avLst/>
          </a:prstGeom>
          <a:ln w="508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76" name="Line"/>
          <p:cNvSpPr/>
          <p:nvPr/>
        </p:nvSpPr>
        <p:spPr>
          <a:xfrm flipV="1">
            <a:off x="15298079" y="4853422"/>
            <a:ext cx="4965653" cy="569180"/>
          </a:xfrm>
          <a:prstGeom prst="line">
            <a:avLst/>
          </a:prstGeom>
          <a:ln w="508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77" name="Line"/>
          <p:cNvSpPr/>
          <p:nvPr/>
        </p:nvSpPr>
        <p:spPr>
          <a:xfrm>
            <a:off x="15124174" y="4796550"/>
            <a:ext cx="5004934" cy="69561"/>
          </a:xfrm>
          <a:prstGeom prst="line">
            <a:avLst/>
          </a:prstGeom>
          <a:ln w="508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78" name="Line"/>
          <p:cNvSpPr/>
          <p:nvPr/>
        </p:nvSpPr>
        <p:spPr>
          <a:xfrm flipV="1">
            <a:off x="10602693" y="5812144"/>
            <a:ext cx="4344102" cy="803434"/>
          </a:xfrm>
          <a:prstGeom prst="line">
            <a:avLst/>
          </a:prstGeom>
          <a:ln w="508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79" name="Line"/>
          <p:cNvSpPr/>
          <p:nvPr/>
        </p:nvSpPr>
        <p:spPr>
          <a:xfrm flipV="1">
            <a:off x="10745294" y="6090389"/>
            <a:ext cx="4479746" cy="1714686"/>
          </a:xfrm>
          <a:prstGeom prst="line">
            <a:avLst/>
          </a:prstGeom>
          <a:ln w="508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80" name="Line"/>
          <p:cNvSpPr/>
          <p:nvPr/>
        </p:nvSpPr>
        <p:spPr>
          <a:xfrm flipV="1">
            <a:off x="10818332" y="7158154"/>
            <a:ext cx="4521483" cy="2152922"/>
          </a:xfrm>
          <a:prstGeom prst="line">
            <a:avLst/>
          </a:prstGeom>
          <a:ln w="508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81" name="The Respiratory System"/>
          <p:cNvSpPr txBox="1"/>
          <p:nvPr/>
        </p:nvSpPr>
        <p:spPr>
          <a:xfrm>
            <a:off x="1077422" y="1798012"/>
            <a:ext cx="7853574" cy="3641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The Respiratory System</a:t>
            </a:r>
          </a:p>
        </p:txBody>
      </p:sp>
      <p:pic>
        <p:nvPicPr>
          <p:cNvPr id="22" name="Picture 21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123092"/>
            <a:ext cx="2159001" cy="118972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-31442"/>
            <a:ext cx="1833282" cy="130179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184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85" name="PPT 7 -"/>
          <p:cNvSpPr txBox="1"/>
          <p:nvPr/>
        </p:nvSpPr>
        <p:spPr>
          <a:xfrm>
            <a:off x="21547199" y="12813338"/>
            <a:ext cx="140640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7 -</a:t>
            </a:r>
          </a:p>
        </p:txBody>
      </p:sp>
      <p:sp>
        <p:nvSpPr>
          <p:cNvPr id="186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pic>
        <p:nvPicPr>
          <p:cNvPr id="188" name="The respiratory System next slide" descr="The respiratory System next 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8577" y="2283186"/>
            <a:ext cx="9376729" cy="101169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The respiratory System next slide2" descr="The respiratory System next slide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0205" y="2290444"/>
            <a:ext cx="8396962" cy="10138770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Alveoli"/>
          <p:cNvSpPr txBox="1"/>
          <p:nvPr/>
        </p:nvSpPr>
        <p:spPr>
          <a:xfrm>
            <a:off x="9338724" y="11938689"/>
            <a:ext cx="3569495" cy="1336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9235" tIns="89235" rIns="89235" bIns="89235">
            <a:normAutofit/>
          </a:bodyPr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Alveoli</a:t>
            </a:r>
          </a:p>
        </p:txBody>
      </p:sp>
      <p:sp>
        <p:nvSpPr>
          <p:cNvPr id="191" name="Line"/>
          <p:cNvSpPr/>
          <p:nvPr/>
        </p:nvSpPr>
        <p:spPr>
          <a:xfrm flipV="1">
            <a:off x="20301196" y="10291869"/>
            <a:ext cx="72576" cy="36289"/>
          </a:xfrm>
          <a:prstGeom prst="line">
            <a:avLst/>
          </a:prstGeom>
          <a:ln>
            <a:solidFill>
              <a:srgbClr val="000000"/>
            </a:solidFill>
          </a:ln>
          <a:effectLst>
            <a:outerShdw blurRad="63500" dist="17960" dir="2700000" rotWithShape="0">
              <a:srgbClr val="000000"/>
            </a:outerShdw>
          </a:effectLst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92" name="Line"/>
          <p:cNvSpPr/>
          <p:nvPr/>
        </p:nvSpPr>
        <p:spPr>
          <a:xfrm flipH="1" flipV="1">
            <a:off x="13011007" y="8401283"/>
            <a:ext cx="4797228" cy="957995"/>
          </a:xfrm>
          <a:prstGeom prst="line">
            <a:avLst/>
          </a:prstGeom>
          <a:ln w="635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93" name="Rectangle"/>
          <p:cNvSpPr/>
          <p:nvPr/>
        </p:nvSpPr>
        <p:spPr>
          <a:xfrm>
            <a:off x="17804604" y="8593608"/>
            <a:ext cx="1727293" cy="2108313"/>
          </a:xfrm>
          <a:prstGeom prst="rect">
            <a:avLst/>
          </a:prstGeom>
          <a:ln w="10160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 defTabSz="914400">
              <a:defRPr sz="23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4" name="The Respiratory System"/>
          <p:cNvSpPr txBox="1"/>
          <p:nvPr/>
        </p:nvSpPr>
        <p:spPr>
          <a:xfrm>
            <a:off x="1077422" y="1798012"/>
            <a:ext cx="7449138" cy="3641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The Respiratory System</a:t>
            </a:r>
          </a:p>
        </p:txBody>
      </p:sp>
      <p:pic>
        <p:nvPicPr>
          <p:cNvPr id="14" name="Picture 13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123092"/>
            <a:ext cx="2159001" cy="11897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-31442"/>
            <a:ext cx="1833282" cy="130179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197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98" name="PPT 7 -"/>
          <p:cNvSpPr txBox="1"/>
          <p:nvPr/>
        </p:nvSpPr>
        <p:spPr>
          <a:xfrm>
            <a:off x="21547199" y="12813338"/>
            <a:ext cx="140640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7 -</a:t>
            </a:r>
          </a:p>
        </p:txBody>
      </p:sp>
      <p:sp>
        <p:nvSpPr>
          <p:cNvPr id="199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pic>
        <p:nvPicPr>
          <p:cNvPr id="201" name="How respiration works" descr="How respiration work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1671" y="1209129"/>
            <a:ext cx="10736071" cy="11551507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How Respiration Works"/>
          <p:cNvSpPr txBox="1"/>
          <p:nvPr/>
        </p:nvSpPr>
        <p:spPr>
          <a:xfrm>
            <a:off x="1077422" y="1710089"/>
            <a:ext cx="7449138" cy="3641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How Respiration Works</a:t>
            </a:r>
          </a:p>
        </p:txBody>
      </p:sp>
      <p:pic>
        <p:nvPicPr>
          <p:cNvPr id="9" name="Picture 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123092"/>
            <a:ext cx="2159001" cy="11897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-31442"/>
            <a:ext cx="1833282" cy="130179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Rounded Rectangle"/>
          <p:cNvSpPr/>
          <p:nvPr/>
        </p:nvSpPr>
        <p:spPr>
          <a:xfrm>
            <a:off x="7147050" y="-29078"/>
            <a:ext cx="17339112" cy="1388844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05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206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07" name="PPT 7 -"/>
          <p:cNvSpPr txBox="1"/>
          <p:nvPr/>
        </p:nvSpPr>
        <p:spPr>
          <a:xfrm>
            <a:off x="21547199" y="12813338"/>
            <a:ext cx="140640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7 -</a:t>
            </a:r>
          </a:p>
        </p:txBody>
      </p:sp>
      <p:sp>
        <p:nvSpPr>
          <p:cNvPr id="208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210" name="Clinical Death"/>
          <p:cNvSpPr txBox="1"/>
          <p:nvPr/>
        </p:nvSpPr>
        <p:spPr>
          <a:xfrm>
            <a:off x="1077422" y="2009028"/>
            <a:ext cx="7449138" cy="2521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Clinical Death</a:t>
            </a:r>
          </a:p>
        </p:txBody>
      </p:sp>
      <p:sp>
        <p:nvSpPr>
          <p:cNvPr id="211" name="Occurs when a patient is in respiratory arrest (not breathing) or in cardiac arrest (heart not beating).…"/>
          <p:cNvSpPr txBox="1"/>
          <p:nvPr/>
        </p:nvSpPr>
        <p:spPr>
          <a:xfrm>
            <a:off x="8436075" y="3806931"/>
            <a:ext cx="15119252" cy="6980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algn="just" defTabSz="1896340">
              <a:spcBef>
                <a:spcPts val="5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0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Occurs when a patient is in respiratory arrest (not breathing) or in cardiac arrest (heart not beating). </a:t>
            </a:r>
          </a:p>
          <a:p>
            <a:pPr algn="just" defTabSz="1896340">
              <a:spcBef>
                <a:spcPts val="5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0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The patient has a period of 4 to 6 minutes to be resuscitated without brain damage.</a:t>
            </a:r>
          </a:p>
          <a:p>
            <a:pPr algn="just" defTabSz="1896340">
              <a:spcBef>
                <a:spcPts val="5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000"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dirty="0"/>
              <a:t>Clinical death can be reversed.</a:t>
            </a:r>
          </a:p>
        </p:txBody>
      </p:sp>
      <p:pic>
        <p:nvPicPr>
          <p:cNvPr id="10" name="Picture 9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123092"/>
            <a:ext cx="2159001" cy="11897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-31442"/>
            <a:ext cx="1833282" cy="130179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411</Words>
  <Application>Microsoft Office PowerPoint</Application>
  <PresentationFormat>Custom</PresentationFormat>
  <Paragraphs>110</Paragraphs>
  <Slides>15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HelveticaNeueLT Std Lt</vt:lpstr>
      <vt:lpstr>Open Sans</vt:lpstr>
      <vt:lpstr>Open Sans</vt:lpstr>
      <vt:lpstr>Times New Roman</vt:lpstr>
      <vt:lpstr>Verdana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NDRF HQ</dc:creator>
  <cp:lastModifiedBy>NDRF HQ</cp:lastModifiedBy>
  <cp:revision>4</cp:revision>
  <dcterms:modified xsi:type="dcterms:W3CDTF">2026-01-30T12:04:24Z</dcterms:modified>
</cp:coreProperties>
</file>