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42"/>
  </p:notesMasterIdLst>
  <p:sldIdLst>
    <p:sldId id="1339" r:id="rId3"/>
    <p:sldId id="1469" r:id="rId4"/>
    <p:sldId id="1470" r:id="rId5"/>
    <p:sldId id="1471" r:id="rId6"/>
    <p:sldId id="1472" r:id="rId7"/>
    <p:sldId id="1473" r:id="rId8"/>
    <p:sldId id="1474" r:id="rId9"/>
    <p:sldId id="1475" r:id="rId10"/>
    <p:sldId id="1476" r:id="rId11"/>
    <p:sldId id="1477" r:id="rId12"/>
    <p:sldId id="1478" r:id="rId13"/>
    <p:sldId id="1479" r:id="rId14"/>
    <p:sldId id="1480" r:id="rId15"/>
    <p:sldId id="1481" r:id="rId16"/>
    <p:sldId id="1483" r:id="rId17"/>
    <p:sldId id="1482" r:id="rId18"/>
    <p:sldId id="1484" r:id="rId19"/>
    <p:sldId id="1485" r:id="rId20"/>
    <p:sldId id="1486" r:id="rId21"/>
    <p:sldId id="1487" r:id="rId22"/>
    <p:sldId id="1488" r:id="rId23"/>
    <p:sldId id="1489" r:id="rId24"/>
    <p:sldId id="1490" r:id="rId25"/>
    <p:sldId id="1491" r:id="rId26"/>
    <p:sldId id="1492" r:id="rId27"/>
    <p:sldId id="1493" r:id="rId28"/>
    <p:sldId id="345" r:id="rId29"/>
    <p:sldId id="1494" r:id="rId30"/>
    <p:sldId id="1495" r:id="rId31"/>
    <p:sldId id="1120" r:id="rId32"/>
    <p:sldId id="1121" r:id="rId33"/>
    <p:sldId id="1122" r:id="rId34"/>
    <p:sldId id="1496" r:id="rId35"/>
    <p:sldId id="1497" r:id="rId36"/>
    <p:sldId id="1498" r:id="rId37"/>
    <p:sldId id="296" r:id="rId38"/>
    <p:sldId id="298" r:id="rId39"/>
    <p:sldId id="319" r:id="rId40"/>
    <p:sldId id="118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23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p:cViewPr varScale="1">
        <p:scale>
          <a:sx n="78" d="100"/>
          <a:sy n="78" d="100"/>
        </p:scale>
        <p:origin x="942" y="24"/>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4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7B1E6-7293-441A-94A3-D1068B9C9099}" type="datetimeFigureOut">
              <a:rPr lang="en-US" smtClean="0"/>
              <a:pPr/>
              <a:t>12/31/2025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D9D71-87BD-4EA3-A66C-620B13B28068}" type="slidenum">
              <a:rPr lang="en-US" smtClean="0"/>
              <a:pPr/>
              <a:t>‹#›</a:t>
            </a:fld>
            <a:endParaRPr lang="en-US"/>
          </a:p>
        </p:txBody>
      </p:sp>
    </p:spTree>
    <p:extLst>
      <p:ext uri="{BB962C8B-B14F-4D97-AF65-F5344CB8AC3E}">
        <p14:creationId xmlns:p14="http://schemas.microsoft.com/office/powerpoint/2010/main" val="227401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126766E-EBB5-5546-E9C1-84E56E48BA01}"/>
              </a:ext>
            </a:extLst>
          </p:cNvPr>
          <p:cNvSpPr>
            <a:spLocks noGrp="1"/>
          </p:cNvSpPr>
          <p:nvPr>
            <p:ph type="dt" sz="half" idx="10"/>
          </p:nvPr>
        </p:nvSpPr>
        <p:spPr/>
        <p:txBody>
          <a:bodyPr/>
          <a:lstStyle>
            <a:lvl1pPr>
              <a:defRPr/>
            </a:lvl1pPr>
          </a:lstStyle>
          <a:p>
            <a:pPr>
              <a:defRPr/>
            </a:pPr>
            <a:fld id="{0270C0CF-3069-49D8-8F1D-1E3739341D3B}" type="datetimeFigureOut">
              <a:rPr lang="en-IN"/>
              <a:pPr>
                <a:defRPr/>
              </a:pPr>
              <a:t>31-12-2025</a:t>
            </a:fld>
            <a:endParaRPr lang="en-IN"/>
          </a:p>
        </p:txBody>
      </p:sp>
      <p:sp>
        <p:nvSpPr>
          <p:cNvPr id="5" name="Footer Placeholder 4">
            <a:extLst>
              <a:ext uri="{FF2B5EF4-FFF2-40B4-BE49-F238E27FC236}">
                <a16:creationId xmlns:a16="http://schemas.microsoft.com/office/drawing/2014/main" id="{CDA8E914-6DC8-9D4E-1324-E8EB2F01D193}"/>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263B7028-56C3-BA25-91B8-AA8381D965D2}"/>
              </a:ext>
            </a:extLst>
          </p:cNvPr>
          <p:cNvSpPr>
            <a:spLocks noGrp="1"/>
          </p:cNvSpPr>
          <p:nvPr>
            <p:ph type="sldNum" sz="quarter" idx="12"/>
          </p:nvPr>
        </p:nvSpPr>
        <p:spPr/>
        <p:txBody>
          <a:bodyPr/>
          <a:lstStyle>
            <a:lvl1pPr>
              <a:defRPr/>
            </a:lvl1pPr>
          </a:lstStyle>
          <a:p>
            <a:pPr>
              <a:defRPr/>
            </a:pPr>
            <a:fld id="{0F264A55-35AE-40D3-B03A-98603C175219}" type="slidenum">
              <a:rPr lang="en-IN" altLang="en-US"/>
              <a:pPr>
                <a:defRPr/>
              </a:pPr>
              <a:t>‹#›</a:t>
            </a:fld>
            <a:endParaRPr lang="en-IN" altLang="en-US"/>
          </a:p>
        </p:txBody>
      </p:sp>
    </p:spTree>
    <p:extLst>
      <p:ext uri="{BB962C8B-B14F-4D97-AF65-F5344CB8AC3E}">
        <p14:creationId xmlns:p14="http://schemas.microsoft.com/office/powerpoint/2010/main" val="428555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3E6A11-6B88-C2BA-498D-78884E96B725}"/>
              </a:ext>
            </a:extLst>
          </p:cNvPr>
          <p:cNvSpPr>
            <a:spLocks noGrp="1"/>
          </p:cNvSpPr>
          <p:nvPr>
            <p:ph type="dt" sz="half" idx="10"/>
          </p:nvPr>
        </p:nvSpPr>
        <p:spPr/>
        <p:txBody>
          <a:bodyPr/>
          <a:lstStyle>
            <a:lvl1pPr>
              <a:defRPr/>
            </a:lvl1pPr>
          </a:lstStyle>
          <a:p>
            <a:pPr>
              <a:defRPr/>
            </a:pPr>
            <a:fld id="{FB3EEEC5-FCFB-40FE-81FA-BCC0FB8A9733}" type="datetimeFigureOut">
              <a:rPr lang="en-IN"/>
              <a:pPr>
                <a:defRPr/>
              </a:pPr>
              <a:t>31-12-2025</a:t>
            </a:fld>
            <a:endParaRPr lang="en-IN"/>
          </a:p>
        </p:txBody>
      </p:sp>
      <p:sp>
        <p:nvSpPr>
          <p:cNvPr id="5" name="Footer Placeholder 4">
            <a:extLst>
              <a:ext uri="{FF2B5EF4-FFF2-40B4-BE49-F238E27FC236}">
                <a16:creationId xmlns:a16="http://schemas.microsoft.com/office/drawing/2014/main" id="{BAB51AC6-3C2D-8DF2-1424-6EE125840588}"/>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22643E01-057B-1BA1-A09C-0543BF22A899}"/>
              </a:ext>
            </a:extLst>
          </p:cNvPr>
          <p:cNvSpPr>
            <a:spLocks noGrp="1"/>
          </p:cNvSpPr>
          <p:nvPr>
            <p:ph type="sldNum" sz="quarter" idx="12"/>
          </p:nvPr>
        </p:nvSpPr>
        <p:spPr/>
        <p:txBody>
          <a:bodyPr/>
          <a:lstStyle>
            <a:lvl1pPr>
              <a:defRPr/>
            </a:lvl1pPr>
          </a:lstStyle>
          <a:p>
            <a:pPr>
              <a:defRPr/>
            </a:pPr>
            <a:fld id="{EE2FDBD8-09F0-4B02-9DEF-5FA21092BF87}" type="slidenum">
              <a:rPr lang="en-IN" altLang="en-US"/>
              <a:pPr>
                <a:defRPr/>
              </a:pPr>
              <a:t>‹#›</a:t>
            </a:fld>
            <a:endParaRPr lang="en-IN" altLang="en-US"/>
          </a:p>
        </p:txBody>
      </p:sp>
    </p:spTree>
    <p:extLst>
      <p:ext uri="{BB962C8B-B14F-4D97-AF65-F5344CB8AC3E}">
        <p14:creationId xmlns:p14="http://schemas.microsoft.com/office/powerpoint/2010/main" val="3569988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41187-2612-2E32-B52B-62C834AC065E}"/>
              </a:ext>
            </a:extLst>
          </p:cNvPr>
          <p:cNvSpPr>
            <a:spLocks noGrp="1"/>
          </p:cNvSpPr>
          <p:nvPr>
            <p:ph type="dt" sz="half" idx="10"/>
          </p:nvPr>
        </p:nvSpPr>
        <p:spPr/>
        <p:txBody>
          <a:bodyPr/>
          <a:lstStyle>
            <a:lvl1pPr>
              <a:defRPr/>
            </a:lvl1pPr>
          </a:lstStyle>
          <a:p>
            <a:pPr>
              <a:defRPr/>
            </a:pPr>
            <a:fld id="{A8F718F5-6296-4452-9CC9-9822428D0BE4}" type="datetimeFigureOut">
              <a:rPr lang="en-IN"/>
              <a:pPr>
                <a:defRPr/>
              </a:pPr>
              <a:t>31-12-2025</a:t>
            </a:fld>
            <a:endParaRPr lang="en-IN"/>
          </a:p>
        </p:txBody>
      </p:sp>
      <p:sp>
        <p:nvSpPr>
          <p:cNvPr id="5" name="Footer Placeholder 4">
            <a:extLst>
              <a:ext uri="{FF2B5EF4-FFF2-40B4-BE49-F238E27FC236}">
                <a16:creationId xmlns:a16="http://schemas.microsoft.com/office/drawing/2014/main" id="{4646F68E-70C9-ADA9-E4B9-DDB87EF1F9CF}"/>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57960E2C-71BF-D410-CD6B-79B9FB1A341B}"/>
              </a:ext>
            </a:extLst>
          </p:cNvPr>
          <p:cNvSpPr>
            <a:spLocks noGrp="1"/>
          </p:cNvSpPr>
          <p:nvPr>
            <p:ph type="sldNum" sz="quarter" idx="12"/>
          </p:nvPr>
        </p:nvSpPr>
        <p:spPr/>
        <p:txBody>
          <a:bodyPr/>
          <a:lstStyle>
            <a:lvl1pPr>
              <a:defRPr/>
            </a:lvl1pPr>
          </a:lstStyle>
          <a:p>
            <a:pPr>
              <a:defRPr/>
            </a:pPr>
            <a:fld id="{C3E96FE0-3A8F-43AD-BBDF-FD04CC8C7606}" type="slidenum">
              <a:rPr lang="en-IN" altLang="en-US"/>
              <a:pPr>
                <a:defRPr/>
              </a:pPr>
              <a:t>‹#›</a:t>
            </a:fld>
            <a:endParaRPr lang="en-IN" altLang="en-US"/>
          </a:p>
        </p:txBody>
      </p:sp>
    </p:spTree>
    <p:extLst>
      <p:ext uri="{BB962C8B-B14F-4D97-AF65-F5344CB8AC3E}">
        <p14:creationId xmlns:p14="http://schemas.microsoft.com/office/powerpoint/2010/main" val="912827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967976D3-6FF9-6FFF-5F61-79539CFCF9E6}"/>
              </a:ext>
            </a:extLst>
          </p:cNvPr>
          <p:cNvSpPr>
            <a:spLocks noGrp="1"/>
          </p:cNvSpPr>
          <p:nvPr>
            <p:ph type="dt" sz="half" idx="10"/>
          </p:nvPr>
        </p:nvSpPr>
        <p:spPr/>
        <p:txBody>
          <a:bodyPr/>
          <a:lstStyle>
            <a:lvl1pPr>
              <a:defRPr/>
            </a:lvl1pPr>
          </a:lstStyle>
          <a:p>
            <a:pPr>
              <a:defRPr/>
            </a:pPr>
            <a:fld id="{B95E1BB1-2CCC-4FFB-8603-FFB58ECC9FEC}" type="datetimeFigureOut">
              <a:rPr lang="en-IN"/>
              <a:pPr>
                <a:defRPr/>
              </a:pPr>
              <a:t>31-12-2025</a:t>
            </a:fld>
            <a:endParaRPr lang="en-IN"/>
          </a:p>
        </p:txBody>
      </p:sp>
      <p:sp>
        <p:nvSpPr>
          <p:cNvPr id="6" name="Footer Placeholder 4">
            <a:extLst>
              <a:ext uri="{FF2B5EF4-FFF2-40B4-BE49-F238E27FC236}">
                <a16:creationId xmlns:a16="http://schemas.microsoft.com/office/drawing/2014/main" id="{6EEF0DD6-BCB1-D3B7-46F0-2A91F0BBBB70}"/>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E9607915-93DA-100B-F5C4-E2A3B03B7962}"/>
              </a:ext>
            </a:extLst>
          </p:cNvPr>
          <p:cNvSpPr>
            <a:spLocks noGrp="1"/>
          </p:cNvSpPr>
          <p:nvPr>
            <p:ph type="sldNum" sz="quarter" idx="12"/>
          </p:nvPr>
        </p:nvSpPr>
        <p:spPr/>
        <p:txBody>
          <a:bodyPr/>
          <a:lstStyle>
            <a:lvl1pPr>
              <a:defRPr/>
            </a:lvl1pPr>
          </a:lstStyle>
          <a:p>
            <a:pPr>
              <a:defRPr/>
            </a:pPr>
            <a:fld id="{AA2FF575-70CA-4A44-94D5-AECF0E148784}" type="slidenum">
              <a:rPr lang="en-IN" altLang="en-US"/>
              <a:pPr>
                <a:defRPr/>
              </a:pPr>
              <a:t>‹#›</a:t>
            </a:fld>
            <a:endParaRPr lang="en-IN" altLang="en-US"/>
          </a:p>
        </p:txBody>
      </p:sp>
    </p:spTree>
    <p:extLst>
      <p:ext uri="{BB962C8B-B14F-4D97-AF65-F5344CB8AC3E}">
        <p14:creationId xmlns:p14="http://schemas.microsoft.com/office/powerpoint/2010/main" val="1560763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9ABA25B4-3E51-E165-B035-E8645D1B2516}"/>
              </a:ext>
            </a:extLst>
          </p:cNvPr>
          <p:cNvSpPr>
            <a:spLocks noGrp="1"/>
          </p:cNvSpPr>
          <p:nvPr>
            <p:ph type="dt" sz="half" idx="10"/>
          </p:nvPr>
        </p:nvSpPr>
        <p:spPr/>
        <p:txBody>
          <a:bodyPr/>
          <a:lstStyle>
            <a:lvl1pPr>
              <a:defRPr/>
            </a:lvl1pPr>
          </a:lstStyle>
          <a:p>
            <a:pPr>
              <a:defRPr/>
            </a:pPr>
            <a:fld id="{742B1FA5-EF0A-4F43-8A85-6183F50C77FD}" type="datetimeFigureOut">
              <a:rPr lang="en-IN"/>
              <a:pPr>
                <a:defRPr/>
              </a:pPr>
              <a:t>31-12-2025</a:t>
            </a:fld>
            <a:endParaRPr lang="en-IN"/>
          </a:p>
        </p:txBody>
      </p:sp>
      <p:sp>
        <p:nvSpPr>
          <p:cNvPr id="8" name="Footer Placeholder 4">
            <a:extLst>
              <a:ext uri="{FF2B5EF4-FFF2-40B4-BE49-F238E27FC236}">
                <a16:creationId xmlns:a16="http://schemas.microsoft.com/office/drawing/2014/main" id="{30DFE4B2-DD3A-6711-C4B8-7B1EC1934E1E}"/>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C7A6C2EC-AA55-8216-E81C-16679DBC6251}"/>
              </a:ext>
            </a:extLst>
          </p:cNvPr>
          <p:cNvSpPr>
            <a:spLocks noGrp="1"/>
          </p:cNvSpPr>
          <p:nvPr>
            <p:ph type="sldNum" sz="quarter" idx="12"/>
          </p:nvPr>
        </p:nvSpPr>
        <p:spPr/>
        <p:txBody>
          <a:bodyPr/>
          <a:lstStyle>
            <a:lvl1pPr>
              <a:defRPr/>
            </a:lvl1pPr>
          </a:lstStyle>
          <a:p>
            <a:pPr>
              <a:defRPr/>
            </a:pPr>
            <a:fld id="{10110123-C27F-4778-9DA0-67765BCD6A74}" type="slidenum">
              <a:rPr lang="en-IN" altLang="en-US"/>
              <a:pPr>
                <a:defRPr/>
              </a:pPr>
              <a:t>‹#›</a:t>
            </a:fld>
            <a:endParaRPr lang="en-IN" altLang="en-US"/>
          </a:p>
        </p:txBody>
      </p:sp>
    </p:spTree>
    <p:extLst>
      <p:ext uri="{BB962C8B-B14F-4D97-AF65-F5344CB8AC3E}">
        <p14:creationId xmlns:p14="http://schemas.microsoft.com/office/powerpoint/2010/main" val="1027273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8F63F6B8-B19B-9DEC-7DE3-0D671A84FD24}"/>
              </a:ext>
            </a:extLst>
          </p:cNvPr>
          <p:cNvSpPr>
            <a:spLocks noGrp="1"/>
          </p:cNvSpPr>
          <p:nvPr>
            <p:ph type="dt" sz="half" idx="10"/>
          </p:nvPr>
        </p:nvSpPr>
        <p:spPr/>
        <p:txBody>
          <a:bodyPr/>
          <a:lstStyle>
            <a:lvl1pPr>
              <a:defRPr/>
            </a:lvl1pPr>
          </a:lstStyle>
          <a:p>
            <a:pPr>
              <a:defRPr/>
            </a:pPr>
            <a:fld id="{7961235E-E5BB-40D2-8C31-B99536292EA2}" type="datetimeFigureOut">
              <a:rPr lang="en-IN"/>
              <a:pPr>
                <a:defRPr/>
              </a:pPr>
              <a:t>31-12-2025</a:t>
            </a:fld>
            <a:endParaRPr lang="en-IN"/>
          </a:p>
        </p:txBody>
      </p:sp>
      <p:sp>
        <p:nvSpPr>
          <p:cNvPr id="4" name="Footer Placeholder 4">
            <a:extLst>
              <a:ext uri="{FF2B5EF4-FFF2-40B4-BE49-F238E27FC236}">
                <a16:creationId xmlns:a16="http://schemas.microsoft.com/office/drawing/2014/main" id="{E6DDE5B0-2D0A-4B7E-97DA-D3937441282D}"/>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5A3A1134-1B8B-97BB-0A82-4B15EA056EC0}"/>
              </a:ext>
            </a:extLst>
          </p:cNvPr>
          <p:cNvSpPr>
            <a:spLocks noGrp="1"/>
          </p:cNvSpPr>
          <p:nvPr>
            <p:ph type="sldNum" sz="quarter" idx="12"/>
          </p:nvPr>
        </p:nvSpPr>
        <p:spPr/>
        <p:txBody>
          <a:bodyPr/>
          <a:lstStyle>
            <a:lvl1pPr>
              <a:defRPr/>
            </a:lvl1pPr>
          </a:lstStyle>
          <a:p>
            <a:pPr>
              <a:defRPr/>
            </a:pPr>
            <a:fld id="{ED1D0A23-8786-46C9-A7BD-4DB97E593888}" type="slidenum">
              <a:rPr lang="en-IN" altLang="en-US"/>
              <a:pPr>
                <a:defRPr/>
              </a:pPr>
              <a:t>‹#›</a:t>
            </a:fld>
            <a:endParaRPr lang="en-IN" altLang="en-US"/>
          </a:p>
        </p:txBody>
      </p:sp>
    </p:spTree>
    <p:extLst>
      <p:ext uri="{BB962C8B-B14F-4D97-AF65-F5344CB8AC3E}">
        <p14:creationId xmlns:p14="http://schemas.microsoft.com/office/powerpoint/2010/main" val="671054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2C77714-B8DF-4A55-5B8F-33700A3DD123}"/>
              </a:ext>
            </a:extLst>
          </p:cNvPr>
          <p:cNvSpPr>
            <a:spLocks noGrp="1"/>
          </p:cNvSpPr>
          <p:nvPr>
            <p:ph type="dt" sz="half" idx="10"/>
          </p:nvPr>
        </p:nvSpPr>
        <p:spPr/>
        <p:txBody>
          <a:bodyPr/>
          <a:lstStyle>
            <a:lvl1pPr>
              <a:defRPr/>
            </a:lvl1pPr>
          </a:lstStyle>
          <a:p>
            <a:pPr>
              <a:defRPr/>
            </a:pPr>
            <a:fld id="{C90B1B64-7B8F-47F2-B18D-A51B60A4155A}" type="datetimeFigureOut">
              <a:rPr lang="en-IN"/>
              <a:pPr>
                <a:defRPr/>
              </a:pPr>
              <a:t>31-12-2025</a:t>
            </a:fld>
            <a:endParaRPr lang="en-IN"/>
          </a:p>
        </p:txBody>
      </p:sp>
      <p:sp>
        <p:nvSpPr>
          <p:cNvPr id="3" name="Footer Placeholder 4">
            <a:extLst>
              <a:ext uri="{FF2B5EF4-FFF2-40B4-BE49-F238E27FC236}">
                <a16:creationId xmlns:a16="http://schemas.microsoft.com/office/drawing/2014/main" id="{A2E69451-1BDE-FD3F-0541-E8C6973CA83A}"/>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20E45E0A-29EA-36A5-6D62-1257797F9906}"/>
              </a:ext>
            </a:extLst>
          </p:cNvPr>
          <p:cNvSpPr>
            <a:spLocks noGrp="1"/>
          </p:cNvSpPr>
          <p:nvPr>
            <p:ph type="sldNum" sz="quarter" idx="12"/>
          </p:nvPr>
        </p:nvSpPr>
        <p:spPr/>
        <p:txBody>
          <a:bodyPr/>
          <a:lstStyle>
            <a:lvl1pPr>
              <a:defRPr/>
            </a:lvl1pPr>
          </a:lstStyle>
          <a:p>
            <a:pPr>
              <a:defRPr/>
            </a:pPr>
            <a:fld id="{414C37BD-8E4C-4BAC-8EF9-3368AC26D36F}" type="slidenum">
              <a:rPr lang="en-IN" altLang="en-US"/>
              <a:pPr>
                <a:defRPr/>
              </a:pPr>
              <a:t>‹#›</a:t>
            </a:fld>
            <a:endParaRPr lang="en-IN" altLang="en-US"/>
          </a:p>
        </p:txBody>
      </p:sp>
    </p:spTree>
    <p:extLst>
      <p:ext uri="{BB962C8B-B14F-4D97-AF65-F5344CB8AC3E}">
        <p14:creationId xmlns:p14="http://schemas.microsoft.com/office/powerpoint/2010/main" val="293451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94D8139-5C2C-DDE7-BFD4-CC66A86A0313}"/>
              </a:ext>
            </a:extLst>
          </p:cNvPr>
          <p:cNvSpPr>
            <a:spLocks noGrp="1"/>
          </p:cNvSpPr>
          <p:nvPr>
            <p:ph type="dt" sz="half" idx="10"/>
          </p:nvPr>
        </p:nvSpPr>
        <p:spPr/>
        <p:txBody>
          <a:bodyPr/>
          <a:lstStyle>
            <a:lvl1pPr>
              <a:defRPr/>
            </a:lvl1pPr>
          </a:lstStyle>
          <a:p>
            <a:pPr>
              <a:defRPr/>
            </a:pPr>
            <a:fld id="{9CB40D41-F005-4F23-BC8A-6C5E4B59634A}" type="datetimeFigureOut">
              <a:rPr lang="en-IN"/>
              <a:pPr>
                <a:defRPr/>
              </a:pPr>
              <a:t>31-12-2025</a:t>
            </a:fld>
            <a:endParaRPr lang="en-IN"/>
          </a:p>
        </p:txBody>
      </p:sp>
      <p:sp>
        <p:nvSpPr>
          <p:cNvPr id="6" name="Footer Placeholder 4">
            <a:extLst>
              <a:ext uri="{FF2B5EF4-FFF2-40B4-BE49-F238E27FC236}">
                <a16:creationId xmlns:a16="http://schemas.microsoft.com/office/drawing/2014/main" id="{1B45A066-2129-C6F7-0BBC-0DECA7BEC592}"/>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36B85CF8-B9F2-F311-1436-0B25E5A6D020}"/>
              </a:ext>
            </a:extLst>
          </p:cNvPr>
          <p:cNvSpPr>
            <a:spLocks noGrp="1"/>
          </p:cNvSpPr>
          <p:nvPr>
            <p:ph type="sldNum" sz="quarter" idx="12"/>
          </p:nvPr>
        </p:nvSpPr>
        <p:spPr/>
        <p:txBody>
          <a:bodyPr/>
          <a:lstStyle>
            <a:lvl1pPr>
              <a:defRPr/>
            </a:lvl1pPr>
          </a:lstStyle>
          <a:p>
            <a:pPr>
              <a:defRPr/>
            </a:pPr>
            <a:fld id="{57191A49-A737-4EBB-B52C-EB34CE4BF533}" type="slidenum">
              <a:rPr lang="en-IN" altLang="en-US"/>
              <a:pPr>
                <a:defRPr/>
              </a:pPr>
              <a:t>‹#›</a:t>
            </a:fld>
            <a:endParaRPr lang="en-IN" altLang="en-US"/>
          </a:p>
        </p:txBody>
      </p:sp>
    </p:spTree>
    <p:extLst>
      <p:ext uri="{BB962C8B-B14F-4D97-AF65-F5344CB8AC3E}">
        <p14:creationId xmlns:p14="http://schemas.microsoft.com/office/powerpoint/2010/main" val="36460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2AFB8C2-9C57-8EA9-1E55-4A1E8431EF8D}"/>
              </a:ext>
            </a:extLst>
          </p:cNvPr>
          <p:cNvSpPr>
            <a:spLocks noGrp="1"/>
          </p:cNvSpPr>
          <p:nvPr>
            <p:ph type="dt" sz="half" idx="10"/>
          </p:nvPr>
        </p:nvSpPr>
        <p:spPr/>
        <p:txBody>
          <a:bodyPr/>
          <a:lstStyle>
            <a:lvl1pPr>
              <a:defRPr/>
            </a:lvl1pPr>
          </a:lstStyle>
          <a:p>
            <a:pPr>
              <a:defRPr/>
            </a:pPr>
            <a:fld id="{1F34F7C4-C614-4B0B-8B8B-A557DBCA38DE}" type="datetimeFigureOut">
              <a:rPr lang="en-IN"/>
              <a:pPr>
                <a:defRPr/>
              </a:pPr>
              <a:t>31-12-2025</a:t>
            </a:fld>
            <a:endParaRPr lang="en-IN"/>
          </a:p>
        </p:txBody>
      </p:sp>
      <p:sp>
        <p:nvSpPr>
          <p:cNvPr id="6" name="Footer Placeholder 4">
            <a:extLst>
              <a:ext uri="{FF2B5EF4-FFF2-40B4-BE49-F238E27FC236}">
                <a16:creationId xmlns:a16="http://schemas.microsoft.com/office/drawing/2014/main" id="{9E19E9F4-718E-20F9-5ABD-4BAD970A7E76}"/>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2694738B-48DC-CF2D-7712-5E6D836E2EE7}"/>
              </a:ext>
            </a:extLst>
          </p:cNvPr>
          <p:cNvSpPr>
            <a:spLocks noGrp="1"/>
          </p:cNvSpPr>
          <p:nvPr>
            <p:ph type="sldNum" sz="quarter" idx="12"/>
          </p:nvPr>
        </p:nvSpPr>
        <p:spPr/>
        <p:txBody>
          <a:bodyPr/>
          <a:lstStyle>
            <a:lvl1pPr>
              <a:defRPr/>
            </a:lvl1pPr>
          </a:lstStyle>
          <a:p>
            <a:pPr>
              <a:defRPr/>
            </a:pPr>
            <a:fld id="{5151A586-2473-4AE2-A054-C02E5E92A9CE}" type="slidenum">
              <a:rPr lang="en-IN" altLang="en-US"/>
              <a:pPr>
                <a:defRPr/>
              </a:pPr>
              <a:t>‹#›</a:t>
            </a:fld>
            <a:endParaRPr lang="en-IN" altLang="en-US"/>
          </a:p>
        </p:txBody>
      </p:sp>
    </p:spTree>
    <p:extLst>
      <p:ext uri="{BB962C8B-B14F-4D97-AF65-F5344CB8AC3E}">
        <p14:creationId xmlns:p14="http://schemas.microsoft.com/office/powerpoint/2010/main" val="3187117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1FE734-1BA5-48B4-0150-DB25BF7EEDF3}"/>
              </a:ext>
            </a:extLst>
          </p:cNvPr>
          <p:cNvSpPr>
            <a:spLocks noGrp="1"/>
          </p:cNvSpPr>
          <p:nvPr>
            <p:ph type="dt" sz="half" idx="10"/>
          </p:nvPr>
        </p:nvSpPr>
        <p:spPr/>
        <p:txBody>
          <a:bodyPr/>
          <a:lstStyle>
            <a:lvl1pPr>
              <a:defRPr/>
            </a:lvl1pPr>
          </a:lstStyle>
          <a:p>
            <a:pPr>
              <a:defRPr/>
            </a:pPr>
            <a:fld id="{CBADB288-B0CF-4C1E-9745-78B8F6FA4492}" type="datetimeFigureOut">
              <a:rPr lang="en-IN"/>
              <a:pPr>
                <a:defRPr/>
              </a:pPr>
              <a:t>31-12-2025</a:t>
            </a:fld>
            <a:endParaRPr lang="en-IN"/>
          </a:p>
        </p:txBody>
      </p:sp>
      <p:sp>
        <p:nvSpPr>
          <p:cNvPr id="5" name="Footer Placeholder 4">
            <a:extLst>
              <a:ext uri="{FF2B5EF4-FFF2-40B4-BE49-F238E27FC236}">
                <a16:creationId xmlns:a16="http://schemas.microsoft.com/office/drawing/2014/main" id="{51F7C631-EF26-6FDA-BDC2-5F8C0DBFB3D8}"/>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0C66D26C-2059-74A6-924B-82634440975F}"/>
              </a:ext>
            </a:extLst>
          </p:cNvPr>
          <p:cNvSpPr>
            <a:spLocks noGrp="1"/>
          </p:cNvSpPr>
          <p:nvPr>
            <p:ph type="sldNum" sz="quarter" idx="12"/>
          </p:nvPr>
        </p:nvSpPr>
        <p:spPr/>
        <p:txBody>
          <a:bodyPr/>
          <a:lstStyle>
            <a:lvl1pPr>
              <a:defRPr/>
            </a:lvl1pPr>
          </a:lstStyle>
          <a:p>
            <a:pPr>
              <a:defRPr/>
            </a:pPr>
            <a:fld id="{E88FCABE-E4DA-4CD9-81E7-B635ACFE7C8C}" type="slidenum">
              <a:rPr lang="en-IN" altLang="en-US"/>
              <a:pPr>
                <a:defRPr/>
              </a:pPr>
              <a:t>‹#›</a:t>
            </a:fld>
            <a:endParaRPr lang="en-IN" altLang="en-US"/>
          </a:p>
        </p:txBody>
      </p:sp>
    </p:spTree>
    <p:extLst>
      <p:ext uri="{BB962C8B-B14F-4D97-AF65-F5344CB8AC3E}">
        <p14:creationId xmlns:p14="http://schemas.microsoft.com/office/powerpoint/2010/main" val="3116360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A0B983-9B83-1214-4C59-60387DD59123}"/>
              </a:ext>
            </a:extLst>
          </p:cNvPr>
          <p:cNvSpPr>
            <a:spLocks noGrp="1"/>
          </p:cNvSpPr>
          <p:nvPr>
            <p:ph type="dt" sz="half" idx="10"/>
          </p:nvPr>
        </p:nvSpPr>
        <p:spPr/>
        <p:txBody>
          <a:bodyPr/>
          <a:lstStyle>
            <a:lvl1pPr>
              <a:defRPr/>
            </a:lvl1pPr>
          </a:lstStyle>
          <a:p>
            <a:pPr>
              <a:defRPr/>
            </a:pPr>
            <a:fld id="{0F430564-1957-4BC7-84F7-B3AF0FE5AFB4}" type="datetimeFigureOut">
              <a:rPr lang="en-IN"/>
              <a:pPr>
                <a:defRPr/>
              </a:pPr>
              <a:t>31-12-2025</a:t>
            </a:fld>
            <a:endParaRPr lang="en-IN"/>
          </a:p>
        </p:txBody>
      </p:sp>
      <p:sp>
        <p:nvSpPr>
          <p:cNvPr id="5" name="Footer Placeholder 4">
            <a:extLst>
              <a:ext uri="{FF2B5EF4-FFF2-40B4-BE49-F238E27FC236}">
                <a16:creationId xmlns:a16="http://schemas.microsoft.com/office/drawing/2014/main" id="{0C267BBA-6DCB-9189-B1A5-ED1D26FC63B5}"/>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8D4B3FC3-BDAA-96F0-0415-4FA754090AE7}"/>
              </a:ext>
            </a:extLst>
          </p:cNvPr>
          <p:cNvSpPr>
            <a:spLocks noGrp="1"/>
          </p:cNvSpPr>
          <p:nvPr>
            <p:ph type="sldNum" sz="quarter" idx="12"/>
          </p:nvPr>
        </p:nvSpPr>
        <p:spPr/>
        <p:txBody>
          <a:bodyPr/>
          <a:lstStyle>
            <a:lvl1pPr>
              <a:defRPr/>
            </a:lvl1pPr>
          </a:lstStyle>
          <a:p>
            <a:pPr>
              <a:defRPr/>
            </a:pPr>
            <a:fld id="{7B9797C6-7FBC-4929-A13D-822CDA414528}" type="slidenum">
              <a:rPr lang="en-IN" altLang="en-US"/>
              <a:pPr>
                <a:defRPr/>
              </a:pPr>
              <a:t>‹#›</a:t>
            </a:fld>
            <a:endParaRPr lang="en-IN" altLang="en-US"/>
          </a:p>
        </p:txBody>
      </p:sp>
    </p:spTree>
    <p:extLst>
      <p:ext uri="{BB962C8B-B14F-4D97-AF65-F5344CB8AC3E}">
        <p14:creationId xmlns:p14="http://schemas.microsoft.com/office/powerpoint/2010/main" val="372488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522883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3039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C01B981-A53A-BA86-13E6-CAA87EA760B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a:extLst>
              <a:ext uri="{FF2B5EF4-FFF2-40B4-BE49-F238E27FC236}">
                <a16:creationId xmlns:a16="http://schemas.microsoft.com/office/drawing/2014/main" id="{8B3925AF-3D90-D00C-0544-A17DD64B890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19867451-6C88-7511-A0C2-6D1BE589AC6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01DEFC9-7C97-42FD-B873-7EF75CBFA711}" type="datetimeFigureOut">
              <a:rPr lang="en-IN"/>
              <a:pPr>
                <a:defRPr/>
              </a:pPr>
              <a:t>31-12-2025</a:t>
            </a:fld>
            <a:endParaRPr lang="en-IN"/>
          </a:p>
        </p:txBody>
      </p:sp>
      <p:sp>
        <p:nvSpPr>
          <p:cNvPr id="5" name="Footer Placeholder 4">
            <a:extLst>
              <a:ext uri="{FF2B5EF4-FFF2-40B4-BE49-F238E27FC236}">
                <a16:creationId xmlns:a16="http://schemas.microsoft.com/office/drawing/2014/main" id="{9B6B50E9-5AB1-3190-8B7C-0D8245451B1A}"/>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a:extLst>
              <a:ext uri="{FF2B5EF4-FFF2-40B4-BE49-F238E27FC236}">
                <a16:creationId xmlns:a16="http://schemas.microsoft.com/office/drawing/2014/main" id="{6592F65C-69DB-EF54-F4FD-02336F09640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D4F1FFAD-AC43-4962-86F2-1D1A67DB4EEA}" type="slidenum">
              <a:rPr lang="en-IN" altLang="en-US"/>
              <a:pPr>
                <a:defRPr/>
              </a:pPr>
              <a:t>‹#›</a:t>
            </a:fld>
            <a:endParaRPr lang="en-IN" altLang="en-US"/>
          </a:p>
        </p:txBody>
      </p:sp>
    </p:spTree>
    <p:extLst>
      <p:ext uri="{BB962C8B-B14F-4D97-AF65-F5344CB8AC3E}">
        <p14:creationId xmlns:p14="http://schemas.microsoft.com/office/powerpoint/2010/main" val="24921303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F:\backup for si comptr word doc\pic\xx46.jpg">
            <a:extLst>
              <a:ext uri="{FF2B5EF4-FFF2-40B4-BE49-F238E27FC236}">
                <a16:creationId xmlns:a16="http://schemas.microsoft.com/office/drawing/2014/main" id="{F2713ADF-9322-4EDD-B9C9-E1987ACF9B08}"/>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0" y="-166688"/>
            <a:ext cx="12192000" cy="7192963"/>
          </a:xfrm>
          <a:prstGeom prst="rect">
            <a:avLst/>
          </a:prstGeom>
          <a:noFill/>
        </p:spPr>
      </p:pic>
      <p:sp>
        <p:nvSpPr>
          <p:cNvPr id="5" name="Rectangle 4">
            <a:extLst>
              <a:ext uri="{FF2B5EF4-FFF2-40B4-BE49-F238E27FC236}">
                <a16:creationId xmlns:a16="http://schemas.microsoft.com/office/drawing/2014/main" id="{03C086D4-8D88-6581-DCBE-A608AA60381F}"/>
              </a:ext>
            </a:extLst>
          </p:cNvPr>
          <p:cNvSpPr/>
          <p:nvPr/>
        </p:nvSpPr>
        <p:spPr>
          <a:xfrm>
            <a:off x="1919538" y="404664"/>
            <a:ext cx="8302151"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a:defRPr/>
            </a:pPr>
            <a:endParaRPr lang="en-IN" sz="9600" b="1" dirty="0">
              <a:ln w="22225">
                <a:solidFill>
                  <a:schemeClr val="accent2"/>
                </a:solidFill>
                <a:prstDash val="solid"/>
              </a:ln>
              <a:solidFill>
                <a:schemeClr val="accent2">
                  <a:lumMod val="40000"/>
                  <a:lumOff val="60000"/>
                </a:schemeClr>
              </a:solidFill>
            </a:endParaRPr>
          </a:p>
        </p:txBody>
      </p:sp>
      <p:pic>
        <p:nvPicPr>
          <p:cNvPr id="5126" name="Picture 5">
            <a:extLst>
              <a:ext uri="{FF2B5EF4-FFF2-40B4-BE49-F238E27FC236}">
                <a16:creationId xmlns:a16="http://schemas.microsoft.com/office/drawing/2014/main" id="{B2EF86AD-E08D-4FAB-AFC4-55065237A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9600"/>
            <a:ext cx="72136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object 4">
            <a:extLst>
              <a:ext uri="{FF2B5EF4-FFF2-40B4-BE49-F238E27FC236}">
                <a16:creationId xmlns:a16="http://schemas.microsoft.com/office/drawing/2014/main" id="{EB4F269D-964F-421D-80DC-7C9996FA9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7">
            <a:extLst>
              <a:ext uri="{FF2B5EF4-FFF2-40B4-BE49-F238E27FC236}">
                <a16:creationId xmlns:a16="http://schemas.microsoft.com/office/drawing/2014/main" id="{F1526DB0-0FFF-45B8-B78C-64A763D21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Federal Emergency Management Agency (FEMA) Chemical, Biological,  Radiological, and Nuclear (CBRN) Office: Chemical Portfolio Ove">
            <a:extLst>
              <a:ext uri="{FF2B5EF4-FFF2-40B4-BE49-F238E27FC236}">
                <a16:creationId xmlns:a16="http://schemas.microsoft.com/office/drawing/2014/main" id="{19C4483A-FC07-4075-8CC3-BFC1F7D7CB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9418" y="0"/>
            <a:ext cx="1847849"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9">
            <a:extLst>
              <a:ext uri="{FF2B5EF4-FFF2-40B4-BE49-F238E27FC236}">
                <a16:creationId xmlns:a16="http://schemas.microsoft.com/office/drawing/2014/main" id="{D6760140-9D6C-4E66-8152-88AD7A49AD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600700"/>
            <a:ext cx="12192000"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
            <a:extLst>
              <a:ext uri="{FF2B5EF4-FFF2-40B4-BE49-F238E27FC236}">
                <a16:creationId xmlns:a16="http://schemas.microsoft.com/office/drawing/2014/main" id="{50C2DF8B-A530-4A3D-A02D-A0DB9F335AEB}"/>
              </a:ext>
            </a:extLst>
          </p:cNvPr>
          <p:cNvSpPr>
            <a:spLocks noChangeArrowheads="1"/>
          </p:cNvSpPr>
          <p:nvPr/>
        </p:nvSpPr>
        <p:spPr bwMode="auto">
          <a:xfrm>
            <a:off x="169333" y="1921934"/>
            <a:ext cx="684106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solidFill>
                  <a:schemeClr val="bg1"/>
                </a:solidFill>
                <a:latin typeface="Open Sans" panose="020B0606030504020204"/>
                <a:cs typeface="Times New Roman" panose="02020603050405020304" pitchFamily="18" charset="0"/>
              </a:rPr>
              <a:t>PHENOMENA OF NUCLEAR EXPLOSION</a:t>
            </a:r>
            <a:endParaRPr lang="en-IN" altLang="en-US" sz="4000" b="1" dirty="0">
              <a:solidFill>
                <a:schemeClr val="bg1"/>
              </a:solidFill>
              <a:latin typeface="Open Sans" panose="020B0606030504020204"/>
            </a:endParaRPr>
          </a:p>
        </p:txBody>
      </p:sp>
      <p:sp>
        <p:nvSpPr>
          <p:cNvPr id="2" name="Duties of…">
            <a:extLst>
              <a:ext uri="{FF2B5EF4-FFF2-40B4-BE49-F238E27FC236}">
                <a16:creationId xmlns:a16="http://schemas.microsoft.com/office/drawing/2014/main" id="{472CC4A2-1B0B-A0D8-35BA-A2F5A8B52D97}"/>
              </a:ext>
            </a:extLst>
          </p:cNvPr>
          <p:cNvSpPr txBox="1"/>
          <p:nvPr/>
        </p:nvSpPr>
        <p:spPr>
          <a:xfrm>
            <a:off x="7213600" y="5769813"/>
            <a:ext cx="4758294" cy="448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2400" b="1" dirty="0">
                <a:latin typeface="Open sans"/>
              </a:rPr>
              <a:t>Presented By:- Amit Kumar, AC</a:t>
            </a:r>
            <a:endParaRPr lang="en-US" sz="2400"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85800" y="2413000"/>
            <a:ext cx="3048000" cy="1778000"/>
          </a:xfrm>
        </p:spPr>
        <p:txBody>
          <a:bodyPr>
            <a:normAutofit/>
          </a:bodyPr>
          <a:lstStyle/>
          <a:p>
            <a:r>
              <a:rPr lang="en-US" altLang="en-US" sz="4000" b="1" dirty="0">
                <a:solidFill>
                  <a:srgbClr val="C00000"/>
                </a:solidFill>
                <a:latin typeface="Open Sans" panose="020B0606030504020204"/>
                <a:cs typeface="Times New Roman" panose="02020603050405020304" pitchFamily="18" charset="0"/>
              </a:rPr>
              <a:t>AIR BURST</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038600" y="1066800"/>
            <a:ext cx="7467600" cy="5334000"/>
          </a:xfrm>
        </p:spPr>
        <p:txBody>
          <a:bodyPr>
            <a:noAutofit/>
          </a:bodyPr>
          <a:lstStyle/>
          <a:p>
            <a:pPr algn="just">
              <a:lnSpc>
                <a:spcPct val="150000"/>
              </a:lnSpc>
              <a:buFont typeface="Wingdings" panose="05000000000000000000" pitchFamily="2" charset="2"/>
              <a:buChar char="Ø"/>
            </a:pPr>
            <a:r>
              <a:rPr lang="en-IN" sz="2400" dirty="0">
                <a:solidFill>
                  <a:srgbClr val="000000"/>
                </a:solidFill>
                <a:latin typeface="Open Sans" panose="020B0606030504020204"/>
                <a:ea typeface="Times New Roman" panose="02020603050405020304" pitchFamily="18" charset="0"/>
                <a:cs typeface="Mangal" panose="02040503050203030202" pitchFamily="18" charset="0"/>
              </a:rPr>
              <a:t>A weapon is detonated in air at an altitude below 30 km but at sufficient height that the fireball does not contact the surface of the earth. </a:t>
            </a:r>
          </a:p>
          <a:p>
            <a:pPr algn="just">
              <a:lnSpc>
                <a:spcPct val="150000"/>
              </a:lnSpc>
              <a:buFont typeface="Wingdings" panose="05000000000000000000" pitchFamily="2" charset="2"/>
              <a:buChar char="Ø"/>
            </a:pPr>
            <a:r>
              <a:rPr lang="en-IN" sz="2400" dirty="0">
                <a:solidFill>
                  <a:srgbClr val="000000"/>
                </a:solidFill>
                <a:latin typeface="Open Sans" panose="020B0606030504020204"/>
                <a:ea typeface="Times New Roman" panose="02020603050405020304" pitchFamily="18" charset="0"/>
                <a:cs typeface="Mangal" panose="02040503050203030202" pitchFamily="18" charset="0"/>
              </a:rPr>
              <a:t>The altitude can be varied to obtain maximum effects</a:t>
            </a:r>
          </a:p>
          <a:p>
            <a:pPr algn="just">
              <a:lnSpc>
                <a:spcPct val="150000"/>
              </a:lnSpc>
              <a:buFont typeface="Wingdings" panose="05000000000000000000" pitchFamily="2" charset="2"/>
              <a:buChar char="Ø"/>
            </a:pPr>
            <a:r>
              <a:rPr lang="en-IN" sz="2400" dirty="0">
                <a:solidFill>
                  <a:srgbClr val="000000"/>
                </a:solidFill>
                <a:latin typeface="Open Sans" panose="020B0606030504020204"/>
                <a:ea typeface="Times New Roman" panose="02020603050405020304" pitchFamily="18" charset="0"/>
                <a:cs typeface="Mangal" panose="02040503050203030202" pitchFamily="18" charset="0"/>
              </a:rPr>
              <a:t>Blast causes considerable damage and injury. </a:t>
            </a:r>
          </a:p>
          <a:p>
            <a:pPr algn="just">
              <a:lnSpc>
                <a:spcPct val="150000"/>
              </a:lnSpc>
              <a:buFont typeface="Wingdings" panose="05000000000000000000" pitchFamily="2" charset="2"/>
              <a:buChar char="Ø"/>
            </a:pPr>
            <a:r>
              <a:rPr lang="en-IN" sz="2400" dirty="0">
                <a:solidFill>
                  <a:srgbClr val="000000"/>
                </a:solidFill>
                <a:latin typeface="Open Sans" panose="020B0606030504020204"/>
                <a:ea typeface="Times New Roman" panose="02020603050405020304" pitchFamily="18" charset="0"/>
                <a:cs typeface="Mangal" panose="02040503050203030202" pitchFamily="18" charset="0"/>
              </a:rPr>
              <a:t>Burns to exposed skin may be produced over many square kilometres </a:t>
            </a:r>
          </a:p>
          <a:p>
            <a:pPr algn="just">
              <a:lnSpc>
                <a:spcPct val="150000"/>
              </a:lnSpc>
              <a:buFont typeface="Wingdings" panose="05000000000000000000" pitchFamily="2" charset="2"/>
              <a:buChar char="Ø"/>
            </a:pPr>
            <a:r>
              <a:rPr lang="en-IN" sz="2400" dirty="0">
                <a:solidFill>
                  <a:srgbClr val="000000"/>
                </a:solidFill>
                <a:latin typeface="Open Sans" panose="020B0606030504020204"/>
                <a:ea typeface="Times New Roman" panose="02020603050405020304" pitchFamily="18" charset="0"/>
                <a:cs typeface="Mangal" panose="02040503050203030202" pitchFamily="18" charset="0"/>
              </a:rPr>
              <a:t>Eye injuries over a still larger area. </a:t>
            </a: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88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85800" y="2413000"/>
            <a:ext cx="3048000" cy="1778000"/>
          </a:xfrm>
        </p:spPr>
        <p:txBody>
          <a:bodyPr>
            <a:normAutofit/>
          </a:bodyPr>
          <a:lstStyle/>
          <a:p>
            <a:r>
              <a:rPr lang="en-US" altLang="en-US" sz="4000" b="1" dirty="0">
                <a:solidFill>
                  <a:srgbClr val="C00000"/>
                </a:solidFill>
                <a:latin typeface="Open Sans" panose="020B0606030504020204"/>
                <a:cs typeface="Times New Roman" panose="02020603050405020304" pitchFamily="18" charset="0"/>
              </a:rPr>
              <a:t>AIR BURST</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3886200" y="1066800"/>
            <a:ext cx="7772400" cy="5334000"/>
          </a:xfrm>
        </p:spPr>
        <p:txBody>
          <a:bodyPr>
            <a:noAutofit/>
          </a:bodyPr>
          <a:lstStyle/>
          <a:p>
            <a:pPr algn="just">
              <a:lnSpc>
                <a:spcPct val="150000"/>
              </a:lnSpc>
              <a:buFont typeface="Wingdings" panose="05000000000000000000" pitchFamily="2" charset="2"/>
              <a:buChar char="Ø"/>
            </a:pPr>
            <a:r>
              <a:rPr lang="en-IN" sz="2400" dirty="0">
                <a:solidFill>
                  <a:srgbClr val="000000"/>
                </a:solidFill>
                <a:latin typeface="Open Sans" panose="020B0606030504020204"/>
                <a:ea typeface="Times New Roman" panose="02020603050405020304" pitchFamily="18" charset="0"/>
                <a:cs typeface="Mangal" panose="02040503050203030202" pitchFamily="18" charset="0"/>
              </a:rPr>
              <a:t>Initial nuclear radiation will be a significant hazard with smaller weapons, but the fallout hazard can be ignored as there is essentially no local fallout from an air burst. </a:t>
            </a:r>
          </a:p>
          <a:p>
            <a:pPr algn="just">
              <a:lnSpc>
                <a:spcPct val="150000"/>
              </a:lnSpc>
              <a:buFont typeface="Wingdings" panose="05000000000000000000" pitchFamily="2" charset="2"/>
              <a:buChar char="Ø"/>
            </a:pPr>
            <a:r>
              <a:rPr lang="en-IN" sz="2400" dirty="0">
                <a:solidFill>
                  <a:srgbClr val="000000"/>
                </a:solidFill>
                <a:latin typeface="Open Sans" panose="020B0606030504020204"/>
                <a:ea typeface="Times New Roman" panose="02020603050405020304" pitchFamily="18" charset="0"/>
                <a:cs typeface="Mangal" panose="02040503050203030202" pitchFamily="18" charset="0"/>
              </a:rPr>
              <a:t>In the vicinity of ground zero, there may be a small area of neutron-induced activity which could be hazardous to troops required to pass through the area. </a:t>
            </a:r>
          </a:p>
          <a:p>
            <a:pPr algn="just">
              <a:buFont typeface="Wingdings" panose="05000000000000000000" pitchFamily="2" charset="2"/>
              <a:buChar char="Ø"/>
            </a:pPr>
            <a:r>
              <a:rPr lang="en-IN" sz="2400" dirty="0">
                <a:solidFill>
                  <a:srgbClr val="000000"/>
                </a:solidFill>
                <a:latin typeface="Open Sans" panose="020B0606030504020204"/>
                <a:ea typeface="Times New Roman" panose="02020603050405020304" pitchFamily="18" charset="0"/>
                <a:cs typeface="Mangal" panose="02040503050203030202" pitchFamily="18" charset="0"/>
              </a:rPr>
              <a:t>Tactically, air bursts are the most likely to be used against ground forces.</a:t>
            </a:r>
            <a:endParaRPr lang="en-IN" sz="2400" dirty="0">
              <a:latin typeface="Open Sans" panose="020B0606030504020204"/>
              <a:ea typeface="Times New Roman" panose="02020603050405020304" pitchFamily="18" charset="0"/>
              <a:cs typeface="Mangal" panose="02040503050203030202" pitchFamily="18"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65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838200" y="2413000"/>
            <a:ext cx="2667000" cy="17780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HIGH ALTITUDE BURST</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3886200" y="1143000"/>
            <a:ext cx="7772400" cy="5257800"/>
          </a:xfrm>
        </p:spPr>
        <p:txBody>
          <a:bodyPr>
            <a:noAutofit/>
          </a:bodyPr>
          <a:lstStyle/>
          <a:p>
            <a:pPr algn="just">
              <a:lnSpc>
                <a:spcPct val="150000"/>
              </a:lnSpc>
            </a:pPr>
            <a:r>
              <a:rPr lang="en-IN" sz="2400" dirty="0">
                <a:solidFill>
                  <a:srgbClr val="000000"/>
                </a:solidFill>
                <a:latin typeface="Open Sans" panose="020B0606030504020204"/>
                <a:ea typeface="Times New Roman" panose="02020603050405020304" pitchFamily="18" charset="0"/>
                <a:cs typeface="Mangal" panose="02040503050203030202" pitchFamily="18" charset="0"/>
              </a:rPr>
              <a:t>A weapon is exploded at such an altitude (above 30km) that initial soft x-rays generated by the detonation dissipate energy as heat in a much larger volume of air molecules. </a:t>
            </a:r>
          </a:p>
          <a:p>
            <a:pPr algn="just">
              <a:lnSpc>
                <a:spcPct val="150000"/>
              </a:lnSpc>
            </a:pPr>
            <a:r>
              <a:rPr lang="en-IN" sz="2400" dirty="0">
                <a:solidFill>
                  <a:srgbClr val="000000"/>
                </a:solidFill>
                <a:latin typeface="Open Sans" panose="020B0606030504020204"/>
                <a:ea typeface="Times New Roman" panose="02020603050405020304" pitchFamily="18" charset="0"/>
                <a:cs typeface="Mangal" panose="02040503050203030202" pitchFamily="18" charset="0"/>
              </a:rPr>
              <a:t>There the fireball is much larger and expands much more rapidly. </a:t>
            </a:r>
          </a:p>
          <a:p>
            <a:pPr algn="just">
              <a:lnSpc>
                <a:spcPct val="150000"/>
              </a:lnSpc>
            </a:pPr>
            <a:r>
              <a:rPr lang="en-IN" sz="2400" dirty="0">
                <a:solidFill>
                  <a:srgbClr val="000000"/>
                </a:solidFill>
                <a:latin typeface="Open Sans" panose="020B0606030504020204"/>
                <a:ea typeface="Times New Roman" panose="02020603050405020304" pitchFamily="18" charset="0"/>
                <a:cs typeface="Mangal" panose="02040503050203030202" pitchFamily="18" charset="0"/>
              </a:rPr>
              <a:t>The ionizing radiation from the high-altitude burst can travel for hundreds of miles before being absorbed. </a:t>
            </a: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18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838200" y="2413000"/>
            <a:ext cx="2667000" cy="17780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HIGH ALTITUDE BURST</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3886200" y="1143000"/>
            <a:ext cx="7772400" cy="5257800"/>
          </a:xfrm>
        </p:spPr>
        <p:txBody>
          <a:bodyPr>
            <a:noAutofit/>
          </a:bodyPr>
          <a:lstStyle/>
          <a:p>
            <a:pPr algn="just">
              <a:lnSpc>
                <a:spcPct val="150000"/>
              </a:lnSpc>
            </a:pPr>
            <a:r>
              <a:rPr lang="en-IN" sz="2800" dirty="0">
                <a:solidFill>
                  <a:srgbClr val="000000"/>
                </a:solidFill>
                <a:latin typeface="Open Sans" panose="020B0606030504020204"/>
                <a:ea typeface="Times New Roman" panose="02020603050405020304" pitchFamily="18" charset="0"/>
                <a:cs typeface="Mangal" panose="02040503050203030202" pitchFamily="18" charset="0"/>
              </a:rPr>
              <a:t>Significant ionization of the upper atmosphere (ionosphere) can occur. </a:t>
            </a:r>
          </a:p>
          <a:p>
            <a:pPr algn="just">
              <a:lnSpc>
                <a:spcPct val="150000"/>
              </a:lnSpc>
            </a:pPr>
            <a:r>
              <a:rPr lang="en-IN" sz="2800" dirty="0">
                <a:solidFill>
                  <a:srgbClr val="000000"/>
                </a:solidFill>
                <a:latin typeface="Open Sans" panose="020B0606030504020204"/>
                <a:ea typeface="Times New Roman" panose="02020603050405020304" pitchFamily="18" charset="0"/>
                <a:cs typeface="Mangal" panose="02040503050203030202" pitchFamily="18" charset="0"/>
              </a:rPr>
              <a:t>Severe disruption in communications can occur.</a:t>
            </a:r>
          </a:p>
          <a:p>
            <a:pPr algn="just">
              <a:lnSpc>
                <a:spcPct val="150000"/>
              </a:lnSpc>
            </a:pPr>
            <a:r>
              <a:rPr lang="en-IN" sz="2800" dirty="0">
                <a:solidFill>
                  <a:srgbClr val="000000"/>
                </a:solidFill>
                <a:latin typeface="Open Sans" panose="020B0606030504020204"/>
                <a:ea typeface="Times New Roman" panose="02020603050405020304" pitchFamily="18" charset="0"/>
                <a:cs typeface="Mangal" panose="02040503050203030202" pitchFamily="18" charset="0"/>
              </a:rPr>
              <a:t>Also lead to generation of an intense electromagnetic pulse (EMP) which can significantly degrade performance of or destroy sophisticated electronic equipment. </a:t>
            </a: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43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838200" y="2667000"/>
            <a:ext cx="2667000" cy="12954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SURFACE BURST</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114800" y="1143000"/>
            <a:ext cx="7391400" cy="5257800"/>
          </a:xfrm>
        </p:spPr>
        <p:txBody>
          <a:bodyPr>
            <a:noAutofit/>
          </a:bodyPr>
          <a:lstStyle/>
          <a:p>
            <a:pPr marL="0" indent="0" algn="just">
              <a:lnSpc>
                <a:spcPct val="150000"/>
              </a:lnSpc>
              <a:buFont typeface="Wingdings" panose="05000000000000000000" pitchFamily="2" charset="2"/>
              <a:buChar char="ü"/>
            </a:pPr>
            <a:r>
              <a:rPr lang="en-IN" sz="2800" dirty="0">
                <a:solidFill>
                  <a:srgbClr val="000000"/>
                </a:solidFill>
                <a:latin typeface="Open Sans" panose="020B0606030504020204"/>
                <a:ea typeface="Times New Roman" panose="02020603050405020304" pitchFamily="18" charset="0"/>
                <a:cs typeface="Mangal" panose="02040503050203030202" pitchFamily="18" charset="0"/>
              </a:rPr>
              <a:t>A weapon is detonated on or slightly above the surface of the earth so that the fireball actually touches the land or water surface. </a:t>
            </a:r>
          </a:p>
          <a:p>
            <a:pPr marL="0" indent="0" algn="just">
              <a:lnSpc>
                <a:spcPct val="150000"/>
              </a:lnSpc>
              <a:buFont typeface="Wingdings" panose="05000000000000000000" pitchFamily="2" charset="2"/>
              <a:buChar char="ü"/>
            </a:pPr>
            <a:r>
              <a:rPr lang="en-IN" sz="2800" dirty="0">
                <a:solidFill>
                  <a:srgbClr val="000000"/>
                </a:solidFill>
                <a:latin typeface="Open Sans" panose="020B0606030504020204"/>
                <a:ea typeface="Times New Roman" panose="02020603050405020304" pitchFamily="18" charset="0"/>
                <a:cs typeface="Mangal" panose="02040503050203030202" pitchFamily="18" charset="0"/>
              </a:rPr>
              <a:t>The area affected by blast, thermal radiation and initial nuclear radiation will be less extensive than for an air burst of similar yield, except in the region of ground zero where destruction is concentrated. </a:t>
            </a: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13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838200" y="2667000"/>
            <a:ext cx="2667000" cy="12954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SURFACE BURST</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191000" y="1371600"/>
            <a:ext cx="7162800" cy="3810000"/>
          </a:xfrm>
        </p:spPr>
        <p:txBody>
          <a:bodyPr>
            <a:noAutofit/>
          </a:bodyPr>
          <a:lstStyle/>
          <a:p>
            <a:pPr marL="0" indent="0" algn="just">
              <a:lnSpc>
                <a:spcPct val="200000"/>
              </a:lnSpc>
              <a:buFont typeface="Wingdings" panose="05000000000000000000" pitchFamily="2" charset="2"/>
              <a:buChar char="ü"/>
            </a:pPr>
            <a:r>
              <a:rPr lang="en-IN" sz="2800" dirty="0">
                <a:solidFill>
                  <a:srgbClr val="000000"/>
                </a:solidFill>
                <a:latin typeface="Open Sans" panose="020B0606030504020204"/>
                <a:ea typeface="Times New Roman" panose="02020603050405020304" pitchFamily="18" charset="0"/>
                <a:cs typeface="Mangal" panose="02040503050203030202" pitchFamily="18" charset="0"/>
              </a:rPr>
              <a:t>In contrast with air bursts, local fallout can be a hazard over a much larger downwind area than that which is affected by blast and thermal radiation. </a:t>
            </a:r>
            <a:endParaRPr lang="en-IN" sz="2800" dirty="0">
              <a:latin typeface="Open Sans" panose="020B0606030504020204"/>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55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228600" y="2667000"/>
            <a:ext cx="3886200" cy="12954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UNDERGROUND BURST</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419600" y="1143000"/>
            <a:ext cx="7239000" cy="4876800"/>
          </a:xfrm>
        </p:spPr>
        <p:txBody>
          <a:bodyPr>
            <a:noAutofit/>
          </a:bodyPr>
          <a:lstStyle/>
          <a:p>
            <a:pPr algn="just">
              <a:lnSpc>
                <a:spcPct val="150000"/>
              </a:lnSpc>
              <a:buFont typeface="Wingdings" panose="05000000000000000000" pitchFamily="2" charset="2"/>
              <a:buChar char="q"/>
            </a:pPr>
            <a:r>
              <a:rPr lang="en-US" sz="2800" dirty="0">
                <a:solidFill>
                  <a:srgbClr val="000000"/>
                </a:solidFill>
                <a:latin typeface="Open Sans" panose="020B0606030504020204"/>
                <a:ea typeface="Times New Roman" panose="02020603050405020304" pitchFamily="18" charset="0"/>
                <a:cs typeface="Mangal" panose="02040503050203030202" pitchFamily="18" charset="0"/>
              </a:rPr>
              <a:t>Where the point of burst is beneath the ground, it is an underground burst. </a:t>
            </a:r>
          </a:p>
          <a:p>
            <a:pPr algn="just">
              <a:lnSpc>
                <a:spcPct val="150000"/>
              </a:lnSpc>
              <a:buFont typeface="Wingdings" panose="05000000000000000000" pitchFamily="2" charset="2"/>
              <a:buChar char="q"/>
            </a:pPr>
            <a:r>
              <a:rPr lang="en-US" sz="2800" dirty="0">
                <a:solidFill>
                  <a:srgbClr val="000000"/>
                </a:solidFill>
                <a:latin typeface="Open Sans" panose="020B0606030504020204"/>
                <a:ea typeface="Times New Roman" panose="02020603050405020304" pitchFamily="18" charset="0"/>
                <a:cs typeface="Mangal" panose="02040503050203030202" pitchFamily="18" charset="0"/>
              </a:rPr>
              <a:t>Very shallow bursts are indistinguishable from the surface burst; because the fireball will still be produced above the ground. </a:t>
            </a:r>
          </a:p>
          <a:p>
            <a:pPr algn="just">
              <a:lnSpc>
                <a:spcPct val="150000"/>
              </a:lnSpc>
              <a:buFont typeface="Wingdings" panose="05000000000000000000" pitchFamily="2" charset="2"/>
              <a:buChar char="q"/>
            </a:pPr>
            <a:r>
              <a:rPr lang="en-US" sz="2800" dirty="0">
                <a:solidFill>
                  <a:srgbClr val="000000"/>
                </a:solidFill>
                <a:latin typeface="Open Sans" panose="020B0606030504020204"/>
                <a:ea typeface="Times New Roman" panose="02020603050405020304" pitchFamily="18" charset="0"/>
                <a:cs typeface="Mangal" panose="02040503050203030202" pitchFamily="18" charset="0"/>
              </a:rPr>
              <a:t>In deeper bursts, instead of fireball a gas bubble will be formed. </a:t>
            </a:r>
            <a:endParaRPr lang="en-IN" sz="2800" dirty="0">
              <a:latin typeface="Open Sans" panose="020B0606030504020204"/>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31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152400" y="2895600"/>
            <a:ext cx="3886200" cy="12954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UNDERGROUND BURST</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191000" y="1219200"/>
            <a:ext cx="7315200" cy="4953000"/>
          </a:xfrm>
        </p:spPr>
        <p:txBody>
          <a:bodyPr>
            <a:noAutofit/>
          </a:bodyPr>
          <a:lstStyle/>
          <a:p>
            <a:pPr algn="just">
              <a:buFont typeface="Wingdings" panose="05000000000000000000" pitchFamily="2" charset="2"/>
              <a:buChar char="Ø"/>
            </a:pPr>
            <a:r>
              <a:rPr lang="en-US" sz="2400" dirty="0">
                <a:solidFill>
                  <a:srgbClr val="000000"/>
                </a:solidFill>
                <a:latin typeface="Open Sans" panose="020B0606030504020204"/>
                <a:ea typeface="Times New Roman" panose="02020603050405020304" pitchFamily="18" charset="0"/>
                <a:cs typeface="Mangal" panose="02040503050203030202" pitchFamily="18" charset="0"/>
              </a:rPr>
              <a:t>When the point of burst is below the water surface, it is called an underwater burst. </a:t>
            </a:r>
            <a:endParaRPr lang="en-IN" sz="2400" dirty="0">
              <a:latin typeface="Open Sans" panose="020B0606030504020204"/>
              <a:ea typeface="Times New Roman" panose="02020603050405020304" pitchFamily="18" charset="0"/>
              <a:cs typeface="Mangal" panose="02040503050203030202" pitchFamily="18" charset="0"/>
            </a:endParaRPr>
          </a:p>
          <a:p>
            <a:pPr marL="0" indent="0" algn="just">
              <a:lnSpc>
                <a:spcPct val="150000"/>
              </a:lnSpc>
              <a:buNone/>
            </a:pPr>
            <a:r>
              <a:rPr lang="en-US" sz="2400" b="1" dirty="0">
                <a:solidFill>
                  <a:srgbClr val="000000"/>
                </a:solidFill>
                <a:latin typeface="Open Sans" panose="020B0606030504020204"/>
                <a:ea typeface="Times New Roman" panose="02020603050405020304" pitchFamily="18" charset="0"/>
                <a:cs typeface="Mangal" panose="02040503050203030202" pitchFamily="18" charset="0"/>
              </a:rPr>
              <a:t>    Subsurface bursts</a:t>
            </a:r>
          </a:p>
          <a:p>
            <a:pPr algn="just">
              <a:buFont typeface="Wingdings" panose="05000000000000000000" pitchFamily="2" charset="2"/>
              <a:buChar char="Ø"/>
            </a:pPr>
            <a:r>
              <a:rPr lang="en-US" sz="2400" dirty="0">
                <a:solidFill>
                  <a:srgbClr val="000000"/>
                </a:solidFill>
                <a:latin typeface="Open Sans" panose="020B0606030504020204"/>
                <a:ea typeface="Times New Roman" panose="02020603050405020304" pitchFamily="18" charset="0"/>
                <a:cs typeface="Mangal" panose="02040503050203030202" pitchFamily="18" charset="0"/>
              </a:rPr>
              <a:t>Most of the shock energy of the explosion appears as underground or underwater shock</a:t>
            </a:r>
          </a:p>
          <a:p>
            <a:pPr algn="just">
              <a:lnSpc>
                <a:spcPct val="150000"/>
              </a:lnSpc>
              <a:buFont typeface="Wingdings" panose="05000000000000000000" pitchFamily="2" charset="2"/>
              <a:buChar char="Ø"/>
            </a:pPr>
            <a:r>
              <a:rPr lang="en-US" sz="2400" dirty="0">
                <a:solidFill>
                  <a:srgbClr val="000000"/>
                </a:solidFill>
                <a:latin typeface="Open Sans" panose="020B0606030504020204"/>
                <a:ea typeface="Times New Roman" panose="02020603050405020304" pitchFamily="18" charset="0"/>
                <a:cs typeface="Mangal" panose="02040503050203030202" pitchFamily="18" charset="0"/>
              </a:rPr>
              <a:t>Heating of the ground or body of water</a:t>
            </a:r>
          </a:p>
          <a:p>
            <a:pPr algn="just">
              <a:buFont typeface="Wingdings" panose="05000000000000000000" pitchFamily="2" charset="2"/>
              <a:buChar char="Ø"/>
            </a:pPr>
            <a:r>
              <a:rPr lang="en-US" sz="2400" dirty="0">
                <a:solidFill>
                  <a:srgbClr val="000000"/>
                </a:solidFill>
                <a:latin typeface="Open Sans" panose="020B0606030504020204"/>
                <a:ea typeface="Times New Roman" panose="02020603050405020304" pitchFamily="18" charset="0"/>
                <a:cs typeface="Mangal" panose="02040503050203030202" pitchFamily="18" charset="0"/>
              </a:rPr>
              <a:t>Depending upon the depth of the explosion, some of the thermal and nuclear radiations will escape</a:t>
            </a:r>
          </a:p>
          <a:p>
            <a:pPr algn="just">
              <a:buFont typeface="Wingdings" panose="05000000000000000000" pitchFamily="2" charset="2"/>
              <a:buChar char="Ø"/>
            </a:pPr>
            <a:r>
              <a:rPr lang="en-US" sz="2400" dirty="0">
                <a:solidFill>
                  <a:srgbClr val="000000"/>
                </a:solidFill>
                <a:latin typeface="Open Sans" panose="020B0606030504020204"/>
                <a:ea typeface="Times New Roman" panose="02020603050405020304" pitchFamily="18" charset="0"/>
                <a:cs typeface="Mangal" panose="02040503050203030202" pitchFamily="18" charset="0"/>
              </a:rPr>
              <a:t>Water in the vicinity of the explosion will be contaminated with radioactive fission products</a:t>
            </a:r>
            <a:endParaRPr lang="en-IN" sz="2400" dirty="0">
              <a:latin typeface="Open Sans" panose="020B0606030504020204"/>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726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914400" y="2413000"/>
            <a:ext cx="3048000" cy="17780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EFFECTS OF NUCLEAR</a:t>
            </a:r>
            <a:br>
              <a:rPr lang="en-US" altLang="en-US" sz="4000" b="1" dirty="0">
                <a:solidFill>
                  <a:srgbClr val="C00000"/>
                </a:solidFill>
                <a:latin typeface="Open Sans" panose="020B0606030504020204"/>
                <a:cs typeface="Times New Roman" panose="02020603050405020304" pitchFamily="18" charset="0"/>
              </a:rPr>
            </a:br>
            <a:r>
              <a:rPr lang="en-US" altLang="en-US" sz="4000" b="1" dirty="0">
                <a:solidFill>
                  <a:srgbClr val="C00000"/>
                </a:solidFill>
                <a:latin typeface="Open Sans" panose="020B0606030504020204"/>
                <a:cs typeface="Times New Roman" panose="02020603050405020304" pitchFamily="18" charset="0"/>
              </a:rPr>
              <a:t>EXPLOSION</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5105400" y="1371600"/>
            <a:ext cx="6400800" cy="5105400"/>
          </a:xfrm>
        </p:spPr>
        <p:txBody>
          <a:bodyPr>
            <a:noAutofit/>
          </a:bodyPr>
          <a:lstStyle/>
          <a:p>
            <a:pPr lvl="0">
              <a:lnSpc>
                <a:spcPct val="150000"/>
              </a:lnSpc>
            </a:pPr>
            <a:r>
              <a:rPr lang="en-US" sz="2800" dirty="0">
                <a:latin typeface="Open Sans" panose="020B0606030504020204"/>
              </a:rPr>
              <a:t>FLASH</a:t>
            </a:r>
          </a:p>
          <a:p>
            <a:pPr lvl="0">
              <a:lnSpc>
                <a:spcPct val="150000"/>
              </a:lnSpc>
            </a:pPr>
            <a:r>
              <a:rPr lang="en-US" sz="2800" dirty="0">
                <a:latin typeface="Open Sans" panose="020B0606030504020204"/>
              </a:rPr>
              <a:t>HEAT</a:t>
            </a:r>
          </a:p>
          <a:p>
            <a:pPr lvl="0">
              <a:lnSpc>
                <a:spcPct val="150000"/>
              </a:lnSpc>
            </a:pPr>
            <a:r>
              <a:rPr lang="en-US" sz="2800" dirty="0">
                <a:latin typeface="Open Sans" panose="020B0606030504020204"/>
              </a:rPr>
              <a:t>BLAST</a:t>
            </a:r>
          </a:p>
          <a:p>
            <a:pPr lvl="0">
              <a:lnSpc>
                <a:spcPct val="150000"/>
              </a:lnSpc>
            </a:pPr>
            <a:r>
              <a:rPr lang="en-US" sz="2800" dirty="0">
                <a:latin typeface="Open Sans" panose="020B0606030504020204"/>
              </a:rPr>
              <a:t>RADIATION</a:t>
            </a:r>
          </a:p>
          <a:p>
            <a:pPr marL="0" lvl="0" indent="0">
              <a:lnSpc>
                <a:spcPct val="150000"/>
              </a:lnSpc>
              <a:buNone/>
            </a:pPr>
            <a:r>
              <a:rPr lang="en-US" sz="2800" dirty="0">
                <a:latin typeface="Open Sans" panose="020B0606030504020204"/>
              </a:rPr>
              <a:t>	(a) INITIAL</a:t>
            </a:r>
          </a:p>
          <a:p>
            <a:pPr marL="0" lvl="0" indent="0">
              <a:lnSpc>
                <a:spcPct val="150000"/>
              </a:lnSpc>
              <a:buNone/>
            </a:pPr>
            <a:r>
              <a:rPr lang="en-US" sz="2800" dirty="0">
                <a:latin typeface="Open Sans" panose="020B0606030504020204"/>
              </a:rPr>
              <a:t>	(b) RESIDUAL</a:t>
            </a: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328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914400" y="2413000"/>
            <a:ext cx="3048000" cy="1778000"/>
          </a:xfrm>
        </p:spPr>
        <p:txBody>
          <a:bodyPr>
            <a:normAutofit/>
          </a:bodyPr>
          <a:lstStyle/>
          <a:p>
            <a:r>
              <a:rPr lang="en-US" altLang="en-US" sz="4000" b="1" dirty="0">
                <a:solidFill>
                  <a:srgbClr val="C00000"/>
                </a:solidFill>
                <a:latin typeface="Open Sans" panose="020B0606030504020204"/>
                <a:cs typeface="Times New Roman" panose="02020603050405020304" pitchFamily="18" charset="0"/>
              </a:rPr>
              <a:t>FLASH</a:t>
            </a:r>
            <a:br>
              <a:rPr lang="en-US" altLang="en-US" sz="4000" b="1" dirty="0">
                <a:solidFill>
                  <a:srgbClr val="C00000"/>
                </a:solidFill>
                <a:latin typeface="Open Sans" panose="020B0606030504020204"/>
                <a:cs typeface="Times New Roman" panose="02020603050405020304" pitchFamily="18" charset="0"/>
              </a:rPr>
            </a:br>
            <a:r>
              <a:rPr lang="en-US" altLang="en-US" sz="4000" b="1" dirty="0">
                <a:solidFill>
                  <a:srgbClr val="C00000"/>
                </a:solidFill>
                <a:latin typeface="Open Sans" panose="020B0606030504020204"/>
                <a:cs typeface="Times New Roman" panose="02020603050405020304" pitchFamily="18" charset="0"/>
              </a:rPr>
              <a:t>EFFECTS</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5105400" y="1371600"/>
            <a:ext cx="6400800" cy="5105400"/>
          </a:xfrm>
        </p:spPr>
        <p:txBody>
          <a:bodyPr>
            <a:noAutofit/>
          </a:bodyPr>
          <a:lstStyle/>
          <a:p>
            <a:pPr>
              <a:buFont typeface="Wingdings" panose="05000000000000000000" pitchFamily="2" charset="2"/>
              <a:buChar char="q"/>
            </a:pPr>
            <a:r>
              <a:rPr lang="en-US" sz="2800" dirty="0">
                <a:latin typeface="Open Sans" panose="020B0606030504020204"/>
              </a:rPr>
              <a:t> Flash burn</a:t>
            </a:r>
          </a:p>
          <a:p>
            <a:pPr marL="914400" lvl="2" indent="0">
              <a:buNone/>
            </a:pPr>
            <a:r>
              <a:rPr lang="en-US" sz="2800" dirty="0">
                <a:latin typeface="Open Sans" panose="020B0606030504020204"/>
              </a:rPr>
              <a:t>*100% near fireball</a:t>
            </a:r>
          </a:p>
          <a:p>
            <a:pPr marL="914400" lvl="2" indent="0">
              <a:buNone/>
            </a:pPr>
            <a:r>
              <a:rPr lang="en-US" sz="2800" dirty="0">
                <a:latin typeface="Open Sans" panose="020B0606030504020204"/>
              </a:rPr>
              <a:t>* Burn exposed skin up to 4 km</a:t>
            </a:r>
          </a:p>
          <a:p>
            <a:pPr>
              <a:buFont typeface="Wingdings" panose="05000000000000000000" pitchFamily="2" charset="2"/>
              <a:buChar char="q"/>
            </a:pPr>
            <a:r>
              <a:rPr lang="en-US" sz="2800" dirty="0">
                <a:latin typeface="Open Sans" panose="020B0606030504020204"/>
              </a:rPr>
              <a:t> Flame burn</a:t>
            </a:r>
          </a:p>
          <a:p>
            <a:pPr marL="0" indent="0">
              <a:buNone/>
            </a:pPr>
            <a:r>
              <a:rPr lang="en-US" sz="2800" dirty="0">
                <a:latin typeface="Open Sans" panose="020B0606030504020204"/>
              </a:rPr>
              <a:t>	* Burns flammable objects in an environment</a:t>
            </a:r>
          </a:p>
          <a:p>
            <a:pPr>
              <a:buFont typeface="Wingdings" panose="05000000000000000000" pitchFamily="2" charset="2"/>
              <a:buChar char="q"/>
            </a:pPr>
            <a:r>
              <a:rPr lang="en-US" sz="2800" dirty="0">
                <a:latin typeface="Open Sans" panose="020B0606030504020204"/>
              </a:rPr>
              <a:t> Eye injury</a:t>
            </a:r>
          </a:p>
          <a:p>
            <a:pPr>
              <a:buFontTx/>
              <a:buNone/>
            </a:pPr>
            <a:r>
              <a:rPr lang="en-US" sz="2800" dirty="0">
                <a:latin typeface="Open Sans" panose="020B0606030504020204"/>
              </a:rPr>
              <a:t>          * Flash blindness</a:t>
            </a:r>
          </a:p>
          <a:p>
            <a:pPr>
              <a:buFontTx/>
              <a:buNone/>
            </a:pPr>
            <a:r>
              <a:rPr lang="en-US" sz="2800" dirty="0">
                <a:latin typeface="Open Sans" panose="020B0606030504020204"/>
              </a:rPr>
              <a:t>          * Burn of retina</a:t>
            </a: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58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AB27C0-53E7-412F-A2E0-EBAC4A6AC639}"/>
              </a:ext>
            </a:extLst>
          </p:cNvPr>
          <p:cNvSpPr>
            <a:spLocks noGrp="1"/>
          </p:cNvSpPr>
          <p:nvPr>
            <p:ph type="dt" sz="quarter" idx="10"/>
          </p:nvPr>
        </p:nvSpPr>
        <p:spPr/>
        <p:txBody>
          <a:bodyPr/>
          <a:lstStyle/>
          <a:p>
            <a:pPr>
              <a:defRPr/>
            </a:pPr>
            <a:fld id="{405CC373-F437-4989-9B17-3993FE30875D}" type="datetime1">
              <a:rPr lang="en-US" smtClean="0">
                <a:solidFill>
                  <a:prstClr val="black">
                    <a:tint val="75000"/>
                  </a:prstClr>
                </a:solidFill>
              </a:rPr>
              <a:pPr>
                <a:defRPr/>
              </a:pPr>
              <a:t>12/31/2025</a:t>
            </a:fld>
            <a:endParaRPr lang="en-US" dirty="0">
              <a:solidFill>
                <a:prstClr val="black">
                  <a:tint val="75000"/>
                </a:prstClr>
              </a:solidFill>
            </a:endParaRPr>
          </a:p>
        </p:txBody>
      </p:sp>
      <p:sp>
        <p:nvSpPr>
          <p:cNvPr id="6147" name="Slide Number Placeholder 4">
            <a:extLst>
              <a:ext uri="{FF2B5EF4-FFF2-40B4-BE49-F238E27FC236}">
                <a16:creationId xmlns:a16="http://schemas.microsoft.com/office/drawing/2014/main" id="{66733083-2A88-40C3-837D-2AB9AEF48E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267">
                <a:solidFill>
                  <a:schemeClr val="tx1"/>
                </a:solidFill>
                <a:latin typeface="Calibri" panose="020F0502020204030204" pitchFamily="34" charset="0"/>
              </a:defRPr>
            </a:lvl1pPr>
            <a:lvl2pPr marL="990575" indent="-380990">
              <a:spcBef>
                <a:spcPct val="20000"/>
              </a:spcBef>
              <a:buFont typeface="Arial" panose="020B0604020202020204" pitchFamily="34" charset="0"/>
              <a:buChar char="–"/>
              <a:defRPr sz="3733">
                <a:solidFill>
                  <a:schemeClr val="tx1"/>
                </a:solidFill>
                <a:latin typeface="Calibri" panose="020F0502020204030204" pitchFamily="34" charset="0"/>
              </a:defRPr>
            </a:lvl2pPr>
            <a:lvl3pPr marL="1523962" indent="-304792">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3547" indent="-304792">
              <a:spcBef>
                <a:spcPct val="20000"/>
              </a:spcBef>
              <a:buFont typeface="Arial" panose="020B0604020202020204" pitchFamily="34" charset="0"/>
              <a:buChar char="–"/>
              <a:defRPr sz="2667">
                <a:solidFill>
                  <a:schemeClr val="tx1"/>
                </a:solidFill>
                <a:latin typeface="Calibri" panose="020F0502020204030204" pitchFamily="34" charset="0"/>
              </a:defRPr>
            </a:lvl4pPr>
            <a:lvl5pPr marL="2743131" indent="-304792">
              <a:spcBef>
                <a:spcPct val="20000"/>
              </a:spcBef>
              <a:buFont typeface="Arial" panose="020B0604020202020204" pitchFamily="34" charset="0"/>
              <a:buChar char="»"/>
              <a:defRPr sz="2667">
                <a:solidFill>
                  <a:schemeClr val="tx1"/>
                </a:solidFill>
                <a:latin typeface="Calibri" panose="020F0502020204030204" pitchFamily="34" charset="0"/>
              </a:defRPr>
            </a:lvl5pPr>
            <a:lvl6pPr marL="3352716"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6pPr>
            <a:lvl7pPr marL="3962301"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7pPr>
            <a:lvl8pPr marL="4571886"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8pPr>
            <a:lvl9pPr marL="5181470"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9pPr>
          </a:lstStyle>
          <a:p>
            <a:pPr>
              <a:spcBef>
                <a:spcPct val="0"/>
              </a:spcBef>
              <a:buFontTx/>
              <a:buNone/>
            </a:pPr>
            <a:fld id="{0A5D9AE6-B4C6-49DC-805F-05FD33F059A9}" type="slidenum">
              <a:rPr lang="en-US" altLang="en-US" sz="1600">
                <a:solidFill>
                  <a:srgbClr val="898989"/>
                </a:solidFill>
              </a:rPr>
              <a:pPr>
                <a:spcBef>
                  <a:spcPct val="0"/>
                </a:spcBef>
                <a:buFontTx/>
                <a:buNone/>
              </a:pPr>
              <a:t>2</a:t>
            </a:fld>
            <a:endParaRPr lang="en-US" altLang="en-US" sz="1600">
              <a:solidFill>
                <a:srgbClr val="898989"/>
              </a:solidFill>
            </a:endParaRPr>
          </a:p>
        </p:txBody>
      </p:sp>
      <p:pic>
        <p:nvPicPr>
          <p:cNvPr id="6148" name="object 4">
            <a:extLst>
              <a:ext uri="{FF2B5EF4-FFF2-40B4-BE49-F238E27FC236}">
                <a16:creationId xmlns:a16="http://schemas.microsoft.com/office/drawing/2014/main" id="{16966DA3-3D9B-4883-8886-99B24565E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a:extLst>
              <a:ext uri="{FF2B5EF4-FFF2-40B4-BE49-F238E27FC236}">
                <a16:creationId xmlns:a16="http://schemas.microsoft.com/office/drawing/2014/main" id="{F2FF3065-9367-4BB4-BD1E-53446CFDD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itle 1">
            <a:extLst>
              <a:ext uri="{FF2B5EF4-FFF2-40B4-BE49-F238E27FC236}">
                <a16:creationId xmlns:a16="http://schemas.microsoft.com/office/drawing/2014/main" id="{D36E4758-E223-4507-BA07-2ED32472F77A}"/>
              </a:ext>
            </a:extLst>
          </p:cNvPr>
          <p:cNvSpPr txBox="1">
            <a:spLocks noChangeArrowheads="1"/>
          </p:cNvSpPr>
          <p:nvPr/>
        </p:nvSpPr>
        <p:spPr bwMode="auto">
          <a:xfrm>
            <a:off x="1041400" y="1447800"/>
            <a:ext cx="312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C00000"/>
                </a:solidFill>
                <a:latin typeface="Open Sans" panose="020B0606030504020204"/>
                <a:cs typeface="Sans Serif Collection" panose="020B0502040504020204" pitchFamily="34" charset="0"/>
              </a:rPr>
              <a:t>OBJECTIVES</a:t>
            </a:r>
          </a:p>
        </p:txBody>
      </p:sp>
      <p:sp>
        <p:nvSpPr>
          <p:cNvPr id="6151" name="Rectangle 8">
            <a:extLst>
              <a:ext uri="{FF2B5EF4-FFF2-40B4-BE49-F238E27FC236}">
                <a16:creationId xmlns:a16="http://schemas.microsoft.com/office/drawing/2014/main" id="{F7792A75-070B-4B60-9527-A4B8B21A70D5}"/>
              </a:ext>
            </a:extLst>
          </p:cNvPr>
          <p:cNvSpPr>
            <a:spLocks noChangeArrowheads="1"/>
          </p:cNvSpPr>
          <p:nvPr/>
        </p:nvSpPr>
        <p:spPr bwMode="auto">
          <a:xfrm>
            <a:off x="685800" y="2362200"/>
            <a:ext cx="3784600" cy="195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5588" indent="-255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buFont typeface="Wingdings" panose="05000000000000000000" pitchFamily="2" charset="2"/>
              <a:buChar char="§"/>
            </a:pPr>
            <a:r>
              <a:rPr lang="en-US" altLang="en-US" sz="2800" dirty="0">
                <a:solidFill>
                  <a:srgbClr val="000000"/>
                </a:solidFill>
                <a:latin typeface="Open Sans" panose="020B0606030504020204"/>
              </a:rPr>
              <a:t>Upon completion of this lesson you will be able to:</a:t>
            </a:r>
            <a:endParaRPr lang="en-US" altLang="en-US" sz="2800" b="1" u="sng" dirty="0">
              <a:solidFill>
                <a:srgbClr val="000000"/>
              </a:solidFill>
              <a:latin typeface="Open Sans" panose="020B0606030504020204"/>
            </a:endParaRPr>
          </a:p>
        </p:txBody>
      </p:sp>
      <p:sp>
        <p:nvSpPr>
          <p:cNvPr id="6152" name="Rectangle 9">
            <a:extLst>
              <a:ext uri="{FF2B5EF4-FFF2-40B4-BE49-F238E27FC236}">
                <a16:creationId xmlns:a16="http://schemas.microsoft.com/office/drawing/2014/main" id="{89434B7D-5D4B-4653-AB06-049799FF596A}"/>
              </a:ext>
            </a:extLst>
          </p:cNvPr>
          <p:cNvSpPr>
            <a:spLocks noChangeArrowheads="1"/>
          </p:cNvSpPr>
          <p:nvPr/>
        </p:nvSpPr>
        <p:spPr bwMode="auto">
          <a:xfrm>
            <a:off x="5177367" y="1219200"/>
            <a:ext cx="6633633" cy="48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gn="just" eaLnBrk="0" hangingPunct="0">
              <a:lnSpc>
                <a:spcPct val="150000"/>
              </a:lnSpc>
              <a:buAutoNum type="arabicPeriod"/>
            </a:pPr>
            <a:r>
              <a:rPr lang="en-US" altLang="en-IN" sz="2400" dirty="0">
                <a:latin typeface="Open Sans" panose="020B0606030504020204"/>
                <a:cs typeface="Arial" panose="020B0604020202020204" pitchFamily="34" charset="0"/>
              </a:rPr>
              <a:t>What is Nuclear Explosion</a:t>
            </a:r>
          </a:p>
          <a:p>
            <a:pPr marL="457200" indent="-457200" algn="just" eaLnBrk="0" hangingPunct="0">
              <a:lnSpc>
                <a:spcPct val="150000"/>
              </a:lnSpc>
              <a:buAutoNum type="arabicPeriod"/>
            </a:pPr>
            <a:r>
              <a:rPr lang="en-US" altLang="en-US" sz="2400" dirty="0">
                <a:latin typeface="Open Sans" panose="020B0606030504020204"/>
                <a:cs typeface="Arial" panose="020B0604020202020204" pitchFamily="34" charset="0"/>
              </a:rPr>
              <a:t>Distribution of energy in Nuclear Explosion</a:t>
            </a:r>
          </a:p>
          <a:p>
            <a:pPr marL="457200" indent="-457200" algn="just" eaLnBrk="0" hangingPunct="0">
              <a:lnSpc>
                <a:spcPct val="150000"/>
              </a:lnSpc>
              <a:buAutoNum type="arabicPeriod"/>
            </a:pPr>
            <a:r>
              <a:rPr lang="en-US" altLang="en-IN" sz="2400" dirty="0">
                <a:latin typeface="Open Sans" panose="020B0606030504020204"/>
                <a:cs typeface="Arial" panose="020B0604020202020204" pitchFamily="34" charset="0"/>
              </a:rPr>
              <a:t>Types of Nuclear Explosion</a:t>
            </a:r>
          </a:p>
          <a:p>
            <a:pPr marL="457200" indent="-457200" algn="just" eaLnBrk="0" hangingPunct="0">
              <a:lnSpc>
                <a:spcPct val="150000"/>
              </a:lnSpc>
              <a:buAutoNum type="arabicPeriod"/>
            </a:pPr>
            <a:r>
              <a:rPr lang="en-US" altLang="en-IN" sz="2400" dirty="0">
                <a:latin typeface="Open Sans" panose="020B0606030504020204"/>
                <a:cs typeface="Arial" panose="020B0604020202020204" pitchFamily="34" charset="0"/>
              </a:rPr>
              <a:t>Effects of Nuclear Explosion</a:t>
            </a:r>
          </a:p>
          <a:p>
            <a:pPr marL="457200" indent="-457200" algn="just" eaLnBrk="0" hangingPunct="0">
              <a:lnSpc>
                <a:spcPct val="150000"/>
              </a:lnSpc>
              <a:buAutoNum type="arabicPeriod"/>
            </a:pPr>
            <a:r>
              <a:rPr lang="en-US" altLang="en-IN" sz="2400" dirty="0">
                <a:latin typeface="Open Sans" panose="020B0606030504020204"/>
                <a:cs typeface="Arial" panose="020B0604020202020204" pitchFamily="34" charset="0"/>
              </a:rPr>
              <a:t>Effects of Nuclear Explosion  on Hiroshima &amp; Nagasaki </a:t>
            </a:r>
            <a:endParaRPr lang="en-US" altLang="en-US" sz="2400" dirty="0">
              <a:latin typeface="Open Sans" panose="020B0606030504020204"/>
              <a:cs typeface="Arial" panose="020B0604020202020204" pitchFamily="34" charset="0"/>
            </a:endParaRPr>
          </a:p>
          <a:p>
            <a:pPr algn="just" eaLnBrk="0" hangingPunct="0">
              <a:lnSpc>
                <a:spcPct val="150000"/>
              </a:lnSpc>
              <a:buNone/>
            </a:pPr>
            <a:r>
              <a:rPr lang="en-US" altLang="en-IN" sz="2400" dirty="0">
                <a:latin typeface="Open Sans" panose="020B0606030504020204"/>
                <a:cs typeface="Arial" panose="020B0604020202020204" pitchFamily="34" charset="0"/>
              </a:rPr>
              <a:t>7. Cause of Immediate death </a:t>
            </a:r>
          </a:p>
          <a:p>
            <a:pPr algn="just" eaLnBrk="0" hangingPunct="0">
              <a:lnSpc>
                <a:spcPct val="150000"/>
              </a:lnSpc>
              <a:buNone/>
            </a:pPr>
            <a:r>
              <a:rPr lang="en-US" altLang="en-IN" sz="2400" dirty="0">
                <a:latin typeface="Open Sans" panose="020B0606030504020204"/>
                <a:cs typeface="Arial" panose="020B0604020202020204" pitchFamily="34" charset="0"/>
              </a:rPr>
              <a:t>8. Conclusion </a:t>
            </a:r>
            <a:endParaRPr lang="en-US" altLang="en-US" sz="2400" dirty="0">
              <a:latin typeface="Open Sans" panose="020B0606030504020204"/>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914400" y="2209800"/>
            <a:ext cx="3048000" cy="22098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HEAT </a:t>
            </a:r>
            <a:br>
              <a:rPr lang="en-US" altLang="en-US" sz="4000" b="1" dirty="0">
                <a:solidFill>
                  <a:srgbClr val="C00000"/>
                </a:solidFill>
                <a:latin typeface="Open Sans" panose="020B0606030504020204"/>
                <a:cs typeface="Times New Roman" panose="02020603050405020304" pitchFamily="18" charset="0"/>
              </a:rPr>
            </a:br>
            <a:r>
              <a:rPr lang="en-US" altLang="en-US" sz="4000" b="1" dirty="0">
                <a:solidFill>
                  <a:srgbClr val="C00000"/>
                </a:solidFill>
                <a:latin typeface="Open Sans" panose="020B0606030504020204"/>
                <a:cs typeface="Times New Roman" panose="02020603050405020304" pitchFamily="18" charset="0"/>
              </a:rPr>
              <a:t>OR THERMAL RADIATION</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648200" y="1371600"/>
            <a:ext cx="6858000" cy="3962400"/>
          </a:xfrm>
        </p:spPr>
        <p:txBody>
          <a:bodyPr>
            <a:noAutofit/>
          </a:bodyPr>
          <a:lstStyle/>
          <a:p>
            <a:pPr>
              <a:lnSpc>
                <a:spcPct val="200000"/>
              </a:lnSpc>
              <a:buFontTx/>
              <a:buNone/>
            </a:pPr>
            <a:r>
              <a:rPr lang="en-US" sz="2800" dirty="0">
                <a:latin typeface="Open Sans" panose="020B0606030504020204"/>
              </a:rPr>
              <a:t> 50% casualty by  heat/thermal radiation</a:t>
            </a:r>
          </a:p>
          <a:p>
            <a:pPr>
              <a:lnSpc>
                <a:spcPct val="200000"/>
              </a:lnSpc>
              <a:buFontTx/>
              <a:buNone/>
            </a:pPr>
            <a:r>
              <a:rPr lang="en-US" sz="2800" dirty="0">
                <a:latin typeface="Open Sans" panose="020B0606030504020204"/>
              </a:rPr>
              <a:t>         		- First degree burn</a:t>
            </a:r>
          </a:p>
          <a:p>
            <a:pPr>
              <a:lnSpc>
                <a:spcPct val="200000"/>
              </a:lnSpc>
              <a:buFontTx/>
              <a:buNone/>
            </a:pPr>
            <a:r>
              <a:rPr lang="en-US" sz="2800" dirty="0">
                <a:latin typeface="Open Sans" panose="020B0606030504020204"/>
              </a:rPr>
              <a:t>         		- Second degree burn</a:t>
            </a:r>
          </a:p>
          <a:p>
            <a:pPr>
              <a:lnSpc>
                <a:spcPct val="200000"/>
              </a:lnSpc>
              <a:buFontTx/>
              <a:buNone/>
            </a:pPr>
            <a:r>
              <a:rPr lang="en-US" sz="2800" dirty="0">
                <a:latin typeface="Open Sans" panose="020B0606030504020204"/>
              </a:rPr>
              <a:t>         		- Third degree burn</a:t>
            </a:r>
            <a:endParaRPr lang="en-US" sz="2800" b="1" dirty="0">
              <a:latin typeface="Open Sans" panose="020B0606030504020204"/>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865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1295400" y="2819400"/>
            <a:ext cx="2057400" cy="1066800"/>
          </a:xfrm>
        </p:spPr>
        <p:txBody>
          <a:bodyPr>
            <a:normAutofit/>
          </a:bodyPr>
          <a:lstStyle/>
          <a:p>
            <a:r>
              <a:rPr lang="en-US" altLang="en-US" sz="4000" b="1" dirty="0">
                <a:solidFill>
                  <a:srgbClr val="C00000"/>
                </a:solidFill>
                <a:latin typeface="Open Sans" panose="020B0606030504020204"/>
                <a:cs typeface="Times New Roman" panose="02020603050405020304" pitchFamily="18" charset="0"/>
              </a:rPr>
              <a:t>BLAST</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648200" y="1371600"/>
            <a:ext cx="6858000" cy="4572000"/>
          </a:xfrm>
        </p:spPr>
        <p:txBody>
          <a:bodyPr>
            <a:noAutofit/>
          </a:bodyPr>
          <a:lstStyle/>
          <a:p>
            <a:pPr algn="just">
              <a:lnSpc>
                <a:spcPct val="90000"/>
              </a:lnSpc>
            </a:pPr>
            <a:r>
              <a:rPr lang="en-US" sz="2800" dirty="0">
                <a:latin typeface="Open Sans" panose="020B0606030504020204"/>
              </a:rPr>
              <a:t>Explosion</a:t>
            </a:r>
          </a:p>
          <a:p>
            <a:pPr algn="just">
              <a:lnSpc>
                <a:spcPct val="90000"/>
              </a:lnSpc>
            </a:pPr>
            <a:endParaRPr lang="en-US" sz="2800" dirty="0">
              <a:latin typeface="Open Sans" panose="020B0606030504020204"/>
            </a:endParaRPr>
          </a:p>
          <a:p>
            <a:pPr algn="just">
              <a:lnSpc>
                <a:spcPct val="90000"/>
              </a:lnSpc>
            </a:pPr>
            <a:r>
              <a:rPr lang="en-US" sz="2800" dirty="0">
                <a:latin typeface="Open Sans" panose="020B0606030504020204"/>
              </a:rPr>
              <a:t>Wave intensity increase as trailing wave catches up with wave front.</a:t>
            </a:r>
          </a:p>
          <a:p>
            <a:pPr algn="just">
              <a:lnSpc>
                <a:spcPct val="90000"/>
              </a:lnSpc>
            </a:pPr>
            <a:endParaRPr lang="en-US" sz="2800" dirty="0">
              <a:latin typeface="Open Sans" panose="020B0606030504020204"/>
            </a:endParaRPr>
          </a:p>
          <a:p>
            <a:pPr algn="just">
              <a:lnSpc>
                <a:spcPct val="90000"/>
              </a:lnSpc>
            </a:pPr>
            <a:r>
              <a:rPr lang="en-US" sz="2800" dirty="0">
                <a:latin typeface="Open Sans" panose="020B0606030504020204"/>
              </a:rPr>
              <a:t>Shock front created. </a:t>
            </a:r>
          </a:p>
          <a:p>
            <a:pPr algn="just">
              <a:lnSpc>
                <a:spcPct val="90000"/>
              </a:lnSpc>
            </a:pPr>
            <a:endParaRPr lang="en-US" sz="2800" dirty="0">
              <a:latin typeface="Open Sans" panose="020B0606030504020204"/>
            </a:endParaRPr>
          </a:p>
          <a:p>
            <a:pPr algn="just">
              <a:lnSpc>
                <a:spcPct val="90000"/>
              </a:lnSpc>
            </a:pPr>
            <a:r>
              <a:rPr lang="en-US" sz="2800" dirty="0">
                <a:latin typeface="Open Sans" panose="020B0606030504020204"/>
              </a:rPr>
              <a:t>Peak power at shock front immediately after its creation.</a:t>
            </a: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486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914400" y="2209800"/>
            <a:ext cx="3048000" cy="22098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BLAST AND SHOCK WAVE EFFECTS</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648200" y="1066800"/>
            <a:ext cx="6858000" cy="5181600"/>
          </a:xfrm>
        </p:spPr>
        <p:txBody>
          <a:bodyPr>
            <a:noAutofit/>
          </a:bodyPr>
          <a:lstStyle/>
          <a:p>
            <a:pPr lvl="1">
              <a:lnSpc>
                <a:spcPct val="150000"/>
              </a:lnSpc>
              <a:buFont typeface="Wingdings" panose="05000000000000000000" pitchFamily="2" charset="2"/>
              <a:buChar char="Ø"/>
            </a:pPr>
            <a:r>
              <a:rPr lang="en-US" dirty="0">
                <a:latin typeface="Open Sans" panose="020B0606030504020204"/>
              </a:rPr>
              <a:t> Injury to ear drum</a:t>
            </a:r>
          </a:p>
          <a:p>
            <a:pPr lvl="1">
              <a:lnSpc>
                <a:spcPct val="150000"/>
              </a:lnSpc>
              <a:buFont typeface="Wingdings" panose="05000000000000000000" pitchFamily="2" charset="2"/>
              <a:buChar char="Ø"/>
            </a:pPr>
            <a:r>
              <a:rPr lang="en-US" dirty="0">
                <a:latin typeface="Open Sans" panose="020B0606030504020204"/>
              </a:rPr>
              <a:t> Damage to lungs</a:t>
            </a:r>
          </a:p>
          <a:p>
            <a:pPr lvl="1">
              <a:lnSpc>
                <a:spcPct val="150000"/>
              </a:lnSpc>
              <a:buFont typeface="Wingdings" panose="05000000000000000000" pitchFamily="2" charset="2"/>
              <a:buChar char="Ø"/>
            </a:pPr>
            <a:r>
              <a:rPr lang="en-US" dirty="0">
                <a:latin typeface="Open Sans" panose="020B0606030504020204"/>
              </a:rPr>
              <a:t> Serious injury</a:t>
            </a:r>
          </a:p>
          <a:p>
            <a:pPr lvl="1">
              <a:lnSpc>
                <a:spcPct val="150000"/>
              </a:lnSpc>
              <a:buFont typeface="Wingdings" panose="05000000000000000000" pitchFamily="2" charset="2"/>
              <a:buChar char="Ø"/>
            </a:pPr>
            <a:r>
              <a:rPr lang="en-US" dirty="0">
                <a:latin typeface="Open Sans" panose="020B0606030504020204"/>
              </a:rPr>
              <a:t> Death</a:t>
            </a:r>
          </a:p>
          <a:p>
            <a:pPr lvl="1">
              <a:lnSpc>
                <a:spcPct val="150000"/>
              </a:lnSpc>
              <a:buFont typeface="Wingdings" panose="05000000000000000000" pitchFamily="2" charset="2"/>
              <a:buChar char="Ø"/>
            </a:pPr>
            <a:r>
              <a:rPr lang="en-US" dirty="0">
                <a:latin typeface="Open Sans" panose="020B0606030504020204"/>
              </a:rPr>
              <a:t> Building break down</a:t>
            </a:r>
          </a:p>
          <a:p>
            <a:pPr lvl="1">
              <a:lnSpc>
                <a:spcPct val="150000"/>
              </a:lnSpc>
              <a:buFont typeface="Wingdings" panose="05000000000000000000" pitchFamily="2" charset="2"/>
              <a:buChar char="Ø"/>
            </a:pPr>
            <a:r>
              <a:rPr lang="en-US" dirty="0">
                <a:latin typeface="Open Sans" panose="020B0606030504020204"/>
              </a:rPr>
              <a:t> Field </a:t>
            </a:r>
            <a:r>
              <a:rPr lang="en-US" dirty="0" err="1">
                <a:latin typeface="Open Sans" panose="020B0606030504020204"/>
              </a:rPr>
              <a:t>defence</a:t>
            </a:r>
            <a:r>
              <a:rPr lang="en-US" dirty="0">
                <a:latin typeface="Open Sans" panose="020B0606030504020204"/>
              </a:rPr>
              <a:t> broken</a:t>
            </a:r>
          </a:p>
          <a:p>
            <a:pPr lvl="1">
              <a:lnSpc>
                <a:spcPct val="150000"/>
              </a:lnSpc>
              <a:buFont typeface="Wingdings" panose="05000000000000000000" pitchFamily="2" charset="2"/>
              <a:buChar char="Ø"/>
            </a:pPr>
            <a:r>
              <a:rPr lang="en-US" dirty="0">
                <a:latin typeface="Open Sans" panose="020B0606030504020204"/>
              </a:rPr>
              <a:t> Vehicle, Tank, Trees destroy</a:t>
            </a: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75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62000" y="2438400"/>
            <a:ext cx="3048000" cy="1524000"/>
          </a:xfrm>
        </p:spPr>
        <p:txBody>
          <a:bodyPr>
            <a:normAutofit/>
          </a:bodyPr>
          <a:lstStyle/>
          <a:p>
            <a:r>
              <a:rPr lang="en-US" altLang="en-US" sz="4000" b="1" dirty="0">
                <a:solidFill>
                  <a:srgbClr val="C00000"/>
                </a:solidFill>
                <a:latin typeface="Open Sans" panose="020B0606030504020204"/>
                <a:cs typeface="Times New Roman" panose="02020603050405020304" pitchFamily="18" charset="0"/>
              </a:rPr>
              <a:t>NUCLEAR RADIATION</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495800" y="1295400"/>
            <a:ext cx="6858000" cy="4495800"/>
          </a:xfrm>
        </p:spPr>
        <p:txBody>
          <a:bodyPr>
            <a:noAutofit/>
          </a:bodyPr>
          <a:lstStyle/>
          <a:p>
            <a:pPr algn="just">
              <a:lnSpc>
                <a:spcPct val="150000"/>
              </a:lnSpc>
              <a:buFontTx/>
              <a:buNone/>
            </a:pPr>
            <a:r>
              <a:rPr lang="en-US" sz="2800" dirty="0">
                <a:latin typeface="Open Sans" panose="020B0606030504020204"/>
              </a:rPr>
              <a:t> 	    - Initial radiation</a:t>
            </a:r>
          </a:p>
          <a:p>
            <a:pPr algn="just">
              <a:lnSpc>
                <a:spcPct val="150000"/>
              </a:lnSpc>
              <a:buFontTx/>
              <a:buNone/>
            </a:pPr>
            <a:r>
              <a:rPr lang="en-US" sz="2800" dirty="0">
                <a:latin typeface="Open Sans" panose="020B0606030504020204"/>
              </a:rPr>
              <a:t>       - Residual radiation</a:t>
            </a:r>
          </a:p>
          <a:p>
            <a:pPr algn="just">
              <a:lnSpc>
                <a:spcPct val="150000"/>
              </a:lnSpc>
            </a:pPr>
            <a:r>
              <a:rPr lang="en-US" sz="2800" dirty="0">
                <a:latin typeface="Open Sans" panose="020B0606030504020204"/>
              </a:rPr>
              <a:t>Radiation from nuclear explosion causing ionization of matter.</a:t>
            </a:r>
          </a:p>
          <a:p>
            <a:pPr algn="just">
              <a:lnSpc>
                <a:spcPct val="150000"/>
              </a:lnSpc>
            </a:pPr>
            <a:r>
              <a:rPr lang="en-US" sz="2800" dirty="0">
                <a:latin typeface="Open Sans" panose="020B0606030504020204"/>
              </a:rPr>
              <a:t>Particles of nuclear origin i.e. </a:t>
            </a:r>
            <a:r>
              <a:rPr lang="en-US" sz="2800" dirty="0">
                <a:latin typeface="Open Sans" panose="020B0606030504020204"/>
                <a:cs typeface="Times New Roman" pitchFamily="18" charset="0"/>
              </a:rPr>
              <a:t>Α and β particles, Neutrons, γ rays.</a:t>
            </a:r>
            <a:endParaRPr lang="en-US" sz="2800" dirty="0">
              <a:latin typeface="Open Sans" panose="020B0606030504020204"/>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92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62000" y="2438400"/>
            <a:ext cx="3048000" cy="1524000"/>
          </a:xfrm>
        </p:spPr>
        <p:txBody>
          <a:bodyPr>
            <a:normAutofit/>
          </a:bodyPr>
          <a:lstStyle/>
          <a:p>
            <a:r>
              <a:rPr lang="en-US" altLang="en-US" sz="4000" b="1" dirty="0">
                <a:solidFill>
                  <a:srgbClr val="C00000"/>
                </a:solidFill>
                <a:latin typeface="Open Sans" panose="020B0606030504020204"/>
                <a:cs typeface="Times New Roman" panose="02020603050405020304" pitchFamily="18" charset="0"/>
              </a:rPr>
              <a:t>NUCLEAR RADIATION</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191000" y="1143000"/>
            <a:ext cx="7315200" cy="4953000"/>
          </a:xfrm>
        </p:spPr>
        <p:txBody>
          <a:bodyPr>
            <a:noAutofit/>
          </a:bodyPr>
          <a:lstStyle/>
          <a:p>
            <a:pPr algn="just">
              <a:lnSpc>
                <a:spcPct val="150000"/>
              </a:lnSpc>
              <a:buNone/>
            </a:pPr>
            <a:r>
              <a:rPr lang="en-US" sz="2800" dirty="0">
                <a:latin typeface="Open Sans" panose="020B0606030504020204"/>
              </a:rPr>
              <a:t> 	</a:t>
            </a:r>
            <a:r>
              <a:rPr lang="en-US" sz="2400" b="1" dirty="0">
                <a:latin typeface="Open Sans" panose="020B0606030504020204"/>
              </a:rPr>
              <a:t>Initial Nuclear Radiation </a:t>
            </a:r>
            <a:r>
              <a:rPr lang="en-US" sz="2400" dirty="0">
                <a:latin typeface="Open Sans" panose="020B0606030504020204"/>
              </a:rPr>
              <a:t>: That ionizing radiation emitted within the first min after detonation. </a:t>
            </a:r>
          </a:p>
          <a:p>
            <a:pPr marL="0" indent="0">
              <a:spcBef>
                <a:spcPct val="0"/>
              </a:spcBef>
              <a:buNone/>
              <a:defRPr/>
            </a:pPr>
            <a:r>
              <a:rPr lang="en-US" sz="2400" dirty="0">
                <a:latin typeface="Open Sans" panose="020B0606030504020204"/>
              </a:rPr>
              <a:t>    </a:t>
            </a:r>
            <a:r>
              <a:rPr lang="en-US" sz="2400" b="1" dirty="0">
                <a:latin typeface="Open Sans" panose="020B0606030504020204"/>
              </a:rPr>
              <a:t>Residual Nuclear Radiation</a:t>
            </a:r>
          </a:p>
          <a:p>
            <a:pPr algn="just">
              <a:lnSpc>
                <a:spcPct val="150000"/>
              </a:lnSpc>
              <a:defRPr/>
            </a:pPr>
            <a:r>
              <a:rPr lang="en-US" sz="2400" dirty="0">
                <a:latin typeface="Open Sans" panose="020B0606030504020204"/>
              </a:rPr>
              <a:t>That radiation which is emitted later than one minute after the detonation and arises principally from the decay of radioisotopes produced.</a:t>
            </a:r>
          </a:p>
          <a:p>
            <a:pPr algn="just">
              <a:lnSpc>
                <a:spcPct val="150000"/>
              </a:lnSpc>
              <a:defRPr/>
            </a:pPr>
            <a:r>
              <a:rPr lang="en-US" sz="2400" dirty="0">
                <a:latin typeface="Open Sans" panose="020B0606030504020204"/>
              </a:rPr>
              <a:t>Mainly composed of :-</a:t>
            </a:r>
          </a:p>
          <a:p>
            <a:pPr lvl="1" algn="just">
              <a:lnSpc>
                <a:spcPct val="150000"/>
              </a:lnSpc>
              <a:defRPr/>
            </a:pPr>
            <a:r>
              <a:rPr lang="en-US" sz="2400" dirty="0">
                <a:latin typeface="Open Sans" panose="020B0606030504020204"/>
              </a:rPr>
              <a:t>Radioactive fallout.</a:t>
            </a: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08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62000" y="2438400"/>
            <a:ext cx="3048000" cy="1524000"/>
          </a:xfrm>
        </p:spPr>
        <p:txBody>
          <a:bodyPr>
            <a:normAutofit/>
          </a:bodyPr>
          <a:lstStyle/>
          <a:p>
            <a:r>
              <a:rPr lang="en-US" altLang="en-US" sz="4000" b="1" dirty="0">
                <a:solidFill>
                  <a:srgbClr val="C00000"/>
                </a:solidFill>
                <a:latin typeface="Open Sans" panose="020B0606030504020204"/>
                <a:cs typeface="Times New Roman" panose="02020603050405020304" pitchFamily="18" charset="0"/>
              </a:rPr>
              <a:t>RADIATION</a:t>
            </a:r>
            <a:br>
              <a:rPr lang="en-US" altLang="en-US" sz="4000" b="1" dirty="0">
                <a:solidFill>
                  <a:srgbClr val="C00000"/>
                </a:solidFill>
                <a:latin typeface="Open Sans" panose="020B0606030504020204"/>
                <a:cs typeface="Times New Roman" panose="02020603050405020304" pitchFamily="18" charset="0"/>
              </a:rPr>
            </a:br>
            <a:r>
              <a:rPr lang="en-US" altLang="en-US" sz="4000" b="1" dirty="0">
                <a:solidFill>
                  <a:srgbClr val="C00000"/>
                </a:solidFill>
                <a:latin typeface="Open Sans" panose="020B0606030504020204"/>
                <a:cs typeface="Times New Roman" panose="02020603050405020304" pitchFamily="18" charset="0"/>
              </a:rPr>
              <a:t>EFFECTS</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648200" y="1219200"/>
            <a:ext cx="6858000" cy="4953000"/>
          </a:xfrm>
        </p:spPr>
        <p:txBody>
          <a:bodyPr>
            <a:noAutofit/>
          </a:bodyPr>
          <a:lstStyle/>
          <a:p>
            <a:pPr>
              <a:lnSpc>
                <a:spcPct val="150000"/>
              </a:lnSpc>
            </a:pPr>
            <a:r>
              <a:rPr lang="en-US" sz="2800" b="1" dirty="0">
                <a:latin typeface="Open Sans" panose="020B0606030504020204"/>
              </a:rPr>
              <a:t>Immediate effect</a:t>
            </a:r>
          </a:p>
          <a:p>
            <a:pPr>
              <a:lnSpc>
                <a:spcPct val="150000"/>
              </a:lnSpc>
              <a:buFontTx/>
              <a:buNone/>
            </a:pPr>
            <a:r>
              <a:rPr lang="en-US" sz="2800" dirty="0">
                <a:latin typeface="Open Sans" panose="020B0606030504020204"/>
              </a:rPr>
              <a:t>    - Vomiting</a:t>
            </a:r>
          </a:p>
          <a:p>
            <a:pPr>
              <a:lnSpc>
                <a:spcPct val="150000"/>
              </a:lnSpc>
              <a:buFontTx/>
              <a:buNone/>
            </a:pPr>
            <a:r>
              <a:rPr lang="en-US" sz="2800" dirty="0">
                <a:latin typeface="Open Sans" panose="020B0606030504020204"/>
              </a:rPr>
              <a:t>    - Difficulty in breathing</a:t>
            </a:r>
          </a:p>
          <a:p>
            <a:pPr>
              <a:lnSpc>
                <a:spcPct val="150000"/>
              </a:lnSpc>
              <a:buFontTx/>
              <a:buNone/>
            </a:pPr>
            <a:r>
              <a:rPr lang="en-US" sz="2800" dirty="0">
                <a:latin typeface="Open Sans" panose="020B0606030504020204"/>
              </a:rPr>
              <a:t>    - Weakness</a:t>
            </a:r>
          </a:p>
          <a:p>
            <a:pPr>
              <a:lnSpc>
                <a:spcPct val="150000"/>
              </a:lnSpc>
              <a:buFontTx/>
              <a:buNone/>
            </a:pPr>
            <a:r>
              <a:rPr lang="en-US" sz="2800" dirty="0">
                <a:latin typeface="Open Sans" panose="020B0606030504020204"/>
              </a:rPr>
              <a:t>    - Headaches</a:t>
            </a:r>
          </a:p>
          <a:p>
            <a:pPr>
              <a:lnSpc>
                <a:spcPct val="150000"/>
              </a:lnSpc>
              <a:buFontTx/>
              <a:buNone/>
            </a:pPr>
            <a:r>
              <a:rPr lang="en-US" sz="2800" dirty="0">
                <a:latin typeface="Open Sans" panose="020B0606030504020204"/>
              </a:rPr>
              <a:t>    - Sleeping</a:t>
            </a:r>
          </a:p>
          <a:p>
            <a:pPr>
              <a:lnSpc>
                <a:spcPct val="150000"/>
              </a:lnSpc>
              <a:buFontTx/>
              <a:buNone/>
            </a:pPr>
            <a:r>
              <a:rPr lang="en-US" sz="2800" dirty="0">
                <a:latin typeface="Open Sans" panose="020B0606030504020204"/>
              </a:rPr>
              <a:t>    - Giddiness</a:t>
            </a:r>
            <a:endParaRPr lang="en-US" sz="2800" b="1" dirty="0">
              <a:latin typeface="Open Sans" panose="020B0606030504020204"/>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070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62000" y="2438400"/>
            <a:ext cx="3048000" cy="1524000"/>
          </a:xfrm>
        </p:spPr>
        <p:txBody>
          <a:bodyPr>
            <a:normAutofit/>
          </a:bodyPr>
          <a:lstStyle/>
          <a:p>
            <a:r>
              <a:rPr lang="en-US" altLang="en-US" sz="4000" b="1" dirty="0">
                <a:solidFill>
                  <a:srgbClr val="C00000"/>
                </a:solidFill>
                <a:latin typeface="Open Sans" panose="020B0606030504020204"/>
                <a:cs typeface="Times New Roman" panose="02020603050405020304" pitchFamily="18" charset="0"/>
              </a:rPr>
              <a:t>RADIATION</a:t>
            </a:r>
            <a:br>
              <a:rPr lang="en-US" altLang="en-US" sz="4000" b="1" dirty="0">
                <a:solidFill>
                  <a:srgbClr val="C00000"/>
                </a:solidFill>
                <a:latin typeface="Open Sans" panose="020B0606030504020204"/>
                <a:cs typeface="Times New Roman" panose="02020603050405020304" pitchFamily="18" charset="0"/>
              </a:rPr>
            </a:br>
            <a:r>
              <a:rPr lang="en-US" altLang="en-US" sz="4000" b="1" dirty="0">
                <a:solidFill>
                  <a:srgbClr val="C00000"/>
                </a:solidFill>
                <a:latin typeface="Open Sans" panose="020B0606030504020204"/>
                <a:cs typeface="Times New Roman" panose="02020603050405020304" pitchFamily="18" charset="0"/>
              </a:rPr>
              <a:t>EFFECTS</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648200" y="1219200"/>
            <a:ext cx="6858000" cy="4953000"/>
          </a:xfrm>
        </p:spPr>
        <p:txBody>
          <a:bodyPr>
            <a:noAutofit/>
          </a:bodyPr>
          <a:lstStyle/>
          <a:p>
            <a:pPr>
              <a:lnSpc>
                <a:spcPct val="150000"/>
              </a:lnSpc>
            </a:pPr>
            <a:r>
              <a:rPr lang="en-US" sz="2800" b="1" dirty="0">
                <a:latin typeface="Open Sans" panose="020B0606030504020204"/>
              </a:rPr>
              <a:t>Delayed effect</a:t>
            </a:r>
          </a:p>
          <a:p>
            <a:pPr>
              <a:lnSpc>
                <a:spcPct val="150000"/>
              </a:lnSpc>
              <a:buFontTx/>
              <a:buNone/>
            </a:pPr>
            <a:r>
              <a:rPr lang="en-US" sz="2800" dirty="0">
                <a:latin typeface="Open Sans" panose="020B0606030504020204"/>
              </a:rPr>
              <a:t>      - Short age</a:t>
            </a:r>
          </a:p>
          <a:p>
            <a:pPr>
              <a:lnSpc>
                <a:spcPct val="150000"/>
              </a:lnSpc>
              <a:buFontTx/>
              <a:buNone/>
            </a:pPr>
            <a:r>
              <a:rPr lang="en-US" sz="2800" dirty="0">
                <a:latin typeface="Open Sans" panose="020B0606030504020204"/>
              </a:rPr>
              <a:t>      - Cancer</a:t>
            </a:r>
          </a:p>
          <a:p>
            <a:pPr>
              <a:lnSpc>
                <a:spcPct val="150000"/>
              </a:lnSpc>
              <a:buFontTx/>
              <a:buNone/>
            </a:pPr>
            <a:r>
              <a:rPr lang="en-US" sz="2800" dirty="0">
                <a:latin typeface="Open Sans" panose="020B0606030504020204"/>
              </a:rPr>
              <a:t>      - Eye diseases</a:t>
            </a:r>
          </a:p>
          <a:p>
            <a:pPr>
              <a:lnSpc>
                <a:spcPct val="150000"/>
              </a:lnSpc>
              <a:buFontTx/>
              <a:buNone/>
            </a:pPr>
            <a:r>
              <a:rPr lang="en-US" sz="2800" dirty="0">
                <a:latin typeface="Open Sans" panose="020B0606030504020204"/>
              </a:rPr>
              <a:t>      - Skin diseases</a:t>
            </a:r>
          </a:p>
          <a:p>
            <a:pPr>
              <a:lnSpc>
                <a:spcPct val="150000"/>
              </a:lnSpc>
              <a:buFontTx/>
              <a:buNone/>
            </a:pPr>
            <a:r>
              <a:rPr lang="en-US" sz="2800" dirty="0">
                <a:latin typeface="Open Sans" panose="020B0606030504020204"/>
              </a:rPr>
              <a:t>      - Fall in hair</a:t>
            </a:r>
          </a:p>
          <a:p>
            <a:pPr>
              <a:lnSpc>
                <a:spcPct val="150000"/>
              </a:lnSpc>
              <a:buFontTx/>
              <a:buNone/>
            </a:pPr>
            <a:r>
              <a:rPr lang="en-US" sz="2800" dirty="0">
                <a:latin typeface="Open Sans" panose="020B0606030504020204"/>
              </a:rPr>
              <a:t>      - Diseases spread in born child</a:t>
            </a:r>
          </a:p>
          <a:p>
            <a:pPr marL="0" indent="0" algn="just">
              <a:buNone/>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813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24F732-3DBF-4B5C-B45C-D8147B82BCBA}"/>
              </a:ext>
            </a:extLst>
          </p:cNvPr>
          <p:cNvSpPr>
            <a:spLocks noGrp="1" noChangeArrowheads="1"/>
          </p:cNvSpPr>
          <p:nvPr>
            <p:ph type="title"/>
          </p:nvPr>
        </p:nvSpPr>
        <p:spPr>
          <a:xfrm>
            <a:off x="457200" y="2873375"/>
            <a:ext cx="3124200" cy="1165225"/>
          </a:xfrm>
        </p:spPr>
        <p:txBody>
          <a:bodyPr>
            <a:normAutofit fontScale="90000"/>
          </a:bodyPr>
          <a:lstStyle/>
          <a:p>
            <a:r>
              <a:rPr lang="en-US" altLang="en-US" sz="4000" b="1" dirty="0">
                <a:solidFill>
                  <a:srgbClr val="C00000"/>
                </a:solidFill>
                <a:latin typeface="Open Sans"/>
                <a:cs typeface="Arial" panose="020B0604020202020204" pitchFamily="34" charset="0"/>
              </a:rPr>
              <a:t>HIROSHIMA</a:t>
            </a:r>
          </a:p>
        </p:txBody>
      </p:sp>
      <p:sp>
        <p:nvSpPr>
          <p:cNvPr id="19459" name="Content Placeholder 2">
            <a:extLst>
              <a:ext uri="{FF2B5EF4-FFF2-40B4-BE49-F238E27FC236}">
                <a16:creationId xmlns:a16="http://schemas.microsoft.com/office/drawing/2014/main" id="{A4BA86CA-2D8D-4849-B66A-04F063F77215}"/>
              </a:ext>
            </a:extLst>
          </p:cNvPr>
          <p:cNvSpPr>
            <a:spLocks noGrp="1" noChangeArrowheads="1"/>
          </p:cNvSpPr>
          <p:nvPr>
            <p:ph idx="1"/>
          </p:nvPr>
        </p:nvSpPr>
        <p:spPr>
          <a:xfrm>
            <a:off x="3886200" y="1143000"/>
            <a:ext cx="8077200" cy="5486400"/>
          </a:xfrm>
        </p:spPr>
        <p:txBody>
          <a:bodyPr/>
          <a:lstStyle/>
          <a:p>
            <a:pPr eaLnBrk="1" hangingPunct="1">
              <a:lnSpc>
                <a:spcPct val="150000"/>
              </a:lnSpc>
            </a:pPr>
            <a:r>
              <a:rPr lang="en-US" altLang="en-US" sz="2600">
                <a:latin typeface="Open Sans"/>
              </a:rPr>
              <a:t>Date			: 6 August 1945</a:t>
            </a:r>
          </a:p>
          <a:p>
            <a:pPr eaLnBrk="1" hangingPunct="1">
              <a:lnSpc>
                <a:spcPct val="150000"/>
              </a:lnSpc>
            </a:pPr>
            <a:r>
              <a:rPr lang="en-US" altLang="en-US" sz="2600">
                <a:latin typeface="Open Sans"/>
              </a:rPr>
              <a:t>Name  			: Little Boy</a:t>
            </a:r>
          </a:p>
          <a:p>
            <a:pPr eaLnBrk="1" hangingPunct="1">
              <a:lnSpc>
                <a:spcPct val="150000"/>
              </a:lnSpc>
            </a:pPr>
            <a:r>
              <a:rPr lang="en-US" altLang="en-US" sz="2600">
                <a:latin typeface="Open Sans"/>
              </a:rPr>
              <a:t>Type  			: Uranium gun-type fission</a:t>
            </a:r>
          </a:p>
          <a:p>
            <a:pPr eaLnBrk="1" hangingPunct="1">
              <a:lnSpc>
                <a:spcPct val="150000"/>
              </a:lnSpc>
            </a:pPr>
            <a:r>
              <a:rPr lang="en-US" altLang="en-US" sz="2600">
                <a:latin typeface="Open Sans"/>
              </a:rPr>
              <a:t>Weight       		: 4400 kg</a:t>
            </a:r>
          </a:p>
          <a:p>
            <a:pPr eaLnBrk="1" hangingPunct="1">
              <a:lnSpc>
                <a:spcPct val="150000"/>
              </a:lnSpc>
            </a:pPr>
            <a:r>
              <a:rPr lang="en-US" altLang="en-US" sz="2600">
                <a:latin typeface="Open Sans"/>
              </a:rPr>
              <a:t>Length         		: 10 ft, 6 in (3.2m)</a:t>
            </a:r>
          </a:p>
          <a:p>
            <a:pPr eaLnBrk="1" hangingPunct="1">
              <a:lnSpc>
                <a:spcPct val="150000"/>
              </a:lnSpc>
            </a:pPr>
            <a:r>
              <a:rPr lang="en-US" altLang="en-US" sz="2600">
                <a:latin typeface="Open Sans"/>
              </a:rPr>
              <a:t>Diameter         		: 29 in (0.737m)</a:t>
            </a:r>
          </a:p>
          <a:p>
            <a:pPr eaLnBrk="1" hangingPunct="1">
              <a:lnSpc>
                <a:spcPct val="150000"/>
              </a:lnSpc>
            </a:pPr>
            <a:r>
              <a:rPr lang="en-US" altLang="en-US" sz="2600">
                <a:latin typeface="Open Sans"/>
              </a:rPr>
              <a:t>Explosive yield 		:15 k tons of TNT </a:t>
            </a:r>
          </a:p>
          <a:p>
            <a:pPr eaLnBrk="1" hangingPunct="1">
              <a:lnSpc>
                <a:spcPct val="150000"/>
              </a:lnSpc>
            </a:pPr>
            <a:r>
              <a:rPr lang="en-US" altLang="en-US" sz="2600">
                <a:latin typeface="Open Sans"/>
              </a:rPr>
              <a:t>Casualty            		: 80 thousand appx                  </a:t>
            </a:r>
          </a:p>
        </p:txBody>
      </p:sp>
      <p:pic>
        <p:nvPicPr>
          <p:cNvPr id="19460" name="object 4">
            <a:extLst>
              <a:ext uri="{FF2B5EF4-FFF2-40B4-BE49-F238E27FC236}">
                <a16:creationId xmlns:a16="http://schemas.microsoft.com/office/drawing/2014/main" id="{D2F65C7F-2782-4904-8160-C7FE508BD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54C517B3-E192-4BEC-9731-1138E7D7C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634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24F732-3DBF-4B5C-B45C-D8147B82BCBA}"/>
              </a:ext>
            </a:extLst>
          </p:cNvPr>
          <p:cNvSpPr>
            <a:spLocks noGrp="1" noChangeArrowheads="1"/>
          </p:cNvSpPr>
          <p:nvPr>
            <p:ph type="title"/>
          </p:nvPr>
        </p:nvSpPr>
        <p:spPr>
          <a:xfrm>
            <a:off x="609600" y="2568575"/>
            <a:ext cx="2895600" cy="1546225"/>
          </a:xfrm>
        </p:spPr>
        <p:txBody>
          <a:bodyPr>
            <a:normAutofit fontScale="90000"/>
          </a:bodyPr>
          <a:lstStyle/>
          <a:p>
            <a:r>
              <a:rPr lang="en-US" altLang="en-US" sz="4000" b="1" dirty="0">
                <a:solidFill>
                  <a:srgbClr val="C00000"/>
                </a:solidFill>
                <a:latin typeface="Open Sans"/>
                <a:cs typeface="Arial" panose="020B0604020202020204" pitchFamily="34" charset="0"/>
              </a:rPr>
              <a:t>EFFECTS</a:t>
            </a:r>
            <a:br>
              <a:rPr lang="en-US" altLang="en-US" sz="4000" b="1" dirty="0">
                <a:solidFill>
                  <a:srgbClr val="C00000"/>
                </a:solidFill>
                <a:latin typeface="Open Sans"/>
                <a:cs typeface="Arial" panose="020B0604020202020204" pitchFamily="34" charset="0"/>
              </a:rPr>
            </a:br>
            <a:r>
              <a:rPr lang="en-US" altLang="en-US" sz="4000" b="1" dirty="0">
                <a:solidFill>
                  <a:srgbClr val="C00000"/>
                </a:solidFill>
                <a:latin typeface="Open Sans"/>
                <a:cs typeface="Arial" panose="020B0604020202020204" pitchFamily="34" charset="0"/>
              </a:rPr>
              <a:t> ON</a:t>
            </a:r>
            <a:br>
              <a:rPr lang="en-US" altLang="en-US" sz="4000" b="1" dirty="0">
                <a:solidFill>
                  <a:srgbClr val="C00000"/>
                </a:solidFill>
                <a:latin typeface="Open Sans"/>
                <a:cs typeface="Arial" panose="020B0604020202020204" pitchFamily="34" charset="0"/>
              </a:rPr>
            </a:br>
            <a:r>
              <a:rPr lang="en-US" altLang="en-US" sz="4000" b="1" dirty="0">
                <a:solidFill>
                  <a:srgbClr val="C00000"/>
                </a:solidFill>
                <a:latin typeface="Open Sans"/>
                <a:cs typeface="Arial" panose="020B0604020202020204" pitchFamily="34" charset="0"/>
              </a:rPr>
              <a:t>HIROSHIMA</a:t>
            </a:r>
          </a:p>
        </p:txBody>
      </p:sp>
      <p:sp>
        <p:nvSpPr>
          <p:cNvPr id="19459" name="Content Placeholder 2">
            <a:extLst>
              <a:ext uri="{FF2B5EF4-FFF2-40B4-BE49-F238E27FC236}">
                <a16:creationId xmlns:a16="http://schemas.microsoft.com/office/drawing/2014/main" id="{A4BA86CA-2D8D-4849-B66A-04F063F77215}"/>
              </a:ext>
            </a:extLst>
          </p:cNvPr>
          <p:cNvSpPr>
            <a:spLocks noGrp="1" noChangeArrowheads="1"/>
          </p:cNvSpPr>
          <p:nvPr>
            <p:ph idx="1"/>
          </p:nvPr>
        </p:nvSpPr>
        <p:spPr>
          <a:xfrm>
            <a:off x="3886200" y="1143000"/>
            <a:ext cx="7620000" cy="5486400"/>
          </a:xfrm>
        </p:spPr>
        <p:txBody>
          <a:bodyPr>
            <a:normAutofit lnSpcReduction="10000"/>
          </a:bodyPr>
          <a:lstStyle/>
          <a:p>
            <a:pPr marL="274320" indent="-274320" algn="just">
              <a:lnSpc>
                <a:spcPct val="150000"/>
              </a:lnSpc>
              <a:buClr>
                <a:schemeClr val="accent3"/>
              </a:buClr>
              <a:buFont typeface="Wingdings 2"/>
              <a:buChar char=""/>
              <a:defRPr/>
            </a:pPr>
            <a:r>
              <a:rPr lang="en-US" sz="2400" dirty="0">
                <a:solidFill>
                  <a:schemeClr val="accent3">
                    <a:lumMod val="50000"/>
                  </a:schemeClr>
                </a:solidFill>
                <a:latin typeface="Open Sans" panose="020B0606030504020204"/>
              </a:rPr>
              <a:t>Within 1.2 km. of the hypocenter there was probably a 50% death rate of the 350,000 people estimated to have been in Hiroshima at the time. Hiroshima City Survey  estimated  118,661 civilian deaths up to 10 August 1946.</a:t>
            </a:r>
            <a:endParaRPr lang="en-US" sz="2400" dirty="0">
              <a:latin typeface="Open Sans" panose="020B0606030504020204"/>
            </a:endParaRPr>
          </a:p>
          <a:p>
            <a:pPr marL="274320" indent="-274320" algn="just">
              <a:lnSpc>
                <a:spcPct val="150000"/>
              </a:lnSpc>
              <a:buClr>
                <a:schemeClr val="accent3"/>
              </a:buClr>
              <a:buFont typeface="Wingdings 2"/>
              <a:buChar char=""/>
              <a:defRPr/>
            </a:pPr>
            <a:r>
              <a:rPr lang="en-US" sz="2400" dirty="0">
                <a:latin typeface="Open Sans" panose="020B0606030504020204"/>
              </a:rPr>
              <a:t> </a:t>
            </a:r>
            <a:r>
              <a:rPr lang="en-US" sz="2400" dirty="0">
                <a:solidFill>
                  <a:schemeClr val="tx1">
                    <a:lumMod val="75000"/>
                  </a:schemeClr>
                </a:solidFill>
                <a:latin typeface="Open Sans" panose="020B0606030504020204"/>
              </a:rPr>
              <a:t>Among those who survived, the long-term effects of radiation sickness, genetic and chromosome injury, and mental trauma have been catastrophic, even unborn children having been stunted in growth and sometimes mentally retarded.</a:t>
            </a:r>
          </a:p>
        </p:txBody>
      </p:sp>
      <p:pic>
        <p:nvPicPr>
          <p:cNvPr id="19460" name="object 4">
            <a:extLst>
              <a:ext uri="{FF2B5EF4-FFF2-40B4-BE49-F238E27FC236}">
                <a16:creationId xmlns:a16="http://schemas.microsoft.com/office/drawing/2014/main" id="{D2F65C7F-2782-4904-8160-C7FE508BD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54C517B3-E192-4BEC-9731-1138E7D7C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25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24F732-3DBF-4B5C-B45C-D8147B82BCBA}"/>
              </a:ext>
            </a:extLst>
          </p:cNvPr>
          <p:cNvSpPr>
            <a:spLocks noGrp="1" noChangeArrowheads="1"/>
          </p:cNvSpPr>
          <p:nvPr>
            <p:ph type="title"/>
          </p:nvPr>
        </p:nvSpPr>
        <p:spPr>
          <a:xfrm>
            <a:off x="609600" y="2568575"/>
            <a:ext cx="2895600" cy="1546225"/>
          </a:xfrm>
        </p:spPr>
        <p:txBody>
          <a:bodyPr>
            <a:normAutofit fontScale="90000"/>
          </a:bodyPr>
          <a:lstStyle/>
          <a:p>
            <a:r>
              <a:rPr lang="en-US" altLang="en-US" sz="4000" b="1" dirty="0">
                <a:solidFill>
                  <a:srgbClr val="C00000"/>
                </a:solidFill>
                <a:latin typeface="Open Sans"/>
                <a:cs typeface="Arial" panose="020B0604020202020204" pitchFamily="34" charset="0"/>
              </a:rPr>
              <a:t>EFFECTS</a:t>
            </a:r>
            <a:br>
              <a:rPr lang="en-US" altLang="en-US" sz="4000" b="1" dirty="0">
                <a:solidFill>
                  <a:srgbClr val="C00000"/>
                </a:solidFill>
                <a:latin typeface="Open Sans"/>
                <a:cs typeface="Arial" panose="020B0604020202020204" pitchFamily="34" charset="0"/>
              </a:rPr>
            </a:br>
            <a:r>
              <a:rPr lang="en-US" altLang="en-US" sz="4000" b="1" dirty="0">
                <a:solidFill>
                  <a:srgbClr val="C00000"/>
                </a:solidFill>
                <a:latin typeface="Open Sans"/>
                <a:cs typeface="Arial" panose="020B0604020202020204" pitchFamily="34" charset="0"/>
              </a:rPr>
              <a:t> ON</a:t>
            </a:r>
            <a:br>
              <a:rPr lang="en-US" altLang="en-US" sz="4000" b="1" dirty="0">
                <a:solidFill>
                  <a:srgbClr val="C00000"/>
                </a:solidFill>
                <a:latin typeface="Open Sans"/>
                <a:cs typeface="Arial" panose="020B0604020202020204" pitchFamily="34" charset="0"/>
              </a:rPr>
            </a:br>
            <a:r>
              <a:rPr lang="en-US" altLang="en-US" sz="4000" b="1" dirty="0">
                <a:solidFill>
                  <a:srgbClr val="C00000"/>
                </a:solidFill>
                <a:latin typeface="Open Sans"/>
                <a:cs typeface="Arial" panose="020B0604020202020204" pitchFamily="34" charset="0"/>
              </a:rPr>
              <a:t>HIROSHIMA</a:t>
            </a:r>
          </a:p>
        </p:txBody>
      </p:sp>
      <p:sp>
        <p:nvSpPr>
          <p:cNvPr id="19459" name="Content Placeholder 2">
            <a:extLst>
              <a:ext uri="{FF2B5EF4-FFF2-40B4-BE49-F238E27FC236}">
                <a16:creationId xmlns:a16="http://schemas.microsoft.com/office/drawing/2014/main" id="{A4BA86CA-2D8D-4849-B66A-04F063F77215}"/>
              </a:ext>
            </a:extLst>
          </p:cNvPr>
          <p:cNvSpPr>
            <a:spLocks noGrp="1" noChangeArrowheads="1"/>
          </p:cNvSpPr>
          <p:nvPr>
            <p:ph idx="1"/>
          </p:nvPr>
        </p:nvSpPr>
        <p:spPr>
          <a:xfrm>
            <a:off x="3886200" y="1447800"/>
            <a:ext cx="7620000" cy="4343400"/>
          </a:xfrm>
        </p:spPr>
        <p:txBody>
          <a:bodyPr>
            <a:normAutofit/>
          </a:bodyPr>
          <a:lstStyle/>
          <a:p>
            <a:pPr algn="just">
              <a:lnSpc>
                <a:spcPct val="150000"/>
              </a:lnSpc>
              <a:buClr>
                <a:schemeClr val="accent3"/>
              </a:buClr>
              <a:buFont typeface="Wingdings" panose="05000000000000000000" pitchFamily="2" charset="2"/>
              <a:buChar char="Ø"/>
              <a:defRPr/>
            </a:pPr>
            <a:r>
              <a:rPr lang="en-US" sz="2800" dirty="0">
                <a:latin typeface="Open Sans" panose="020B0606030504020204"/>
              </a:rPr>
              <a:t>85% of Hiroshima's buildings were within 3 km of where the atomic bomb exploded over the heart of the city.</a:t>
            </a:r>
          </a:p>
          <a:p>
            <a:pPr algn="just">
              <a:lnSpc>
                <a:spcPct val="150000"/>
              </a:lnSpc>
              <a:buClr>
                <a:schemeClr val="accent3"/>
              </a:buClr>
              <a:buFont typeface="Wingdings" panose="05000000000000000000" pitchFamily="2" charset="2"/>
              <a:buChar char="Ø"/>
              <a:defRPr/>
            </a:pPr>
            <a:r>
              <a:rPr lang="en-US" sz="2800" dirty="0">
                <a:latin typeface="Open Sans" panose="020B0606030504020204"/>
              </a:rPr>
              <a:t> The damage extended to virtually the entire city, with 90% buildings burned or destroyed beyond repair. </a:t>
            </a:r>
          </a:p>
        </p:txBody>
      </p:sp>
      <p:pic>
        <p:nvPicPr>
          <p:cNvPr id="19460" name="object 4">
            <a:extLst>
              <a:ext uri="{FF2B5EF4-FFF2-40B4-BE49-F238E27FC236}">
                <a16:creationId xmlns:a16="http://schemas.microsoft.com/office/drawing/2014/main" id="{D2F65C7F-2782-4904-8160-C7FE508BD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54C517B3-E192-4BEC-9731-1138E7D7C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09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09600" y="2667000"/>
            <a:ext cx="3048000" cy="11684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NUCLEAR</a:t>
            </a:r>
            <a:br>
              <a:rPr lang="en-US" altLang="en-US" sz="4000" b="1" dirty="0">
                <a:solidFill>
                  <a:srgbClr val="C00000"/>
                </a:solidFill>
                <a:latin typeface="Open Sans" panose="020B0606030504020204"/>
                <a:cs typeface="Times New Roman" panose="02020603050405020304" pitchFamily="18" charset="0"/>
              </a:rPr>
            </a:br>
            <a:r>
              <a:rPr lang="en-US" altLang="en-US" sz="4000" b="1" dirty="0">
                <a:solidFill>
                  <a:srgbClr val="C00000"/>
                </a:solidFill>
                <a:latin typeface="Open Sans" panose="020B0606030504020204"/>
                <a:cs typeface="Times New Roman" panose="02020603050405020304" pitchFamily="18" charset="0"/>
              </a:rPr>
              <a:t>EXPLOSION</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089400" y="1143000"/>
            <a:ext cx="7416800" cy="5410200"/>
          </a:xfrm>
        </p:spPr>
        <p:txBody>
          <a:bodyPr>
            <a:noAutofit/>
          </a:bodyPr>
          <a:lstStyle/>
          <a:p>
            <a:pPr algn="just">
              <a:lnSpc>
                <a:spcPct val="150000"/>
              </a:lnSpc>
            </a:pPr>
            <a:r>
              <a:rPr lang="en-US" sz="2600" dirty="0">
                <a:latin typeface="Open Sans" panose="020B0606030504020204"/>
              </a:rPr>
              <a:t>Energy from NUC reaction distributes as KE.</a:t>
            </a:r>
          </a:p>
          <a:p>
            <a:pPr algn="just"/>
            <a:r>
              <a:rPr lang="en-US" sz="2600" dirty="0">
                <a:latin typeface="Open Sans" panose="020B0606030504020204"/>
              </a:rPr>
              <a:t>Temp reaches millions of degrees and Vaporizes non-fission parts of the weapon into gases.</a:t>
            </a:r>
          </a:p>
          <a:p>
            <a:pPr algn="just"/>
            <a:r>
              <a:rPr lang="en-US" sz="2600" dirty="0">
                <a:latin typeface="Open Sans" panose="020B0606030504020204"/>
              </a:rPr>
              <a:t>Vaporized gases radiate EM Radiation, mostly soft x-rays.</a:t>
            </a:r>
          </a:p>
          <a:p>
            <a:pPr algn="just"/>
            <a:r>
              <a:rPr lang="en-US" sz="2600" dirty="0">
                <a:latin typeface="Open Sans" panose="020B0606030504020204"/>
              </a:rPr>
              <a:t>X-rays absorbed by surrounding air within a few feet. </a:t>
            </a:r>
          </a:p>
          <a:p>
            <a:pPr algn="just">
              <a:lnSpc>
                <a:spcPct val="150000"/>
              </a:lnSpc>
            </a:pPr>
            <a:r>
              <a:rPr lang="en-US" sz="2600" dirty="0">
                <a:latin typeface="Open Sans" panose="020B0606030504020204"/>
              </a:rPr>
              <a:t>A Hot luminous air mass created, called fireball.</a:t>
            </a:r>
          </a:p>
          <a:p>
            <a:pPr algn="just"/>
            <a:r>
              <a:rPr lang="en-US" sz="2600" dirty="0">
                <a:latin typeface="Open Sans" panose="020B0606030504020204"/>
              </a:rPr>
              <a:t>Fireball re-emits energy in the form of Thermal radiation.</a:t>
            </a: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80DED66-6414-40FD-A05D-E82D49B93DA6}"/>
              </a:ext>
            </a:extLst>
          </p:cNvPr>
          <p:cNvSpPr>
            <a:spLocks noGrp="1" noChangeArrowheads="1"/>
          </p:cNvSpPr>
          <p:nvPr>
            <p:ph type="title"/>
          </p:nvPr>
        </p:nvSpPr>
        <p:spPr>
          <a:xfrm>
            <a:off x="533400" y="2895600"/>
            <a:ext cx="3048000" cy="914400"/>
          </a:xfrm>
        </p:spPr>
        <p:txBody>
          <a:bodyPr>
            <a:normAutofit/>
          </a:bodyPr>
          <a:lstStyle/>
          <a:p>
            <a:r>
              <a:rPr lang="en-US" altLang="en-US" sz="4000" b="1" dirty="0">
                <a:solidFill>
                  <a:srgbClr val="C00000"/>
                </a:solidFill>
                <a:latin typeface="Open Sans"/>
                <a:cs typeface="Arial" panose="020B0604020202020204" pitchFamily="34" charset="0"/>
              </a:rPr>
              <a:t>NAGASAKI</a:t>
            </a:r>
          </a:p>
        </p:txBody>
      </p:sp>
      <p:sp>
        <p:nvSpPr>
          <p:cNvPr id="21507" name="Content Placeholder 2">
            <a:extLst>
              <a:ext uri="{FF2B5EF4-FFF2-40B4-BE49-F238E27FC236}">
                <a16:creationId xmlns:a16="http://schemas.microsoft.com/office/drawing/2014/main" id="{8CC32695-2126-4299-8EC4-5144C1A6D914}"/>
              </a:ext>
            </a:extLst>
          </p:cNvPr>
          <p:cNvSpPr>
            <a:spLocks noGrp="1" noChangeArrowheads="1"/>
          </p:cNvSpPr>
          <p:nvPr>
            <p:ph idx="1"/>
          </p:nvPr>
        </p:nvSpPr>
        <p:spPr>
          <a:xfrm>
            <a:off x="3886200" y="1143000"/>
            <a:ext cx="8077200" cy="5181600"/>
          </a:xfrm>
        </p:spPr>
        <p:txBody>
          <a:bodyPr/>
          <a:lstStyle/>
          <a:p>
            <a:pPr eaLnBrk="1" hangingPunct="1">
              <a:lnSpc>
                <a:spcPct val="150000"/>
              </a:lnSpc>
            </a:pPr>
            <a:r>
              <a:rPr lang="en-US" altLang="en-US" sz="2600">
                <a:latin typeface="Open Sans"/>
              </a:rPr>
              <a:t>Date			: 9 August 1945</a:t>
            </a:r>
          </a:p>
          <a:p>
            <a:pPr marL="354013" lvl="1" indent="-354013" eaLnBrk="1" hangingPunct="1">
              <a:lnSpc>
                <a:spcPct val="150000"/>
              </a:lnSpc>
              <a:buFont typeface="Arial" panose="020B0604020202020204" pitchFamily="34" charset="0"/>
              <a:buChar char="•"/>
            </a:pPr>
            <a:r>
              <a:rPr lang="en-US" altLang="en-US">
                <a:latin typeface="Open Sans"/>
              </a:rPr>
              <a:t>Name			: Fat Man</a:t>
            </a:r>
          </a:p>
          <a:p>
            <a:pPr marL="354013" lvl="1" indent="-354013" eaLnBrk="1" hangingPunct="1">
              <a:lnSpc>
                <a:spcPct val="150000"/>
              </a:lnSpc>
              <a:buFont typeface="Arial" panose="020B0604020202020204" pitchFamily="34" charset="0"/>
              <a:buChar char="•"/>
            </a:pPr>
            <a:r>
              <a:rPr lang="en-US" altLang="en-US">
                <a:latin typeface="Open Sans"/>
              </a:rPr>
              <a:t>Type               	 	: Plutonium fission</a:t>
            </a:r>
          </a:p>
          <a:p>
            <a:pPr marL="354013" lvl="1" indent="-354013" eaLnBrk="1" hangingPunct="1">
              <a:lnSpc>
                <a:spcPct val="150000"/>
              </a:lnSpc>
              <a:buFont typeface="Arial" panose="020B0604020202020204" pitchFamily="34" charset="0"/>
              <a:buChar char="•"/>
            </a:pPr>
            <a:r>
              <a:rPr lang="en-US" altLang="en-US">
                <a:latin typeface="Open Sans"/>
              </a:rPr>
              <a:t>Weight              	: 4535 kg</a:t>
            </a:r>
          </a:p>
          <a:p>
            <a:pPr marL="354013" lvl="1" indent="-354013" eaLnBrk="1" hangingPunct="1">
              <a:lnSpc>
                <a:spcPct val="150000"/>
              </a:lnSpc>
              <a:buFont typeface="Arial" panose="020B0604020202020204" pitchFamily="34" charset="0"/>
              <a:buChar char="•"/>
            </a:pPr>
            <a:r>
              <a:rPr lang="en-US" altLang="en-US">
                <a:latin typeface="Open Sans"/>
              </a:rPr>
              <a:t>Length            	 	: 11 ft, 4 inch</a:t>
            </a:r>
          </a:p>
          <a:p>
            <a:pPr marL="354013" lvl="1" indent="-354013" eaLnBrk="1" hangingPunct="1">
              <a:lnSpc>
                <a:spcPct val="150000"/>
              </a:lnSpc>
              <a:buFont typeface="Arial" panose="020B0604020202020204" pitchFamily="34" charset="0"/>
              <a:buChar char="•"/>
            </a:pPr>
            <a:r>
              <a:rPr lang="en-US" altLang="en-US">
                <a:latin typeface="Open Sans"/>
              </a:rPr>
              <a:t>Diameter        	 	: 5 ft (1.52 m)</a:t>
            </a:r>
          </a:p>
          <a:p>
            <a:pPr marL="354013" lvl="1" indent="-354013" eaLnBrk="1" hangingPunct="1">
              <a:lnSpc>
                <a:spcPct val="150000"/>
              </a:lnSpc>
              <a:buFont typeface="Arial" panose="020B0604020202020204" pitchFamily="34" charset="0"/>
              <a:buChar char="•"/>
            </a:pPr>
            <a:r>
              <a:rPr lang="en-US" altLang="en-US">
                <a:latin typeface="Open Sans"/>
              </a:rPr>
              <a:t>Explosive Yield 	: 21 k tons of TNT </a:t>
            </a:r>
          </a:p>
        </p:txBody>
      </p:sp>
      <p:pic>
        <p:nvPicPr>
          <p:cNvPr id="21508" name="object 4">
            <a:extLst>
              <a:ext uri="{FF2B5EF4-FFF2-40B4-BE49-F238E27FC236}">
                <a16:creationId xmlns:a16="http://schemas.microsoft.com/office/drawing/2014/main" id="{78BDE1CC-8FEC-4DFB-8139-CB03DA5CE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a:extLst>
              <a:ext uri="{FF2B5EF4-FFF2-40B4-BE49-F238E27FC236}">
                <a16:creationId xmlns:a16="http://schemas.microsoft.com/office/drawing/2014/main" id="{6D8C5E3B-A1CD-484C-8902-9DD254739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DD5F088-31BF-4E2D-B9B9-D2A9FB083E7D}"/>
              </a:ext>
            </a:extLst>
          </p:cNvPr>
          <p:cNvSpPr>
            <a:spLocks noGrp="1" noChangeArrowheads="1"/>
          </p:cNvSpPr>
          <p:nvPr>
            <p:ph type="title"/>
          </p:nvPr>
        </p:nvSpPr>
        <p:spPr>
          <a:xfrm>
            <a:off x="457200" y="2492375"/>
            <a:ext cx="2819400" cy="1546225"/>
          </a:xfrm>
        </p:spPr>
        <p:txBody>
          <a:bodyPr>
            <a:normAutofit fontScale="90000"/>
          </a:bodyPr>
          <a:lstStyle/>
          <a:p>
            <a:r>
              <a:rPr lang="en-US" altLang="en-US" sz="4000" b="1" dirty="0">
                <a:solidFill>
                  <a:srgbClr val="C00000"/>
                </a:solidFill>
                <a:latin typeface="Open Sans"/>
                <a:cs typeface="Arial" panose="020B0604020202020204" pitchFamily="34" charset="0"/>
              </a:rPr>
              <a:t>EFFECTS</a:t>
            </a:r>
            <a:br>
              <a:rPr lang="en-US" altLang="en-US" sz="4000" b="1" dirty="0">
                <a:solidFill>
                  <a:srgbClr val="C00000"/>
                </a:solidFill>
                <a:latin typeface="Open Sans"/>
                <a:cs typeface="Arial" panose="020B0604020202020204" pitchFamily="34" charset="0"/>
              </a:rPr>
            </a:br>
            <a:r>
              <a:rPr lang="en-US" altLang="en-US" sz="4000" b="1" dirty="0">
                <a:solidFill>
                  <a:srgbClr val="C00000"/>
                </a:solidFill>
                <a:latin typeface="Open Sans"/>
                <a:cs typeface="Arial" panose="020B0604020202020204" pitchFamily="34" charset="0"/>
              </a:rPr>
              <a:t> ON</a:t>
            </a:r>
            <a:br>
              <a:rPr lang="en-US" altLang="en-US" sz="4000" b="1" dirty="0">
                <a:solidFill>
                  <a:srgbClr val="C00000"/>
                </a:solidFill>
                <a:latin typeface="Open Sans"/>
                <a:cs typeface="Arial" panose="020B0604020202020204" pitchFamily="34" charset="0"/>
              </a:rPr>
            </a:br>
            <a:r>
              <a:rPr lang="en-US" altLang="en-US" sz="4000" b="1" dirty="0">
                <a:solidFill>
                  <a:srgbClr val="C00000"/>
                </a:solidFill>
                <a:latin typeface="Open Sans"/>
                <a:cs typeface="Arial" panose="020B0604020202020204" pitchFamily="34" charset="0"/>
              </a:rPr>
              <a:t>NAGASAKI</a:t>
            </a:r>
          </a:p>
        </p:txBody>
      </p:sp>
      <p:sp>
        <p:nvSpPr>
          <p:cNvPr id="22531" name="Content Placeholder 2">
            <a:extLst>
              <a:ext uri="{FF2B5EF4-FFF2-40B4-BE49-F238E27FC236}">
                <a16:creationId xmlns:a16="http://schemas.microsoft.com/office/drawing/2014/main" id="{DA68CF4E-5F9D-421B-BAA2-9B3E3B3032BA}"/>
              </a:ext>
            </a:extLst>
          </p:cNvPr>
          <p:cNvSpPr>
            <a:spLocks noGrp="1" noChangeArrowheads="1"/>
          </p:cNvSpPr>
          <p:nvPr>
            <p:ph idx="1"/>
          </p:nvPr>
        </p:nvSpPr>
        <p:spPr>
          <a:xfrm>
            <a:off x="3657600" y="1143000"/>
            <a:ext cx="7848600" cy="5181600"/>
          </a:xfrm>
        </p:spPr>
        <p:txBody>
          <a:bodyPr>
            <a:normAutofit lnSpcReduction="10000"/>
          </a:bodyPr>
          <a:lstStyle/>
          <a:p>
            <a:pPr algn="just" eaLnBrk="1" hangingPunct="1">
              <a:lnSpc>
                <a:spcPct val="150000"/>
              </a:lnSpc>
              <a:buFont typeface="Wingdings" panose="05000000000000000000" pitchFamily="2" charset="2"/>
              <a:buChar char="ü"/>
            </a:pPr>
            <a:r>
              <a:rPr lang="en-US" altLang="en-US" sz="2800">
                <a:latin typeface="Open Sans"/>
                <a:cs typeface="Times New Roman" panose="02020603050405020304" pitchFamily="18" charset="0"/>
              </a:rPr>
              <a:t>Nicknamed 'Fat Man‘ Bomb was dropped by parachute at 1102 hours on 9 August 1945 by an American B29 bomber from the Pacific island of Tinian.</a:t>
            </a:r>
          </a:p>
          <a:p>
            <a:pPr algn="just" eaLnBrk="1" hangingPunct="1">
              <a:lnSpc>
                <a:spcPct val="150000"/>
              </a:lnSpc>
              <a:buFont typeface="Wingdings" panose="05000000000000000000" pitchFamily="2" charset="2"/>
              <a:buChar char="ü"/>
            </a:pPr>
            <a:r>
              <a:rPr lang="en-US" altLang="en-US" sz="2800">
                <a:latin typeface="Open Sans"/>
                <a:cs typeface="Times New Roman" panose="02020603050405020304" pitchFamily="18" charset="0"/>
              </a:rPr>
              <a:t>  The aircraft's first target was the city of Kokura, now part of Kitakyushu, but as it was covered by heavy cloud the aircraft was diverted to its second target, Nagasaki.</a:t>
            </a:r>
          </a:p>
        </p:txBody>
      </p:sp>
      <p:pic>
        <p:nvPicPr>
          <p:cNvPr id="22532" name="object 4">
            <a:extLst>
              <a:ext uri="{FF2B5EF4-FFF2-40B4-BE49-F238E27FC236}">
                <a16:creationId xmlns:a16="http://schemas.microsoft.com/office/drawing/2014/main" id="{A12774DB-755F-43C8-BDFE-CF6751B9D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a:extLst>
              <a:ext uri="{FF2B5EF4-FFF2-40B4-BE49-F238E27FC236}">
                <a16:creationId xmlns:a16="http://schemas.microsoft.com/office/drawing/2014/main" id="{F95B893B-255A-4AE4-B96D-D680AED24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9DB2B62-9AF2-4AD6-B3C0-ADF1AE1BD493}"/>
              </a:ext>
            </a:extLst>
          </p:cNvPr>
          <p:cNvSpPr>
            <a:spLocks noGrp="1" noChangeArrowheads="1"/>
          </p:cNvSpPr>
          <p:nvPr>
            <p:ph type="title"/>
          </p:nvPr>
        </p:nvSpPr>
        <p:spPr>
          <a:xfrm>
            <a:off x="457200" y="2644775"/>
            <a:ext cx="3048000" cy="1546225"/>
          </a:xfrm>
        </p:spPr>
        <p:txBody>
          <a:bodyPr>
            <a:normAutofit fontScale="90000"/>
          </a:bodyPr>
          <a:lstStyle/>
          <a:p>
            <a:r>
              <a:rPr lang="en-US" altLang="en-US" sz="4000" b="1" dirty="0">
                <a:solidFill>
                  <a:srgbClr val="C00000"/>
                </a:solidFill>
                <a:latin typeface="Open Sans"/>
                <a:cs typeface="Arial" panose="020B0604020202020204" pitchFamily="34" charset="0"/>
              </a:rPr>
              <a:t>EFFECTS</a:t>
            </a:r>
            <a:br>
              <a:rPr lang="en-US" altLang="en-US" sz="4000" b="1" dirty="0">
                <a:solidFill>
                  <a:srgbClr val="C00000"/>
                </a:solidFill>
                <a:latin typeface="Open Sans"/>
                <a:cs typeface="Arial" panose="020B0604020202020204" pitchFamily="34" charset="0"/>
              </a:rPr>
            </a:br>
            <a:r>
              <a:rPr lang="en-US" altLang="en-US" sz="4000" b="1" dirty="0">
                <a:solidFill>
                  <a:srgbClr val="C00000"/>
                </a:solidFill>
                <a:latin typeface="Open Sans"/>
                <a:cs typeface="Arial" panose="020B0604020202020204" pitchFamily="34" charset="0"/>
              </a:rPr>
              <a:t>ON</a:t>
            </a:r>
            <a:br>
              <a:rPr lang="en-US" altLang="en-US" sz="4000" b="1" dirty="0">
                <a:solidFill>
                  <a:srgbClr val="C00000"/>
                </a:solidFill>
                <a:latin typeface="Open Sans"/>
                <a:cs typeface="Arial" panose="020B0604020202020204" pitchFamily="34" charset="0"/>
              </a:rPr>
            </a:br>
            <a:r>
              <a:rPr lang="en-US" altLang="en-US" sz="4000" b="1" dirty="0">
                <a:solidFill>
                  <a:srgbClr val="C00000"/>
                </a:solidFill>
                <a:latin typeface="Open Sans"/>
                <a:cs typeface="Arial" panose="020B0604020202020204" pitchFamily="34" charset="0"/>
              </a:rPr>
              <a:t>NAGASAKI</a:t>
            </a:r>
          </a:p>
        </p:txBody>
      </p:sp>
      <p:sp>
        <p:nvSpPr>
          <p:cNvPr id="23555" name="Content Placeholder 2">
            <a:extLst>
              <a:ext uri="{FF2B5EF4-FFF2-40B4-BE49-F238E27FC236}">
                <a16:creationId xmlns:a16="http://schemas.microsoft.com/office/drawing/2014/main" id="{D7DCB631-0A76-4947-B99A-F6A1F7BDBA8B}"/>
              </a:ext>
            </a:extLst>
          </p:cNvPr>
          <p:cNvSpPr>
            <a:spLocks noGrp="1" noChangeArrowheads="1"/>
          </p:cNvSpPr>
          <p:nvPr>
            <p:ph idx="1"/>
          </p:nvPr>
        </p:nvSpPr>
        <p:spPr>
          <a:xfrm>
            <a:off x="3657600" y="1143000"/>
            <a:ext cx="7848600" cy="5181600"/>
          </a:xfrm>
        </p:spPr>
        <p:txBody>
          <a:bodyPr>
            <a:normAutofit fontScale="92500"/>
          </a:bodyPr>
          <a:lstStyle/>
          <a:p>
            <a:pPr algn="just" eaLnBrk="1" hangingPunct="1">
              <a:lnSpc>
                <a:spcPct val="150000"/>
              </a:lnSpc>
            </a:pPr>
            <a:r>
              <a:rPr lang="en-US" altLang="en-US" sz="2800">
                <a:latin typeface="Open Sans"/>
              </a:rPr>
              <a:t>Among the 270,000 people present when the bomb was dropped, about 2,500 were labour conscripts from Korea and 350 were prisoners-of-war. </a:t>
            </a:r>
          </a:p>
          <a:p>
            <a:pPr algn="just" eaLnBrk="1" hangingPunct="1">
              <a:lnSpc>
                <a:spcPct val="150000"/>
              </a:lnSpc>
            </a:pPr>
            <a:r>
              <a:rPr lang="en-US" altLang="en-US" sz="2800">
                <a:latin typeface="Open Sans"/>
              </a:rPr>
              <a:t>About 73,884 were killed and 74,909 injured, with the affected survivors suffering the same long-term catastrophic results of radiation and mental trauma as at Hiroshima.</a:t>
            </a:r>
          </a:p>
        </p:txBody>
      </p:sp>
      <p:pic>
        <p:nvPicPr>
          <p:cNvPr id="23556" name="object 4">
            <a:extLst>
              <a:ext uri="{FF2B5EF4-FFF2-40B4-BE49-F238E27FC236}">
                <a16:creationId xmlns:a16="http://schemas.microsoft.com/office/drawing/2014/main" id="{6EB50D0D-1A08-4306-8B94-B4CB6D87A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a:extLst>
              <a:ext uri="{FF2B5EF4-FFF2-40B4-BE49-F238E27FC236}">
                <a16:creationId xmlns:a16="http://schemas.microsoft.com/office/drawing/2014/main" id="{B8B22FA9-9F69-4BAB-AE1A-871066BA9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9DB2B62-9AF2-4AD6-B3C0-ADF1AE1BD493}"/>
              </a:ext>
            </a:extLst>
          </p:cNvPr>
          <p:cNvSpPr>
            <a:spLocks noGrp="1" noChangeArrowheads="1"/>
          </p:cNvSpPr>
          <p:nvPr>
            <p:ph type="title"/>
          </p:nvPr>
        </p:nvSpPr>
        <p:spPr>
          <a:xfrm>
            <a:off x="609600" y="2644775"/>
            <a:ext cx="2819400" cy="1241425"/>
          </a:xfrm>
        </p:spPr>
        <p:txBody>
          <a:bodyPr>
            <a:normAutofit fontScale="90000"/>
          </a:bodyPr>
          <a:lstStyle/>
          <a:p>
            <a:br>
              <a:rPr lang="en-US" altLang="en-US" sz="4000" b="1" dirty="0">
                <a:solidFill>
                  <a:srgbClr val="C00000"/>
                </a:solidFill>
                <a:latin typeface="Open Sans"/>
                <a:cs typeface="Arial" panose="020B0604020202020204" pitchFamily="34" charset="0"/>
              </a:rPr>
            </a:br>
            <a:r>
              <a:rPr lang="en-US" altLang="en-US" sz="4000" b="1" dirty="0">
                <a:solidFill>
                  <a:srgbClr val="C00000"/>
                </a:solidFill>
                <a:latin typeface="Open Sans"/>
                <a:cs typeface="Arial" panose="020B0604020202020204" pitchFamily="34" charset="0"/>
              </a:rPr>
              <a:t>RADIATION</a:t>
            </a:r>
            <a:br>
              <a:rPr lang="en-US" altLang="en-US" sz="4000" b="1" dirty="0">
                <a:solidFill>
                  <a:srgbClr val="C00000"/>
                </a:solidFill>
                <a:latin typeface="Open Sans"/>
                <a:cs typeface="Arial" panose="020B0604020202020204" pitchFamily="34" charset="0"/>
              </a:rPr>
            </a:br>
            <a:r>
              <a:rPr lang="en-US" altLang="en-US" sz="4000" b="1" dirty="0">
                <a:solidFill>
                  <a:srgbClr val="C00000"/>
                </a:solidFill>
                <a:latin typeface="Open Sans"/>
                <a:cs typeface="Arial" panose="020B0604020202020204" pitchFamily="34" charset="0"/>
              </a:rPr>
              <a:t>EFFECTS</a:t>
            </a:r>
            <a:br>
              <a:rPr lang="en-US" altLang="en-US" sz="4000" b="1" dirty="0">
                <a:solidFill>
                  <a:srgbClr val="C00000"/>
                </a:solidFill>
                <a:latin typeface="Open Sans"/>
                <a:cs typeface="Arial" panose="020B0604020202020204" pitchFamily="34" charset="0"/>
              </a:rPr>
            </a:br>
            <a:endParaRPr lang="en-US" altLang="en-US" sz="4000" b="1" dirty="0">
              <a:solidFill>
                <a:srgbClr val="C00000"/>
              </a:solidFill>
              <a:latin typeface="Open Sans"/>
              <a:cs typeface="Arial" panose="020B0604020202020204" pitchFamily="34" charset="0"/>
            </a:endParaRPr>
          </a:p>
        </p:txBody>
      </p:sp>
      <p:sp>
        <p:nvSpPr>
          <p:cNvPr id="23555" name="Content Placeholder 2">
            <a:extLst>
              <a:ext uri="{FF2B5EF4-FFF2-40B4-BE49-F238E27FC236}">
                <a16:creationId xmlns:a16="http://schemas.microsoft.com/office/drawing/2014/main" id="{D7DCB631-0A76-4947-B99A-F6A1F7BDBA8B}"/>
              </a:ext>
            </a:extLst>
          </p:cNvPr>
          <p:cNvSpPr>
            <a:spLocks noGrp="1" noChangeArrowheads="1"/>
          </p:cNvSpPr>
          <p:nvPr>
            <p:ph idx="1"/>
          </p:nvPr>
        </p:nvSpPr>
        <p:spPr>
          <a:xfrm>
            <a:off x="3657600" y="1143000"/>
            <a:ext cx="7848600" cy="5181600"/>
          </a:xfrm>
        </p:spPr>
        <p:txBody>
          <a:bodyPr>
            <a:normAutofit fontScale="92500" lnSpcReduction="20000"/>
          </a:bodyPr>
          <a:lstStyle/>
          <a:p>
            <a:pPr algn="just">
              <a:lnSpc>
                <a:spcPct val="150000"/>
              </a:lnSpc>
              <a:buClr>
                <a:schemeClr val="accent3"/>
              </a:buClr>
              <a:defRPr/>
            </a:pPr>
            <a:r>
              <a:rPr lang="en-US" sz="2800" dirty="0">
                <a:latin typeface="Open Sans" panose="020B0606030504020204"/>
              </a:rPr>
              <a:t>Those exposed within about 1 Km of the hypocenter received life-threatening doses, and most died within a few days.</a:t>
            </a:r>
          </a:p>
          <a:p>
            <a:pPr algn="just">
              <a:lnSpc>
                <a:spcPct val="150000"/>
              </a:lnSpc>
              <a:buClr>
                <a:schemeClr val="accent3"/>
              </a:buClr>
              <a:defRPr/>
            </a:pPr>
            <a:endParaRPr lang="en-US" sz="2800" dirty="0">
              <a:latin typeface="Open Sans" panose="020B0606030504020204"/>
            </a:endParaRPr>
          </a:p>
          <a:p>
            <a:pPr algn="just">
              <a:lnSpc>
                <a:spcPct val="150000"/>
              </a:lnSpc>
              <a:buClr>
                <a:schemeClr val="accent3"/>
              </a:buClr>
              <a:defRPr/>
            </a:pPr>
            <a:r>
              <a:rPr lang="en-US" sz="2800" dirty="0">
                <a:latin typeface="Open Sans" panose="020B0606030504020204"/>
              </a:rPr>
              <a:t>Decades later, that radiation was still producing harmful after effects.  Leukemia and other cancers appeared over the course of 2 to 20 years, and radiation effects still threaten the health of the survivors. </a:t>
            </a:r>
          </a:p>
        </p:txBody>
      </p:sp>
      <p:pic>
        <p:nvPicPr>
          <p:cNvPr id="23556" name="object 4">
            <a:extLst>
              <a:ext uri="{FF2B5EF4-FFF2-40B4-BE49-F238E27FC236}">
                <a16:creationId xmlns:a16="http://schemas.microsoft.com/office/drawing/2014/main" id="{6EB50D0D-1A08-4306-8B94-B4CB6D87A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a:extLst>
              <a:ext uri="{FF2B5EF4-FFF2-40B4-BE49-F238E27FC236}">
                <a16:creationId xmlns:a16="http://schemas.microsoft.com/office/drawing/2014/main" id="{B8B22FA9-9F69-4BAB-AE1A-871066BA9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784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9DB2B62-9AF2-4AD6-B3C0-ADF1AE1BD493}"/>
              </a:ext>
            </a:extLst>
          </p:cNvPr>
          <p:cNvSpPr>
            <a:spLocks noGrp="1" noChangeArrowheads="1"/>
          </p:cNvSpPr>
          <p:nvPr>
            <p:ph type="title"/>
          </p:nvPr>
        </p:nvSpPr>
        <p:spPr>
          <a:xfrm>
            <a:off x="609600" y="2644775"/>
            <a:ext cx="2819400" cy="1927225"/>
          </a:xfrm>
        </p:spPr>
        <p:txBody>
          <a:bodyPr>
            <a:normAutofit fontScale="90000"/>
          </a:bodyPr>
          <a:lstStyle/>
          <a:p>
            <a:br>
              <a:rPr lang="en-US" altLang="en-US" sz="4000" b="1" dirty="0">
                <a:solidFill>
                  <a:srgbClr val="C00000"/>
                </a:solidFill>
                <a:latin typeface="Open Sans"/>
                <a:cs typeface="Arial" panose="020B0604020202020204" pitchFamily="34" charset="0"/>
              </a:rPr>
            </a:br>
            <a:r>
              <a:rPr lang="en-US" altLang="en-US" sz="4000" b="1" dirty="0">
                <a:solidFill>
                  <a:srgbClr val="C00000"/>
                </a:solidFill>
                <a:latin typeface="Open Sans"/>
                <a:cs typeface="Arial" panose="020B0604020202020204" pitchFamily="34" charset="0"/>
              </a:rPr>
              <a:t>CAUSE OF IMMEDIATE DEATHS</a:t>
            </a:r>
            <a:br>
              <a:rPr lang="en-US" altLang="en-US" sz="4000" b="1" dirty="0">
                <a:solidFill>
                  <a:srgbClr val="C00000"/>
                </a:solidFill>
                <a:latin typeface="Open Sans"/>
                <a:cs typeface="Arial" panose="020B0604020202020204" pitchFamily="34" charset="0"/>
              </a:rPr>
            </a:br>
            <a:endParaRPr lang="en-US" altLang="en-US" sz="4000" b="1" dirty="0">
              <a:solidFill>
                <a:srgbClr val="C00000"/>
              </a:solidFill>
              <a:latin typeface="Open Sans"/>
              <a:cs typeface="Arial" panose="020B0604020202020204" pitchFamily="34" charset="0"/>
            </a:endParaRPr>
          </a:p>
        </p:txBody>
      </p:sp>
      <p:pic>
        <p:nvPicPr>
          <p:cNvPr id="23556" name="object 4">
            <a:extLst>
              <a:ext uri="{FF2B5EF4-FFF2-40B4-BE49-F238E27FC236}">
                <a16:creationId xmlns:a16="http://schemas.microsoft.com/office/drawing/2014/main" id="{6EB50D0D-1A08-4306-8B94-B4CB6D87A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a:extLst>
              <a:ext uri="{FF2B5EF4-FFF2-40B4-BE49-F238E27FC236}">
                <a16:creationId xmlns:a16="http://schemas.microsoft.com/office/drawing/2014/main" id="{B8B22FA9-9F69-4BAB-AE1A-871066BA9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25154AEE-1DBA-4344-BF1E-5B84AF31B8D2}"/>
              </a:ext>
            </a:extLst>
          </p:cNvPr>
          <p:cNvGraphicFramePr>
            <a:graphicFrameLocks noGrp="1"/>
          </p:cNvGraphicFramePr>
          <p:nvPr>
            <p:extLst>
              <p:ext uri="{D42A27DB-BD31-4B8C-83A1-F6EECF244321}">
                <p14:modId xmlns:p14="http://schemas.microsoft.com/office/powerpoint/2010/main" val="1521141930"/>
              </p:ext>
            </p:extLst>
          </p:nvPr>
        </p:nvGraphicFramePr>
        <p:xfrm>
          <a:off x="3810000" y="1143000"/>
          <a:ext cx="7696200" cy="5345802"/>
        </p:xfrm>
        <a:graphic>
          <a:graphicData uri="http://schemas.openxmlformats.org/drawingml/2006/table">
            <a:tbl>
              <a:tblPr>
                <a:tableStyleId>{5940675A-B579-460E-94D1-54222C63F5DA}</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409164">
                <a:tc gridSpan="2">
                  <a:txBody>
                    <a:bodyPr/>
                    <a:lstStyle/>
                    <a:p>
                      <a:pPr algn="ctr"/>
                      <a:r>
                        <a:rPr lang="en-IN" sz="2600" dirty="0">
                          <a:effectLst/>
                          <a:latin typeface="Open Sans" panose="020B0606030504020204"/>
                        </a:rPr>
                        <a:t>Hiroshima</a:t>
                      </a:r>
                    </a:p>
                  </a:txBody>
                  <a:tcPr marL="44868" marR="44868" marT="44871" marB="44871" anchor="ctr">
                    <a:solidFill>
                      <a:srgbClr val="FFFF00"/>
                    </a:solidFill>
                  </a:tcPr>
                </a:tc>
                <a:tc hMerge="1">
                  <a:txBody>
                    <a:bodyPr/>
                    <a:lstStyle/>
                    <a:p>
                      <a:endParaRPr lang="en-IN"/>
                    </a:p>
                  </a:txBody>
                  <a:tcPr/>
                </a:tc>
                <a:extLst>
                  <a:ext uri="{0D108BD9-81ED-4DB2-BD59-A6C34878D82A}">
                    <a16:rowId xmlns:a16="http://schemas.microsoft.com/office/drawing/2014/main" val="10001"/>
                  </a:ext>
                </a:extLst>
              </a:tr>
              <a:tr h="409164">
                <a:tc>
                  <a:txBody>
                    <a:bodyPr/>
                    <a:lstStyle/>
                    <a:p>
                      <a:r>
                        <a:rPr lang="en-IN" sz="2600">
                          <a:effectLst/>
                          <a:latin typeface="Open Sans" panose="020B0606030504020204"/>
                        </a:rPr>
                        <a:t>Cause of Death</a:t>
                      </a:r>
                    </a:p>
                  </a:txBody>
                  <a:tcPr marL="44868" marR="44868" marT="44871" marB="44871" anchor="ctr"/>
                </a:tc>
                <a:tc>
                  <a:txBody>
                    <a:bodyPr/>
                    <a:lstStyle/>
                    <a:p>
                      <a:pPr algn="ctr"/>
                      <a:r>
                        <a:rPr lang="en-IN" sz="2600" dirty="0">
                          <a:effectLst/>
                          <a:latin typeface="Open Sans" panose="020B0606030504020204"/>
                        </a:rPr>
                        <a:t>Per-cent of Total</a:t>
                      </a:r>
                    </a:p>
                  </a:txBody>
                  <a:tcPr marL="44868" marR="44868" marT="44871" marB="44871" anchor="ctr"/>
                </a:tc>
                <a:extLst>
                  <a:ext uri="{0D108BD9-81ED-4DB2-BD59-A6C34878D82A}">
                    <a16:rowId xmlns:a16="http://schemas.microsoft.com/office/drawing/2014/main" val="10002"/>
                  </a:ext>
                </a:extLst>
              </a:tr>
              <a:tr h="409164">
                <a:tc>
                  <a:txBody>
                    <a:bodyPr/>
                    <a:lstStyle/>
                    <a:p>
                      <a:r>
                        <a:rPr lang="en-IN" sz="2600">
                          <a:effectLst/>
                          <a:latin typeface="Open Sans" panose="020B0606030504020204"/>
                        </a:rPr>
                        <a:t>Burns</a:t>
                      </a:r>
                    </a:p>
                  </a:txBody>
                  <a:tcPr marL="44868" marR="44868" marT="44871" marB="44871" anchor="ctr"/>
                </a:tc>
                <a:tc>
                  <a:txBody>
                    <a:bodyPr/>
                    <a:lstStyle/>
                    <a:p>
                      <a:pPr algn="ctr"/>
                      <a:r>
                        <a:rPr lang="en-IN" sz="2600" dirty="0">
                          <a:effectLst/>
                          <a:latin typeface="Open Sans" panose="020B0606030504020204"/>
                        </a:rPr>
                        <a:t>60%</a:t>
                      </a:r>
                    </a:p>
                  </a:txBody>
                  <a:tcPr marL="44868" marR="44868" marT="44871" marB="44871" anchor="ctr"/>
                </a:tc>
                <a:extLst>
                  <a:ext uri="{0D108BD9-81ED-4DB2-BD59-A6C34878D82A}">
                    <a16:rowId xmlns:a16="http://schemas.microsoft.com/office/drawing/2014/main" val="10003"/>
                  </a:ext>
                </a:extLst>
              </a:tr>
              <a:tr h="409164">
                <a:tc>
                  <a:txBody>
                    <a:bodyPr/>
                    <a:lstStyle/>
                    <a:p>
                      <a:r>
                        <a:rPr lang="en-IN" sz="2600">
                          <a:effectLst/>
                          <a:latin typeface="Open Sans" panose="020B0606030504020204"/>
                        </a:rPr>
                        <a:t>Falling debris</a:t>
                      </a:r>
                    </a:p>
                  </a:txBody>
                  <a:tcPr marL="44868" marR="44868" marT="44871" marB="44871" anchor="ctr"/>
                </a:tc>
                <a:tc>
                  <a:txBody>
                    <a:bodyPr/>
                    <a:lstStyle/>
                    <a:p>
                      <a:pPr algn="ctr"/>
                      <a:r>
                        <a:rPr lang="en-IN" sz="2600" dirty="0">
                          <a:effectLst/>
                          <a:latin typeface="Open Sans" panose="020B0606030504020204"/>
                        </a:rPr>
                        <a:t>30</a:t>
                      </a:r>
                    </a:p>
                  </a:txBody>
                  <a:tcPr marL="44868" marR="44868" marT="44871" marB="44871" anchor="ctr"/>
                </a:tc>
                <a:extLst>
                  <a:ext uri="{0D108BD9-81ED-4DB2-BD59-A6C34878D82A}">
                    <a16:rowId xmlns:a16="http://schemas.microsoft.com/office/drawing/2014/main" val="10004"/>
                  </a:ext>
                </a:extLst>
              </a:tr>
              <a:tr h="409164">
                <a:tc>
                  <a:txBody>
                    <a:bodyPr/>
                    <a:lstStyle/>
                    <a:p>
                      <a:r>
                        <a:rPr lang="en-IN" sz="2600" dirty="0">
                          <a:effectLst/>
                          <a:latin typeface="Open Sans" panose="020B0606030504020204"/>
                        </a:rPr>
                        <a:t>Other</a:t>
                      </a:r>
                    </a:p>
                  </a:txBody>
                  <a:tcPr marL="44868" marR="44868" marT="44871" marB="44871" anchor="ctr"/>
                </a:tc>
                <a:tc>
                  <a:txBody>
                    <a:bodyPr/>
                    <a:lstStyle/>
                    <a:p>
                      <a:pPr algn="ctr"/>
                      <a:r>
                        <a:rPr lang="en-IN" sz="2600" dirty="0">
                          <a:effectLst/>
                          <a:latin typeface="Open Sans" panose="020B0606030504020204"/>
                        </a:rPr>
                        <a:t>10</a:t>
                      </a:r>
                    </a:p>
                  </a:txBody>
                  <a:tcPr marL="44868" marR="44868" marT="44871" marB="44871" anchor="ctr"/>
                </a:tc>
                <a:extLst>
                  <a:ext uri="{0D108BD9-81ED-4DB2-BD59-A6C34878D82A}">
                    <a16:rowId xmlns:a16="http://schemas.microsoft.com/office/drawing/2014/main" val="10005"/>
                  </a:ext>
                </a:extLst>
              </a:tr>
              <a:tr h="409164">
                <a:tc gridSpan="2">
                  <a:txBody>
                    <a:bodyPr/>
                    <a:lstStyle/>
                    <a:p>
                      <a:pPr algn="ctr"/>
                      <a:r>
                        <a:rPr lang="en-IN" sz="2600" dirty="0">
                          <a:effectLst/>
                          <a:latin typeface="Open Sans" panose="020B0606030504020204"/>
                        </a:rPr>
                        <a:t>Nagasaki</a:t>
                      </a:r>
                    </a:p>
                  </a:txBody>
                  <a:tcPr marL="44868" marR="44868" marT="44871" marB="44871" anchor="ctr">
                    <a:solidFill>
                      <a:srgbClr val="FFFF00"/>
                    </a:solidFill>
                  </a:tcPr>
                </a:tc>
                <a:tc hMerge="1">
                  <a:txBody>
                    <a:bodyPr/>
                    <a:lstStyle/>
                    <a:p>
                      <a:endParaRPr lang="en-IN"/>
                    </a:p>
                  </a:txBody>
                  <a:tcPr/>
                </a:tc>
                <a:extLst>
                  <a:ext uri="{0D108BD9-81ED-4DB2-BD59-A6C34878D82A}">
                    <a16:rowId xmlns:a16="http://schemas.microsoft.com/office/drawing/2014/main" val="10006"/>
                  </a:ext>
                </a:extLst>
              </a:tr>
              <a:tr h="409164">
                <a:tc>
                  <a:txBody>
                    <a:bodyPr/>
                    <a:lstStyle/>
                    <a:p>
                      <a:r>
                        <a:rPr lang="en-IN" sz="2600">
                          <a:effectLst/>
                          <a:latin typeface="Open Sans" panose="020B0606030504020204"/>
                        </a:rPr>
                        <a:t>Cause of Death</a:t>
                      </a:r>
                    </a:p>
                  </a:txBody>
                  <a:tcPr marL="44868" marR="44868" marT="44871" marB="44871" anchor="ctr"/>
                </a:tc>
                <a:tc>
                  <a:txBody>
                    <a:bodyPr/>
                    <a:lstStyle/>
                    <a:p>
                      <a:pPr algn="ctr"/>
                      <a:r>
                        <a:rPr lang="en-IN" sz="2600" dirty="0">
                          <a:effectLst/>
                          <a:latin typeface="Open Sans" panose="020B0606030504020204"/>
                        </a:rPr>
                        <a:t>Per-cent of Total</a:t>
                      </a:r>
                    </a:p>
                  </a:txBody>
                  <a:tcPr marL="44868" marR="44868" marT="44871" marB="44871" anchor="ctr"/>
                </a:tc>
                <a:extLst>
                  <a:ext uri="{0D108BD9-81ED-4DB2-BD59-A6C34878D82A}">
                    <a16:rowId xmlns:a16="http://schemas.microsoft.com/office/drawing/2014/main" val="10007"/>
                  </a:ext>
                </a:extLst>
              </a:tr>
              <a:tr h="409164">
                <a:tc>
                  <a:txBody>
                    <a:bodyPr/>
                    <a:lstStyle/>
                    <a:p>
                      <a:r>
                        <a:rPr lang="en-IN" sz="2600">
                          <a:effectLst/>
                          <a:latin typeface="Open Sans" panose="020B0606030504020204"/>
                        </a:rPr>
                        <a:t>Burns</a:t>
                      </a:r>
                    </a:p>
                  </a:txBody>
                  <a:tcPr marL="44868" marR="44868" marT="44871" marB="44871" anchor="ctr"/>
                </a:tc>
                <a:tc>
                  <a:txBody>
                    <a:bodyPr/>
                    <a:lstStyle/>
                    <a:p>
                      <a:pPr algn="ctr"/>
                      <a:r>
                        <a:rPr lang="en-IN" sz="2600" dirty="0">
                          <a:effectLst/>
                          <a:latin typeface="Open Sans" panose="020B0606030504020204"/>
                        </a:rPr>
                        <a:t>95%</a:t>
                      </a:r>
                    </a:p>
                  </a:txBody>
                  <a:tcPr marL="44868" marR="44868" marT="44871" marB="44871" anchor="ctr"/>
                </a:tc>
                <a:extLst>
                  <a:ext uri="{0D108BD9-81ED-4DB2-BD59-A6C34878D82A}">
                    <a16:rowId xmlns:a16="http://schemas.microsoft.com/office/drawing/2014/main" val="10008"/>
                  </a:ext>
                </a:extLst>
              </a:tr>
              <a:tr h="409164">
                <a:tc>
                  <a:txBody>
                    <a:bodyPr/>
                    <a:lstStyle/>
                    <a:p>
                      <a:r>
                        <a:rPr lang="en-IN" sz="2600">
                          <a:effectLst/>
                          <a:latin typeface="Open Sans" panose="020B0606030504020204"/>
                        </a:rPr>
                        <a:t>Falling debris</a:t>
                      </a:r>
                    </a:p>
                  </a:txBody>
                  <a:tcPr marL="44868" marR="44868" marT="44871" marB="44871" anchor="ctr"/>
                </a:tc>
                <a:tc>
                  <a:txBody>
                    <a:bodyPr/>
                    <a:lstStyle/>
                    <a:p>
                      <a:pPr algn="ctr"/>
                      <a:r>
                        <a:rPr lang="en-IN" sz="2600" dirty="0">
                          <a:effectLst/>
                          <a:latin typeface="Open Sans" panose="020B0606030504020204"/>
                        </a:rPr>
                        <a:t>9</a:t>
                      </a:r>
                    </a:p>
                  </a:txBody>
                  <a:tcPr marL="44868" marR="44868" marT="44871" marB="44871" anchor="ctr"/>
                </a:tc>
                <a:extLst>
                  <a:ext uri="{0D108BD9-81ED-4DB2-BD59-A6C34878D82A}">
                    <a16:rowId xmlns:a16="http://schemas.microsoft.com/office/drawing/2014/main" val="10009"/>
                  </a:ext>
                </a:extLst>
              </a:tr>
              <a:tr h="409164">
                <a:tc>
                  <a:txBody>
                    <a:bodyPr/>
                    <a:lstStyle/>
                    <a:p>
                      <a:r>
                        <a:rPr lang="en-IN" sz="2600">
                          <a:effectLst/>
                          <a:latin typeface="Open Sans" panose="020B0606030504020204"/>
                        </a:rPr>
                        <a:t>Flying glass</a:t>
                      </a:r>
                    </a:p>
                  </a:txBody>
                  <a:tcPr marL="44868" marR="44868" marT="44871" marB="44871" anchor="ctr"/>
                </a:tc>
                <a:tc>
                  <a:txBody>
                    <a:bodyPr/>
                    <a:lstStyle/>
                    <a:p>
                      <a:pPr algn="ctr"/>
                      <a:r>
                        <a:rPr lang="en-IN" sz="2600" dirty="0">
                          <a:effectLst/>
                          <a:latin typeface="Open Sans" panose="020B0606030504020204"/>
                        </a:rPr>
                        <a:t>7</a:t>
                      </a:r>
                    </a:p>
                  </a:txBody>
                  <a:tcPr marL="44868" marR="44868" marT="44871" marB="44871" anchor="ctr"/>
                </a:tc>
                <a:extLst>
                  <a:ext uri="{0D108BD9-81ED-4DB2-BD59-A6C34878D82A}">
                    <a16:rowId xmlns:a16="http://schemas.microsoft.com/office/drawing/2014/main" val="10010"/>
                  </a:ext>
                </a:extLst>
              </a:tr>
              <a:tr h="409164">
                <a:tc>
                  <a:txBody>
                    <a:bodyPr/>
                    <a:lstStyle/>
                    <a:p>
                      <a:r>
                        <a:rPr lang="en-IN" sz="2600" dirty="0">
                          <a:effectLst/>
                          <a:latin typeface="Open Sans" panose="020B0606030504020204"/>
                        </a:rPr>
                        <a:t>Other</a:t>
                      </a:r>
                    </a:p>
                  </a:txBody>
                  <a:tcPr marL="44868" marR="44868" marT="44871" marB="44871" anchor="ctr"/>
                </a:tc>
                <a:tc>
                  <a:txBody>
                    <a:bodyPr/>
                    <a:lstStyle/>
                    <a:p>
                      <a:pPr algn="ctr"/>
                      <a:r>
                        <a:rPr lang="en-IN" sz="2600" dirty="0">
                          <a:effectLst/>
                          <a:latin typeface="Open Sans" panose="020B0606030504020204"/>
                        </a:rPr>
                        <a:t>7</a:t>
                      </a:r>
                    </a:p>
                  </a:txBody>
                  <a:tcPr marL="44868" marR="44868" marT="44871" marB="44871"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54138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9DB2B62-9AF2-4AD6-B3C0-ADF1AE1BD493}"/>
              </a:ext>
            </a:extLst>
          </p:cNvPr>
          <p:cNvSpPr>
            <a:spLocks noGrp="1" noChangeArrowheads="1"/>
          </p:cNvSpPr>
          <p:nvPr>
            <p:ph type="title"/>
          </p:nvPr>
        </p:nvSpPr>
        <p:spPr>
          <a:xfrm>
            <a:off x="609600" y="2057400"/>
            <a:ext cx="2819400" cy="2994025"/>
          </a:xfrm>
        </p:spPr>
        <p:txBody>
          <a:bodyPr>
            <a:normAutofit fontScale="90000"/>
          </a:bodyPr>
          <a:lstStyle/>
          <a:p>
            <a:br>
              <a:rPr lang="en-US" altLang="en-US" sz="4000" b="1" dirty="0">
                <a:solidFill>
                  <a:srgbClr val="C00000"/>
                </a:solidFill>
                <a:latin typeface="Open Sans"/>
                <a:cs typeface="Arial" panose="020B0604020202020204" pitchFamily="34" charset="0"/>
              </a:rPr>
            </a:br>
            <a:r>
              <a:rPr lang="en-US" altLang="en-US" sz="4000" b="1" dirty="0">
                <a:solidFill>
                  <a:srgbClr val="C00000"/>
                </a:solidFill>
                <a:latin typeface="Open Sans"/>
                <a:cs typeface="Arial" panose="020B0604020202020204" pitchFamily="34" charset="0"/>
              </a:rPr>
              <a:t>PERCENT MORTILITY AT VARIOUS DISTANCES</a:t>
            </a:r>
            <a:br>
              <a:rPr lang="en-US" altLang="en-US" sz="4000" b="1" dirty="0">
                <a:solidFill>
                  <a:srgbClr val="C00000"/>
                </a:solidFill>
                <a:latin typeface="Open Sans"/>
                <a:cs typeface="Arial" panose="020B0604020202020204" pitchFamily="34" charset="0"/>
              </a:rPr>
            </a:br>
            <a:endParaRPr lang="en-US" altLang="en-US" sz="4000" b="1" dirty="0">
              <a:solidFill>
                <a:srgbClr val="C00000"/>
              </a:solidFill>
              <a:latin typeface="Open Sans"/>
              <a:cs typeface="Arial" panose="020B0604020202020204" pitchFamily="34" charset="0"/>
            </a:endParaRPr>
          </a:p>
        </p:txBody>
      </p:sp>
      <p:pic>
        <p:nvPicPr>
          <p:cNvPr id="23556" name="object 4">
            <a:extLst>
              <a:ext uri="{FF2B5EF4-FFF2-40B4-BE49-F238E27FC236}">
                <a16:creationId xmlns:a16="http://schemas.microsoft.com/office/drawing/2014/main" id="{6EB50D0D-1A08-4306-8B94-B4CB6D87A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a:extLst>
              <a:ext uri="{FF2B5EF4-FFF2-40B4-BE49-F238E27FC236}">
                <a16:creationId xmlns:a16="http://schemas.microsoft.com/office/drawing/2014/main" id="{B8B22FA9-9F69-4BAB-AE1A-871066BA9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F1B82299-E618-4001-93B6-990FE7997448}"/>
              </a:ext>
            </a:extLst>
          </p:cNvPr>
          <p:cNvGraphicFramePr>
            <a:graphicFrameLocks noGrp="1"/>
          </p:cNvGraphicFramePr>
          <p:nvPr>
            <p:extLst>
              <p:ext uri="{D42A27DB-BD31-4B8C-83A1-F6EECF244321}">
                <p14:modId xmlns:p14="http://schemas.microsoft.com/office/powerpoint/2010/main" val="202336038"/>
              </p:ext>
            </p:extLst>
          </p:nvPr>
        </p:nvGraphicFramePr>
        <p:xfrm>
          <a:off x="4191000" y="1008443"/>
          <a:ext cx="7010400" cy="5628501"/>
        </p:xfrm>
        <a:graphic>
          <a:graphicData uri="http://schemas.openxmlformats.org/drawingml/2006/table">
            <a:tbl>
              <a:tblPr>
                <a:tableStyleId>{5940675A-B579-460E-94D1-54222C63F5DA}</a:tableStyleId>
              </a:tblPr>
              <a:tblGrid>
                <a:gridCol w="3724506">
                  <a:extLst>
                    <a:ext uri="{9D8B030D-6E8A-4147-A177-3AD203B41FA5}">
                      <a16:colId xmlns:a16="http://schemas.microsoft.com/office/drawing/2014/main" val="20000"/>
                    </a:ext>
                  </a:extLst>
                </a:gridCol>
                <a:gridCol w="3285894">
                  <a:extLst>
                    <a:ext uri="{9D8B030D-6E8A-4147-A177-3AD203B41FA5}">
                      <a16:colId xmlns:a16="http://schemas.microsoft.com/office/drawing/2014/main" val="20001"/>
                    </a:ext>
                  </a:extLst>
                </a:gridCol>
              </a:tblGrid>
              <a:tr h="427091">
                <a:tc gridSpan="2">
                  <a:txBody>
                    <a:bodyPr/>
                    <a:lstStyle/>
                    <a:p>
                      <a:pPr algn="ctr"/>
                      <a:r>
                        <a:rPr lang="en-IN" sz="2400" dirty="0">
                          <a:effectLst/>
                          <a:latin typeface="Open Sans" panose="020B0606030504020204"/>
                        </a:rPr>
                        <a:t>Per-Cent Mortality at Various Distances</a:t>
                      </a:r>
                    </a:p>
                  </a:txBody>
                  <a:tcPr marL="44866" marR="44866" marT="44863" marB="44863" anchor="ctr">
                    <a:solidFill>
                      <a:srgbClr val="FFFF00"/>
                    </a:solidFill>
                  </a:tcPr>
                </a:tc>
                <a:tc hMerge="1">
                  <a:txBody>
                    <a:bodyPr/>
                    <a:lstStyle/>
                    <a:p>
                      <a:endParaRPr lang="en-IN"/>
                    </a:p>
                  </a:txBody>
                  <a:tcPr/>
                </a:tc>
                <a:extLst>
                  <a:ext uri="{0D108BD9-81ED-4DB2-BD59-A6C34878D82A}">
                    <a16:rowId xmlns:a16="http://schemas.microsoft.com/office/drawing/2014/main" val="10000"/>
                  </a:ext>
                </a:extLst>
              </a:tr>
              <a:tr h="427091">
                <a:tc>
                  <a:txBody>
                    <a:bodyPr/>
                    <a:lstStyle/>
                    <a:p>
                      <a:pPr algn="ctr"/>
                      <a:r>
                        <a:rPr lang="en-IN" sz="2400" dirty="0">
                          <a:effectLst/>
                          <a:latin typeface="Open Sans" panose="020B0606030504020204"/>
                        </a:rPr>
                        <a:t>Distance from X, in feet</a:t>
                      </a:r>
                    </a:p>
                  </a:txBody>
                  <a:tcPr marL="44866" marR="44866" marT="44863" marB="44863" anchor="ctr"/>
                </a:tc>
                <a:tc>
                  <a:txBody>
                    <a:bodyPr/>
                    <a:lstStyle/>
                    <a:p>
                      <a:pPr algn="ctr"/>
                      <a:r>
                        <a:rPr lang="en-IN" sz="2400" dirty="0">
                          <a:effectLst/>
                          <a:latin typeface="Open Sans" panose="020B0606030504020204"/>
                        </a:rPr>
                        <a:t>Per-cent Mortality</a:t>
                      </a:r>
                    </a:p>
                  </a:txBody>
                  <a:tcPr marL="44866" marR="44866" marT="44863" marB="44863" anchor="ctr"/>
                </a:tc>
                <a:extLst>
                  <a:ext uri="{0D108BD9-81ED-4DB2-BD59-A6C34878D82A}">
                    <a16:rowId xmlns:a16="http://schemas.microsoft.com/office/drawing/2014/main" val="10001"/>
                  </a:ext>
                </a:extLst>
              </a:tr>
              <a:tr h="427091">
                <a:tc>
                  <a:txBody>
                    <a:bodyPr/>
                    <a:lstStyle/>
                    <a:p>
                      <a:pPr algn="ctr"/>
                      <a:r>
                        <a:rPr lang="en-IN" sz="2400" dirty="0">
                          <a:effectLst/>
                          <a:latin typeface="Open Sans" panose="020B0606030504020204"/>
                        </a:rPr>
                        <a:t>0 - 1000</a:t>
                      </a:r>
                    </a:p>
                  </a:txBody>
                  <a:tcPr marL="44866" marR="44866" marT="44863" marB="44863" anchor="ctr"/>
                </a:tc>
                <a:tc>
                  <a:txBody>
                    <a:bodyPr/>
                    <a:lstStyle/>
                    <a:p>
                      <a:pPr algn="ctr"/>
                      <a:r>
                        <a:rPr lang="en-IN" sz="2400">
                          <a:effectLst/>
                          <a:latin typeface="Open Sans" panose="020B0606030504020204"/>
                        </a:rPr>
                        <a:t>93.0%</a:t>
                      </a:r>
                    </a:p>
                  </a:txBody>
                  <a:tcPr marL="44866" marR="44866" marT="44863" marB="44863" anchor="ctr"/>
                </a:tc>
                <a:extLst>
                  <a:ext uri="{0D108BD9-81ED-4DB2-BD59-A6C34878D82A}">
                    <a16:rowId xmlns:a16="http://schemas.microsoft.com/office/drawing/2014/main" val="10002"/>
                  </a:ext>
                </a:extLst>
              </a:tr>
              <a:tr h="427091">
                <a:tc>
                  <a:txBody>
                    <a:bodyPr/>
                    <a:lstStyle/>
                    <a:p>
                      <a:pPr algn="ctr"/>
                      <a:r>
                        <a:rPr lang="en-IN" sz="2400" dirty="0">
                          <a:effectLst/>
                          <a:latin typeface="Open Sans" panose="020B0606030504020204"/>
                        </a:rPr>
                        <a:t>1000 - 2000</a:t>
                      </a:r>
                    </a:p>
                  </a:txBody>
                  <a:tcPr marL="44866" marR="44866" marT="44863" marB="44863" anchor="ctr"/>
                </a:tc>
                <a:tc>
                  <a:txBody>
                    <a:bodyPr/>
                    <a:lstStyle/>
                    <a:p>
                      <a:pPr algn="ctr"/>
                      <a:r>
                        <a:rPr lang="en-IN" sz="2400">
                          <a:effectLst/>
                          <a:latin typeface="Open Sans" panose="020B0606030504020204"/>
                        </a:rPr>
                        <a:t>92.0</a:t>
                      </a:r>
                    </a:p>
                  </a:txBody>
                  <a:tcPr marL="44866" marR="44866" marT="44863" marB="44863" anchor="ctr"/>
                </a:tc>
                <a:extLst>
                  <a:ext uri="{0D108BD9-81ED-4DB2-BD59-A6C34878D82A}">
                    <a16:rowId xmlns:a16="http://schemas.microsoft.com/office/drawing/2014/main" val="10003"/>
                  </a:ext>
                </a:extLst>
              </a:tr>
              <a:tr h="427091">
                <a:tc>
                  <a:txBody>
                    <a:bodyPr/>
                    <a:lstStyle/>
                    <a:p>
                      <a:pPr algn="ctr"/>
                      <a:r>
                        <a:rPr lang="en-IN" sz="2400" dirty="0">
                          <a:effectLst/>
                          <a:latin typeface="Open Sans" panose="020B0606030504020204"/>
                        </a:rPr>
                        <a:t>2000 - 3000</a:t>
                      </a:r>
                    </a:p>
                  </a:txBody>
                  <a:tcPr marL="44866" marR="44866" marT="44863" marB="44863" anchor="ctr"/>
                </a:tc>
                <a:tc>
                  <a:txBody>
                    <a:bodyPr/>
                    <a:lstStyle/>
                    <a:p>
                      <a:pPr algn="ctr"/>
                      <a:r>
                        <a:rPr lang="en-IN" sz="2400" dirty="0">
                          <a:effectLst/>
                          <a:latin typeface="Open Sans" panose="020B0606030504020204"/>
                        </a:rPr>
                        <a:t>86.0</a:t>
                      </a:r>
                    </a:p>
                  </a:txBody>
                  <a:tcPr marL="44866" marR="44866" marT="44863" marB="44863" anchor="ctr"/>
                </a:tc>
                <a:extLst>
                  <a:ext uri="{0D108BD9-81ED-4DB2-BD59-A6C34878D82A}">
                    <a16:rowId xmlns:a16="http://schemas.microsoft.com/office/drawing/2014/main" val="10004"/>
                  </a:ext>
                </a:extLst>
              </a:tr>
              <a:tr h="427091">
                <a:tc>
                  <a:txBody>
                    <a:bodyPr/>
                    <a:lstStyle/>
                    <a:p>
                      <a:pPr algn="ctr"/>
                      <a:r>
                        <a:rPr lang="en-IN" sz="2400">
                          <a:effectLst/>
                          <a:latin typeface="Open Sans" panose="020B0606030504020204"/>
                        </a:rPr>
                        <a:t>3000 - 4000</a:t>
                      </a:r>
                    </a:p>
                  </a:txBody>
                  <a:tcPr marL="44866" marR="44866" marT="44863" marB="44863" anchor="ctr"/>
                </a:tc>
                <a:tc>
                  <a:txBody>
                    <a:bodyPr/>
                    <a:lstStyle/>
                    <a:p>
                      <a:pPr algn="ctr"/>
                      <a:r>
                        <a:rPr lang="en-IN" sz="2400" dirty="0">
                          <a:effectLst/>
                          <a:latin typeface="Open Sans" panose="020B0606030504020204"/>
                        </a:rPr>
                        <a:t>69.0</a:t>
                      </a:r>
                    </a:p>
                  </a:txBody>
                  <a:tcPr marL="44866" marR="44866" marT="44863" marB="44863" anchor="ctr"/>
                </a:tc>
                <a:extLst>
                  <a:ext uri="{0D108BD9-81ED-4DB2-BD59-A6C34878D82A}">
                    <a16:rowId xmlns:a16="http://schemas.microsoft.com/office/drawing/2014/main" val="10005"/>
                  </a:ext>
                </a:extLst>
              </a:tr>
              <a:tr h="427091">
                <a:tc>
                  <a:txBody>
                    <a:bodyPr/>
                    <a:lstStyle/>
                    <a:p>
                      <a:pPr algn="ctr"/>
                      <a:r>
                        <a:rPr lang="en-IN" sz="2400">
                          <a:effectLst/>
                          <a:latin typeface="Open Sans" panose="020B0606030504020204"/>
                        </a:rPr>
                        <a:t>4000 - 5000</a:t>
                      </a:r>
                    </a:p>
                  </a:txBody>
                  <a:tcPr marL="44866" marR="44866" marT="44863" marB="44863" anchor="ctr"/>
                </a:tc>
                <a:tc>
                  <a:txBody>
                    <a:bodyPr/>
                    <a:lstStyle/>
                    <a:p>
                      <a:pPr algn="ctr"/>
                      <a:r>
                        <a:rPr lang="en-IN" sz="2400" dirty="0">
                          <a:effectLst/>
                          <a:latin typeface="Open Sans" panose="020B0606030504020204"/>
                        </a:rPr>
                        <a:t>49.0</a:t>
                      </a:r>
                    </a:p>
                  </a:txBody>
                  <a:tcPr marL="44866" marR="44866" marT="44863" marB="44863" anchor="ctr"/>
                </a:tc>
                <a:extLst>
                  <a:ext uri="{0D108BD9-81ED-4DB2-BD59-A6C34878D82A}">
                    <a16:rowId xmlns:a16="http://schemas.microsoft.com/office/drawing/2014/main" val="10006"/>
                  </a:ext>
                </a:extLst>
              </a:tr>
              <a:tr h="618155">
                <a:tc>
                  <a:txBody>
                    <a:bodyPr/>
                    <a:lstStyle/>
                    <a:p>
                      <a:pPr algn="ctr"/>
                      <a:r>
                        <a:rPr lang="en-IN" sz="2400">
                          <a:effectLst/>
                          <a:latin typeface="Open Sans" panose="020B0606030504020204"/>
                        </a:rPr>
                        <a:t>5000 - 6000</a:t>
                      </a:r>
                    </a:p>
                  </a:txBody>
                  <a:tcPr marL="44866" marR="44866" marT="44863" marB="44863" anchor="ctr"/>
                </a:tc>
                <a:tc>
                  <a:txBody>
                    <a:bodyPr/>
                    <a:lstStyle/>
                    <a:p>
                      <a:pPr algn="ctr"/>
                      <a:r>
                        <a:rPr lang="en-IN" sz="2400" dirty="0">
                          <a:effectLst/>
                          <a:latin typeface="Open Sans" panose="020B0606030504020204"/>
                        </a:rPr>
                        <a:t>31.5</a:t>
                      </a:r>
                    </a:p>
                  </a:txBody>
                  <a:tcPr marL="44866" marR="44866" marT="44863" marB="44863" anchor="ctr"/>
                </a:tc>
                <a:extLst>
                  <a:ext uri="{0D108BD9-81ED-4DB2-BD59-A6C34878D82A}">
                    <a16:rowId xmlns:a16="http://schemas.microsoft.com/office/drawing/2014/main" val="10007"/>
                  </a:ext>
                </a:extLst>
              </a:tr>
              <a:tr h="427091">
                <a:tc>
                  <a:txBody>
                    <a:bodyPr/>
                    <a:lstStyle/>
                    <a:p>
                      <a:pPr algn="ctr"/>
                      <a:r>
                        <a:rPr lang="en-IN" sz="2400">
                          <a:effectLst/>
                          <a:latin typeface="Open Sans" panose="020B0606030504020204"/>
                        </a:rPr>
                        <a:t>6000 - 7000</a:t>
                      </a:r>
                    </a:p>
                  </a:txBody>
                  <a:tcPr marL="44866" marR="44866" marT="44863" marB="44863" anchor="ctr"/>
                </a:tc>
                <a:tc>
                  <a:txBody>
                    <a:bodyPr/>
                    <a:lstStyle/>
                    <a:p>
                      <a:pPr algn="ctr"/>
                      <a:r>
                        <a:rPr lang="en-IN" sz="2400" dirty="0">
                          <a:effectLst/>
                          <a:latin typeface="Open Sans" panose="020B0606030504020204"/>
                        </a:rPr>
                        <a:t>12.5</a:t>
                      </a:r>
                    </a:p>
                  </a:txBody>
                  <a:tcPr marL="44866" marR="44866" marT="44863" marB="44863" anchor="ctr"/>
                </a:tc>
                <a:extLst>
                  <a:ext uri="{0D108BD9-81ED-4DB2-BD59-A6C34878D82A}">
                    <a16:rowId xmlns:a16="http://schemas.microsoft.com/office/drawing/2014/main" val="10008"/>
                  </a:ext>
                </a:extLst>
              </a:tr>
              <a:tr h="427091">
                <a:tc>
                  <a:txBody>
                    <a:bodyPr/>
                    <a:lstStyle/>
                    <a:p>
                      <a:pPr algn="ctr"/>
                      <a:r>
                        <a:rPr lang="en-IN" sz="2400">
                          <a:effectLst/>
                          <a:latin typeface="Open Sans" panose="020B0606030504020204"/>
                        </a:rPr>
                        <a:t>7000 - 8000</a:t>
                      </a:r>
                    </a:p>
                  </a:txBody>
                  <a:tcPr marL="44866" marR="44866" marT="44863" marB="44863" anchor="ctr"/>
                </a:tc>
                <a:tc>
                  <a:txBody>
                    <a:bodyPr/>
                    <a:lstStyle/>
                    <a:p>
                      <a:pPr algn="ctr"/>
                      <a:r>
                        <a:rPr lang="en-IN" sz="2400" dirty="0">
                          <a:effectLst/>
                          <a:latin typeface="Open Sans" panose="020B0606030504020204"/>
                        </a:rPr>
                        <a:t>1.3</a:t>
                      </a:r>
                    </a:p>
                  </a:txBody>
                  <a:tcPr marL="44866" marR="44866" marT="44863" marB="44863" anchor="ctr"/>
                </a:tc>
                <a:extLst>
                  <a:ext uri="{0D108BD9-81ED-4DB2-BD59-A6C34878D82A}">
                    <a16:rowId xmlns:a16="http://schemas.microsoft.com/office/drawing/2014/main" val="10009"/>
                  </a:ext>
                </a:extLst>
              </a:tr>
              <a:tr h="427091">
                <a:tc>
                  <a:txBody>
                    <a:bodyPr/>
                    <a:lstStyle/>
                    <a:p>
                      <a:pPr algn="ctr"/>
                      <a:r>
                        <a:rPr lang="en-IN" sz="2400" dirty="0">
                          <a:effectLst/>
                          <a:latin typeface="Open Sans" panose="020B0606030504020204"/>
                        </a:rPr>
                        <a:t>8000 - 9000</a:t>
                      </a:r>
                    </a:p>
                  </a:txBody>
                  <a:tcPr marL="44866" marR="44866" marT="44863" marB="44863" anchor="ctr"/>
                </a:tc>
                <a:tc>
                  <a:txBody>
                    <a:bodyPr/>
                    <a:lstStyle/>
                    <a:p>
                      <a:pPr algn="ctr"/>
                      <a:r>
                        <a:rPr lang="en-IN" sz="2400" dirty="0">
                          <a:effectLst/>
                          <a:latin typeface="Open Sans" panose="020B0606030504020204"/>
                        </a:rPr>
                        <a:t>0.5</a:t>
                      </a:r>
                    </a:p>
                  </a:txBody>
                  <a:tcPr marL="44866" marR="44866" marT="44863" marB="44863" anchor="ctr"/>
                </a:tc>
                <a:extLst>
                  <a:ext uri="{0D108BD9-81ED-4DB2-BD59-A6C34878D82A}">
                    <a16:rowId xmlns:a16="http://schemas.microsoft.com/office/drawing/2014/main" val="10010"/>
                  </a:ext>
                </a:extLst>
              </a:tr>
              <a:tr h="427091">
                <a:tc>
                  <a:txBody>
                    <a:bodyPr/>
                    <a:lstStyle/>
                    <a:p>
                      <a:pPr algn="ctr"/>
                      <a:r>
                        <a:rPr lang="en-IN" sz="2400">
                          <a:effectLst/>
                          <a:latin typeface="Open Sans" panose="020B0606030504020204"/>
                        </a:rPr>
                        <a:t>9000 - 10,000</a:t>
                      </a:r>
                    </a:p>
                  </a:txBody>
                  <a:tcPr marL="44866" marR="44866" marT="44863" marB="44863" anchor="ctr"/>
                </a:tc>
                <a:tc>
                  <a:txBody>
                    <a:bodyPr/>
                    <a:lstStyle/>
                    <a:p>
                      <a:pPr algn="ctr"/>
                      <a:r>
                        <a:rPr lang="en-IN" sz="2400" dirty="0">
                          <a:effectLst/>
                          <a:latin typeface="Open Sans" panose="020B0606030504020204"/>
                        </a:rPr>
                        <a:t>0.0</a:t>
                      </a:r>
                    </a:p>
                  </a:txBody>
                  <a:tcPr marL="44866" marR="44866" marT="44863" marB="44863"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66505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616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lnSpc>
                <a:spcPct val="120000"/>
              </a:lnSpc>
              <a:buClr>
                <a:srgbClr val="C00000"/>
              </a:buClr>
              <a:buSzPts val="3600"/>
            </a:pPr>
            <a:r>
              <a:rPr lang="en-US" altLang="en-US" sz="4000" b="1" dirty="0">
                <a:solidFill>
                  <a:srgbClr val="C00000"/>
                </a:solidFill>
                <a:latin typeface="Open sans"/>
              </a:rPr>
              <a:t>REVIEW</a:t>
            </a:r>
            <a:r>
              <a:rPr lang="en-US" altLang="en-US" sz="4000" b="1" dirty="0">
                <a:solidFill>
                  <a:srgbClr val="FFFF00"/>
                </a:solidFill>
                <a:latin typeface="Tw Cen MT" panose="020B0602020104020603" pitchFamily="34" charset="0"/>
              </a:rPr>
              <a:t> </a:t>
            </a:r>
            <a:endParaRPr lang="en-US" sz="4000" dirty="0">
              <a:latin typeface="Open Sans"/>
            </a:endParaRPr>
          </a:p>
        </p:txBody>
      </p:sp>
      <p:sp>
        <p:nvSpPr>
          <p:cNvPr id="223" name="Ensure your safety and the safety of your crew, the patient, and bystanders…"/>
          <p:cNvSpPr txBox="1"/>
          <p:nvPr/>
        </p:nvSpPr>
        <p:spPr>
          <a:xfrm>
            <a:off x="4724701" y="914400"/>
            <a:ext cx="7010099" cy="5169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indent="-457200" algn="just" eaLnBrk="0" hangingPunct="0">
              <a:lnSpc>
                <a:spcPct val="150000"/>
              </a:lnSpc>
              <a:buFont typeface="Wingdings" panose="05000000000000000000" pitchFamily="2" charset="2"/>
              <a:buChar char="ü"/>
            </a:pPr>
            <a:r>
              <a:rPr lang="en-US" altLang="en-IN" sz="2800" dirty="0">
                <a:latin typeface="Open Sans" panose="020B0606030504020204"/>
                <a:cs typeface="Arial" panose="020B0604020202020204" pitchFamily="34" charset="0"/>
              </a:rPr>
              <a:t>What is Nuclear Explosion</a:t>
            </a:r>
          </a:p>
          <a:p>
            <a:pPr marL="457200" indent="-457200" algn="just" eaLnBrk="0" hangingPunct="0">
              <a:lnSpc>
                <a:spcPct val="150000"/>
              </a:lnSpc>
              <a:buFont typeface="Wingdings" panose="05000000000000000000" pitchFamily="2" charset="2"/>
              <a:buChar char="ü"/>
            </a:pPr>
            <a:r>
              <a:rPr lang="en-US" altLang="en-US" sz="2800" dirty="0">
                <a:latin typeface="Open Sans" panose="020B0606030504020204"/>
                <a:cs typeface="Arial" panose="020B0604020202020204" pitchFamily="34" charset="0"/>
              </a:rPr>
              <a:t>Distribution of energy in Nuclear Explosion</a:t>
            </a:r>
          </a:p>
          <a:p>
            <a:pPr marL="457200" indent="-457200" algn="just" eaLnBrk="0" hangingPunct="0">
              <a:lnSpc>
                <a:spcPct val="150000"/>
              </a:lnSpc>
              <a:buFont typeface="Wingdings" panose="05000000000000000000" pitchFamily="2" charset="2"/>
              <a:buChar char="ü"/>
            </a:pPr>
            <a:r>
              <a:rPr lang="en-US" altLang="en-IN" sz="2800" dirty="0">
                <a:latin typeface="Open Sans" panose="020B0606030504020204"/>
                <a:cs typeface="Arial" panose="020B0604020202020204" pitchFamily="34" charset="0"/>
              </a:rPr>
              <a:t>Types of Nuclear Explosion</a:t>
            </a:r>
          </a:p>
          <a:p>
            <a:pPr marL="457200" indent="-457200" algn="just" eaLnBrk="0" hangingPunct="0">
              <a:lnSpc>
                <a:spcPct val="150000"/>
              </a:lnSpc>
              <a:buFont typeface="Wingdings" panose="05000000000000000000" pitchFamily="2" charset="2"/>
              <a:buChar char="ü"/>
            </a:pPr>
            <a:r>
              <a:rPr lang="en-US" altLang="en-IN" sz="2800" dirty="0">
                <a:latin typeface="Open Sans" panose="020B0606030504020204"/>
                <a:cs typeface="Arial" panose="020B0604020202020204" pitchFamily="34" charset="0"/>
              </a:rPr>
              <a:t>Effects of Nuclear Explosion</a:t>
            </a:r>
          </a:p>
          <a:p>
            <a:pPr marL="457200" indent="-457200" algn="just" eaLnBrk="0" hangingPunct="0">
              <a:lnSpc>
                <a:spcPct val="150000"/>
              </a:lnSpc>
              <a:buFont typeface="Wingdings" panose="05000000000000000000" pitchFamily="2" charset="2"/>
              <a:buChar char="ü"/>
            </a:pPr>
            <a:r>
              <a:rPr lang="en-US" altLang="en-IN" sz="2800" dirty="0">
                <a:latin typeface="Open Sans" panose="020B0606030504020204"/>
                <a:cs typeface="Arial" panose="020B0604020202020204" pitchFamily="34" charset="0"/>
              </a:rPr>
              <a:t>Effects of Nuclear Explosion  on Hiroshima &amp; Nagasaki </a:t>
            </a:r>
            <a:endParaRPr lang="en-US" altLang="en-US" sz="2800" dirty="0">
              <a:latin typeface="Open Sans" panose="020B0606030504020204"/>
              <a:cs typeface="Arial" panose="020B0604020202020204" pitchFamily="34" charset="0"/>
            </a:endParaRPr>
          </a:p>
          <a:p>
            <a:pPr marL="457200" indent="-457200" algn="just" eaLnBrk="0" hangingPunct="0">
              <a:lnSpc>
                <a:spcPct val="150000"/>
              </a:lnSpc>
              <a:buFont typeface="Wingdings" panose="05000000000000000000" pitchFamily="2" charset="2"/>
              <a:buChar char="ü"/>
            </a:pPr>
            <a:r>
              <a:rPr lang="en-US" altLang="en-IN" sz="2800" dirty="0">
                <a:latin typeface="Open Sans" panose="020B0606030504020204"/>
                <a:cs typeface="Arial" panose="020B0604020202020204" pitchFamily="34" charset="0"/>
              </a:rPr>
              <a:t>Cause of Immediate death </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228600" y="3230213"/>
            <a:ext cx="4087091"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4000" b="1" dirty="0">
                <a:solidFill>
                  <a:srgbClr val="C00000"/>
                </a:solidFill>
                <a:latin typeface="Open sans"/>
              </a:rPr>
              <a:t>ANY QUESTION? </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en-US" sz="4000" b="1" dirty="0">
                <a:solidFill>
                  <a:srgbClr val="C00000"/>
                </a:solidFill>
                <a:latin typeface="Open sans"/>
              </a:rPr>
              <a:t>EVALUATION</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lnSpc>
                <a:spcPct val="150000"/>
              </a:lnSpc>
              <a:buNone/>
            </a:pPr>
            <a:endParaRPr lang="en-US" sz="2400" dirty="0">
              <a:solidFill>
                <a:schemeClr val="tx1"/>
              </a:solidFill>
              <a:latin typeface="Open sans" panose="020B0606030504020204"/>
            </a:endParaRPr>
          </a:p>
          <a:p>
            <a:pPr>
              <a:lnSpc>
                <a:spcPct val="200000"/>
              </a:lnSpc>
            </a:pPr>
            <a:endParaRPr lang="en-GB" altLang="en-US" sz="2800" dirty="0">
              <a:solidFill>
                <a:schemeClr val="tx1"/>
              </a:solidFill>
              <a:latin typeface="Open sans" panose="020B0606030504020204"/>
              <a:cs typeface="Times New Roman" panose="02020603050405020304" pitchFamily="18" charset="0"/>
            </a:endParaRPr>
          </a:p>
          <a:p>
            <a:pPr>
              <a:lnSpc>
                <a:spcPct val="200000"/>
              </a:lnSpc>
            </a:pPr>
            <a:endParaRPr lang="en-US" sz="2800" dirty="0">
              <a:solidFill>
                <a:srgbClr val="FF0000"/>
              </a:solidFill>
              <a:latin typeface="Open sans" panose="020B0606030504020204"/>
            </a:endParaRPr>
          </a:p>
          <a:p>
            <a:pPr marL="0" indent="0">
              <a:buNone/>
            </a:pPr>
            <a:r>
              <a:rPr lang="en-US" sz="2800" dirty="0">
                <a:solidFill>
                  <a:srgbClr val="FF0000"/>
                </a:solidFill>
                <a:latin typeface="Open sans" panose="020B0606030504020204"/>
              </a:rPr>
              <a:t> </a:t>
            </a:r>
          </a:p>
          <a:p>
            <a:pPr marL="0" indent="0">
              <a:buNone/>
            </a:pPr>
            <a:r>
              <a:rPr lang="en-US" sz="2800" dirty="0">
                <a:solidFill>
                  <a:srgbClr val="FF0000"/>
                </a:solidFill>
                <a:latin typeface="Open sans" panose="020B0606030504020204"/>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
        <p:nvSpPr>
          <p:cNvPr id="2" name="Rectangle 1">
            <a:extLst>
              <a:ext uri="{FF2B5EF4-FFF2-40B4-BE49-F238E27FC236}">
                <a16:creationId xmlns:a16="http://schemas.microsoft.com/office/drawing/2014/main" id="{44A7AC0C-034C-47BC-BD4E-BB4A44FF91B2}"/>
              </a:ext>
            </a:extLst>
          </p:cNvPr>
          <p:cNvSpPr/>
          <p:nvPr/>
        </p:nvSpPr>
        <p:spPr>
          <a:xfrm>
            <a:off x="4495800" y="1278553"/>
            <a:ext cx="7010400" cy="4893647"/>
          </a:xfrm>
          <a:prstGeom prst="rect">
            <a:avLst/>
          </a:prstGeom>
        </p:spPr>
        <p:txBody>
          <a:bodyPr wrap="square">
            <a:spAutoFit/>
          </a:bodyPr>
          <a:lstStyle/>
          <a:p>
            <a:pPr>
              <a:lnSpc>
                <a:spcPct val="200000"/>
              </a:lnSpc>
            </a:pPr>
            <a:r>
              <a:rPr lang="en-GB" altLang="en-US" sz="2400" dirty="0">
                <a:latin typeface="Open Sans" panose="020B0606030504020204"/>
                <a:cs typeface="Times New Roman" panose="02020603050405020304" pitchFamily="18" charset="0"/>
              </a:rPr>
              <a:t>1. What is Surface Burst? </a:t>
            </a:r>
            <a:endParaRPr lang="en-US" altLang="en-US" sz="2400" dirty="0">
              <a:latin typeface="Open Sans" panose="020B0606030504020204"/>
              <a:cs typeface="Times New Roman" panose="02020603050405020304" pitchFamily="18" charset="0"/>
            </a:endParaRPr>
          </a:p>
          <a:p>
            <a:pPr algn="just"/>
            <a:r>
              <a:rPr lang="en-US" sz="2400" dirty="0">
                <a:solidFill>
                  <a:srgbClr val="FF0000"/>
                </a:solidFill>
                <a:latin typeface="Open Sans" panose="020B0606030504020204"/>
              </a:rPr>
              <a:t>Ans- </a:t>
            </a:r>
            <a:r>
              <a:rPr lang="en-IN" sz="2400" dirty="0">
                <a:solidFill>
                  <a:srgbClr val="FF0000"/>
                </a:solidFill>
                <a:latin typeface="Open Sans" panose="020B0606030504020204"/>
                <a:ea typeface="Times New Roman" panose="02020603050405020304" pitchFamily="18" charset="0"/>
                <a:cs typeface="Mangal" panose="02040503050203030202" pitchFamily="18" charset="0"/>
              </a:rPr>
              <a:t>A weapon is detonated on or slightly above the surface of the earth so that the fireball actually touches the land or water surface. </a:t>
            </a:r>
          </a:p>
          <a:p>
            <a:pPr algn="just"/>
            <a:endParaRPr lang="en-IN" sz="2400" dirty="0">
              <a:solidFill>
                <a:srgbClr val="FF0000"/>
              </a:solidFill>
              <a:latin typeface="Open Sans" panose="020B0606030504020204"/>
              <a:ea typeface="Times New Roman" panose="02020603050405020304" pitchFamily="18" charset="0"/>
              <a:cs typeface="Mangal" panose="02040503050203030202" pitchFamily="18" charset="0"/>
            </a:endParaRPr>
          </a:p>
          <a:p>
            <a:r>
              <a:rPr lang="en-GB" altLang="en-US" sz="2400" dirty="0">
                <a:latin typeface="Open Sans" panose="020B0606030504020204"/>
                <a:cs typeface="Times New Roman" panose="02020603050405020304" pitchFamily="18" charset="0"/>
              </a:rPr>
              <a:t>2. </a:t>
            </a:r>
            <a:r>
              <a:rPr lang="en-IN" sz="2400" dirty="0">
                <a:latin typeface="Open Sans" panose="020B0606030504020204"/>
              </a:rPr>
              <a:t>What are the effects of nuclear explosion?</a:t>
            </a:r>
          </a:p>
          <a:p>
            <a:pPr lvl="0"/>
            <a:r>
              <a:rPr lang="en-US" sz="2400" dirty="0">
                <a:solidFill>
                  <a:srgbClr val="FF0000"/>
                </a:solidFill>
                <a:latin typeface="Open Sans" panose="020B0606030504020204"/>
              </a:rPr>
              <a:t>Ans-  Flash</a:t>
            </a:r>
          </a:p>
          <a:p>
            <a:pPr lvl="0"/>
            <a:r>
              <a:rPr lang="en-US" sz="2400" dirty="0">
                <a:solidFill>
                  <a:srgbClr val="FF0000"/>
                </a:solidFill>
                <a:latin typeface="Open Sans" panose="020B0606030504020204"/>
              </a:rPr>
              <a:t>          Heat</a:t>
            </a:r>
          </a:p>
          <a:p>
            <a:pPr lvl="0"/>
            <a:r>
              <a:rPr lang="en-US" sz="2400" dirty="0">
                <a:solidFill>
                  <a:srgbClr val="FF0000"/>
                </a:solidFill>
                <a:latin typeface="Open Sans" panose="020B0606030504020204"/>
              </a:rPr>
              <a:t>          Blast</a:t>
            </a:r>
          </a:p>
          <a:p>
            <a:pPr lvl="0"/>
            <a:r>
              <a:rPr lang="en-US" sz="2400" dirty="0">
                <a:solidFill>
                  <a:srgbClr val="FF0000"/>
                </a:solidFill>
                <a:latin typeface="Open Sans" panose="020B0606030504020204"/>
              </a:rPr>
              <a:t>          Radiation</a:t>
            </a:r>
          </a:p>
          <a:p>
            <a:pPr lvl="0"/>
            <a:r>
              <a:rPr lang="en-US" sz="2400" dirty="0">
                <a:solidFill>
                  <a:srgbClr val="FF0000"/>
                </a:solidFill>
                <a:latin typeface="Open Sans" panose="020B0606030504020204"/>
              </a:rPr>
              <a:t>            (A) Initial</a:t>
            </a:r>
          </a:p>
          <a:p>
            <a:pPr lvl="0"/>
            <a:r>
              <a:rPr lang="en-US" sz="2400" dirty="0">
                <a:solidFill>
                  <a:srgbClr val="FF0000"/>
                </a:solidFill>
                <a:latin typeface="Open Sans" panose="020B0606030504020204"/>
              </a:rPr>
              <a:t>            (B) Residual</a:t>
            </a:r>
          </a:p>
        </p:txBody>
      </p:sp>
    </p:spTree>
    <p:extLst>
      <p:ext uri="{BB962C8B-B14F-4D97-AF65-F5344CB8AC3E}">
        <p14:creationId xmlns:p14="http://schemas.microsoft.com/office/powerpoint/2010/main" val="3304197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9338" y="0"/>
            <a:ext cx="12033331" cy="67800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799">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82" y="3276682"/>
            <a:ext cx="304643" cy="3046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prstTxWarp prst="textNoShape">
              <a:avLst/>
            </a:prstTxWarp>
          </a:bodyPr>
          <a:lstStyle/>
          <a:p>
            <a:endParaRPr lang="en-IN" sz="1799"/>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39</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8343" y="147381"/>
            <a:ext cx="6801763" cy="6258602"/>
          </a:xfrm>
          <a:prstGeom prst="roundRect">
            <a:avLst>
              <a:gd name="adj" fmla="val 1583"/>
            </a:avLst>
          </a:prstGeom>
          <a:solidFill>
            <a:srgbClr val="EAEAEA"/>
          </a:solidFill>
          <a:ln w="12700">
            <a:miter lim="400000"/>
          </a:ln>
        </p:spPr>
        <p:txBody>
          <a:bodyPr lIns="39123" tIns="39123" rIns="39123" bIns="39123"/>
          <a:lstStyle/>
          <a:p>
            <a:endParaRPr sz="2399">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42567" y="3230319"/>
            <a:ext cx="3722630" cy="694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23" tIns="39123" rIns="39123" bIns="39123">
            <a:spAutoFit/>
          </a:bodyPr>
          <a:lstStyle/>
          <a:p>
            <a:pPr algn="ctr"/>
            <a:r>
              <a:rPr lang="en-US" sz="3999" b="1" dirty="0">
                <a:latin typeface="Open sans"/>
              </a:rPr>
              <a:t>THANK YOU </a:t>
            </a:r>
            <a:r>
              <a:rPr lang="en-US" sz="3999"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077" y="517730"/>
            <a:ext cx="4874260" cy="5531899"/>
          </a:xfrm>
          <a:prstGeom prst="rect">
            <a:avLst/>
          </a:prstGeom>
        </p:spPr>
      </p:pic>
      <p:pic>
        <p:nvPicPr>
          <p:cNvPr id="4" name="Picture 3">
            <a:extLst>
              <a:ext uri="{FF2B5EF4-FFF2-40B4-BE49-F238E27FC236}">
                <a16:creationId xmlns:a16="http://schemas.microsoft.com/office/drawing/2014/main" id="{BAF38A39-09AC-4E09-BCBF-99279947A39C}"/>
              </a:ext>
            </a:extLst>
          </p:cNvPr>
          <p:cNvPicPr>
            <a:picLocks noChangeAspect="1"/>
          </p:cNvPicPr>
          <p:nvPr/>
        </p:nvPicPr>
        <p:blipFill>
          <a:blip r:embed="rId3"/>
          <a:stretch>
            <a:fillRect/>
          </a:stretch>
        </p:blipFill>
        <p:spPr>
          <a:xfrm>
            <a:off x="0" y="0"/>
            <a:ext cx="1747359" cy="1249794"/>
          </a:xfrm>
          <a:prstGeom prst="rect">
            <a:avLst/>
          </a:prstGeom>
          <a:noFill/>
          <a:ln>
            <a:noFill/>
          </a:ln>
        </p:spPr>
      </p:pic>
      <p:pic>
        <p:nvPicPr>
          <p:cNvPr id="7" name="Picture 6">
            <a:extLst>
              <a:ext uri="{FF2B5EF4-FFF2-40B4-BE49-F238E27FC236}">
                <a16:creationId xmlns:a16="http://schemas.microsoft.com/office/drawing/2014/main" id="{66EC03CD-87DA-BEA5-2EAE-10418C527F65}"/>
              </a:ext>
            </a:extLst>
          </p:cNvPr>
          <p:cNvPicPr>
            <a:picLocks noChangeAspect="1"/>
          </p:cNvPicPr>
          <p:nvPr/>
        </p:nvPicPr>
        <p:blipFill>
          <a:blip r:embed="rId4"/>
          <a:stretch>
            <a:fillRect/>
          </a:stretch>
        </p:blipFill>
        <p:spPr>
          <a:xfrm>
            <a:off x="10799286" y="-2576"/>
            <a:ext cx="1381285" cy="1258718"/>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09600" y="2667000"/>
            <a:ext cx="3048000" cy="11684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NUCLEAR</a:t>
            </a:r>
            <a:br>
              <a:rPr lang="en-US" altLang="en-US" sz="4000" b="1" dirty="0">
                <a:solidFill>
                  <a:srgbClr val="C00000"/>
                </a:solidFill>
                <a:latin typeface="Open Sans" panose="020B0606030504020204"/>
                <a:cs typeface="Times New Roman" panose="02020603050405020304" pitchFamily="18" charset="0"/>
              </a:rPr>
            </a:br>
            <a:r>
              <a:rPr lang="en-US" altLang="en-US" sz="4000" b="1" dirty="0">
                <a:solidFill>
                  <a:srgbClr val="C00000"/>
                </a:solidFill>
                <a:latin typeface="Open Sans" panose="020B0606030504020204"/>
                <a:cs typeface="Times New Roman" panose="02020603050405020304" pitchFamily="18" charset="0"/>
              </a:rPr>
              <a:t>EXPLOSION</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419600" y="1295400"/>
            <a:ext cx="7162800" cy="4953000"/>
          </a:xfrm>
        </p:spPr>
        <p:txBody>
          <a:bodyPr>
            <a:noAutofit/>
          </a:bodyPr>
          <a:lstStyle/>
          <a:p>
            <a:pPr marL="0" indent="179388" algn="just">
              <a:lnSpc>
                <a:spcPct val="150000"/>
              </a:lnSpc>
            </a:pPr>
            <a:r>
              <a:rPr lang="en-US" sz="2600" dirty="0">
                <a:latin typeface="Open Sans" panose="020B0606030504020204"/>
              </a:rPr>
              <a:t>Fireball grow rapidly, rises and expands.</a:t>
            </a:r>
          </a:p>
          <a:p>
            <a:pPr marL="0" indent="179388" algn="just"/>
            <a:r>
              <a:rPr lang="en-US" sz="2600" dirty="0">
                <a:latin typeface="Open Sans" panose="020B0606030504020204"/>
              </a:rPr>
              <a:t>Within a millisecond after detonation, the diameter from a 1 Megaton is 150m</a:t>
            </a:r>
          </a:p>
          <a:p>
            <a:pPr marL="0" indent="179388" algn="just"/>
            <a:r>
              <a:rPr lang="en-US" sz="2600" dirty="0">
                <a:latin typeface="Open Sans" panose="020B0606030504020204"/>
              </a:rPr>
              <a:t> Increases to max 2200m within 10 Sec, rises @ 100m/sec.</a:t>
            </a:r>
          </a:p>
          <a:p>
            <a:pPr marL="0" indent="179388" algn="just">
              <a:lnSpc>
                <a:spcPct val="150000"/>
              </a:lnSpc>
            </a:pPr>
            <a:r>
              <a:rPr lang="en-US" sz="2600" dirty="0">
                <a:latin typeface="Open Sans" panose="020B0606030504020204"/>
              </a:rPr>
              <a:t>Temp falls and condensation happens. </a:t>
            </a:r>
          </a:p>
          <a:p>
            <a:pPr marL="0" indent="179388" algn="just"/>
            <a:r>
              <a:rPr lang="en-US" sz="2600" dirty="0">
                <a:latin typeface="Open Sans" panose="020B0606030504020204"/>
              </a:rPr>
              <a:t>After 1 min – fireball cooled to such an extent that it no longer emits visible Radiation.</a:t>
            </a:r>
          </a:p>
          <a:p>
            <a:pPr marL="0" indent="179388" algn="just"/>
            <a:r>
              <a:rPr lang="en-US" sz="2600" dirty="0">
                <a:latin typeface="Open Sans" panose="020B0606030504020204"/>
              </a:rPr>
              <a:t>Explosion also creates high pr. waves (Shock/Blast wave).</a:t>
            </a: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790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09600" y="2667000"/>
            <a:ext cx="3048000" cy="11684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NUCLEAR</a:t>
            </a:r>
            <a:br>
              <a:rPr lang="en-US" altLang="en-US" sz="4000" b="1" dirty="0">
                <a:solidFill>
                  <a:srgbClr val="C00000"/>
                </a:solidFill>
                <a:latin typeface="Open Sans" panose="020B0606030504020204"/>
                <a:cs typeface="Times New Roman" panose="02020603050405020304" pitchFamily="18" charset="0"/>
              </a:rPr>
            </a:br>
            <a:r>
              <a:rPr lang="en-US" altLang="en-US" sz="4000" b="1" dirty="0">
                <a:solidFill>
                  <a:srgbClr val="C00000"/>
                </a:solidFill>
                <a:latin typeface="Open Sans" panose="020B0606030504020204"/>
                <a:cs typeface="Times New Roman" panose="02020603050405020304" pitchFamily="18" charset="0"/>
              </a:rPr>
              <a:t>EXPLOSION</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419600" y="1295400"/>
            <a:ext cx="7162800" cy="4953000"/>
          </a:xfrm>
        </p:spPr>
        <p:txBody>
          <a:bodyPr>
            <a:noAutofit/>
          </a:bodyPr>
          <a:lstStyle/>
          <a:p>
            <a:r>
              <a:rPr lang="en-US" sz="2400" dirty="0">
                <a:latin typeface="Open Sans" panose="020B0606030504020204"/>
              </a:rPr>
              <a:t>Pr. waves mov away from fireball (@10sec – 3 miles ahead of fireball</a:t>
            </a:r>
          </a:p>
          <a:p>
            <a:pPr marL="0" indent="0">
              <a:buNone/>
            </a:pPr>
            <a:r>
              <a:rPr lang="en-US" sz="2400" dirty="0">
                <a:latin typeface="Open Sans" panose="020B0606030504020204"/>
              </a:rPr>
              <a:t>    50sec – 12 miles ahead)</a:t>
            </a:r>
          </a:p>
          <a:p>
            <a:r>
              <a:rPr lang="en-US" sz="2400" dirty="0">
                <a:latin typeface="Open Sans" panose="020B0606030504020204"/>
              </a:rPr>
              <a:t> Air is compressed.</a:t>
            </a:r>
          </a:p>
          <a:p>
            <a:r>
              <a:rPr lang="en-US" sz="2400" dirty="0">
                <a:latin typeface="Open Sans" panose="020B0606030504020204"/>
              </a:rPr>
              <a:t>Shock front created.</a:t>
            </a:r>
          </a:p>
          <a:p>
            <a:r>
              <a:rPr lang="en-US" sz="2400" dirty="0">
                <a:latin typeface="Open Sans" panose="020B0606030504020204"/>
              </a:rPr>
              <a:t>Radioactive particles and gamma rays emitted.</a:t>
            </a:r>
          </a:p>
          <a:p>
            <a:r>
              <a:rPr lang="en-US" sz="2400" dirty="0">
                <a:latin typeface="Open Sans" panose="020B0606030504020204"/>
              </a:rPr>
              <a:t>Gamma rays reach long distance within no time.</a:t>
            </a:r>
          </a:p>
          <a:p>
            <a:r>
              <a:rPr lang="en-US" sz="2400" dirty="0">
                <a:latin typeface="Open Sans" panose="020B0606030504020204"/>
              </a:rPr>
              <a:t>Cloud attains its max height – 10 min, said to be stabilized</a:t>
            </a:r>
          </a:p>
          <a:p>
            <a:r>
              <a:rPr lang="en-US" sz="2400" dirty="0">
                <a:latin typeface="Open Sans" panose="020B0606030504020204"/>
              </a:rPr>
              <a:t>Cont. to grow laterally. </a:t>
            </a:r>
          </a:p>
          <a:p>
            <a:r>
              <a:rPr lang="en-US" sz="2400" dirty="0">
                <a:latin typeface="Open Sans" panose="020B0606030504020204"/>
              </a:rPr>
              <a:t>Absorbed by the atm – 1 hour or more.</a:t>
            </a: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508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09600" y="2667000"/>
            <a:ext cx="3048000" cy="11684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NUCLEAR</a:t>
            </a:r>
            <a:br>
              <a:rPr lang="en-US" altLang="en-US" sz="4000" b="1" dirty="0">
                <a:solidFill>
                  <a:srgbClr val="C00000"/>
                </a:solidFill>
                <a:latin typeface="Open Sans" panose="020B0606030504020204"/>
                <a:cs typeface="Times New Roman" panose="02020603050405020304" pitchFamily="18" charset="0"/>
              </a:rPr>
            </a:br>
            <a:r>
              <a:rPr lang="en-US" altLang="en-US" sz="4000" b="1" dirty="0">
                <a:solidFill>
                  <a:srgbClr val="C00000"/>
                </a:solidFill>
                <a:latin typeface="Open Sans" panose="020B0606030504020204"/>
                <a:cs typeface="Times New Roman" panose="02020603050405020304" pitchFamily="18" charset="0"/>
              </a:rPr>
              <a:t>EXPLOSION</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419600" y="990600"/>
            <a:ext cx="7162800" cy="5105400"/>
          </a:xfrm>
        </p:spPr>
        <p:txBody>
          <a:bodyPr>
            <a:noAutofit/>
          </a:bodyPr>
          <a:lstStyle/>
          <a:p>
            <a:pPr algn="just">
              <a:lnSpc>
                <a:spcPct val="150000"/>
              </a:lnSpc>
            </a:pPr>
            <a:r>
              <a:rPr lang="en-US" sz="2400" dirty="0">
                <a:latin typeface="Open Sans" panose="020B0606030504020204"/>
              </a:rPr>
              <a:t>Neutrons have high energy and mov faster than other products, knock off electrons - ionization around fireball.</a:t>
            </a:r>
          </a:p>
          <a:p>
            <a:pPr algn="just">
              <a:lnSpc>
                <a:spcPct val="150000"/>
              </a:lnSpc>
            </a:pPr>
            <a:r>
              <a:rPr lang="en-US" sz="2400" dirty="0">
                <a:latin typeface="Open Sans" panose="020B0606030504020204"/>
              </a:rPr>
              <a:t>Positively charged nuclei remain closer to fireball. Electrons mov away. Potential difference leads to a  high intensity short duration EM pulse (EMP).</a:t>
            </a:r>
          </a:p>
          <a:p>
            <a:pPr algn="just">
              <a:lnSpc>
                <a:spcPct val="150000"/>
              </a:lnSpc>
            </a:pPr>
            <a:r>
              <a:rPr lang="en-US" sz="2400" dirty="0">
                <a:latin typeface="Open Sans" panose="020B0606030504020204"/>
              </a:rPr>
              <a:t>Some neutrons are captured by nuclei in the atm and some by nuclei of ground surface material. Induced radioactivity. Gamma rays emitted.</a:t>
            </a: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9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09600" y="2667000"/>
            <a:ext cx="3048000" cy="11684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NUCLEAR</a:t>
            </a:r>
            <a:br>
              <a:rPr lang="en-US" altLang="en-US" sz="4000" b="1" dirty="0">
                <a:solidFill>
                  <a:srgbClr val="C00000"/>
                </a:solidFill>
                <a:latin typeface="Open Sans" panose="020B0606030504020204"/>
                <a:cs typeface="Times New Roman" panose="02020603050405020304" pitchFamily="18" charset="0"/>
              </a:rPr>
            </a:br>
            <a:r>
              <a:rPr lang="en-US" altLang="en-US" sz="4000" b="1" dirty="0">
                <a:solidFill>
                  <a:srgbClr val="C00000"/>
                </a:solidFill>
                <a:latin typeface="Open Sans" panose="020B0606030504020204"/>
                <a:cs typeface="Times New Roman" panose="02020603050405020304" pitchFamily="18" charset="0"/>
              </a:rPr>
              <a:t>EXPLOSION</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419600" y="1219200"/>
            <a:ext cx="7162800" cy="5105400"/>
          </a:xfrm>
        </p:spPr>
        <p:txBody>
          <a:bodyPr>
            <a:noAutofit/>
          </a:bodyPr>
          <a:lstStyle/>
          <a:p>
            <a:pPr algn="just">
              <a:lnSpc>
                <a:spcPct val="200000"/>
              </a:lnSpc>
            </a:pPr>
            <a:r>
              <a:rPr lang="en-US" sz="2800" dirty="0">
                <a:latin typeface="Open Sans" panose="020B0606030504020204"/>
              </a:rPr>
              <a:t>Rising fireball sucks up debris and dust. Condensed material deposits on it. </a:t>
            </a:r>
          </a:p>
          <a:p>
            <a:pPr algn="just">
              <a:lnSpc>
                <a:spcPct val="200000"/>
              </a:lnSpc>
            </a:pPr>
            <a:r>
              <a:rPr lang="en-US" sz="2800" dirty="0">
                <a:latin typeface="Open Sans" panose="020B0606030504020204"/>
              </a:rPr>
              <a:t>Radioactive dust carried to long distance and settles down slowly in the form of fallout.</a:t>
            </a: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20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09600" y="1828800"/>
            <a:ext cx="3429000" cy="24384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DISTRIBUTION OF ENERGY IN A NUCLEAR</a:t>
            </a:r>
            <a:br>
              <a:rPr lang="en-US" altLang="en-US" sz="4000" b="1" dirty="0">
                <a:solidFill>
                  <a:srgbClr val="C00000"/>
                </a:solidFill>
                <a:latin typeface="Open Sans" panose="020B0606030504020204"/>
                <a:cs typeface="Times New Roman" panose="02020603050405020304" pitchFamily="18" charset="0"/>
              </a:rPr>
            </a:br>
            <a:r>
              <a:rPr lang="en-US" altLang="en-US" sz="4000" b="1" dirty="0">
                <a:solidFill>
                  <a:srgbClr val="C00000"/>
                </a:solidFill>
                <a:latin typeface="Open Sans" panose="020B0606030504020204"/>
                <a:cs typeface="Times New Roman" panose="02020603050405020304" pitchFamily="18" charset="0"/>
              </a:rPr>
              <a:t>EXPLOSION</a:t>
            </a:r>
            <a:endParaRPr lang="en-IN" altLang="en-US" sz="4000" b="1" dirty="0">
              <a:solidFill>
                <a:srgbClr val="C00000"/>
              </a:solidFill>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2">
            <a:extLst>
              <a:ext uri="{FF2B5EF4-FFF2-40B4-BE49-F238E27FC236}">
                <a16:creationId xmlns:a16="http://schemas.microsoft.com/office/drawing/2014/main" id="{61B0C9FC-1DE1-4F1C-AA1E-03A242EB5DC3}"/>
              </a:ext>
            </a:extLst>
          </p:cNvPr>
          <p:cNvGraphicFramePr>
            <a:graphicFrameLocks/>
          </p:cNvGraphicFramePr>
          <p:nvPr>
            <p:extLst>
              <p:ext uri="{D42A27DB-BD31-4B8C-83A1-F6EECF244321}">
                <p14:modId xmlns:p14="http://schemas.microsoft.com/office/powerpoint/2010/main" val="1757843096"/>
              </p:ext>
            </p:extLst>
          </p:nvPr>
        </p:nvGraphicFramePr>
        <p:xfrm>
          <a:off x="4419600" y="1981200"/>
          <a:ext cx="3886200" cy="2438400"/>
        </p:xfrm>
        <a:graphic>
          <a:graphicData uri="http://schemas.openxmlformats.org/presentationml/2006/ole">
            <mc:AlternateContent xmlns:mc="http://schemas.openxmlformats.org/markup-compatibility/2006">
              <mc:Choice xmlns:v="urn:schemas-microsoft-com:vml" Requires="v">
                <p:oleObj name="Chart" r:id="rId4" imgW="6096075" imgH="4067089" progId="MSGraph.Chart.8">
                  <p:embed followColorScheme="full"/>
                </p:oleObj>
              </mc:Choice>
              <mc:Fallback>
                <p:oleObj name="Chart" r:id="rId4" imgW="6096075" imgH="4067089" progId="MSGraph.Chart.8">
                  <p:embed followColorScheme="full"/>
                  <p:pic>
                    <p:nvPicPr>
                      <p:cNvPr id="28674"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981200"/>
                        <a:ext cx="3886200" cy="2438400"/>
                      </a:xfrm>
                      <a:prstGeom prst="rect">
                        <a:avLst/>
                      </a:prstGeom>
                      <a:noFill/>
                      <a:ln>
                        <a:noFill/>
                      </a:ln>
                      <a:effectLst/>
                    </p:spPr>
                  </p:pic>
                </p:oleObj>
              </mc:Fallback>
            </mc:AlternateContent>
          </a:graphicData>
        </a:graphic>
      </p:graphicFrame>
      <p:pic>
        <p:nvPicPr>
          <p:cNvPr id="12" name="Picture 11">
            <a:extLst>
              <a:ext uri="{FF2B5EF4-FFF2-40B4-BE49-F238E27FC236}">
                <a16:creationId xmlns:a16="http://schemas.microsoft.com/office/drawing/2014/main" id="{71CA1223-2F23-4AF3-9CA0-33C7D3024359}"/>
              </a:ext>
            </a:extLst>
          </p:cNvPr>
          <p:cNvPicPr>
            <a:picLocks noChangeAspect="1"/>
          </p:cNvPicPr>
          <p:nvPr/>
        </p:nvPicPr>
        <p:blipFill>
          <a:blip r:embed="rId6"/>
          <a:stretch>
            <a:fillRect/>
          </a:stretch>
        </p:blipFill>
        <p:spPr>
          <a:xfrm>
            <a:off x="7924800" y="1219200"/>
            <a:ext cx="3590626" cy="4495800"/>
          </a:xfrm>
          <a:prstGeom prst="rect">
            <a:avLst/>
          </a:prstGeom>
        </p:spPr>
      </p:pic>
    </p:spTree>
    <p:extLst>
      <p:ext uri="{BB962C8B-B14F-4D97-AF65-F5344CB8AC3E}">
        <p14:creationId xmlns:p14="http://schemas.microsoft.com/office/powerpoint/2010/main" val="33972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914400" y="2413000"/>
            <a:ext cx="3048000" cy="1778000"/>
          </a:xfrm>
        </p:spPr>
        <p:txBody>
          <a:bodyPr>
            <a:normAutofit fontScale="90000"/>
          </a:bodyPr>
          <a:lstStyle/>
          <a:p>
            <a:r>
              <a:rPr lang="en-US" altLang="en-US" sz="4000" b="1" dirty="0">
                <a:solidFill>
                  <a:srgbClr val="C00000"/>
                </a:solidFill>
                <a:latin typeface="Open Sans" panose="020B0606030504020204"/>
                <a:cs typeface="Times New Roman" panose="02020603050405020304" pitchFamily="18" charset="0"/>
              </a:rPr>
              <a:t>TYPES OF NUCLEAR</a:t>
            </a:r>
            <a:br>
              <a:rPr lang="en-US" altLang="en-US" sz="4000" b="1" dirty="0">
                <a:solidFill>
                  <a:srgbClr val="C00000"/>
                </a:solidFill>
                <a:latin typeface="Open Sans" panose="020B0606030504020204"/>
                <a:cs typeface="Times New Roman" panose="02020603050405020304" pitchFamily="18" charset="0"/>
              </a:rPr>
            </a:br>
            <a:r>
              <a:rPr lang="en-US" altLang="en-US" sz="4000" b="1" dirty="0">
                <a:solidFill>
                  <a:srgbClr val="C00000"/>
                </a:solidFill>
                <a:latin typeface="Open Sans" panose="020B0606030504020204"/>
                <a:cs typeface="Times New Roman" panose="02020603050405020304" pitchFamily="18" charset="0"/>
              </a:rPr>
              <a:t>EXPLOSION</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343400" y="1219200"/>
            <a:ext cx="7162800" cy="5105400"/>
          </a:xfrm>
        </p:spPr>
        <p:txBody>
          <a:bodyPr>
            <a:noAutofit/>
          </a:bodyPr>
          <a:lstStyle/>
          <a:p>
            <a:pPr algn="just"/>
            <a:r>
              <a:rPr lang="en-US" sz="2800" dirty="0">
                <a:latin typeface="Open Sans" panose="020B0606030504020204"/>
              </a:rPr>
              <a:t>A nuclear device can be exploded or detonated in any of the following ways depending on the purpose :</a:t>
            </a:r>
          </a:p>
          <a:p>
            <a:pPr marL="447675" indent="268288" algn="just">
              <a:lnSpc>
                <a:spcPct val="150000"/>
              </a:lnSpc>
            </a:pPr>
            <a:r>
              <a:rPr lang="en-US" sz="2800" dirty="0">
                <a:latin typeface="Open Sans" panose="020B0606030504020204"/>
              </a:rPr>
              <a:t>Air burst </a:t>
            </a:r>
          </a:p>
          <a:p>
            <a:pPr marL="447675" indent="268288" algn="just">
              <a:lnSpc>
                <a:spcPct val="150000"/>
              </a:lnSpc>
            </a:pPr>
            <a:r>
              <a:rPr lang="en-US" sz="2800" dirty="0">
                <a:latin typeface="Open Sans" panose="020B0606030504020204"/>
              </a:rPr>
              <a:t>High altitude burst </a:t>
            </a:r>
          </a:p>
          <a:p>
            <a:pPr marL="447675" indent="268288" algn="just">
              <a:lnSpc>
                <a:spcPct val="150000"/>
              </a:lnSpc>
            </a:pPr>
            <a:r>
              <a:rPr lang="en-US" sz="2800" dirty="0">
                <a:latin typeface="Open Sans" panose="020B0606030504020204"/>
              </a:rPr>
              <a:t>Underwater burst</a:t>
            </a:r>
          </a:p>
          <a:p>
            <a:pPr marL="447675" indent="268288" algn="just">
              <a:lnSpc>
                <a:spcPct val="150000"/>
              </a:lnSpc>
            </a:pPr>
            <a:r>
              <a:rPr lang="en-US" sz="2800" dirty="0">
                <a:latin typeface="Open Sans" panose="020B0606030504020204"/>
              </a:rPr>
              <a:t>Underground burst </a:t>
            </a:r>
          </a:p>
          <a:p>
            <a:pPr marL="447675" indent="268288" algn="just">
              <a:lnSpc>
                <a:spcPct val="150000"/>
              </a:lnSpc>
            </a:pPr>
            <a:r>
              <a:rPr lang="en-US" sz="2800" dirty="0">
                <a:latin typeface="Open Sans" panose="020B0606030504020204"/>
              </a:rPr>
              <a:t>Surface burst </a:t>
            </a: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782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1863</Words>
  <Application>Microsoft Office PowerPoint</Application>
  <PresentationFormat>Widescreen</PresentationFormat>
  <Paragraphs>293</Paragraphs>
  <Slides>39</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2" baseType="lpstr">
      <vt:lpstr>Arial</vt:lpstr>
      <vt:lpstr>Calibri</vt:lpstr>
      <vt:lpstr>Noto Sans Symbols</vt:lpstr>
      <vt:lpstr>Open Sans</vt:lpstr>
      <vt:lpstr>Open Sans</vt:lpstr>
      <vt:lpstr>Open Sans SemiBold</vt:lpstr>
      <vt:lpstr>Times New Roman</vt:lpstr>
      <vt:lpstr>Tw Cen MT</vt:lpstr>
      <vt:lpstr>Wingdings</vt:lpstr>
      <vt:lpstr>Wingdings 2</vt:lpstr>
      <vt:lpstr>Office Theme</vt:lpstr>
      <vt:lpstr>2_Office Theme</vt:lpstr>
      <vt:lpstr>Chart</vt:lpstr>
      <vt:lpstr>PowerPoint Presentation</vt:lpstr>
      <vt:lpstr>PowerPoint Presentation</vt:lpstr>
      <vt:lpstr>NUCLEAR EXPLOSION</vt:lpstr>
      <vt:lpstr>NUCLEAR EXPLOSION</vt:lpstr>
      <vt:lpstr>NUCLEAR EXPLOSION</vt:lpstr>
      <vt:lpstr>NUCLEAR EXPLOSION</vt:lpstr>
      <vt:lpstr>NUCLEAR EXPLOSION</vt:lpstr>
      <vt:lpstr>DISTRIBUTION OF ENERGY IN A NUCLEAR EXPLOSION</vt:lpstr>
      <vt:lpstr>TYPES OF NUCLEAR EXPLOSION</vt:lpstr>
      <vt:lpstr>AIR BURST</vt:lpstr>
      <vt:lpstr>AIR BURST</vt:lpstr>
      <vt:lpstr>HIGH ALTITUDE BURST</vt:lpstr>
      <vt:lpstr>HIGH ALTITUDE BURST</vt:lpstr>
      <vt:lpstr>SURFACE BURST</vt:lpstr>
      <vt:lpstr>SURFACE BURST</vt:lpstr>
      <vt:lpstr>UNDERGROUND BURST</vt:lpstr>
      <vt:lpstr>UNDERGROUND BURST</vt:lpstr>
      <vt:lpstr>EFFECTS OF NUCLEAR EXPLOSION</vt:lpstr>
      <vt:lpstr>FLASH EFFECTS</vt:lpstr>
      <vt:lpstr>HEAT  OR THERMAL RADIATION</vt:lpstr>
      <vt:lpstr>BLAST</vt:lpstr>
      <vt:lpstr>BLAST AND SHOCK WAVE EFFECTS</vt:lpstr>
      <vt:lpstr>NUCLEAR RADIATION</vt:lpstr>
      <vt:lpstr>NUCLEAR RADIATION</vt:lpstr>
      <vt:lpstr>RADIATION EFFECTS</vt:lpstr>
      <vt:lpstr>RADIATION EFFECTS</vt:lpstr>
      <vt:lpstr>HIROSHIMA</vt:lpstr>
      <vt:lpstr>EFFECTS  ON HIROSHIMA</vt:lpstr>
      <vt:lpstr>EFFECTS  ON HIROSHIMA</vt:lpstr>
      <vt:lpstr>NAGASAKI</vt:lpstr>
      <vt:lpstr>EFFECTS  ON NAGASAKI</vt:lpstr>
      <vt:lpstr>EFFECTS ON NAGASAKI</vt:lpstr>
      <vt:lpstr> RADIATION EFFECTS </vt:lpstr>
      <vt:lpstr> CAUSE OF IMMEDIATE DEATHS </vt:lpstr>
      <vt:lpstr> PERCENT MORTILITY AT VARIOUS DISTANCES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Rashpal singh</dc:creator>
  <cp:lastModifiedBy>NDRF ACADEMY</cp:lastModifiedBy>
  <cp:revision>121</cp:revision>
  <dcterms:created xsi:type="dcterms:W3CDTF">2006-08-16T00:00:00Z</dcterms:created>
  <dcterms:modified xsi:type="dcterms:W3CDTF">2025-12-31T11:05:18Z</dcterms:modified>
</cp:coreProperties>
</file>