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1188" r:id="rId3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48B65A-95F7-4F42-BB03-F8156DE5E44F}" v="2" dt="2026-01-07T12:21:28.995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169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DRF ACADEMY" userId="4cebfd5606abfb1b" providerId="LiveId" clId="{0E945188-966B-4235-8D1D-55F65228EBDE}"/>
    <pc:docChg chg="addSld delSld modSld modMainMaster">
      <pc:chgData name="NDRF ACADEMY" userId="4cebfd5606abfb1b" providerId="LiveId" clId="{0E945188-966B-4235-8D1D-55F65228EBDE}" dt="2026-01-07T12:21:28.995" v="3"/>
      <pc:docMkLst>
        <pc:docMk/>
      </pc:docMkLst>
      <pc:sldChg chg="del">
        <pc:chgData name="NDRF ACADEMY" userId="4cebfd5606abfb1b" providerId="LiveId" clId="{0E945188-966B-4235-8D1D-55F65228EBDE}" dt="2026-01-07T12:21:20.180" v="2" actId="47"/>
        <pc:sldMkLst>
          <pc:docMk/>
          <pc:sldMk cId="0" sldId="290"/>
        </pc:sldMkLst>
      </pc:sldChg>
      <pc:sldChg chg="add del">
        <pc:chgData name="NDRF ACADEMY" userId="4cebfd5606abfb1b" providerId="LiveId" clId="{0E945188-966B-4235-8D1D-55F65228EBDE}" dt="2026-01-07T12:21:18.131" v="1"/>
        <pc:sldMkLst>
          <pc:docMk/>
          <pc:sldMk cId="1708063356" sldId="1188"/>
        </pc:sldMkLst>
      </pc:sldChg>
      <pc:sldMasterChg chg="delSldLayout modSldLayout">
        <pc:chgData name="NDRF ACADEMY" userId="4cebfd5606abfb1b" providerId="LiveId" clId="{0E945188-966B-4235-8D1D-55F65228EBDE}" dt="2026-01-07T12:21:28.995" v="3"/>
        <pc:sldMasterMkLst>
          <pc:docMk/>
          <pc:sldMasterMk cId="0" sldId="2147483648"/>
        </pc:sldMasterMkLst>
        <pc:sldLayoutChg chg="del">
          <pc:chgData name="NDRF ACADEMY" userId="4cebfd5606abfb1b" providerId="LiveId" clId="{0E945188-966B-4235-8D1D-55F65228EBDE}" dt="2026-01-07T12:21:20.180" v="2" actId="47"/>
          <pc:sldLayoutMkLst>
            <pc:docMk/>
            <pc:sldMasterMk cId="0" sldId="2147483648"/>
            <pc:sldLayoutMk cId="0" sldId="2147483652"/>
          </pc:sldLayoutMkLst>
        </pc:sldLayoutChg>
        <pc:sldLayoutChg chg="del">
          <pc:chgData name="NDRF ACADEMY" userId="4cebfd5606abfb1b" providerId="LiveId" clId="{0E945188-966B-4235-8D1D-55F65228EBDE}" dt="2026-01-07T12:21:15.449" v="0" actId="47"/>
          <pc:sldLayoutMkLst>
            <pc:docMk/>
            <pc:sldMasterMk cId="0" sldId="2147483648"/>
            <pc:sldLayoutMk cId="270619939" sldId="2147483656"/>
          </pc:sldLayoutMkLst>
        </pc:sldLayoutChg>
        <pc:sldLayoutChg chg="setBg">
          <pc:chgData name="NDRF ACADEMY" userId="4cebfd5606abfb1b" providerId="LiveId" clId="{0E945188-966B-4235-8D1D-55F65228EBDE}" dt="2026-01-07T12:21:28.995" v="3"/>
          <pc:sldLayoutMkLst>
            <pc:docMk/>
            <pc:sldMasterMk cId="0" sldId="2147483648"/>
            <pc:sldLayoutMk cId="2755008343" sldId="2147483656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112562"/>
          <c:y val="7.3849100000000001E-2"/>
          <c:w val="0.88243799999999994"/>
          <c:h val="0.679274000000000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Supervivencia (%)</c:v>
                </c:pt>
              </c:strCache>
            </c:strRef>
          </c:tx>
          <c:spPr>
            <a:ln w="25400" cap="flat">
              <a:solidFill>
                <a:srgbClr val="881920"/>
              </a:solidFill>
              <a:prstDash val="solid"/>
              <a:round/>
            </a:ln>
            <a:effectLst/>
          </c:spPr>
          <c:marker>
            <c:symbol val="circle"/>
            <c:size val="18"/>
            <c:spPr>
              <a:solidFill>
                <a:srgbClr val="881920"/>
              </a:solidFill>
              <a:ln w="25400" cap="flat">
                <a:solidFill>
                  <a:srgbClr val="881920"/>
                </a:solidFill>
                <a:prstDash val="solid"/>
                <a:round/>
              </a:ln>
              <a:effectLst/>
            </c:spPr>
          </c:marker>
          <c:dLbls>
            <c:numFmt formatCode="0.#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 b="0" i="0" u="none" strike="noStrike">
                    <a:solidFill>
                      <a:srgbClr val="881920"/>
                    </a:solidFill>
                    <a:latin typeface="Open Sans Semibold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0.5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  <c:pt idx="4">
                  <c:v>96</c:v>
                </c:pt>
                <c:pt idx="5">
                  <c:v>120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91</c:v>
                </c:pt>
                <c:pt idx="1">
                  <c:v>81</c:v>
                </c:pt>
                <c:pt idx="2">
                  <c:v>36.700000000000003</c:v>
                </c:pt>
                <c:pt idx="3">
                  <c:v>33.700000000000003</c:v>
                </c:pt>
                <c:pt idx="4">
                  <c:v>19</c:v>
                </c:pt>
                <c:pt idx="5">
                  <c:v>7.4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C35-4E04-B8AC-547505B224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4734552"/>
        <c:axId val="2094734553"/>
      </c:lineChart>
      <c:catAx>
        <c:axId val="2094734552"/>
        <c:scaling>
          <c:orientation val="minMax"/>
        </c:scaling>
        <c:delete val="0"/>
        <c:axPos val="b"/>
        <c:majorGridlines>
          <c:spPr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c:spPr>
        </c:majorGridlines>
        <c:title>
          <c:tx>
            <c:rich>
              <a:bodyPr rot="0"/>
              <a:lstStyle/>
              <a:p>
                <a:pPr>
                  <a:defRPr sz="4200" b="0" i="0" u="none" strike="noStrike">
                    <a:solidFill>
                      <a:srgbClr val="000000"/>
                    </a:solidFill>
                    <a:latin typeface="Open Sans Semibold"/>
                  </a:defRPr>
                </a:pPr>
                <a:r>
                  <a:rPr lang="en-US" sz="4200" b="0" i="0" u="none" strike="noStrike">
                    <a:solidFill>
                      <a:srgbClr val="000000"/>
                    </a:solidFill>
                    <a:latin typeface="Open Sans Semibold"/>
                  </a:rPr>
                  <a:t>Time Elapsed (Hours)</a:t>
                </a:r>
              </a:p>
            </c:rich>
          </c:tx>
          <c:overlay val="1"/>
        </c:title>
        <c:numFmt formatCode="General" sourceLinked="0"/>
        <c:majorTickMark val="out"/>
        <c:minorTickMark val="none"/>
        <c:tickLblPos val="low"/>
        <c:spPr>
          <a:ln w="12700" cap="flat">
            <a:noFill/>
            <a:miter lim="400000"/>
          </a:ln>
        </c:spPr>
        <c:txPr>
          <a:bodyPr rot="0"/>
          <a:lstStyle/>
          <a:p>
            <a:pPr>
              <a:defRPr sz="3600" b="0" i="0" u="none" strike="noStrike">
                <a:solidFill>
                  <a:srgbClr val="000000"/>
                </a:solidFill>
                <a:latin typeface="Open Sans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</c:scaling>
        <c:delete val="0"/>
        <c:axPos val="l"/>
        <c:title>
          <c:tx>
            <c:rich>
              <a:bodyPr rot="-5400000"/>
              <a:lstStyle/>
              <a:p>
                <a:pPr>
                  <a:defRPr sz="4200" b="0" i="0" u="none" strike="noStrike">
                    <a:solidFill>
                      <a:srgbClr val="000000"/>
                    </a:solidFill>
                    <a:latin typeface="Open Sans Semibold"/>
                  </a:defRPr>
                </a:pPr>
                <a:r>
                  <a:rPr lang="en-US" sz="4200" b="0" i="0" u="none" strike="noStrike">
                    <a:solidFill>
                      <a:srgbClr val="000000"/>
                    </a:solidFill>
                    <a:latin typeface="Open Sans Semibold"/>
                  </a:rPr>
                  <a:t>Survival Rate  (%)</a:t>
                </a:r>
              </a:p>
            </c:rich>
          </c:tx>
          <c:overlay val="1"/>
        </c:title>
        <c:numFmt formatCode="0.#" sourceLinked="0"/>
        <c:majorTickMark val="out"/>
        <c:minorTickMark val="none"/>
        <c:tickLblPos val="nextTo"/>
        <c:spPr>
          <a:ln w="12700" cap="flat">
            <a:noFill/>
            <a:miter lim="400000"/>
          </a:ln>
        </c:spPr>
        <c:txPr>
          <a:bodyPr rot="0"/>
          <a:lstStyle/>
          <a:p>
            <a:pPr>
              <a:defRPr sz="3600" b="0" i="0" u="none" strike="noStrike">
                <a:solidFill>
                  <a:srgbClr val="000000"/>
                </a:solidFill>
                <a:latin typeface="Open Sans"/>
              </a:defRPr>
            </a:pPr>
            <a:endParaRPr lang="en-US"/>
          </a:p>
        </c:txPr>
        <c:crossAx val="2094734552"/>
        <c:crosses val="autoZero"/>
        <c:crossBetween val="between"/>
        <c:majorUnit val="25"/>
        <c:minorUnit val="12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1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" name="PPT 6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6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69123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2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" name="PPT 6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6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69123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3">
    <p:bg>
      <p:bgPr>
        <a:solidFill>
          <a:srgbClr val="881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3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8851571" y="12177503"/>
            <a:ext cx="508300" cy="502197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l" defTabSz="1662545">
              <a:defRPr sz="2400">
                <a:solidFill>
                  <a:srgbClr val="FFFFFF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54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1" descr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66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6728844" y="12343369"/>
            <a:ext cx="746356" cy="738662"/>
          </a:xfrm>
        </p:spPr>
        <p:txBody>
          <a:bodyPr/>
          <a:lstStyle/>
          <a:p>
            <a:fld id="{68AED0BF-B613-4EA2-A21D-6A60A5241C27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008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127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 defTabSz="2438400">
              <a:defRPr sz="3200">
                <a:latin typeface="HelveticaNeueLT Std Lt"/>
                <a:ea typeface="HelveticaNeueLT Std Lt"/>
                <a:cs typeface="HelveticaNeueLT Std Lt"/>
                <a:sym typeface="HelveticaNeueLT Std L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</p:sldLayoutIdLst>
  <p:transition spd="med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firefighters-went-rescue-fire-from-chimney.jpg" descr="firefighters-went-rescue-fire-from-chimney.jpg"/>
          <p:cNvPicPr>
            <a:picLocks noChangeAspect="1"/>
          </p:cNvPicPr>
          <p:nvPr/>
        </p:nvPicPr>
        <p:blipFill>
          <a:blip r:embed="rId2"/>
          <a:srcRect t="25746"/>
          <a:stretch>
            <a:fillRect/>
          </a:stretch>
        </p:blipFill>
        <p:spPr>
          <a:xfrm>
            <a:off x="-8923" y="-105312"/>
            <a:ext cx="24401846" cy="12076471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87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8" name="PPT 6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6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89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</a:t>
            </a:fld>
            <a:endParaRPr/>
          </a:p>
        </p:txBody>
      </p:sp>
      <p:sp>
        <p:nvSpPr>
          <p:cNvPr id="91" name="Rectangle"/>
          <p:cNvSpPr/>
          <p:nvPr/>
        </p:nvSpPr>
        <p:spPr>
          <a:xfrm>
            <a:off x="-26795359" y="-101600"/>
            <a:ext cx="24384001" cy="13716001"/>
          </a:xfrm>
          <a:prstGeom prst="rect">
            <a:avLst/>
          </a:prstGeom>
          <a:solidFill>
            <a:srgbClr val="535353">
              <a:alpha val="4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92" name="Image" descr="Image"/>
          <p:cNvPicPr>
            <a:picLocks noChangeAspect="1"/>
          </p:cNvPicPr>
          <p:nvPr/>
        </p:nvPicPr>
        <p:blipFill>
          <a:blip r:embed="rId3">
            <a:alphaModFix amt="80000"/>
          </a:blip>
          <a:srcRect l="50481"/>
          <a:stretch>
            <a:fillRect/>
          </a:stretch>
        </p:blipFill>
        <p:spPr>
          <a:xfrm>
            <a:off x="-5524135" y="3487330"/>
            <a:ext cx="17330410" cy="3775145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CSSR-logo-white-01.png" descr="CSSR-logo-white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02931" y="-521984"/>
            <a:ext cx="7583187" cy="5360976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Shape"/>
          <p:cNvSpPr/>
          <p:nvPr/>
        </p:nvSpPr>
        <p:spPr>
          <a:xfrm flipH="1">
            <a:off x="0" y="11193859"/>
            <a:ext cx="24384000" cy="25221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95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5254" y="11359894"/>
            <a:ext cx="7291578" cy="2139271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LESSON 6…"/>
          <p:cNvSpPr txBox="1"/>
          <p:nvPr/>
        </p:nvSpPr>
        <p:spPr>
          <a:xfrm>
            <a:off x="1200259" y="3829124"/>
            <a:ext cx="9439975" cy="315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LESSON 6</a:t>
            </a:r>
          </a:p>
          <a:p>
            <a:pPr defTabSz="2438400">
              <a:lnSpc>
                <a:spcPct val="80000"/>
              </a:lnSpc>
              <a:spcBef>
                <a:spcPts val="1000"/>
              </a:spcBef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Search and Location Techniques</a:t>
            </a:r>
          </a:p>
        </p:txBody>
      </p:sp>
      <p:grpSp>
        <p:nvGrpSpPr>
          <p:cNvPr id="99" name="Group"/>
          <p:cNvGrpSpPr/>
          <p:nvPr/>
        </p:nvGrpSpPr>
        <p:grpSpPr>
          <a:xfrm>
            <a:off x="21539200" y="12813338"/>
            <a:ext cx="1879600" cy="902663"/>
            <a:chOff x="0" y="0"/>
            <a:chExt cx="1879600" cy="902661"/>
          </a:xfrm>
        </p:grpSpPr>
        <p:sp>
          <p:nvSpPr>
            <p:cNvPr id="97" name="PPT 6-1"/>
            <p:cNvSpPr txBox="1"/>
            <p:nvPr/>
          </p:nvSpPr>
          <p:spPr>
            <a:xfrm>
              <a:off x="177346" y="0"/>
              <a:ext cx="1524908" cy="6772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78283" tIns="78283" rIns="78283" bIns="78283" numCol="1" anchor="t">
              <a:spAutoFit/>
            </a:bodyPr>
            <a:lstStyle>
              <a:lvl1pPr algn="ctr" defTabSz="2438400">
                <a:spcBef>
                  <a:spcPts val="600"/>
                </a:spcBef>
                <a:defRPr sz="3000" b="1">
                  <a:solidFill>
                    <a:srgbClr val="535353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>
                <a:defRPr b="0"/>
              </a:pPr>
              <a:r>
                <a:rPr b="1"/>
                <a:t>PPT 6-1</a:t>
              </a:r>
            </a:p>
          </p:txBody>
        </p:sp>
        <p:sp>
          <p:nvSpPr>
            <p:cNvPr id="98" name="Rectangle"/>
            <p:cNvSpPr/>
            <p:nvPr/>
          </p:nvSpPr>
          <p:spPr>
            <a:xfrm>
              <a:off x="0" y="699461"/>
              <a:ext cx="1879600" cy="203201"/>
            </a:xfrm>
            <a:prstGeom prst="rect">
              <a:avLst/>
            </a:prstGeom>
            <a:solidFill>
              <a:srgbClr val="C00000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02" name="Group"/>
          <p:cNvGrpSpPr/>
          <p:nvPr/>
        </p:nvGrpSpPr>
        <p:grpSpPr>
          <a:xfrm>
            <a:off x="10804095" y="11401302"/>
            <a:ext cx="4693358" cy="2183455"/>
            <a:chOff x="0" y="0"/>
            <a:chExt cx="4693356" cy="2183453"/>
          </a:xfrm>
        </p:grpSpPr>
        <p:pic>
          <p:nvPicPr>
            <p:cNvPr id="100" name="NDMA India.png" descr="NDMA India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88518"/>
              <a:ext cx="1917899" cy="1917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1" name="NDRF India.jpeg" descr="NDRF India.jpe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09903" y="0"/>
              <a:ext cx="2183454" cy="21834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3" name="Photo Credit: Freepik"/>
          <p:cNvSpPr txBox="1"/>
          <p:nvPr/>
        </p:nvSpPr>
        <p:spPr>
          <a:xfrm rot="16200000">
            <a:off x="-844613" y="9589983"/>
            <a:ext cx="2404593" cy="461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>
              <a:defRPr sz="1800">
                <a:solidFill>
                  <a:srgbClr val="DDDDD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Photo Credit: Freepik</a:t>
            </a:r>
          </a:p>
        </p:txBody>
      </p:sp>
      <p:pic>
        <p:nvPicPr>
          <p:cNvPr id="21" name="Picture 20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-36727"/>
            <a:ext cx="2159001" cy="118955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-50565"/>
            <a:ext cx="1833282" cy="1301615"/>
          </a:xfrm>
          <a:prstGeom prst="rect">
            <a:avLst/>
          </a:prstGeom>
        </p:spPr>
      </p:pic>
      <p:sp>
        <p:nvSpPr>
          <p:cNvPr id="4" name="Duties of…">
            <a:extLst>
              <a:ext uri="{FF2B5EF4-FFF2-40B4-BE49-F238E27FC236}">
                <a16:creationId xmlns:a16="http://schemas.microsoft.com/office/drawing/2014/main" id="{29C9E8ED-1581-3490-22C3-804F357E150A}"/>
              </a:ext>
            </a:extLst>
          </p:cNvPr>
          <p:cNvSpPr txBox="1"/>
          <p:nvPr/>
        </p:nvSpPr>
        <p:spPr>
          <a:xfrm>
            <a:off x="14671528" y="11590772"/>
            <a:ext cx="9712472" cy="835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4" tIns="78284" rIns="78284" bIns="78284">
            <a:spAutoFit/>
          </a:bodyPr>
          <a:lstStyle/>
          <a:p>
            <a:pPr algn="ctr"/>
            <a:r>
              <a:rPr lang="en-US" sz="4400" b="1" dirty="0">
                <a:latin typeface="Open sans"/>
              </a:rPr>
              <a:t>Presented By:- Sohel Lakhani. DC</a:t>
            </a:r>
            <a:endParaRPr lang="en-US" sz="4400" dirty="0">
              <a:latin typeface="Open sans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35% victims…"/>
          <p:cNvSpPr txBox="1">
            <a:spLocks noGrp="1"/>
          </p:cNvSpPr>
          <p:nvPr>
            <p:ph type="body" sz="quarter" idx="4294967295"/>
          </p:nvPr>
        </p:nvSpPr>
        <p:spPr>
          <a:xfrm>
            <a:off x="1144986" y="5850095"/>
            <a:ext cx="6397907" cy="2557661"/>
          </a:xfrm>
          <a:prstGeom prst="rect">
            <a:avLst/>
          </a:prstGeom>
        </p:spPr>
        <p:txBody>
          <a:bodyPr lIns="89235" tIns="89235" rIns="89235" bIns="89235" anchor="t"/>
          <a:lstStyle/>
          <a:p>
            <a:pPr defTabSz="1896340">
              <a:spcBef>
                <a:spcPts val="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i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>
                <a:latin typeface="Open Sans"/>
              </a:rPr>
              <a:t>35% victims </a:t>
            </a:r>
          </a:p>
          <a:p>
            <a:pPr defTabSz="1896340">
              <a:spcBef>
                <a:spcPts val="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i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>
                <a:latin typeface="Open Sans"/>
              </a:rPr>
              <a:t>lightly trapped</a:t>
            </a:r>
          </a:p>
        </p:txBody>
      </p:sp>
      <p:sp>
        <p:nvSpPr>
          <p:cNvPr id="193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PEER | CSSR | INDIA</a:t>
            </a:r>
          </a:p>
        </p:txBody>
      </p:sp>
      <p:sp>
        <p:nvSpPr>
          <p:cNvPr id="19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95" name="PPT 6 -"/>
          <p:cNvSpPr txBox="1"/>
          <p:nvPr/>
        </p:nvSpPr>
        <p:spPr>
          <a:xfrm>
            <a:off x="21484613" y="12813338"/>
            <a:ext cx="1455374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>
                <a:latin typeface="Open Sans"/>
              </a:rPr>
              <a:t>PPT 6</a:t>
            </a:r>
            <a:r>
              <a:rPr b="1" spc="-59">
                <a:latin typeface="Open Sans"/>
              </a:rPr>
              <a:t> </a:t>
            </a:r>
            <a:r>
              <a:rPr b="1">
                <a:latin typeface="Open Sans"/>
              </a:rPr>
              <a:t>-</a:t>
            </a:r>
          </a:p>
        </p:txBody>
      </p:sp>
      <p:sp>
        <p:nvSpPr>
          <p:cNvPr id="19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9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78985" y="12813338"/>
            <a:ext cx="584494" cy="61976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10</a:t>
            </a:fld>
            <a:endParaRPr/>
          </a:p>
        </p:txBody>
      </p:sp>
      <p:pic>
        <p:nvPicPr>
          <p:cNvPr id="198" name="Drawing2" descr="Drawing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5797" y="1143000"/>
            <a:ext cx="12895088" cy="1143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52918"/>
            <a:ext cx="2159001" cy="11895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39080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PEER | CSSR | INDIA</a:t>
            </a:r>
          </a:p>
        </p:txBody>
      </p:sp>
      <p:sp>
        <p:nvSpPr>
          <p:cNvPr id="201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202" name="PPT 6 -"/>
          <p:cNvSpPr txBox="1"/>
          <p:nvPr/>
        </p:nvSpPr>
        <p:spPr>
          <a:xfrm>
            <a:off x="21484613" y="12813338"/>
            <a:ext cx="1455374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>
                <a:latin typeface="Open Sans"/>
              </a:rPr>
              <a:t>PPT 6</a:t>
            </a:r>
            <a:r>
              <a:rPr b="1" spc="-59">
                <a:latin typeface="Open Sans"/>
              </a:rPr>
              <a:t> </a:t>
            </a:r>
            <a:r>
              <a:rPr b="1">
                <a:latin typeface="Open Sans"/>
              </a:rPr>
              <a:t>-</a:t>
            </a:r>
          </a:p>
        </p:txBody>
      </p:sp>
      <p:sp>
        <p:nvSpPr>
          <p:cNvPr id="203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20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78985" y="12813338"/>
            <a:ext cx="584494" cy="61976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11</a:t>
            </a:fld>
            <a:endParaRPr/>
          </a:p>
        </p:txBody>
      </p:sp>
      <p:pic>
        <p:nvPicPr>
          <p:cNvPr id="205" name="Drawing1" descr="Drawing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5527" y="707546"/>
            <a:ext cx="14049366" cy="12030344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50% victims…"/>
          <p:cNvSpPr txBox="1"/>
          <p:nvPr/>
        </p:nvSpPr>
        <p:spPr>
          <a:xfrm>
            <a:off x="1144986" y="5850095"/>
            <a:ext cx="6397907" cy="2557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9235" tIns="89235" rIns="89235" bIns="89235">
            <a:normAutofit/>
          </a:bodyPr>
          <a:lstStyle/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>
                <a:latin typeface="Open Sans"/>
              </a:rPr>
              <a:t>50% victims 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>
                <a:latin typeface="Open Sans"/>
              </a:rPr>
              <a:t>on surface</a:t>
            </a:r>
          </a:p>
        </p:txBody>
      </p:sp>
      <p:pic>
        <p:nvPicPr>
          <p:cNvPr id="9" name="Picture 8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52918"/>
            <a:ext cx="2159001" cy="11895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39080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PEER | CSSR | INDIA</a:t>
            </a:r>
          </a:p>
        </p:txBody>
      </p:sp>
      <p:sp>
        <p:nvSpPr>
          <p:cNvPr id="209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210" name="PPT 6 -"/>
          <p:cNvSpPr txBox="1"/>
          <p:nvPr/>
        </p:nvSpPr>
        <p:spPr>
          <a:xfrm>
            <a:off x="21484613" y="12813338"/>
            <a:ext cx="1455374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>
                <a:latin typeface="Open Sans"/>
              </a:rPr>
              <a:t>PPT 6</a:t>
            </a:r>
            <a:r>
              <a:rPr b="1" spc="-59">
                <a:latin typeface="Open Sans"/>
              </a:rPr>
              <a:t> </a:t>
            </a:r>
            <a:r>
              <a:rPr b="1">
                <a:latin typeface="Open Sans"/>
              </a:rPr>
              <a:t>-</a:t>
            </a:r>
          </a:p>
        </p:txBody>
      </p:sp>
      <p:sp>
        <p:nvSpPr>
          <p:cNvPr id="211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2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78985" y="12813338"/>
            <a:ext cx="584494" cy="61976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/>
          </a:p>
        </p:txBody>
      </p:sp>
      <p:sp>
        <p:nvSpPr>
          <p:cNvPr id="213" name="Steps to Search and Locate"/>
          <p:cNvSpPr txBox="1"/>
          <p:nvPr/>
        </p:nvSpPr>
        <p:spPr>
          <a:xfrm>
            <a:off x="1077422" y="2624489"/>
            <a:ext cx="7449138" cy="3149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Steps to Search and Locate</a:t>
            </a:r>
          </a:p>
        </p:txBody>
      </p:sp>
      <p:sp>
        <p:nvSpPr>
          <p:cNvPr id="214" name="Make markings on the structure.…"/>
          <p:cNvSpPr txBox="1"/>
          <p:nvPr/>
        </p:nvSpPr>
        <p:spPr>
          <a:xfrm>
            <a:off x="8861680" y="5201502"/>
            <a:ext cx="14760078" cy="5251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1016000" indent="-1016000" defTabSz="1896340">
              <a:spcBef>
                <a:spcPts val="3000"/>
              </a:spcBef>
              <a:buSzPct val="100000"/>
              <a:buAutoNum type="arabicParenR" startAt="5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>
                <a:latin typeface="Open Sans"/>
              </a:rPr>
              <a:t>Make markings on the structure.</a:t>
            </a:r>
          </a:p>
          <a:p>
            <a:pPr marL="1016000" indent="-1016000" defTabSz="1896340">
              <a:spcBef>
                <a:spcPts val="3000"/>
              </a:spcBef>
              <a:buSzPct val="100000"/>
              <a:buAutoNum type="arabicParenR" startAt="5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>
                <a:latin typeface="Open Sans"/>
              </a:rPr>
              <a:t>Create a diagram.</a:t>
            </a:r>
          </a:p>
          <a:p>
            <a:pPr marL="1016000" indent="-1016000" defTabSz="1896340">
              <a:spcBef>
                <a:spcPts val="3000"/>
              </a:spcBef>
              <a:buSzPct val="100000"/>
              <a:buAutoNum type="arabicParenR" startAt="5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>
                <a:latin typeface="Open Sans"/>
              </a:rPr>
              <a:t>Select search area.</a:t>
            </a:r>
          </a:p>
          <a:p>
            <a:pPr marL="1016000" indent="-1016000" defTabSz="1896340">
              <a:spcBef>
                <a:spcPts val="3000"/>
              </a:spcBef>
              <a:buSzPct val="100000"/>
              <a:buAutoNum type="arabicParenR" startAt="5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>
                <a:latin typeface="Open Sans"/>
              </a:rPr>
              <a:t>Select search method.</a:t>
            </a:r>
          </a:p>
        </p:txBody>
      </p:sp>
      <p:pic>
        <p:nvPicPr>
          <p:cNvPr id="9" name="Picture 8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52918"/>
            <a:ext cx="2159001" cy="11895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39080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PEER | CSSR | INDIA</a:t>
            </a:r>
          </a:p>
        </p:txBody>
      </p:sp>
      <p:sp>
        <p:nvSpPr>
          <p:cNvPr id="217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218" name="PPT 6 -"/>
          <p:cNvSpPr txBox="1"/>
          <p:nvPr/>
        </p:nvSpPr>
        <p:spPr>
          <a:xfrm>
            <a:off x="21484613" y="12813338"/>
            <a:ext cx="1455374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>
                <a:latin typeface="Open Sans"/>
              </a:rPr>
              <a:t>PPT 6</a:t>
            </a:r>
            <a:r>
              <a:rPr b="1" spc="-59">
                <a:latin typeface="Open Sans"/>
              </a:rPr>
              <a:t> </a:t>
            </a:r>
            <a:r>
              <a:rPr b="1">
                <a:latin typeface="Open Sans"/>
              </a:rPr>
              <a:t>-</a:t>
            </a:r>
          </a:p>
        </p:txBody>
      </p:sp>
      <p:sp>
        <p:nvSpPr>
          <p:cNvPr id="219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2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78985" y="12813338"/>
            <a:ext cx="584494" cy="61976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13</a:t>
            </a:fld>
            <a:endParaRPr/>
          </a:p>
        </p:txBody>
      </p:sp>
      <p:sp>
        <p:nvSpPr>
          <p:cNvPr id="221" name="Steps to Search and Locate"/>
          <p:cNvSpPr txBox="1"/>
          <p:nvPr/>
        </p:nvSpPr>
        <p:spPr>
          <a:xfrm>
            <a:off x="1077422" y="1393567"/>
            <a:ext cx="7449138" cy="3149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Steps to Search and Locate</a:t>
            </a:r>
          </a:p>
        </p:txBody>
      </p:sp>
      <p:sp>
        <p:nvSpPr>
          <p:cNvPr id="222" name="Conduct search and place INSARAG markings on structure and diagram.…"/>
          <p:cNvSpPr txBox="1"/>
          <p:nvPr/>
        </p:nvSpPr>
        <p:spPr>
          <a:xfrm>
            <a:off x="8179662" y="5125722"/>
            <a:ext cx="15438396" cy="6236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1524000" indent="-1524000" defTabSz="1896340">
              <a:spcBef>
                <a:spcPts val="3000"/>
              </a:spcBef>
              <a:buSzPct val="100000"/>
              <a:buAutoNum type="arabicParenR" startAt="9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>
                <a:latin typeface="Open Sans"/>
              </a:rPr>
              <a:t>Conduct search and place INSARAG markings on structure and diagram.</a:t>
            </a:r>
          </a:p>
          <a:p>
            <a:pPr marL="1524000" indent="-1524000" defTabSz="1896340">
              <a:spcBef>
                <a:spcPts val="3000"/>
              </a:spcBef>
              <a:buSzPct val="100000"/>
              <a:buAutoNum type="arabicParenR" startAt="9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>
                <a:latin typeface="Open Sans"/>
              </a:rPr>
              <a:t>Analyse results and re-evaluate.</a:t>
            </a:r>
          </a:p>
          <a:p>
            <a:pPr marL="1524000" indent="-1524000" defTabSz="1896340">
              <a:spcBef>
                <a:spcPts val="3000"/>
              </a:spcBef>
              <a:buSzPct val="100000"/>
              <a:buAutoNum type="arabicParenR" startAt="9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>
                <a:latin typeface="Open Sans"/>
              </a:rPr>
              <a:t>Pre-hospital treatment.</a:t>
            </a:r>
          </a:p>
          <a:p>
            <a:pPr marL="1524000" indent="-1524000" defTabSz="1896340">
              <a:spcBef>
                <a:spcPts val="3000"/>
              </a:spcBef>
              <a:buSzPct val="100000"/>
              <a:buAutoNum type="arabicParenR" startAt="9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>
                <a:latin typeface="Open Sans"/>
              </a:rPr>
              <a:t>Confirm potential victim location.</a:t>
            </a:r>
          </a:p>
        </p:txBody>
      </p:sp>
      <p:pic>
        <p:nvPicPr>
          <p:cNvPr id="9" name="Picture 8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52918"/>
            <a:ext cx="2159001" cy="11895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39080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PEER | CSSR | INDIA</a:t>
            </a:r>
          </a:p>
        </p:txBody>
      </p:sp>
      <p:sp>
        <p:nvSpPr>
          <p:cNvPr id="225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226" name="PPT 6 -"/>
          <p:cNvSpPr txBox="1"/>
          <p:nvPr/>
        </p:nvSpPr>
        <p:spPr>
          <a:xfrm>
            <a:off x="21484613" y="12813338"/>
            <a:ext cx="1455374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>
                <a:latin typeface="Open Sans"/>
              </a:rPr>
              <a:t>PPT 6</a:t>
            </a:r>
            <a:r>
              <a:rPr b="1" spc="-59">
                <a:latin typeface="Open Sans"/>
              </a:rPr>
              <a:t> </a:t>
            </a:r>
            <a:r>
              <a:rPr b="1">
                <a:latin typeface="Open Sans"/>
              </a:rPr>
              <a:t>-</a:t>
            </a:r>
          </a:p>
        </p:txBody>
      </p:sp>
      <p:sp>
        <p:nvSpPr>
          <p:cNvPr id="227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2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78985" y="12813338"/>
            <a:ext cx="584494" cy="61976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14</a:t>
            </a:fld>
            <a:endParaRPr/>
          </a:p>
        </p:txBody>
      </p:sp>
      <p:pic>
        <p:nvPicPr>
          <p:cNvPr id="229" name="Void1" descr="Void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00">
            <a:off x="8091322" y="2048925"/>
            <a:ext cx="15389311" cy="10160001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Void Spaces"/>
          <p:cNvSpPr txBox="1">
            <a:spLocks noGrp="1"/>
          </p:cNvSpPr>
          <p:nvPr>
            <p:ph type="body" sz="quarter" idx="4294967295"/>
          </p:nvPr>
        </p:nvSpPr>
        <p:spPr>
          <a:xfrm>
            <a:off x="1258656" y="5850095"/>
            <a:ext cx="6397906" cy="2557661"/>
          </a:xfrm>
          <a:prstGeom prst="rect">
            <a:avLst/>
          </a:prstGeom>
        </p:spPr>
        <p:txBody>
          <a:bodyPr lIns="89235" tIns="89235" rIns="89235" bIns="89235" anchor="t">
            <a:normAutofit/>
          </a:bodyPr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i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sz="7200" dirty="0">
                <a:latin typeface="Open Sans"/>
              </a:rPr>
              <a:t>Void Spaces</a:t>
            </a:r>
          </a:p>
        </p:txBody>
      </p:sp>
      <p:pic>
        <p:nvPicPr>
          <p:cNvPr id="9" name="Picture 8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52918"/>
            <a:ext cx="2159001" cy="11895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39080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Rounded Rectangle"/>
          <p:cNvSpPr/>
          <p:nvPr/>
        </p:nvSpPr>
        <p:spPr>
          <a:xfrm>
            <a:off x="9096987" y="-29078"/>
            <a:ext cx="15389175" cy="1388844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233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PEER | CSSR | INDIA</a:t>
            </a:r>
          </a:p>
        </p:txBody>
      </p:sp>
      <p:sp>
        <p:nvSpPr>
          <p:cNvPr id="23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235" name="PPT 6 -"/>
          <p:cNvSpPr txBox="1"/>
          <p:nvPr/>
        </p:nvSpPr>
        <p:spPr>
          <a:xfrm>
            <a:off x="21484613" y="12813338"/>
            <a:ext cx="1455374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>
                <a:latin typeface="Open Sans"/>
              </a:rPr>
              <a:t>PPT 6</a:t>
            </a:r>
            <a:r>
              <a:rPr b="1" spc="-59">
                <a:latin typeface="Open Sans"/>
              </a:rPr>
              <a:t> </a:t>
            </a:r>
            <a:r>
              <a:rPr b="1">
                <a:latin typeface="Open Sans"/>
              </a:rPr>
              <a:t>-</a:t>
            </a:r>
          </a:p>
        </p:txBody>
      </p:sp>
      <p:sp>
        <p:nvSpPr>
          <p:cNvPr id="23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2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78985" y="12813338"/>
            <a:ext cx="584494" cy="61976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15</a:t>
            </a:fld>
            <a:endParaRPr/>
          </a:p>
        </p:txBody>
      </p:sp>
      <p:sp>
        <p:nvSpPr>
          <p:cNvPr id="238" name="Possible Location of Void Spaces"/>
          <p:cNvSpPr txBox="1"/>
          <p:nvPr/>
        </p:nvSpPr>
        <p:spPr>
          <a:xfrm>
            <a:off x="1077422" y="2765166"/>
            <a:ext cx="7449138" cy="3149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Possible Location of Void Spaces</a:t>
            </a:r>
          </a:p>
        </p:txBody>
      </p:sp>
      <p:sp>
        <p:nvSpPr>
          <p:cNvPr id="239" name="Structurally resistant areas:…"/>
          <p:cNvSpPr txBox="1"/>
          <p:nvPr/>
        </p:nvSpPr>
        <p:spPr>
          <a:xfrm>
            <a:off x="10857821" y="3260923"/>
            <a:ext cx="10728296" cy="7411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defTabSz="1896340">
              <a:spcBef>
                <a:spcPts val="3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8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>
                <a:latin typeface="Open Sans"/>
              </a:rPr>
              <a:t>Structurally resistant areas:</a:t>
            </a:r>
          </a:p>
          <a:p>
            <a:pPr marL="1016000" indent="-1016000" defTabSz="1896340">
              <a:spcBef>
                <a:spcPts val="2000"/>
              </a:spcBef>
              <a:buSzPct val="100000"/>
              <a:buAutoNum type="arabicParenR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>
                <a:latin typeface="Open Sans"/>
              </a:rPr>
              <a:t>Basements</a:t>
            </a:r>
          </a:p>
          <a:p>
            <a:pPr marL="1016000" indent="-1016000" defTabSz="1896340">
              <a:spcBef>
                <a:spcPts val="2000"/>
              </a:spcBef>
              <a:buSzPct val="100000"/>
              <a:buAutoNum type="arabicParenR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>
                <a:latin typeface="Open Sans"/>
              </a:rPr>
              <a:t>Elevator shafts</a:t>
            </a:r>
          </a:p>
          <a:p>
            <a:pPr marL="1016000" indent="-1016000" defTabSz="1896340">
              <a:spcBef>
                <a:spcPts val="2000"/>
              </a:spcBef>
              <a:buSzPct val="100000"/>
              <a:buAutoNum type="arabicParenR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>
                <a:latin typeface="Open Sans"/>
              </a:rPr>
              <a:t>Bathrooms</a:t>
            </a:r>
          </a:p>
          <a:p>
            <a:pPr marL="1016000" indent="-1016000" defTabSz="1896340">
              <a:spcBef>
                <a:spcPts val="2000"/>
              </a:spcBef>
              <a:buSzPct val="100000"/>
              <a:buAutoNum type="arabicParenR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>
                <a:latin typeface="Open Sans"/>
              </a:rPr>
              <a:t>Inside hallways</a:t>
            </a:r>
          </a:p>
          <a:p>
            <a:pPr marL="1016000" indent="-1016000" defTabSz="1896340">
              <a:spcBef>
                <a:spcPts val="2000"/>
              </a:spcBef>
              <a:buSzPct val="100000"/>
              <a:buAutoNum type="arabicParenR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>
                <a:latin typeface="Open Sans"/>
              </a:rPr>
              <a:t>Concrete walls</a:t>
            </a:r>
          </a:p>
        </p:txBody>
      </p:sp>
      <p:pic>
        <p:nvPicPr>
          <p:cNvPr id="10" name="Picture 9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52918"/>
            <a:ext cx="2159001" cy="11895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39080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24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3" name="PPT 6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6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4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pic>
        <p:nvPicPr>
          <p:cNvPr id="246" name="Rubble1" descr="Rubbl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0" y="1143000"/>
            <a:ext cx="17145001" cy="1143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52918"/>
            <a:ext cx="2159001" cy="11895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39080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249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50" name="PPT 6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6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51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pic>
        <p:nvPicPr>
          <p:cNvPr id="253" name="Rubble2" descr="Rubbl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9" y="1143000"/>
            <a:ext cx="15240001" cy="1143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52918"/>
            <a:ext cx="2159001" cy="11895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39080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25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57" name="PPT 6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6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5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pic>
        <p:nvPicPr>
          <p:cNvPr id="260" name="Rubble3" descr="Rubble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0" y="1142999"/>
            <a:ext cx="8572501" cy="1143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52918"/>
            <a:ext cx="2159001" cy="11895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39080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26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64" name="PPT 6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6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6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pic>
        <p:nvPicPr>
          <p:cNvPr id="267" name="Rubble4" descr="Rubbl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9" y="1142999"/>
            <a:ext cx="15240001" cy="1143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52918"/>
            <a:ext cx="2159001" cy="11895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39080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10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7" name="PPT 6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6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0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110" name="Upon completing this lesson, you will be able to:"/>
          <p:cNvSpPr txBox="1">
            <a:spLocks noGrp="1"/>
          </p:cNvSpPr>
          <p:nvPr>
            <p:ph type="body" sz="quarter" idx="4294967295"/>
          </p:nvPr>
        </p:nvSpPr>
        <p:spPr>
          <a:xfrm>
            <a:off x="1144986" y="2979139"/>
            <a:ext cx="7627217" cy="7757722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Upon completing this lesson, you will be able to:</a:t>
            </a:r>
          </a:p>
        </p:txBody>
      </p:sp>
      <p:sp>
        <p:nvSpPr>
          <p:cNvPr id="111" name="OBJECTIVES"/>
          <p:cNvSpPr txBox="1"/>
          <p:nvPr/>
        </p:nvSpPr>
        <p:spPr>
          <a:xfrm>
            <a:off x="1077422" y="1393567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grpSp>
        <p:nvGrpSpPr>
          <p:cNvPr id="114" name="Group"/>
          <p:cNvGrpSpPr/>
          <p:nvPr/>
        </p:nvGrpSpPr>
        <p:grpSpPr>
          <a:xfrm>
            <a:off x="10013073" y="4486713"/>
            <a:ext cx="1219201" cy="1681958"/>
            <a:chOff x="0" y="115975"/>
            <a:chExt cx="1219200" cy="1681957"/>
          </a:xfrm>
        </p:grpSpPr>
        <p:sp>
          <p:nvSpPr>
            <p:cNvPr id="112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13" name="1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17" name="Group"/>
          <p:cNvGrpSpPr/>
          <p:nvPr/>
        </p:nvGrpSpPr>
        <p:grpSpPr>
          <a:xfrm>
            <a:off x="10013073" y="7815532"/>
            <a:ext cx="1219201" cy="1681958"/>
            <a:chOff x="0" y="115975"/>
            <a:chExt cx="1219200" cy="1681957"/>
          </a:xfrm>
        </p:grpSpPr>
        <p:sp>
          <p:nvSpPr>
            <p:cNvPr id="115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16" name="2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20" name="Group"/>
          <p:cNvGrpSpPr/>
          <p:nvPr/>
        </p:nvGrpSpPr>
        <p:grpSpPr>
          <a:xfrm>
            <a:off x="10013073" y="10405432"/>
            <a:ext cx="1219201" cy="1681958"/>
            <a:chOff x="0" y="115975"/>
            <a:chExt cx="1219200" cy="1681957"/>
          </a:xfrm>
        </p:grpSpPr>
        <p:sp>
          <p:nvSpPr>
            <p:cNvPr id="118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19" name="3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  <p:sp>
        <p:nvSpPr>
          <p:cNvPr id="121" name="Define search and location and describe its importance in the success of a CSSR operation.…"/>
          <p:cNvSpPr txBox="1"/>
          <p:nvPr/>
        </p:nvSpPr>
        <p:spPr>
          <a:xfrm>
            <a:off x="11835645" y="4570216"/>
            <a:ext cx="11875355" cy="7928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t>Define search and location and describe its importance in the success of a CSSR operation.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t>Describe the composition of a search team and the basic equipment used.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t>List and describe the steps for searching and locating.</a:t>
            </a:r>
          </a:p>
        </p:txBody>
      </p:sp>
      <p:pic>
        <p:nvPicPr>
          <p:cNvPr id="19" name="Picture 18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52918"/>
            <a:ext cx="2159001" cy="118955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39080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27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71" name="PPT 6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6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7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  <p:pic>
        <p:nvPicPr>
          <p:cNvPr id="274" name="Rubble5" descr="Rubble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9" y="1142999"/>
            <a:ext cx="15240001" cy="1143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52918"/>
            <a:ext cx="2159001" cy="11895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39080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277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78" name="PPT 6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6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79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  <p:pic>
        <p:nvPicPr>
          <p:cNvPr id="281" name="Rubble6" descr="Rubble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569" y="1142999"/>
            <a:ext cx="15238862" cy="1143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52918"/>
            <a:ext cx="2159001" cy="11895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39080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28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85" name="PPT 6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6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8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  <p:pic>
        <p:nvPicPr>
          <p:cNvPr id="288" name="Rubble7" descr="Rubble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595" y="1142999"/>
            <a:ext cx="15238810" cy="1143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52918"/>
            <a:ext cx="2159001" cy="11895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39080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291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92" name="PPT 6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6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93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  <p:pic>
        <p:nvPicPr>
          <p:cNvPr id="295" name="Rubble8" descr="Rubble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585" y="1143000"/>
            <a:ext cx="15238830" cy="1143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52918"/>
            <a:ext cx="2159001" cy="11895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39080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29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99" name="PPT 6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6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30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24</a:t>
            </a:fld>
            <a:endParaRPr/>
          </a:p>
        </p:txBody>
      </p:sp>
      <p:pic>
        <p:nvPicPr>
          <p:cNvPr id="302" name="Rubble9" descr="Rubble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2985" y="1142999"/>
            <a:ext cx="16798030" cy="1143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52918"/>
            <a:ext cx="2159001" cy="11895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39080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305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06" name="PPT 6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6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307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25</a:t>
            </a:fld>
            <a:endParaRPr/>
          </a:p>
        </p:txBody>
      </p:sp>
      <p:pic>
        <p:nvPicPr>
          <p:cNvPr id="309" name="Rubble10" descr="Rubble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713" y="1143000"/>
            <a:ext cx="17154574" cy="1143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52918"/>
            <a:ext cx="2159001" cy="11895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39080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PEER | CSSR | INDIA</a:t>
            </a:r>
          </a:p>
        </p:txBody>
      </p:sp>
      <p:sp>
        <p:nvSpPr>
          <p:cNvPr id="31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313" name="PPT 6 -"/>
          <p:cNvSpPr txBox="1"/>
          <p:nvPr/>
        </p:nvSpPr>
        <p:spPr>
          <a:xfrm>
            <a:off x="21484613" y="12813338"/>
            <a:ext cx="1455374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>
                <a:latin typeface="Open Sans"/>
              </a:rPr>
              <a:t>PPT 6</a:t>
            </a:r>
            <a:r>
              <a:rPr b="1" spc="-59">
                <a:latin typeface="Open Sans"/>
              </a:rPr>
              <a:t> </a:t>
            </a:r>
            <a:r>
              <a:rPr b="1">
                <a:latin typeface="Open Sans"/>
              </a:rPr>
              <a:t>-</a:t>
            </a:r>
          </a:p>
        </p:txBody>
      </p:sp>
      <p:sp>
        <p:nvSpPr>
          <p:cNvPr id="31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3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78985" y="12813338"/>
            <a:ext cx="584494" cy="61976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26</a:t>
            </a:fld>
            <a:endParaRPr/>
          </a:p>
        </p:txBody>
      </p:sp>
      <p:sp>
        <p:nvSpPr>
          <p:cNvPr id="316" name="Search Modalities"/>
          <p:cNvSpPr txBox="1"/>
          <p:nvPr/>
        </p:nvSpPr>
        <p:spPr>
          <a:xfrm>
            <a:off x="1077422" y="1903520"/>
            <a:ext cx="7449138" cy="2152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Search Modalities</a:t>
            </a:r>
          </a:p>
        </p:txBody>
      </p:sp>
      <p:sp>
        <p:nvSpPr>
          <p:cNvPr id="317" name="Rounded Rectangle"/>
          <p:cNvSpPr/>
          <p:nvPr/>
        </p:nvSpPr>
        <p:spPr>
          <a:xfrm>
            <a:off x="2677288" y="7023316"/>
            <a:ext cx="8890001" cy="3048001"/>
          </a:xfrm>
          <a:prstGeom prst="roundRect">
            <a:avLst>
              <a:gd name="adj" fmla="val 4167"/>
            </a:avLst>
          </a:prstGeom>
          <a:solidFill>
            <a:srgbClr val="88192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318" name="Hasty search"/>
          <p:cNvSpPr txBox="1"/>
          <p:nvPr/>
        </p:nvSpPr>
        <p:spPr>
          <a:xfrm>
            <a:off x="3607006" y="7944066"/>
            <a:ext cx="7030565" cy="98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Hasty search</a:t>
            </a:r>
          </a:p>
        </p:txBody>
      </p:sp>
      <p:sp>
        <p:nvSpPr>
          <p:cNvPr id="319" name="Rounded Rectangle"/>
          <p:cNvSpPr/>
          <p:nvPr/>
        </p:nvSpPr>
        <p:spPr>
          <a:xfrm>
            <a:off x="12816711" y="7023316"/>
            <a:ext cx="8890001" cy="3048001"/>
          </a:xfrm>
          <a:prstGeom prst="roundRect">
            <a:avLst>
              <a:gd name="adj" fmla="val 4167"/>
            </a:avLst>
          </a:prstGeom>
          <a:solidFill>
            <a:srgbClr val="88192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320" name="Extensive search"/>
          <p:cNvSpPr txBox="1"/>
          <p:nvPr/>
        </p:nvSpPr>
        <p:spPr>
          <a:xfrm>
            <a:off x="13565108" y="7944067"/>
            <a:ext cx="7393207" cy="98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Extensive search</a:t>
            </a:r>
          </a:p>
        </p:txBody>
      </p:sp>
      <p:grpSp>
        <p:nvGrpSpPr>
          <p:cNvPr id="323" name="Group"/>
          <p:cNvGrpSpPr/>
          <p:nvPr/>
        </p:nvGrpSpPr>
        <p:grpSpPr>
          <a:xfrm>
            <a:off x="6512688" y="5168731"/>
            <a:ext cx="1219201" cy="1681958"/>
            <a:chOff x="0" y="115975"/>
            <a:chExt cx="1219200" cy="1681957"/>
          </a:xfrm>
        </p:grpSpPr>
        <p:sp>
          <p:nvSpPr>
            <p:cNvPr id="321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881920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>
                <a:latin typeface="Open Sans"/>
              </a:endParaRPr>
            </a:p>
          </p:txBody>
        </p:sp>
        <p:sp>
          <p:nvSpPr>
            <p:cNvPr id="322" name="1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326" name="Group"/>
          <p:cNvGrpSpPr/>
          <p:nvPr/>
        </p:nvGrpSpPr>
        <p:grpSpPr>
          <a:xfrm>
            <a:off x="16652111" y="5168731"/>
            <a:ext cx="1219201" cy="1681958"/>
            <a:chOff x="0" y="115975"/>
            <a:chExt cx="1219200" cy="1681957"/>
          </a:xfrm>
        </p:grpSpPr>
        <p:sp>
          <p:nvSpPr>
            <p:cNvPr id="324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881920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>
                <a:latin typeface="Open Sans"/>
              </a:endParaRPr>
            </a:p>
          </p:txBody>
        </p:sp>
        <p:sp>
          <p:nvSpPr>
            <p:cNvPr id="325" name="2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pic>
        <p:nvPicPr>
          <p:cNvPr id="18" name="Picture 17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52918"/>
            <a:ext cx="2159001" cy="118955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39080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PEER | CSSR | INDIA</a:t>
            </a:r>
          </a:p>
        </p:txBody>
      </p:sp>
      <p:sp>
        <p:nvSpPr>
          <p:cNvPr id="329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330" name="PPT 6 -"/>
          <p:cNvSpPr txBox="1"/>
          <p:nvPr/>
        </p:nvSpPr>
        <p:spPr>
          <a:xfrm>
            <a:off x="21484613" y="12813338"/>
            <a:ext cx="1455374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>
                <a:latin typeface="Open Sans"/>
              </a:rPr>
              <a:t>PPT 6</a:t>
            </a:r>
            <a:r>
              <a:rPr b="1" spc="-59">
                <a:latin typeface="Open Sans"/>
              </a:rPr>
              <a:t> </a:t>
            </a:r>
            <a:r>
              <a:rPr b="1">
                <a:latin typeface="Open Sans"/>
              </a:rPr>
              <a:t>-</a:t>
            </a:r>
          </a:p>
        </p:txBody>
      </p:sp>
      <p:sp>
        <p:nvSpPr>
          <p:cNvPr id="331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3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78985" y="12813338"/>
            <a:ext cx="584494" cy="61976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27</a:t>
            </a:fld>
            <a:endParaRPr/>
          </a:p>
        </p:txBody>
      </p:sp>
      <p:sp>
        <p:nvSpPr>
          <p:cNvPr id="333" name="Search Methods"/>
          <p:cNvSpPr txBox="1"/>
          <p:nvPr/>
        </p:nvSpPr>
        <p:spPr>
          <a:xfrm>
            <a:off x="1077422" y="2009028"/>
            <a:ext cx="7449138" cy="2152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Search Methods</a:t>
            </a:r>
          </a:p>
        </p:txBody>
      </p:sp>
      <p:sp>
        <p:nvSpPr>
          <p:cNvPr id="334" name="Rounded Rectangle"/>
          <p:cNvSpPr/>
          <p:nvPr/>
        </p:nvSpPr>
        <p:spPr>
          <a:xfrm>
            <a:off x="1313252" y="6982042"/>
            <a:ext cx="6350001" cy="3048001"/>
          </a:xfrm>
          <a:prstGeom prst="roundRect">
            <a:avLst>
              <a:gd name="adj" fmla="val 4167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335" name="Physical search"/>
          <p:cNvSpPr txBox="1"/>
          <p:nvPr/>
        </p:nvSpPr>
        <p:spPr>
          <a:xfrm>
            <a:off x="1830969" y="7442417"/>
            <a:ext cx="5314567" cy="1969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 Physical search</a:t>
            </a:r>
          </a:p>
        </p:txBody>
      </p:sp>
      <p:sp>
        <p:nvSpPr>
          <p:cNvPr id="336" name="Rounded Rectangle"/>
          <p:cNvSpPr/>
          <p:nvPr/>
        </p:nvSpPr>
        <p:spPr>
          <a:xfrm>
            <a:off x="9017000" y="7023317"/>
            <a:ext cx="6350001" cy="3048001"/>
          </a:xfrm>
          <a:prstGeom prst="roundRect">
            <a:avLst>
              <a:gd name="adj" fmla="val 4167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337" name="Canine search"/>
          <p:cNvSpPr txBox="1"/>
          <p:nvPr/>
        </p:nvSpPr>
        <p:spPr>
          <a:xfrm>
            <a:off x="9693220" y="7442417"/>
            <a:ext cx="4997560" cy="1969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Canine search</a:t>
            </a:r>
          </a:p>
        </p:txBody>
      </p:sp>
      <p:grpSp>
        <p:nvGrpSpPr>
          <p:cNvPr id="340" name="Group"/>
          <p:cNvGrpSpPr/>
          <p:nvPr/>
        </p:nvGrpSpPr>
        <p:grpSpPr>
          <a:xfrm>
            <a:off x="3878652" y="5168731"/>
            <a:ext cx="1219201" cy="1681958"/>
            <a:chOff x="0" y="115975"/>
            <a:chExt cx="1219200" cy="1681957"/>
          </a:xfrm>
        </p:grpSpPr>
        <p:sp>
          <p:nvSpPr>
            <p:cNvPr id="338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>
                <a:latin typeface="Open Sans"/>
              </a:endParaRPr>
            </a:p>
          </p:txBody>
        </p:sp>
        <p:sp>
          <p:nvSpPr>
            <p:cNvPr id="339" name="1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sp>
        <p:nvSpPr>
          <p:cNvPr id="341" name="Rounded Rectangle"/>
          <p:cNvSpPr/>
          <p:nvPr/>
        </p:nvSpPr>
        <p:spPr>
          <a:xfrm>
            <a:off x="16720747" y="7023317"/>
            <a:ext cx="6350001" cy="3048001"/>
          </a:xfrm>
          <a:prstGeom prst="roundRect">
            <a:avLst>
              <a:gd name="adj" fmla="val 4167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342" name="Technical search"/>
          <p:cNvSpPr txBox="1"/>
          <p:nvPr/>
        </p:nvSpPr>
        <p:spPr>
          <a:xfrm>
            <a:off x="17453728" y="7442417"/>
            <a:ext cx="4884039" cy="1969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Technical search</a:t>
            </a:r>
          </a:p>
        </p:txBody>
      </p:sp>
      <p:grpSp>
        <p:nvGrpSpPr>
          <p:cNvPr id="345" name="Group"/>
          <p:cNvGrpSpPr/>
          <p:nvPr/>
        </p:nvGrpSpPr>
        <p:grpSpPr>
          <a:xfrm>
            <a:off x="11582399" y="5168731"/>
            <a:ext cx="1219201" cy="1681958"/>
            <a:chOff x="0" y="115975"/>
            <a:chExt cx="1219200" cy="1681957"/>
          </a:xfrm>
        </p:grpSpPr>
        <p:sp>
          <p:nvSpPr>
            <p:cNvPr id="343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>
                <a:latin typeface="Open Sans"/>
              </a:endParaRPr>
            </a:p>
          </p:txBody>
        </p:sp>
        <p:sp>
          <p:nvSpPr>
            <p:cNvPr id="344" name="2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348" name="Group"/>
          <p:cNvGrpSpPr/>
          <p:nvPr/>
        </p:nvGrpSpPr>
        <p:grpSpPr>
          <a:xfrm>
            <a:off x="19286147" y="5168731"/>
            <a:ext cx="1219201" cy="1681958"/>
            <a:chOff x="0" y="115975"/>
            <a:chExt cx="1219200" cy="1681957"/>
          </a:xfrm>
        </p:grpSpPr>
        <p:sp>
          <p:nvSpPr>
            <p:cNvPr id="346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>
                <a:latin typeface="Open Sans"/>
              </a:endParaRPr>
            </a:p>
          </p:txBody>
        </p:sp>
        <p:sp>
          <p:nvSpPr>
            <p:cNvPr id="347" name="3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  <p:pic>
        <p:nvPicPr>
          <p:cNvPr id="23" name="Picture 22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52918"/>
            <a:ext cx="2159001" cy="118955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39080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PEER | CSSR | INDIA</a:t>
            </a:r>
          </a:p>
        </p:txBody>
      </p:sp>
      <p:sp>
        <p:nvSpPr>
          <p:cNvPr id="351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352" name="PPT 6 -"/>
          <p:cNvSpPr txBox="1"/>
          <p:nvPr/>
        </p:nvSpPr>
        <p:spPr>
          <a:xfrm>
            <a:off x="21484613" y="12813338"/>
            <a:ext cx="1455374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>
                <a:latin typeface="Open Sans"/>
              </a:rPr>
              <a:t>PPT 6</a:t>
            </a:r>
            <a:r>
              <a:rPr b="1" spc="-59">
                <a:latin typeface="Open Sans"/>
              </a:rPr>
              <a:t> </a:t>
            </a:r>
            <a:r>
              <a:rPr b="1">
                <a:latin typeface="Open Sans"/>
              </a:rPr>
              <a:t>-</a:t>
            </a:r>
          </a:p>
        </p:txBody>
      </p:sp>
      <p:sp>
        <p:nvSpPr>
          <p:cNvPr id="353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35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78985" y="12813338"/>
            <a:ext cx="584494" cy="61976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28</a:t>
            </a:fld>
            <a:endParaRPr/>
          </a:p>
        </p:txBody>
      </p:sp>
      <p:pic>
        <p:nvPicPr>
          <p:cNvPr id="355" name="hotel" descr="hote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7468" y="1777999"/>
            <a:ext cx="13918074" cy="10160001"/>
          </a:xfrm>
          <a:prstGeom prst="rect">
            <a:avLst/>
          </a:prstGeom>
          <a:ln w="12700">
            <a:miter lim="400000"/>
          </a:ln>
        </p:spPr>
      </p:pic>
      <p:sp>
        <p:nvSpPr>
          <p:cNvPr id="356" name="Physical Search"/>
          <p:cNvSpPr txBox="1">
            <a:spLocks noGrp="1"/>
          </p:cNvSpPr>
          <p:nvPr>
            <p:ph type="body" sz="quarter" idx="4294967295"/>
          </p:nvPr>
        </p:nvSpPr>
        <p:spPr>
          <a:xfrm>
            <a:off x="1258656" y="5850095"/>
            <a:ext cx="6397906" cy="2557661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i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Physical Search</a:t>
            </a:r>
          </a:p>
        </p:txBody>
      </p:sp>
      <p:pic>
        <p:nvPicPr>
          <p:cNvPr id="9" name="Picture 8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52918"/>
            <a:ext cx="2159001" cy="11895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39080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PEER | CSSR | INDIA</a:t>
            </a:r>
          </a:p>
        </p:txBody>
      </p:sp>
      <p:sp>
        <p:nvSpPr>
          <p:cNvPr id="359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360" name="PPT 6 -"/>
          <p:cNvSpPr txBox="1"/>
          <p:nvPr/>
        </p:nvSpPr>
        <p:spPr>
          <a:xfrm>
            <a:off x="21484613" y="12813338"/>
            <a:ext cx="1455374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>
                <a:latin typeface="Open Sans"/>
              </a:rPr>
              <a:t>PPT 6</a:t>
            </a:r>
            <a:r>
              <a:rPr b="1" spc="-59">
                <a:latin typeface="Open Sans"/>
              </a:rPr>
              <a:t> </a:t>
            </a:r>
            <a:r>
              <a:rPr b="1">
                <a:latin typeface="Open Sans"/>
              </a:rPr>
              <a:t>-</a:t>
            </a:r>
          </a:p>
        </p:txBody>
      </p:sp>
      <p:sp>
        <p:nvSpPr>
          <p:cNvPr id="361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3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78985" y="12813338"/>
            <a:ext cx="584494" cy="61976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29</a:t>
            </a:fld>
            <a:endParaRPr/>
          </a:p>
        </p:txBody>
      </p:sp>
      <p:pic>
        <p:nvPicPr>
          <p:cNvPr id="363" name="image.tif" descr="image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7914" y="1778000"/>
            <a:ext cx="14515549" cy="10160001"/>
          </a:xfrm>
          <a:prstGeom prst="rect">
            <a:avLst/>
          </a:prstGeom>
          <a:ln w="12700">
            <a:miter lim="400000"/>
          </a:ln>
        </p:spPr>
      </p:pic>
      <p:sp>
        <p:nvSpPr>
          <p:cNvPr id="364" name="Void Search"/>
          <p:cNvSpPr txBox="1">
            <a:spLocks noGrp="1"/>
          </p:cNvSpPr>
          <p:nvPr>
            <p:ph type="body" sz="quarter" idx="4294967295"/>
          </p:nvPr>
        </p:nvSpPr>
        <p:spPr>
          <a:xfrm>
            <a:off x="1258656" y="5850095"/>
            <a:ext cx="6397906" cy="2557661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i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Void Search</a:t>
            </a:r>
          </a:p>
        </p:txBody>
      </p:sp>
      <p:pic>
        <p:nvPicPr>
          <p:cNvPr id="9" name="Picture 8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52918"/>
            <a:ext cx="2159001" cy="11895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39080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12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25" name="PPT 6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6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2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128" name="Upon completing this lesson, you will be able to:"/>
          <p:cNvSpPr txBox="1">
            <a:spLocks noGrp="1"/>
          </p:cNvSpPr>
          <p:nvPr>
            <p:ph type="body" sz="quarter" idx="4294967295"/>
          </p:nvPr>
        </p:nvSpPr>
        <p:spPr>
          <a:xfrm>
            <a:off x="1144986" y="2979139"/>
            <a:ext cx="7627217" cy="7757722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Upon completing this lesson, you will be able to:</a:t>
            </a:r>
          </a:p>
        </p:txBody>
      </p:sp>
      <p:sp>
        <p:nvSpPr>
          <p:cNvPr id="129" name="OBJECTIVES"/>
          <p:cNvSpPr txBox="1"/>
          <p:nvPr/>
        </p:nvSpPr>
        <p:spPr>
          <a:xfrm>
            <a:off x="1077422" y="1270475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30" name="Define void space and identify probable locations in the four basic collapse patterns.…"/>
          <p:cNvSpPr txBox="1"/>
          <p:nvPr/>
        </p:nvSpPr>
        <p:spPr>
          <a:xfrm>
            <a:off x="11860613" y="3769263"/>
            <a:ext cx="11606301" cy="8792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t>Define void space and identify probable locations in the four basic collapse patterns.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t>List and describe the steps for searching and locating.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t>Demonstrate in two practical exercises the steps for a physical search and location, using two different patterns.	</a:t>
            </a:r>
          </a:p>
        </p:txBody>
      </p:sp>
      <p:grpSp>
        <p:nvGrpSpPr>
          <p:cNvPr id="133" name="Group"/>
          <p:cNvGrpSpPr/>
          <p:nvPr/>
        </p:nvGrpSpPr>
        <p:grpSpPr>
          <a:xfrm>
            <a:off x="10013073" y="3604422"/>
            <a:ext cx="1219201" cy="1681958"/>
            <a:chOff x="0" y="115975"/>
            <a:chExt cx="1219200" cy="1681957"/>
          </a:xfrm>
        </p:grpSpPr>
        <p:sp>
          <p:nvSpPr>
            <p:cNvPr id="131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32" name="4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136" name="Group"/>
          <p:cNvGrpSpPr/>
          <p:nvPr/>
        </p:nvGrpSpPr>
        <p:grpSpPr>
          <a:xfrm>
            <a:off x="10013073" y="6944155"/>
            <a:ext cx="1219201" cy="1681958"/>
            <a:chOff x="0" y="115975"/>
            <a:chExt cx="1219200" cy="1681957"/>
          </a:xfrm>
        </p:grpSpPr>
        <p:sp>
          <p:nvSpPr>
            <p:cNvPr id="134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35" name="5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5</a:t>
              </a:r>
            </a:p>
          </p:txBody>
        </p:sp>
      </p:grpSp>
      <p:grpSp>
        <p:nvGrpSpPr>
          <p:cNvPr id="139" name="Group"/>
          <p:cNvGrpSpPr/>
          <p:nvPr/>
        </p:nvGrpSpPr>
        <p:grpSpPr>
          <a:xfrm>
            <a:off x="10013073" y="9534603"/>
            <a:ext cx="1219201" cy="1681958"/>
            <a:chOff x="0" y="115975"/>
            <a:chExt cx="1219200" cy="1681957"/>
          </a:xfrm>
        </p:grpSpPr>
        <p:sp>
          <p:nvSpPr>
            <p:cNvPr id="137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38" name="6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6</a:t>
              </a:r>
            </a:p>
          </p:txBody>
        </p:sp>
      </p:grpSp>
      <p:pic>
        <p:nvPicPr>
          <p:cNvPr id="19" name="Picture 18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52918"/>
            <a:ext cx="2159001" cy="118955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39080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367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68" name="PPT 6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6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369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30</a:t>
            </a:fld>
            <a:endParaRPr/>
          </a:p>
        </p:txBody>
      </p:sp>
      <p:sp>
        <p:nvSpPr>
          <p:cNvPr id="371" name="“We are rescuers – make some noise so we can hear you!!”"/>
          <p:cNvSpPr txBox="1"/>
          <p:nvPr/>
        </p:nvSpPr>
        <p:spPr>
          <a:xfrm>
            <a:off x="1213363" y="4916787"/>
            <a:ext cx="6631150" cy="2654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9235" tIns="89235" rIns="89235" bIns="89235">
            <a:normAutofit/>
          </a:bodyPr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“We are rescuers – make some noise so we can hear you!!”</a:t>
            </a:r>
          </a:p>
        </p:txBody>
      </p:sp>
      <p:sp>
        <p:nvSpPr>
          <p:cNvPr id="372" name="Silence is essential"/>
          <p:cNvSpPr txBox="1"/>
          <p:nvPr/>
        </p:nvSpPr>
        <p:spPr>
          <a:xfrm>
            <a:off x="990273" y="7864472"/>
            <a:ext cx="9236008" cy="1270672"/>
          </a:xfrm>
          <a:prstGeom prst="rect">
            <a:avLst/>
          </a:prstGeom>
          <a:ln w="50800">
            <a:solidFill>
              <a:srgbClr val="585756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9235" tIns="89235" rIns="89235" bIns="89235" anchor="ctr">
            <a:normAutofit/>
          </a:bodyPr>
          <a:lstStyle>
            <a:lvl1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6000" cap="all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 Silence is essential</a:t>
            </a:r>
          </a:p>
        </p:txBody>
      </p:sp>
      <p:pic>
        <p:nvPicPr>
          <p:cNvPr id="373" name="image.pdf" descr="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4854" y="698190"/>
            <a:ext cx="11666299" cy="12700001"/>
          </a:xfrm>
          <a:prstGeom prst="rect">
            <a:avLst/>
          </a:prstGeom>
          <a:ln w="12700">
            <a:miter lim="400000"/>
          </a:ln>
        </p:spPr>
      </p:pic>
      <p:sp>
        <p:nvSpPr>
          <p:cNvPr id="374" name="Hailing Method"/>
          <p:cNvSpPr txBox="1"/>
          <p:nvPr/>
        </p:nvSpPr>
        <p:spPr>
          <a:xfrm>
            <a:off x="1077422" y="2642074"/>
            <a:ext cx="7868195" cy="1261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64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Hailing Method      </a:t>
            </a:r>
          </a:p>
        </p:txBody>
      </p:sp>
      <p:pic>
        <p:nvPicPr>
          <p:cNvPr id="11" name="Picture 10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52918"/>
            <a:ext cx="2159001" cy="11895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39080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377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78" name="PPT 6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6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379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31</a:t>
            </a:fld>
            <a:endParaRPr/>
          </a:p>
        </p:txBody>
      </p:sp>
      <p:sp>
        <p:nvSpPr>
          <p:cNvPr id="381" name="“Go right,…"/>
          <p:cNvSpPr txBox="1"/>
          <p:nvPr/>
        </p:nvSpPr>
        <p:spPr>
          <a:xfrm>
            <a:off x="1285549" y="5638464"/>
            <a:ext cx="6109230" cy="2439072"/>
          </a:xfrm>
          <a:prstGeom prst="rect">
            <a:avLst/>
          </a:prstGeom>
          <a:ln w="50800">
            <a:solidFill>
              <a:srgbClr val="585756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9235" tIns="89235" rIns="89235" bIns="89235" anchor="ctr">
            <a:normAutofit/>
          </a:bodyPr>
          <a:lstStyle/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6400" cap="all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“Go right,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6400" cap="all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stay right.”</a:t>
            </a:r>
          </a:p>
        </p:txBody>
      </p:sp>
      <p:pic>
        <p:nvPicPr>
          <p:cNvPr id="382" name="Search go right" descr="Search go righ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5499" y="1143000"/>
            <a:ext cx="12348811" cy="11430001"/>
          </a:xfrm>
          <a:prstGeom prst="rect">
            <a:avLst/>
          </a:prstGeom>
          <a:ln w="12700">
            <a:miter lim="400000"/>
          </a:ln>
        </p:spPr>
      </p:pic>
      <p:sp>
        <p:nvSpPr>
          <p:cNvPr id="383" name="Search Patterns:…"/>
          <p:cNvSpPr txBox="1"/>
          <p:nvPr/>
        </p:nvSpPr>
        <p:spPr>
          <a:xfrm>
            <a:off x="1077422" y="1798012"/>
            <a:ext cx="7868195" cy="2255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lnSpc>
                <a:spcPct val="90000"/>
              </a:lnSpc>
              <a:defRPr sz="64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Search Patterns:</a:t>
            </a:r>
          </a:p>
          <a:p>
            <a:pPr defTabSz="1896340">
              <a:lnSpc>
                <a:spcPct val="90000"/>
              </a:lnSpc>
              <a:defRPr sz="64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Multiple Rooms</a:t>
            </a:r>
          </a:p>
        </p:txBody>
      </p:sp>
      <p:pic>
        <p:nvPicPr>
          <p:cNvPr id="10" name="Picture 9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52918"/>
            <a:ext cx="2159001" cy="11895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39080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38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87" name="PPT 6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6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38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32</a:t>
            </a:fld>
            <a:endParaRPr/>
          </a:p>
        </p:txBody>
      </p:sp>
      <p:pic>
        <p:nvPicPr>
          <p:cNvPr id="390" name="image.pdf" descr="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462" y="2614676"/>
            <a:ext cx="14927553" cy="9732595"/>
          </a:xfrm>
          <a:prstGeom prst="rect">
            <a:avLst/>
          </a:prstGeom>
          <a:ln w="12700">
            <a:miter lim="400000"/>
          </a:ln>
        </p:spPr>
      </p:pic>
      <p:sp>
        <p:nvSpPr>
          <p:cNvPr id="391" name="Search Patterns: Line Search"/>
          <p:cNvSpPr txBox="1"/>
          <p:nvPr/>
        </p:nvSpPr>
        <p:spPr>
          <a:xfrm>
            <a:off x="1077422" y="1903520"/>
            <a:ext cx="7868195" cy="2255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lnSpc>
                <a:spcPct val="90000"/>
              </a:lnSpc>
              <a:defRPr sz="64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Search Patterns:</a:t>
            </a:r>
            <a:br>
              <a:rPr dirty="0"/>
            </a:br>
            <a:r>
              <a:rPr dirty="0"/>
              <a:t>Line Search</a:t>
            </a:r>
          </a:p>
        </p:txBody>
      </p:sp>
      <p:pic>
        <p:nvPicPr>
          <p:cNvPr id="9" name="Picture 8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52918"/>
            <a:ext cx="2159001" cy="11895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39080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PEER | CSSR | INDIA</a:t>
            </a:r>
          </a:p>
        </p:txBody>
      </p:sp>
      <p:sp>
        <p:nvSpPr>
          <p:cNvPr id="39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395" name="PPT 6 -"/>
          <p:cNvSpPr txBox="1"/>
          <p:nvPr/>
        </p:nvSpPr>
        <p:spPr>
          <a:xfrm>
            <a:off x="21484613" y="12813338"/>
            <a:ext cx="1455374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>
                <a:latin typeface="Open Sans"/>
              </a:rPr>
              <a:t>PPT 6</a:t>
            </a:r>
            <a:r>
              <a:rPr b="1" spc="-59">
                <a:latin typeface="Open Sans"/>
              </a:rPr>
              <a:t> </a:t>
            </a:r>
            <a:r>
              <a:rPr b="1">
                <a:latin typeface="Open Sans"/>
              </a:rPr>
              <a:t>-</a:t>
            </a:r>
          </a:p>
        </p:txBody>
      </p:sp>
      <p:sp>
        <p:nvSpPr>
          <p:cNvPr id="39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39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78985" y="12813338"/>
            <a:ext cx="584494" cy="61976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33</a:t>
            </a:fld>
            <a:endParaRPr/>
          </a:p>
        </p:txBody>
      </p:sp>
      <p:sp>
        <p:nvSpPr>
          <p:cNvPr id="398" name="Victim Management"/>
          <p:cNvSpPr txBox="1"/>
          <p:nvPr/>
        </p:nvSpPr>
        <p:spPr>
          <a:xfrm>
            <a:off x="1077422" y="1798012"/>
            <a:ext cx="7868195" cy="1930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64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Victim Management</a:t>
            </a:r>
          </a:p>
        </p:txBody>
      </p:sp>
      <p:sp>
        <p:nvSpPr>
          <p:cNvPr id="399" name="Rounded Rectangle"/>
          <p:cNvSpPr/>
          <p:nvPr/>
        </p:nvSpPr>
        <p:spPr>
          <a:xfrm>
            <a:off x="10267366" y="4557090"/>
            <a:ext cx="12700001" cy="3048001"/>
          </a:xfrm>
          <a:prstGeom prst="roundRect">
            <a:avLst>
              <a:gd name="adj" fmla="val 4167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400" name="Precautions during a search"/>
          <p:cNvSpPr txBox="1"/>
          <p:nvPr/>
        </p:nvSpPr>
        <p:spPr>
          <a:xfrm>
            <a:off x="10785082" y="5525567"/>
            <a:ext cx="11086006" cy="98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Precautions during a search</a:t>
            </a:r>
          </a:p>
        </p:txBody>
      </p:sp>
      <p:sp>
        <p:nvSpPr>
          <p:cNvPr id="401" name="Rounded Rectangle"/>
          <p:cNvSpPr/>
          <p:nvPr/>
        </p:nvSpPr>
        <p:spPr>
          <a:xfrm>
            <a:off x="10267366" y="8311573"/>
            <a:ext cx="12700001" cy="3048001"/>
          </a:xfrm>
          <a:prstGeom prst="roundRect">
            <a:avLst>
              <a:gd name="adj" fmla="val 4167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402" name="Steps for initial contact with a located victim"/>
          <p:cNvSpPr txBox="1"/>
          <p:nvPr/>
        </p:nvSpPr>
        <p:spPr>
          <a:xfrm>
            <a:off x="10943586" y="8730673"/>
            <a:ext cx="9144001" cy="1969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Steps for initial contact with a located victim</a:t>
            </a:r>
          </a:p>
        </p:txBody>
      </p:sp>
      <p:grpSp>
        <p:nvGrpSpPr>
          <p:cNvPr id="405" name="Group"/>
          <p:cNvGrpSpPr/>
          <p:nvPr/>
        </p:nvGrpSpPr>
        <p:grpSpPr>
          <a:xfrm>
            <a:off x="8210200" y="5240111"/>
            <a:ext cx="1219201" cy="1681958"/>
            <a:chOff x="0" y="115975"/>
            <a:chExt cx="1219200" cy="1681957"/>
          </a:xfrm>
        </p:grpSpPr>
        <p:sp>
          <p:nvSpPr>
            <p:cNvPr id="403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>
                <a:latin typeface="Open Sans"/>
              </a:endParaRPr>
            </a:p>
          </p:txBody>
        </p:sp>
        <p:sp>
          <p:nvSpPr>
            <p:cNvPr id="404" name="1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408" name="Group"/>
          <p:cNvGrpSpPr/>
          <p:nvPr/>
        </p:nvGrpSpPr>
        <p:grpSpPr>
          <a:xfrm>
            <a:off x="8210200" y="8994594"/>
            <a:ext cx="1219201" cy="1681958"/>
            <a:chOff x="0" y="115975"/>
            <a:chExt cx="1219200" cy="1681957"/>
          </a:xfrm>
        </p:grpSpPr>
        <p:sp>
          <p:nvSpPr>
            <p:cNvPr id="406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>
                <a:latin typeface="Open Sans"/>
              </a:endParaRPr>
            </a:p>
          </p:txBody>
        </p:sp>
        <p:sp>
          <p:nvSpPr>
            <p:cNvPr id="407" name="2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pic>
        <p:nvPicPr>
          <p:cNvPr id="18" name="Picture 17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52918"/>
            <a:ext cx="2159001" cy="118955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39080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PEER | CSSR | INDIA</a:t>
            </a:r>
          </a:p>
        </p:txBody>
      </p:sp>
      <p:sp>
        <p:nvSpPr>
          <p:cNvPr id="411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412" name="PPT 6 -"/>
          <p:cNvSpPr txBox="1"/>
          <p:nvPr/>
        </p:nvSpPr>
        <p:spPr>
          <a:xfrm>
            <a:off x="21484613" y="12813338"/>
            <a:ext cx="1455374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>
                <a:latin typeface="Open Sans"/>
              </a:rPr>
              <a:t>PPT 6</a:t>
            </a:r>
            <a:r>
              <a:rPr b="1" spc="-59">
                <a:latin typeface="Open Sans"/>
              </a:rPr>
              <a:t> </a:t>
            </a:r>
            <a:r>
              <a:rPr b="1">
                <a:latin typeface="Open Sans"/>
              </a:rPr>
              <a:t>-</a:t>
            </a:r>
          </a:p>
        </p:txBody>
      </p:sp>
      <p:sp>
        <p:nvSpPr>
          <p:cNvPr id="413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4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78985" y="12813338"/>
            <a:ext cx="584494" cy="61976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34</a:t>
            </a:fld>
            <a:endParaRPr/>
          </a:p>
        </p:txBody>
      </p:sp>
      <p:pic>
        <p:nvPicPr>
          <p:cNvPr id="415" name="Pic02" descr="Pic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4185" y="2009822"/>
            <a:ext cx="13117613" cy="10160001"/>
          </a:xfrm>
          <a:prstGeom prst="rect">
            <a:avLst/>
          </a:prstGeom>
          <a:ln w="12700">
            <a:miter lim="400000"/>
          </a:ln>
        </p:spPr>
      </p:pic>
      <p:sp>
        <p:nvSpPr>
          <p:cNvPr id="416" name="Victim Contact"/>
          <p:cNvSpPr txBox="1"/>
          <p:nvPr/>
        </p:nvSpPr>
        <p:spPr>
          <a:xfrm>
            <a:off x="1077422" y="2905843"/>
            <a:ext cx="7868195" cy="1044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64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Victim Contact</a:t>
            </a:r>
          </a:p>
        </p:txBody>
      </p:sp>
      <p:pic>
        <p:nvPicPr>
          <p:cNvPr id="9" name="Picture 8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52918"/>
            <a:ext cx="2159001" cy="11895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39080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152400" y="0"/>
            <a:ext cx="24079200" cy="13563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7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887200" y="6553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en-IN" sz="72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900A-37B1-25E8-DEA8-CD370440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37402" y="12737075"/>
            <a:ext cx="701472" cy="738662"/>
          </a:xfrm>
        </p:spPr>
        <p:txBody>
          <a:bodyPr/>
          <a:lstStyle/>
          <a:p>
            <a:fld id="{2BB1E14F-796C-409E-9B94-89634ADD74DA}" type="slidenum">
              <a:rPr lang="en-IN" smtClean="0"/>
              <a:t>35</a:t>
            </a:fld>
            <a:endParaRPr lang="en-IN"/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84E5656A-9707-D91F-731E-B05F3A2105A5}"/>
              </a:ext>
            </a:extLst>
          </p:cNvPr>
          <p:cNvSpPr/>
          <p:nvPr/>
        </p:nvSpPr>
        <p:spPr>
          <a:xfrm>
            <a:off x="8434730" y="291338"/>
            <a:ext cx="13610612" cy="1252372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4" tIns="78284" rIns="78284" bIns="78284"/>
          <a:lstStyle/>
          <a:p>
            <a:endParaRPr sz="4800">
              <a:latin typeface="Open Sans"/>
            </a:endParaRPr>
          </a:p>
        </p:txBody>
      </p:sp>
      <p:sp>
        <p:nvSpPr>
          <p:cNvPr id="6" name="Duties of…">
            <a:extLst>
              <a:ext uri="{FF2B5EF4-FFF2-40B4-BE49-F238E27FC236}">
                <a16:creationId xmlns:a16="http://schemas.microsoft.com/office/drawing/2014/main" id="{848F74B0-1F3A-240E-68E6-62D0EC9F3863}"/>
              </a:ext>
            </a:extLst>
          </p:cNvPr>
          <p:cNvSpPr txBox="1"/>
          <p:nvPr/>
        </p:nvSpPr>
        <p:spPr>
          <a:xfrm>
            <a:off x="679139" y="6460433"/>
            <a:ext cx="7449138" cy="1389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4" tIns="78284" rIns="78284" bIns="78284">
            <a:spAutoFit/>
          </a:bodyPr>
          <a:lstStyle/>
          <a:p>
            <a:pPr algn="ctr"/>
            <a:r>
              <a:rPr lang="en-US" sz="8000" b="1" dirty="0">
                <a:latin typeface="Open sans"/>
              </a:rPr>
              <a:t>THANK YOU </a:t>
            </a:r>
            <a:r>
              <a:rPr lang="en-US" sz="8000" dirty="0">
                <a:latin typeface="Open san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5DFA0-FA40-1268-9BDA-EE87700A3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" y="0"/>
            <a:ext cx="4880698" cy="2926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75644E-1651-5CBA-BB13-D20A4859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5236" y="13243"/>
            <a:ext cx="2774164" cy="245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4CA96A-DBE4-90D4-F8B7-34DFA0DBB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4986" y="1266064"/>
            <a:ext cx="11478776" cy="10698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063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"/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rgbClr val="88192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42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PEER | CSSR | INDIA</a:t>
            </a:r>
          </a:p>
        </p:txBody>
      </p:sp>
      <p:sp>
        <p:nvSpPr>
          <p:cNvPr id="14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44" name="PPT 6 -"/>
          <p:cNvSpPr txBox="1"/>
          <p:nvPr/>
        </p:nvSpPr>
        <p:spPr>
          <a:xfrm>
            <a:off x="21484613" y="12813338"/>
            <a:ext cx="1455374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>
                <a:latin typeface="Open Sans"/>
              </a:rPr>
              <a:t>PPT 6</a:t>
            </a:r>
            <a:r>
              <a:rPr b="1" spc="-59">
                <a:latin typeface="Open Sans"/>
              </a:rPr>
              <a:t> </a:t>
            </a:r>
            <a:r>
              <a:rPr b="1">
                <a:latin typeface="Open Sans"/>
              </a:rPr>
              <a:t>-</a:t>
            </a:r>
          </a:p>
        </p:txBody>
      </p:sp>
      <p:sp>
        <p:nvSpPr>
          <p:cNvPr id="14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85585" y="12813338"/>
            <a:ext cx="371294" cy="61976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147" name="Searching and Locating"/>
          <p:cNvSpPr txBox="1"/>
          <p:nvPr/>
        </p:nvSpPr>
        <p:spPr>
          <a:xfrm>
            <a:off x="1077422" y="1463905"/>
            <a:ext cx="6437675" cy="2817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6400" b="1" cap="all" spc="64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Searching and Locating</a:t>
            </a:r>
          </a:p>
        </p:txBody>
      </p:sp>
      <p:sp>
        <p:nvSpPr>
          <p:cNvPr id="148" name="A set of techniques and procedures whose purpose is to obtain a response or indication of the presence of live victims in a void space within…"/>
          <p:cNvSpPr txBox="1"/>
          <p:nvPr/>
        </p:nvSpPr>
        <p:spPr>
          <a:xfrm>
            <a:off x="9985055" y="5674042"/>
            <a:ext cx="13178107" cy="46730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1896340">
              <a:lnSpc>
                <a:spcPct val="11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dirty="0">
                <a:latin typeface="Open Sans"/>
              </a:rPr>
              <a:t>A set of techniques and procedures whose purpose is to obtain a response or indication of the presence of live victims in a void space within </a:t>
            </a:r>
          </a:p>
          <a:p>
            <a:pPr defTabSz="1896340">
              <a:lnSpc>
                <a:spcPct val="11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dirty="0">
                <a:latin typeface="Open Sans"/>
              </a:rPr>
              <a:t>a collapsed structure.</a:t>
            </a:r>
          </a:p>
        </p:txBody>
      </p:sp>
      <p:sp>
        <p:nvSpPr>
          <p:cNvPr id="149" name="Line"/>
          <p:cNvSpPr/>
          <p:nvPr/>
        </p:nvSpPr>
        <p:spPr>
          <a:xfrm>
            <a:off x="7544229" y="3619648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pic>
        <p:nvPicPr>
          <p:cNvPr id="11" name="Picture 10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52918"/>
            <a:ext cx="2159001" cy="11895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39080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PEER | CSSR | INDIA</a:t>
            </a:r>
          </a:p>
        </p:txBody>
      </p:sp>
      <p:sp>
        <p:nvSpPr>
          <p:cNvPr id="15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53" name="PPT 6 -"/>
          <p:cNvSpPr txBox="1"/>
          <p:nvPr/>
        </p:nvSpPr>
        <p:spPr>
          <a:xfrm>
            <a:off x="21484613" y="12813338"/>
            <a:ext cx="1455374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>
                <a:latin typeface="Open Sans"/>
              </a:rPr>
              <a:t>PPT 6</a:t>
            </a:r>
            <a:r>
              <a:rPr b="1" spc="-59">
                <a:latin typeface="Open Sans"/>
              </a:rPr>
              <a:t> </a:t>
            </a:r>
            <a:r>
              <a:rPr b="1">
                <a:latin typeface="Open Sans"/>
              </a:rPr>
              <a:t>-</a:t>
            </a:r>
          </a:p>
        </p:txBody>
      </p:sp>
      <p:sp>
        <p:nvSpPr>
          <p:cNvPr id="15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85585" y="12813338"/>
            <a:ext cx="371294" cy="61976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graphicFrame>
        <p:nvGraphicFramePr>
          <p:cNvPr id="156" name="2D Line Chart"/>
          <p:cNvGraphicFramePr/>
          <p:nvPr>
            <p:extLst>
              <p:ext uri="{D42A27DB-BD31-4B8C-83A1-F6EECF244321}">
                <p14:modId xmlns:p14="http://schemas.microsoft.com/office/powerpoint/2010/main" val="1450380359"/>
              </p:ext>
            </p:extLst>
          </p:nvPr>
        </p:nvGraphicFramePr>
        <p:xfrm>
          <a:off x="2248285" y="3668374"/>
          <a:ext cx="19887430" cy="8426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7" name="Survival Rate"/>
          <p:cNvSpPr txBox="1"/>
          <p:nvPr/>
        </p:nvSpPr>
        <p:spPr>
          <a:xfrm>
            <a:off x="1077422" y="1762844"/>
            <a:ext cx="6437675" cy="1930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6400" b="1" cap="all" spc="64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Survival Rate</a:t>
            </a:r>
          </a:p>
        </p:txBody>
      </p:sp>
      <p:pic>
        <p:nvPicPr>
          <p:cNvPr id="9" name="Picture 8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52918"/>
            <a:ext cx="2159001" cy="11895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39080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PEER | CSSR | INDIA</a:t>
            </a:r>
          </a:p>
        </p:txBody>
      </p:sp>
      <p:sp>
        <p:nvSpPr>
          <p:cNvPr id="16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61" name="PPT 6 -"/>
          <p:cNvSpPr txBox="1"/>
          <p:nvPr/>
        </p:nvSpPr>
        <p:spPr>
          <a:xfrm>
            <a:off x="21484613" y="12813338"/>
            <a:ext cx="1455374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>
                <a:latin typeface="Open Sans"/>
              </a:rPr>
              <a:t>PPT 6</a:t>
            </a:r>
            <a:r>
              <a:rPr b="1" spc="-59">
                <a:latin typeface="Open Sans"/>
              </a:rPr>
              <a:t> </a:t>
            </a:r>
            <a:r>
              <a:rPr b="1">
                <a:latin typeface="Open Sans"/>
              </a:rPr>
              <a:t>-</a:t>
            </a:r>
          </a:p>
        </p:txBody>
      </p:sp>
      <p:sp>
        <p:nvSpPr>
          <p:cNvPr id="16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6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85585" y="12813338"/>
            <a:ext cx="371294" cy="61976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pic>
        <p:nvPicPr>
          <p:cNvPr id="16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162" y="4688200"/>
            <a:ext cx="18755676" cy="609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earch Squad"/>
          <p:cNvSpPr txBox="1"/>
          <p:nvPr/>
        </p:nvSpPr>
        <p:spPr>
          <a:xfrm>
            <a:off x="1077422" y="2905843"/>
            <a:ext cx="7020944" cy="1044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6400" b="1" cap="all" spc="64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Search Squad</a:t>
            </a:r>
          </a:p>
        </p:txBody>
      </p:sp>
      <p:pic>
        <p:nvPicPr>
          <p:cNvPr id="9" name="Picture 8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52918"/>
            <a:ext cx="2159001" cy="11895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39080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Rounded Rectangle"/>
          <p:cNvSpPr/>
          <p:nvPr/>
        </p:nvSpPr>
        <p:spPr>
          <a:xfrm>
            <a:off x="9096987" y="-29078"/>
            <a:ext cx="15389175" cy="1388844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68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PEER | CSSR | INDIA</a:t>
            </a:r>
          </a:p>
        </p:txBody>
      </p:sp>
      <p:sp>
        <p:nvSpPr>
          <p:cNvPr id="169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70" name="PPT 6 -"/>
          <p:cNvSpPr txBox="1"/>
          <p:nvPr/>
        </p:nvSpPr>
        <p:spPr>
          <a:xfrm>
            <a:off x="21484613" y="12813338"/>
            <a:ext cx="1455374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>
                <a:latin typeface="Open Sans"/>
              </a:rPr>
              <a:t>PPT 6</a:t>
            </a:r>
            <a:r>
              <a:rPr b="1" spc="-59">
                <a:latin typeface="Open Sans"/>
              </a:rPr>
              <a:t> </a:t>
            </a:r>
            <a:r>
              <a:rPr b="1">
                <a:latin typeface="Open Sans"/>
              </a:rPr>
              <a:t>-</a:t>
            </a:r>
          </a:p>
        </p:txBody>
      </p:sp>
      <p:sp>
        <p:nvSpPr>
          <p:cNvPr id="171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85585" y="12813338"/>
            <a:ext cx="371294" cy="61976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173" name="Basic Equipment for Physical Search"/>
          <p:cNvSpPr txBox="1"/>
          <p:nvPr/>
        </p:nvSpPr>
        <p:spPr>
          <a:xfrm>
            <a:off x="1077422" y="1534243"/>
            <a:ext cx="7868195" cy="2817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64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Basic Equipment for Physical Search</a:t>
            </a:r>
          </a:p>
        </p:txBody>
      </p:sp>
      <p:sp>
        <p:nvSpPr>
          <p:cNvPr id="174" name="Personal protective equipment…"/>
          <p:cNvSpPr txBox="1"/>
          <p:nvPr/>
        </p:nvSpPr>
        <p:spPr>
          <a:xfrm>
            <a:off x="9978105" y="3547784"/>
            <a:ext cx="11057802" cy="7898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>
                <a:latin typeface="Open Sans"/>
              </a:rPr>
              <a:t>Personal protective equipment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>
                <a:latin typeface="Open Sans"/>
              </a:rPr>
              <a:t>Personal supplies (unassisted for 12 hours)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>
                <a:latin typeface="Open Sans"/>
              </a:rPr>
              <a:t>Marking supplies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>
                <a:latin typeface="Open Sans"/>
              </a:rPr>
              <a:t>Communication devices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>
                <a:latin typeface="Open Sans"/>
              </a:rPr>
              <a:t>Warning and alert devices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>
                <a:latin typeface="Open Sans"/>
              </a:rPr>
              <a:t>Reconnaissance and vision</a:t>
            </a:r>
          </a:p>
        </p:txBody>
      </p:sp>
      <p:pic>
        <p:nvPicPr>
          <p:cNvPr id="10" name="Picture 9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52918"/>
            <a:ext cx="2159001" cy="11895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39080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PEER | CSSR | INDIA</a:t>
            </a:r>
          </a:p>
        </p:txBody>
      </p:sp>
      <p:sp>
        <p:nvSpPr>
          <p:cNvPr id="177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78" name="PPT 6 -"/>
          <p:cNvSpPr txBox="1"/>
          <p:nvPr/>
        </p:nvSpPr>
        <p:spPr>
          <a:xfrm>
            <a:off x="21484613" y="12813338"/>
            <a:ext cx="1455374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>
                <a:latin typeface="Open Sans"/>
              </a:rPr>
              <a:t>PPT 6</a:t>
            </a:r>
            <a:r>
              <a:rPr b="1" spc="-59">
                <a:latin typeface="Open Sans"/>
              </a:rPr>
              <a:t> </a:t>
            </a:r>
            <a:r>
              <a:rPr b="1">
                <a:latin typeface="Open Sans"/>
              </a:rPr>
              <a:t>-</a:t>
            </a:r>
          </a:p>
        </p:txBody>
      </p:sp>
      <p:sp>
        <p:nvSpPr>
          <p:cNvPr id="179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8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85585" y="12813338"/>
            <a:ext cx="371294" cy="61976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sp>
        <p:nvSpPr>
          <p:cNvPr id="181" name="Steps to Search and Locate"/>
          <p:cNvSpPr txBox="1"/>
          <p:nvPr/>
        </p:nvSpPr>
        <p:spPr>
          <a:xfrm>
            <a:off x="1077422" y="1798012"/>
            <a:ext cx="7449138" cy="3149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Steps to Search and Locate</a:t>
            </a:r>
          </a:p>
        </p:txBody>
      </p:sp>
      <p:sp>
        <p:nvSpPr>
          <p:cNvPr id="182" name="Compile and analyse information.…"/>
          <p:cNvSpPr txBox="1"/>
          <p:nvPr/>
        </p:nvSpPr>
        <p:spPr>
          <a:xfrm>
            <a:off x="8861679" y="5201502"/>
            <a:ext cx="14760079" cy="5251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1016000" indent="-1016000" defTabSz="1896340">
              <a:spcBef>
                <a:spcPts val="3000"/>
              </a:spcBef>
              <a:buSzPct val="100000"/>
              <a:buAutoNum type="arabicParenR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>
                <a:latin typeface="Open Sans"/>
              </a:rPr>
              <a:t>Compile and analyse information. </a:t>
            </a:r>
          </a:p>
          <a:p>
            <a:pPr marL="1016000" indent="-1016000" defTabSz="1896340">
              <a:spcBef>
                <a:spcPts val="3000"/>
              </a:spcBef>
              <a:buSzPct val="100000"/>
              <a:buAutoNum type="arabicParenR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>
                <a:latin typeface="Open Sans"/>
              </a:rPr>
              <a:t>Secure the scene.</a:t>
            </a:r>
          </a:p>
          <a:p>
            <a:pPr marL="1016000" indent="-1016000" defTabSz="1896340">
              <a:spcBef>
                <a:spcPts val="3000"/>
              </a:spcBef>
              <a:buSzPct val="100000"/>
              <a:buAutoNum type="arabicParenR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>
                <a:latin typeface="Open Sans"/>
              </a:rPr>
              <a:t>Inspect and evaluate the structure.</a:t>
            </a:r>
          </a:p>
          <a:p>
            <a:pPr marL="1016000" indent="-1016000" defTabSz="1896340">
              <a:spcBef>
                <a:spcPts val="3000"/>
              </a:spcBef>
              <a:buSzPct val="100000"/>
              <a:buAutoNum type="arabicParenR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>
                <a:latin typeface="Open Sans"/>
              </a:rPr>
              <a:t>Rescue surface victims.</a:t>
            </a:r>
          </a:p>
        </p:txBody>
      </p:sp>
      <p:pic>
        <p:nvPicPr>
          <p:cNvPr id="9" name="Picture 8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52918"/>
            <a:ext cx="2159001" cy="11895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39080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PEER | CSSR | INDIA</a:t>
            </a:r>
          </a:p>
        </p:txBody>
      </p:sp>
      <p:sp>
        <p:nvSpPr>
          <p:cNvPr id="185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86" name="PPT 6 -"/>
          <p:cNvSpPr txBox="1"/>
          <p:nvPr/>
        </p:nvSpPr>
        <p:spPr>
          <a:xfrm>
            <a:off x="21484613" y="12813338"/>
            <a:ext cx="1455374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>
                <a:latin typeface="Open Sans"/>
              </a:rPr>
              <a:t>PPT 6</a:t>
            </a:r>
            <a:r>
              <a:rPr b="1" spc="-59">
                <a:latin typeface="Open Sans"/>
              </a:rPr>
              <a:t> </a:t>
            </a:r>
            <a:r>
              <a:rPr b="1">
                <a:latin typeface="Open Sans"/>
              </a:rPr>
              <a:t>-</a:t>
            </a:r>
          </a:p>
        </p:txBody>
      </p:sp>
      <p:sp>
        <p:nvSpPr>
          <p:cNvPr id="187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85585" y="12813338"/>
            <a:ext cx="371294" cy="61976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pic>
        <p:nvPicPr>
          <p:cNvPr id="189" name="Drawing3" descr="Drawing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00">
            <a:off x="8080092" y="1905000"/>
            <a:ext cx="15415663" cy="1016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15% victims trapped in void spaces"/>
          <p:cNvSpPr txBox="1">
            <a:spLocks noGrp="1"/>
          </p:cNvSpPr>
          <p:nvPr>
            <p:ph type="body" sz="quarter" idx="4294967295"/>
          </p:nvPr>
        </p:nvSpPr>
        <p:spPr>
          <a:xfrm>
            <a:off x="1144986" y="5850095"/>
            <a:ext cx="6397907" cy="2557661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i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15% victims trapped in void spaces</a:t>
            </a:r>
          </a:p>
        </p:txBody>
      </p:sp>
      <p:pic>
        <p:nvPicPr>
          <p:cNvPr id="9" name="Picture 8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52918"/>
            <a:ext cx="2159001" cy="11895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39080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705</Words>
  <Application>Microsoft Office PowerPoint</Application>
  <PresentationFormat>Custom</PresentationFormat>
  <Paragraphs>199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Calibri</vt:lpstr>
      <vt:lpstr>HelveticaNeueLT Std Lt</vt:lpstr>
      <vt:lpstr>Open sans</vt:lpstr>
      <vt:lpstr>Open sans</vt:lpstr>
      <vt:lpstr>Open Sans Semibold</vt:lpstr>
      <vt:lpstr>Times New Roman</vt:lpstr>
      <vt:lpstr>Verdana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NDRF HQ</dc:creator>
  <cp:lastModifiedBy>NDRF HQ</cp:lastModifiedBy>
  <cp:revision>6</cp:revision>
  <dcterms:modified xsi:type="dcterms:W3CDTF">2026-01-30T11:49:10Z</dcterms:modified>
</cp:coreProperties>
</file>