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1188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CB08DF-A0E6-42E6-928F-51D62546685C}" v="1" dt="2026-01-07T12:31:36.84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DRF ACADEMY" userId="4cebfd5606abfb1b" providerId="LiveId" clId="{0E945188-966B-4235-8D1D-55F65228EBDE}"/>
    <pc:docChg chg="addSld delSld modSld delMainMaster">
      <pc:chgData name="NDRF ACADEMY" userId="4cebfd5606abfb1b" providerId="LiveId" clId="{0E945188-966B-4235-8D1D-55F65228EBDE}" dt="2026-01-07T12:31:36.840" v="1"/>
      <pc:docMkLst>
        <pc:docMk/>
      </pc:docMkLst>
      <pc:sldChg chg="del">
        <pc:chgData name="NDRF ACADEMY" userId="4cebfd5606abfb1b" providerId="LiveId" clId="{0E945188-966B-4235-8D1D-55F65228EBDE}" dt="2026-01-07T12:31:35.388" v="0" actId="47"/>
        <pc:sldMkLst>
          <pc:docMk/>
          <pc:sldMk cId="2010393312" sldId="266"/>
        </pc:sldMkLst>
      </pc:sldChg>
      <pc:sldChg chg="add">
        <pc:chgData name="NDRF ACADEMY" userId="4cebfd5606abfb1b" providerId="LiveId" clId="{0E945188-966B-4235-8D1D-55F65228EBDE}" dt="2026-01-07T12:31:36.840" v="1"/>
        <pc:sldMkLst>
          <pc:docMk/>
          <pc:sldMk cId="1708063356" sldId="1188"/>
        </pc:sldMkLst>
      </pc:sldChg>
      <pc:sldMasterChg chg="del delSldLayout">
        <pc:chgData name="NDRF ACADEMY" userId="4cebfd5606abfb1b" providerId="LiveId" clId="{0E945188-966B-4235-8D1D-55F65228EBDE}" dt="2026-01-07T12:31:35.388" v="0" actId="47"/>
        <pc:sldMasterMkLst>
          <pc:docMk/>
          <pc:sldMasterMk cId="745316863" sldId="2147483655"/>
        </pc:sldMasterMkLst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1505631846" sldId="2147483656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3684647705" sldId="2147483657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1405183033" sldId="2147483658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3963913343" sldId="2147483659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3000228741" sldId="2147483660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2926245733" sldId="2147483661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1811897838" sldId="2147483662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3721555078" sldId="2147483663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2520369421" sldId="2147483664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3810923637" sldId="2147483665"/>
          </pc:sldLayoutMkLst>
        </pc:sldLayoutChg>
        <pc:sldLayoutChg chg="del">
          <pc:chgData name="NDRF ACADEMY" userId="4cebfd5606abfb1b" providerId="LiveId" clId="{0E945188-966B-4235-8D1D-55F65228EBDE}" dt="2026-01-07T12:31:35.388" v="0" actId="47"/>
          <pc:sldLayoutMkLst>
            <pc:docMk/>
            <pc:sldMasterMk cId="745316863" sldId="2147483655"/>
            <pc:sldLayoutMk cId="2337973291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5582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29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28844" y="12343369"/>
            <a:ext cx="746356" cy="738662"/>
          </a:xfrm>
        </p:spPr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68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first-aids-emergency-cpr-heart-attack-man.jpg" descr="first-aids-emergency-cpr-heart-attack-man.jpg"/>
          <p:cNvPicPr>
            <a:picLocks noChangeAspect="1"/>
          </p:cNvPicPr>
          <p:nvPr/>
        </p:nvPicPr>
        <p:blipFill>
          <a:blip r:embed="rId2"/>
          <a:srcRect t="13410" b="5469"/>
          <a:stretch>
            <a:fillRect/>
          </a:stretch>
        </p:blipFill>
        <p:spPr>
          <a:xfrm>
            <a:off x="-51678" y="-38606"/>
            <a:ext cx="24487356" cy="132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-25400" y="-25400"/>
            <a:ext cx="24434801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-1748771" y="3880189"/>
            <a:ext cx="12835003" cy="2551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6…"/>
          <p:cNvSpPr txBox="1"/>
          <p:nvPr/>
        </p:nvSpPr>
        <p:spPr>
          <a:xfrm>
            <a:off x="1200259" y="4083124"/>
            <a:ext cx="8592442" cy="2145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6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Patient Assessment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3" name="PPT 6 - 1"/>
            <p:cNvSpPr txBox="1"/>
            <p:nvPr/>
          </p:nvSpPr>
          <p:spPr>
            <a:xfrm>
              <a:off x="78376" y="0"/>
              <a:ext cx="172284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6 - 1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97" name="MFR-logo-02.png" descr="MFR-logo-02.png"/>
          <p:cNvPicPr>
            <a:picLocks noChangeAspect="1"/>
          </p:cNvPicPr>
          <p:nvPr/>
        </p:nvPicPr>
        <p:blipFill>
          <a:blip r:embed="rId6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50033" y="11489625"/>
            <a:ext cx="9681287" cy="11766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15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1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8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21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IN" sz="7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37402" y="12737075"/>
            <a:ext cx="701472" cy="738662"/>
          </a:xfrm>
        </p:spPr>
        <p:txBody>
          <a:bodyPr/>
          <a:lstStyle/>
          <a:p>
            <a:fld id="{2BB1E14F-796C-409E-9B94-89634ADD74DA}" type="slidenum">
              <a:rPr lang="en-IN" smtClean="0"/>
              <a:t>11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endParaRPr sz="48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9" y="6460433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/>
            <a:r>
              <a:rPr lang="en-US" sz="8000" b="1" dirty="0">
                <a:latin typeface="Open sans"/>
              </a:rPr>
              <a:t>THANK YOU </a:t>
            </a:r>
            <a:r>
              <a:rPr lang="en-US" sz="8000" dirty="0">
                <a:latin typeface="Open san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0"/>
            <a:ext cx="4880698" cy="292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236" y="13243"/>
            <a:ext cx="2774164" cy="24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986" y="1266064"/>
            <a:ext cx="11478776" cy="1069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6" name="List the five general procedures a medical first responder should complete when arriving at the scene.…"/>
          <p:cNvSpPr txBox="1"/>
          <p:nvPr/>
        </p:nvSpPr>
        <p:spPr>
          <a:xfrm>
            <a:off x="11546216" y="5446144"/>
            <a:ext cx="11983623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five general procedures a medical first responder should complete when arriving at the scene.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six phases of the patient assessment plan.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844663" y="8497378"/>
            <a:ext cx="1219201" cy="1681958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58262"/>
            <a:ext cx="2159001" cy="1189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728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1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9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20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1" name="List the six steps of the initial assessment.…"/>
          <p:cNvSpPr txBox="1"/>
          <p:nvPr/>
        </p:nvSpPr>
        <p:spPr>
          <a:xfrm>
            <a:off x="11656862" y="5612025"/>
            <a:ext cx="12224968" cy="311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six steps of the initial assessment. 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Demonstrate a complete physical examination as defined in this lesson.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9844663" y="5334220"/>
            <a:ext cx="1219201" cy="1681959"/>
            <a:chOff x="0" y="1159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3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27" name="Group"/>
          <p:cNvGrpSpPr/>
          <p:nvPr/>
        </p:nvGrpSpPr>
        <p:grpSpPr>
          <a:xfrm>
            <a:off x="9844663" y="7032576"/>
            <a:ext cx="1219201" cy="1681958"/>
            <a:chOff x="0" y="115975"/>
            <a:chExt cx="1219200" cy="1681957"/>
          </a:xfrm>
        </p:grpSpPr>
        <p:sp>
          <p:nvSpPr>
            <p:cNvPr id="12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0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3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2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3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35" name="Arrival on the Scene"/>
          <p:cNvSpPr txBox="1"/>
          <p:nvPr/>
        </p:nvSpPr>
        <p:spPr>
          <a:xfrm>
            <a:off x="1077422" y="1903520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Arrival on the Scene</a:t>
            </a:r>
          </a:p>
        </p:txBody>
      </p:sp>
      <p:sp>
        <p:nvSpPr>
          <p:cNvPr id="136" name="Ensure your own personal safety.…"/>
          <p:cNvSpPr txBox="1"/>
          <p:nvPr/>
        </p:nvSpPr>
        <p:spPr>
          <a:xfrm>
            <a:off x="10187990" y="4254228"/>
            <a:ext cx="13447128" cy="605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889000" indent="-889000" algn="just" defTabSz="1896340">
              <a:spcBef>
                <a:spcPts val="5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Ensure your own personal safety.</a:t>
            </a:r>
          </a:p>
          <a:p>
            <a:pPr marL="889000" indent="-889000" algn="just" defTabSz="1896340">
              <a:spcBef>
                <a:spcPts val="5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Ensure patient safety.</a:t>
            </a:r>
          </a:p>
          <a:p>
            <a:pPr marL="889000" indent="-889000" algn="just" defTabSz="1896340">
              <a:spcBef>
                <a:spcPts val="5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Establish a general impression of the scene and begin initial assessment of the patient.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4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1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4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44" name="Arrival on the Scene"/>
          <p:cNvSpPr txBox="1"/>
          <p:nvPr/>
        </p:nvSpPr>
        <p:spPr>
          <a:xfrm>
            <a:off x="1077422" y="2009028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Arrival on the Scene</a:t>
            </a:r>
          </a:p>
        </p:txBody>
      </p:sp>
      <p:sp>
        <p:nvSpPr>
          <p:cNvPr id="145" name="Identify and treat life-threatening conditions.…"/>
          <p:cNvSpPr txBox="1"/>
          <p:nvPr/>
        </p:nvSpPr>
        <p:spPr>
          <a:xfrm>
            <a:off x="10187990" y="4254228"/>
            <a:ext cx="13447128" cy="4492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889000" indent="-889000" algn="just" defTabSz="1896340">
              <a:spcBef>
                <a:spcPts val="5000"/>
              </a:spcBef>
              <a:buSzPct val="100000"/>
              <a:buAutoNum type="arabicParenR" startAt="4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Identify and treat life-threatening conditions.</a:t>
            </a:r>
          </a:p>
          <a:p>
            <a:pPr marL="889000" indent="-889000" algn="just" defTabSz="1896340">
              <a:spcBef>
                <a:spcPts val="5000"/>
              </a:spcBef>
              <a:buSzPct val="100000"/>
              <a:buAutoNum type="arabicParenR" startAt="4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Stabilize and continue to monitor the patient.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4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9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5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sz="quarter" idx="4294967295"/>
          </p:nvPr>
        </p:nvSpPr>
        <p:spPr>
          <a:xfrm>
            <a:off x="13613556" y="1579468"/>
            <a:ext cx="9691689" cy="4662489"/>
          </a:xfrm>
          <a:prstGeom prst="rect">
            <a:avLst/>
          </a:prstGeom>
        </p:spPr>
        <p:txBody>
          <a:bodyPr lIns="50355" tIns="50355" rIns="50355" bIns="50355" anchor="t"/>
          <a:lstStyle/>
          <a:p>
            <a:pPr defTabSz="1042987">
              <a:spcBef>
                <a:spcPts val="1200"/>
              </a:spcBef>
              <a:defRPr sz="3200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042987">
              <a:spcBef>
                <a:spcPts val="1200"/>
              </a:spcBef>
              <a:defRPr sz="3200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3" name="Rounded Rectangle"/>
          <p:cNvSpPr/>
          <p:nvPr/>
        </p:nvSpPr>
        <p:spPr>
          <a:xfrm>
            <a:off x="1014839" y="7023317"/>
            <a:ext cx="7366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4" name="The scene itself (observe, plan, react)"/>
          <p:cNvSpPr txBox="1"/>
          <p:nvPr/>
        </p:nvSpPr>
        <p:spPr>
          <a:xfrm>
            <a:off x="1175812" y="7607517"/>
            <a:ext cx="7050077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The scene itself </a:t>
            </a:r>
            <a:r>
              <a:rPr sz="5200"/>
              <a:t>(observe, plan, react)</a:t>
            </a:r>
          </a:p>
        </p:txBody>
      </p:sp>
      <p:sp>
        <p:nvSpPr>
          <p:cNvPr id="155" name="Rounded Rectangle"/>
          <p:cNvSpPr/>
          <p:nvPr/>
        </p:nvSpPr>
        <p:spPr>
          <a:xfrm>
            <a:off x="8763000" y="7023317"/>
            <a:ext cx="7366000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6" name="Patient…"/>
          <p:cNvSpPr txBox="1"/>
          <p:nvPr/>
        </p:nvSpPr>
        <p:spPr>
          <a:xfrm>
            <a:off x="9947219" y="7607517"/>
            <a:ext cx="499756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Patient </a:t>
            </a:r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(if responsive)</a:t>
            </a:r>
          </a:p>
        </p:txBody>
      </p:sp>
      <p:grpSp>
        <p:nvGrpSpPr>
          <p:cNvPr id="159" name="Group"/>
          <p:cNvGrpSpPr/>
          <p:nvPr/>
        </p:nvGrpSpPr>
        <p:grpSpPr>
          <a:xfrm>
            <a:off x="4332758" y="5168731"/>
            <a:ext cx="1219201" cy="1681958"/>
            <a:chOff x="0" y="115975"/>
            <a:chExt cx="1219200" cy="1681957"/>
          </a:xfrm>
        </p:grpSpPr>
        <p:sp>
          <p:nvSpPr>
            <p:cNvPr id="15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60" name="Rounded Rectangle"/>
          <p:cNvSpPr/>
          <p:nvPr/>
        </p:nvSpPr>
        <p:spPr>
          <a:xfrm>
            <a:off x="16511159" y="7023317"/>
            <a:ext cx="7366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1" name="Relatives or bystanders"/>
          <p:cNvSpPr txBox="1"/>
          <p:nvPr/>
        </p:nvSpPr>
        <p:spPr>
          <a:xfrm>
            <a:off x="17752141" y="7607517"/>
            <a:ext cx="488403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Relatives or bystanders</a:t>
            </a:r>
          </a:p>
        </p:txBody>
      </p:sp>
      <p:grpSp>
        <p:nvGrpSpPr>
          <p:cNvPr id="164" name="Group"/>
          <p:cNvGrpSpPr/>
          <p:nvPr/>
        </p:nvGrpSpPr>
        <p:grpSpPr>
          <a:xfrm>
            <a:off x="11836400" y="5168731"/>
            <a:ext cx="1219200" cy="1681958"/>
            <a:chOff x="0" y="115975"/>
            <a:chExt cx="1219200" cy="1681957"/>
          </a:xfrm>
        </p:grpSpPr>
        <p:sp>
          <p:nvSpPr>
            <p:cNvPr id="16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63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7" name="Group"/>
          <p:cNvGrpSpPr/>
          <p:nvPr/>
        </p:nvGrpSpPr>
        <p:grpSpPr>
          <a:xfrm>
            <a:off x="19584559" y="5168731"/>
            <a:ext cx="1219201" cy="1681958"/>
            <a:chOff x="0" y="115975"/>
            <a:chExt cx="1219200" cy="1681957"/>
          </a:xfrm>
        </p:grpSpPr>
        <p:sp>
          <p:nvSpPr>
            <p:cNvPr id="16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66" name="3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68" name="Immediate Sources of Information"/>
          <p:cNvSpPr txBox="1"/>
          <p:nvPr/>
        </p:nvSpPr>
        <p:spPr>
          <a:xfrm>
            <a:off x="1077422" y="1710089"/>
            <a:ext cx="10518857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Immediate Sources of Information</a:t>
            </a:r>
          </a:p>
        </p:txBody>
      </p:sp>
      <p:pic>
        <p:nvPicPr>
          <p:cNvPr id="24" name="Picture 2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7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2" name="PPT 6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7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75" name="Rounded Rectangle"/>
          <p:cNvSpPr/>
          <p:nvPr/>
        </p:nvSpPr>
        <p:spPr>
          <a:xfrm>
            <a:off x="1014839" y="6657126"/>
            <a:ext cx="7366001" cy="4927601"/>
          </a:xfrm>
          <a:prstGeom prst="roundRect">
            <a:avLst>
              <a:gd name="adj" fmla="val 257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6" name="The mechanism of injury (forces that caused the injury; kinematics)."/>
          <p:cNvSpPr txBox="1"/>
          <p:nvPr/>
        </p:nvSpPr>
        <p:spPr>
          <a:xfrm>
            <a:off x="1175812" y="7241326"/>
            <a:ext cx="7050077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The mechanism of injury (forces that caused the injury; kinematics).</a:t>
            </a:r>
          </a:p>
        </p:txBody>
      </p:sp>
      <p:sp>
        <p:nvSpPr>
          <p:cNvPr id="177" name="Rounded Rectangle"/>
          <p:cNvSpPr/>
          <p:nvPr/>
        </p:nvSpPr>
        <p:spPr>
          <a:xfrm>
            <a:off x="8763000" y="6657126"/>
            <a:ext cx="7366000" cy="4927601"/>
          </a:xfrm>
          <a:prstGeom prst="roundRect">
            <a:avLst>
              <a:gd name="adj" fmla="val 257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8" name="Any remarkable deformity or obvious injury."/>
          <p:cNvSpPr txBox="1"/>
          <p:nvPr/>
        </p:nvSpPr>
        <p:spPr>
          <a:xfrm>
            <a:off x="9220009" y="7241326"/>
            <a:ext cx="6451982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Any remarkable deformity or obvious injury.</a:t>
            </a:r>
          </a:p>
        </p:txBody>
      </p:sp>
      <p:grpSp>
        <p:nvGrpSpPr>
          <p:cNvPr id="181" name="Group"/>
          <p:cNvGrpSpPr/>
          <p:nvPr/>
        </p:nvGrpSpPr>
        <p:grpSpPr>
          <a:xfrm>
            <a:off x="4332758" y="4802540"/>
            <a:ext cx="1219201" cy="1681958"/>
            <a:chOff x="0" y="115975"/>
            <a:chExt cx="1219200" cy="1681957"/>
          </a:xfrm>
        </p:grpSpPr>
        <p:sp>
          <p:nvSpPr>
            <p:cNvPr id="17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0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182" name="Rounded Rectangle"/>
          <p:cNvSpPr/>
          <p:nvPr/>
        </p:nvSpPr>
        <p:spPr>
          <a:xfrm>
            <a:off x="16511159" y="6657126"/>
            <a:ext cx="7366001" cy="4927601"/>
          </a:xfrm>
          <a:prstGeom prst="roundRect">
            <a:avLst>
              <a:gd name="adj" fmla="val 257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3" name="Any sign or characteristics of certain types of injury or illness."/>
          <p:cNvSpPr txBox="1"/>
          <p:nvPr/>
        </p:nvSpPr>
        <p:spPr>
          <a:xfrm>
            <a:off x="16752028" y="7241326"/>
            <a:ext cx="6884262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Any sign or characteristics of certain types of injury or illness.</a:t>
            </a:r>
          </a:p>
        </p:txBody>
      </p:sp>
      <p:grpSp>
        <p:nvGrpSpPr>
          <p:cNvPr id="186" name="Group"/>
          <p:cNvGrpSpPr/>
          <p:nvPr/>
        </p:nvGrpSpPr>
        <p:grpSpPr>
          <a:xfrm>
            <a:off x="11836400" y="4802540"/>
            <a:ext cx="1219200" cy="1681958"/>
            <a:chOff x="0" y="115975"/>
            <a:chExt cx="1219200" cy="1681957"/>
          </a:xfrm>
        </p:grpSpPr>
        <p:sp>
          <p:nvSpPr>
            <p:cNvPr id="18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89" name="Group"/>
          <p:cNvGrpSpPr/>
          <p:nvPr/>
        </p:nvGrpSpPr>
        <p:grpSpPr>
          <a:xfrm>
            <a:off x="19584559" y="4802540"/>
            <a:ext cx="1219201" cy="1681958"/>
            <a:chOff x="0" y="115975"/>
            <a:chExt cx="1219200" cy="1681957"/>
          </a:xfrm>
        </p:grpSpPr>
        <p:sp>
          <p:nvSpPr>
            <p:cNvPr id="18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190" name="Immediate Sources of Information"/>
          <p:cNvSpPr txBox="1"/>
          <p:nvPr/>
        </p:nvSpPr>
        <p:spPr>
          <a:xfrm>
            <a:off x="1077422" y="1569413"/>
            <a:ext cx="10518857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Immediate Sources of Information</a:t>
            </a:r>
          </a:p>
        </p:txBody>
      </p:sp>
      <p:sp>
        <p:nvSpPr>
          <p:cNvPr id="191" name="Text"/>
          <p:cNvSpPr txBox="1"/>
          <p:nvPr/>
        </p:nvSpPr>
        <p:spPr>
          <a:xfrm>
            <a:off x="14469704" y="11070467"/>
            <a:ext cx="127001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</p:txBody>
      </p:sp>
      <p:pic>
        <p:nvPicPr>
          <p:cNvPr id="24" name="Picture 2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94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19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96" name="PPT 6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19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8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99" name="Initial Assessment"/>
          <p:cNvSpPr txBox="1"/>
          <p:nvPr/>
        </p:nvSpPr>
        <p:spPr>
          <a:xfrm>
            <a:off x="1095007" y="1798012"/>
            <a:ext cx="7113118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Initial Assessment</a:t>
            </a:r>
          </a:p>
        </p:txBody>
      </p:sp>
      <p:sp>
        <p:nvSpPr>
          <p:cNvPr id="200" name="A process used to identify and treat conditions posing an immediate threat to…"/>
          <p:cNvSpPr txBox="1"/>
          <p:nvPr/>
        </p:nvSpPr>
        <p:spPr>
          <a:xfrm>
            <a:off x="9858055" y="4879096"/>
            <a:ext cx="11524725" cy="456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A process used to identify and treat conditions posing an immediate threat to </a:t>
            </a:r>
          </a:p>
          <a:p>
            <a: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the patient’s life.</a:t>
            </a:r>
          </a:p>
        </p:txBody>
      </p:sp>
      <p:sp>
        <p:nvSpPr>
          <p:cNvPr id="201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4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2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6" name="PPT 6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6 -</a:t>
            </a:r>
          </a:p>
        </p:txBody>
      </p:sp>
      <p:sp>
        <p:nvSpPr>
          <p:cNvPr id="20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8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09" name="Physical Exam"/>
          <p:cNvSpPr txBox="1"/>
          <p:nvPr/>
        </p:nvSpPr>
        <p:spPr>
          <a:xfrm>
            <a:off x="1077422" y="2009028"/>
            <a:ext cx="7113118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Physical Exam</a:t>
            </a:r>
          </a:p>
        </p:txBody>
      </p:sp>
      <p:sp>
        <p:nvSpPr>
          <p:cNvPr id="210" name="The main purpose of the physical exam is to reveal any injury or medical problem that could pose a threat to patient survival if left untreated."/>
          <p:cNvSpPr txBox="1"/>
          <p:nvPr/>
        </p:nvSpPr>
        <p:spPr>
          <a:xfrm>
            <a:off x="9858055" y="4879096"/>
            <a:ext cx="13440485" cy="5519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The main purpose of the physical exam is to reveal any injury or medical problem that could pose a threat to patient survival if left untreated.</a:t>
            </a:r>
          </a:p>
        </p:txBody>
      </p:sp>
      <p:sp>
        <p:nvSpPr>
          <p:cNvPr id="211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2" name="Body"/>
          <p:cNvSpPr txBox="1">
            <a:spLocks noGrp="1"/>
          </p:cNvSpPr>
          <p:nvPr>
            <p:ph type="body" sz="quarter" idx="4294967295"/>
          </p:nvPr>
        </p:nvSpPr>
        <p:spPr>
          <a:xfrm>
            <a:off x="-468494" y="7276422"/>
            <a:ext cx="9691689" cy="4664076"/>
          </a:xfrm>
          <a:prstGeom prst="rect">
            <a:avLst/>
          </a:prstGeom>
        </p:spPr>
        <p:txBody>
          <a:bodyPr lIns="50355" tIns="50355" rIns="50355" bIns="50355" anchor="t"/>
          <a:lstStyle>
            <a:lvl1pPr defTabSz="1042987">
              <a:spcBef>
                <a:spcPts val="1200"/>
              </a:spcBef>
              <a:defRPr sz="32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Open Sans"/>
              </a:rPr>
              <a:t>	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344</Words>
  <Application>Microsoft Office PowerPoint</Application>
  <PresentationFormat>Custom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HelveticaNeueLT Std Lt</vt:lpstr>
      <vt:lpstr>Open Sans</vt:lpstr>
      <vt:lpstr>Open Sans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5</cp:revision>
  <dcterms:modified xsi:type="dcterms:W3CDTF">2026-01-30T12:02:56Z</dcterms:modified>
</cp:coreProperties>
</file>