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9"/>
  </p:notesMasterIdLst>
  <p:handoutMasterIdLst>
    <p:handoutMasterId r:id="rId30"/>
  </p:handoutMasterIdLst>
  <p:sldIdLst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5" r:id="rId28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798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1EA00842-B0FF-2366-1656-A93764E0AE1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FF95C278-59D1-0BFF-D069-E8C1D3DD4A7A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31AA5496-7383-F402-431E-6B2001DE48C3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1" name="Rectangle 5">
            <a:extLst>
              <a:ext uri="{FF2B5EF4-FFF2-40B4-BE49-F238E27FC236}">
                <a16:creationId xmlns:a16="http://schemas.microsoft.com/office/drawing/2014/main" id="{CB02207B-AC7D-7E57-3B24-CB3A2855F5ED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CCB8C1F9-EE31-413B-B04B-C7E8DB7FA3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D82A4D87-1454-8B78-2EA4-33071B68428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60CACE5B-8C7C-5333-67A9-F1D2CF02B34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A0113DA0-0DD0-0CDA-DD38-DA5F02711CD9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2BFCD28F-0525-8C9C-2E45-8F24AE4DC90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506FE449-B4C6-9864-364E-B524A95449F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2BC441D3-431E-E834-6365-18657B8CA9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DF35754C-AE9C-497D-8DFD-AD3D3E916D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EE9553D9-8F0F-2EAC-B3B9-58CCD604CF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7524FD3-366C-4691-87C6-DA983D7BD07A}" type="slidenum">
              <a:rPr lang="en-US" altLang="en-US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18435" name="Slide Image Placeholder 1">
            <a:extLst>
              <a:ext uri="{FF2B5EF4-FFF2-40B4-BE49-F238E27FC236}">
                <a16:creationId xmlns:a16="http://schemas.microsoft.com/office/drawing/2014/main" id="{876F6BDE-D842-754B-4F83-5F2475CFA2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Notes Placeholder 2">
            <a:extLst>
              <a:ext uri="{FF2B5EF4-FFF2-40B4-BE49-F238E27FC236}">
                <a16:creationId xmlns:a16="http://schemas.microsoft.com/office/drawing/2014/main" id="{47DCD09D-2F58-2638-4E19-DB8B6F620D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5988" y="4344988"/>
            <a:ext cx="5026025" cy="41132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987" tIns="43994" rIns="87987" bIns="43994"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Slide Number Placeholder 3">
            <a:extLst>
              <a:ext uri="{FF2B5EF4-FFF2-40B4-BE49-F238E27FC236}">
                <a16:creationId xmlns:a16="http://schemas.microsoft.com/office/drawing/2014/main" id="{C5E7C9F4-2403-3CCA-E627-306222F09337}"/>
              </a:ext>
            </a:extLst>
          </p:cNvPr>
          <p:cNvSpPr txBox="1">
            <a:spLocks noGrp="1"/>
          </p:cNvSpPr>
          <p:nvPr/>
        </p:nvSpPr>
        <p:spPr bwMode="auto">
          <a:xfrm>
            <a:off x="3886200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987" tIns="43994" rIns="87987" bIns="43994" anchor="b"/>
          <a:lstStyle>
            <a:lvl1pPr defTabSz="8794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794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794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794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794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794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794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794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794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920C317-05B8-4CB9-9457-27493EC76CB6}" type="slidenum">
              <a:rPr lang="en-US" altLang="en-US">
                <a:latin typeface="Times New Roman" panose="02020603050405020304" pitchFamily="18" charset="0"/>
              </a:rPr>
              <a:pPr algn="r" eaLnBrk="1" hangingPunct="1">
                <a:spcBef>
                  <a:spcPct val="0"/>
                </a:spcBef>
              </a:pPr>
              <a:t>1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26E9D1A1-8631-A36D-581B-03D8937CEF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9B5F0F7-AFC2-4242-B1B1-67345BA16EE9}" type="slidenum">
              <a:rPr lang="en-US" altLang="en-US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  <p:sp>
        <p:nvSpPr>
          <p:cNvPr id="20483" name="Rectangle 7">
            <a:extLst>
              <a:ext uri="{FF2B5EF4-FFF2-40B4-BE49-F238E27FC236}">
                <a16:creationId xmlns:a16="http://schemas.microsoft.com/office/drawing/2014/main" id="{D1D63D46-7E58-87ED-3F3F-1F0059E9C30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987" tIns="43994" rIns="87987" bIns="43994" anchor="b"/>
          <a:lstStyle>
            <a:lvl1pPr defTabSz="8794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794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794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794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794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794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794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794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794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7D7BD67-3C6E-4620-BD72-D5C458BE97F1}" type="slidenum">
              <a:rPr lang="en-US" altLang="en-US">
                <a:latin typeface="Times New Roman" panose="02020603050405020304" pitchFamily="18" charset="0"/>
              </a:rPr>
              <a:pPr algn="r" eaLnBrk="1" hangingPunct="1">
                <a:spcBef>
                  <a:spcPct val="0"/>
                </a:spcBef>
              </a:pPr>
              <a:t>2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0484" name="Rectangle 2">
            <a:extLst>
              <a:ext uri="{FF2B5EF4-FFF2-40B4-BE49-F238E27FC236}">
                <a16:creationId xmlns:a16="http://schemas.microsoft.com/office/drawing/2014/main" id="{D77EC6AC-8FF7-9A82-A01A-E0BEC53658E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5" name="Rectangle 3">
            <a:extLst>
              <a:ext uri="{FF2B5EF4-FFF2-40B4-BE49-F238E27FC236}">
                <a16:creationId xmlns:a16="http://schemas.microsoft.com/office/drawing/2014/main" id="{5470E97C-7933-6A80-3ED3-AA59C7CF1F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5988" y="4344988"/>
            <a:ext cx="5026025" cy="41132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987" tIns="43994" rIns="87987" bIns="43994"/>
          <a:lstStyle/>
          <a:p>
            <a:pPr eaLnBrk="1" hangingPunct="1"/>
            <a:endParaRPr lang="en-SG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3B6DC3E2-1F80-F3A8-8263-0F868E2FE9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C5AAB31-0F30-44F2-BE1E-C93C580C096E}" type="slidenum">
              <a:rPr lang="en-US" altLang="en-US"/>
              <a:pPr>
                <a:spcBef>
                  <a:spcPct val="0"/>
                </a:spcBef>
              </a:pPr>
              <a:t>25</a:t>
            </a:fld>
            <a:endParaRPr lang="en-US" altLang="en-US"/>
          </a:p>
        </p:txBody>
      </p:sp>
      <p:sp>
        <p:nvSpPr>
          <p:cNvPr id="45059" name="Rectangle 7">
            <a:extLst>
              <a:ext uri="{FF2B5EF4-FFF2-40B4-BE49-F238E27FC236}">
                <a16:creationId xmlns:a16="http://schemas.microsoft.com/office/drawing/2014/main" id="{881A44BE-2C37-0E7B-607E-25A04853DAB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987" tIns="43994" rIns="87987" bIns="43994" anchor="b"/>
          <a:lstStyle>
            <a:lvl1pPr defTabSz="8794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794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794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794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794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794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794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794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794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4CC8D4D-5E73-4403-9A0A-A3759668F1E6}" type="slidenum">
              <a:rPr lang="en-US" altLang="en-US">
                <a:latin typeface="Times New Roman" panose="02020603050405020304" pitchFamily="18" charset="0"/>
              </a:rPr>
              <a:pPr algn="r" eaLnBrk="1" hangingPunct="1">
                <a:spcBef>
                  <a:spcPct val="0"/>
                </a:spcBef>
              </a:pPr>
              <a:t>25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5060" name="Rectangle 2">
            <a:extLst>
              <a:ext uri="{FF2B5EF4-FFF2-40B4-BE49-F238E27FC236}">
                <a16:creationId xmlns:a16="http://schemas.microsoft.com/office/drawing/2014/main" id="{79F99AFE-B601-4046-AEFD-F624AAF1BED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1" name="Rectangle 3">
            <a:extLst>
              <a:ext uri="{FF2B5EF4-FFF2-40B4-BE49-F238E27FC236}">
                <a16:creationId xmlns:a16="http://schemas.microsoft.com/office/drawing/2014/main" id="{C280C911-4A84-9524-B882-A643F3B2D1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5988" y="4344988"/>
            <a:ext cx="5026025" cy="41132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987" tIns="43994" rIns="87987" bIns="43994"/>
          <a:lstStyle/>
          <a:p>
            <a:pPr eaLnBrk="1" hangingPunct="1"/>
            <a:endParaRPr lang="en-SG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35728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53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20791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83375C-8F92-47F0-C107-F815A39CDE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C2D58E-ACE5-3400-060D-B42632BF6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en-US"/>
              <a:t>ERT, Kalpakkam DAE Centre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B6D641-4C53-A60C-12B6-7AAD18B06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6C6DA39-B4C8-489E-A50B-54941186D1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9742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80DE6-D3FA-B8FC-43CB-7AEB60CCE0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E7222-834E-40B0-8EB8-12CD3E83C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en-US"/>
              <a:t>ERT, Kalpakkam DAE Centre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41D202-04F3-A640-D697-0E8B3E3FD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C3F8D20-F429-46DE-8BB5-A9EF515A62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9105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32319-09F3-CBCF-E842-F2A4C1FCEA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6977C-3F54-13A8-2D13-556BFE2EA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en-US"/>
              <a:t>ERT, Kalpakkam DAE Centre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6DE3FC-AA08-BCC4-91E2-16FFFA192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FB02E86-FFE7-4FD9-ACA5-1D2696BD71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27190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B2BA79-2B0E-AC24-9EB2-B82407DFF1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922B8E-99D6-AE3A-1AE1-42DD42FBE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en-US"/>
              <a:t>ERT, Kalpakkam DAE Centre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44B930-66D5-A071-8E89-5DB23B249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A61B3B5-BFBD-4281-AD5A-D85698E369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72072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E1F3D6-9F86-CDED-A48A-0FB626C3CC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647B24-7916-D65F-4D22-5AFD8DE36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en-US"/>
              <a:t>ERT, Kalpakkam DAE Centre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1CFDD5-F61A-9835-D634-947E96D9C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9FCE576-0B81-4992-98BB-85DFDB7A00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58524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57025F-FB5A-2020-D936-B92B32B90F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7B488C-406A-5474-AC15-AC5242EA3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en-US"/>
              <a:t>ERT, Kalpakkam DAE Centre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403007-EBD6-1CB4-6628-C2FCEB2E4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DD9032A-EEDB-46F8-B7AD-80EC99ACA4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69593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4F9816-BE1F-4339-C047-D2C86381F1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9D040F-3DC5-89E3-6F7E-5B43FFAE6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en-US"/>
              <a:t>ERT, Kalpakkam DAE Centre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FC612F-79ED-C77D-F667-33DC04D11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B92649C-A1E5-4CC3-8913-2C0BB5F0A2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1063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C650FB-F99E-AF24-5B6F-6D4AD3D722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86944C-A33D-54E3-8322-81E8665BD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en-US"/>
              <a:t>ERT, Kalpakkam DAE Centre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2BEAE0-C769-E711-8835-3FE4120F3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A8F7B00-B79F-4892-AEB2-1930CC8898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5901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42970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AEB2BF-B5BF-80DA-DE02-B08E4B0AEC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6AF282-4326-070B-027D-83CA3999D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en-US"/>
              <a:t>ERT, Kalpakkam DAE Centre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6D0EAA-53C5-B20C-A731-E774E3E7D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CCF40E7-3BBE-4100-9C5E-29C7922327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86730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6E8F9-97F0-B34E-C308-31924F581C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377990-7B45-B1AC-F838-A117057F8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en-US"/>
              <a:t>ERT, Kalpakkam DAE Centre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AAAE99-D5E9-2C0C-9BC8-2D01EDE8E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F245376-FDB3-4D95-ACCD-0A02E4A568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01824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58BD1-A354-CC0F-FEB4-41BA89807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89B419-D758-479A-255B-719EC9299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en-US"/>
              <a:t>ERT, Kalpakkam DAE Centre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BD34D-71DC-52FD-6A1B-88FCEBE1D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8477318-9AD7-4D8B-ABD1-A82554BBE5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28033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56D628-0B4D-9275-6EDB-7AE1BC4CD2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65AA03-963A-BBB0-12C2-4F4A3CDDE2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en-US"/>
              <a:t>ERT, Kalpakkam DAE Centre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6B677-0020-F807-4967-C0A7777A0E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5AABC56-0688-45FF-810F-B697B87670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0587257"/>
      </p:ext>
    </p:extLst>
  </p:cSld>
  <p:clrMapOvr>
    <a:masterClrMapping/>
  </p:clrMapOvr>
  <p:transition spd="slow">
    <p:pull dir="l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7844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2701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6899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5151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7790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1254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7761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templete.jpg">
            <a:extLst>
              <a:ext uri="{FF2B5EF4-FFF2-40B4-BE49-F238E27FC236}">
                <a16:creationId xmlns:a16="http://schemas.microsoft.com/office/drawing/2014/main" id="{76380F89-C2D8-1C70-2F98-5359374C6BF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0"/>
            <a:ext cx="12157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Footer Placeholder 4">
            <a:extLst>
              <a:ext uri="{FF2B5EF4-FFF2-40B4-BE49-F238E27FC236}">
                <a16:creationId xmlns:a16="http://schemas.microsoft.com/office/drawing/2014/main" id="{9AAB62F2-CFBE-EC4C-7BC1-CC5AF3E04801}"/>
              </a:ext>
            </a:extLst>
          </p:cNvPr>
          <p:cNvSpPr>
            <a:spLocks/>
          </p:cNvSpPr>
          <p:nvPr userDrawn="1"/>
        </p:nvSpPr>
        <p:spPr bwMode="auto">
          <a:xfrm>
            <a:off x="10363200" y="6548438"/>
            <a:ext cx="1422400" cy="29527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en-US" altLang="en-US" sz="1200" b="1">
                <a:solidFill>
                  <a:schemeClr val="bg1"/>
                </a:solidFill>
              </a:rPr>
              <a:t>PPT 5- </a:t>
            </a:r>
          </a:p>
        </p:txBody>
      </p:sp>
      <p:sp>
        <p:nvSpPr>
          <p:cNvPr id="1028" name="Slide Number Placeholder 5">
            <a:extLst>
              <a:ext uri="{FF2B5EF4-FFF2-40B4-BE49-F238E27FC236}">
                <a16:creationId xmlns:a16="http://schemas.microsoft.com/office/drawing/2014/main" id="{83852B3A-8943-ED2B-624E-14BAFED23EC2}"/>
              </a:ext>
            </a:extLst>
          </p:cNvPr>
          <p:cNvSpPr>
            <a:spLocks/>
          </p:cNvSpPr>
          <p:nvPr userDrawn="1"/>
        </p:nvSpPr>
        <p:spPr bwMode="auto">
          <a:xfrm>
            <a:off x="10833100" y="6553200"/>
            <a:ext cx="1219200" cy="3048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fld id="{28420020-3FCB-45BD-8B38-4D26C1DB5044}" type="slidenum">
              <a:rPr lang="en-US" altLang="en-US" sz="1200" b="1" smtClean="0">
                <a:solidFill>
                  <a:schemeClr val="bg1"/>
                </a:solidFill>
              </a:rPr>
              <a:pPr algn="r" eaLnBrk="1" hangingPunct="1">
                <a:defRPr/>
              </a:pPr>
              <a:t>‹#›</a:t>
            </a:fld>
            <a:endParaRPr lang="en-US" altLang="en-US" sz="1200" b="1">
              <a:solidFill>
                <a:schemeClr val="bg1"/>
              </a:solidFill>
            </a:endParaRPr>
          </a:p>
        </p:txBody>
      </p:sp>
      <p:sp>
        <p:nvSpPr>
          <p:cNvPr id="1029" name="Text Box 10">
            <a:extLst>
              <a:ext uri="{FF2B5EF4-FFF2-40B4-BE49-F238E27FC236}">
                <a16:creationId xmlns:a16="http://schemas.microsoft.com/office/drawing/2014/main" id="{FDBCBCC3-9FC9-8846-F09B-1CDE9718829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03200" y="6553200"/>
            <a:ext cx="3657600" cy="304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1400" b="1">
                <a:solidFill>
                  <a:schemeClr val="bg1"/>
                </a:solidFill>
              </a:rPr>
              <a:t>Rev. January 2016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F1D9B9CA-3331-8A3D-DE23-B11D64ECB15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F21B33EA-B8A4-C142-0766-68E4339F81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5B8F3B-35C6-590D-3B29-33B7A41765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1" smtClean="0">
                <a:solidFill>
                  <a:srgbClr val="E46C0A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9049A9F-FFB7-4EB8-838E-861D92E254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2053" name="Picture 7" descr="A logo with text on it&#10;&#10;AI-generated content may be incorrect.">
            <a:extLst>
              <a:ext uri="{FF2B5EF4-FFF2-40B4-BE49-F238E27FC236}">
                <a16:creationId xmlns:a16="http://schemas.microsoft.com/office/drawing/2014/main" id="{A45B2412-41E4-71E4-4C72-E877EA48D29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07950"/>
            <a:ext cx="1243013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EER | MFR | INDIA">
            <a:extLst>
              <a:ext uri="{FF2B5EF4-FFF2-40B4-BE49-F238E27FC236}">
                <a16:creationId xmlns:a16="http://schemas.microsoft.com/office/drawing/2014/main" id="{6E8CF5DD-4B81-92EF-7716-FF9FA68EF86B}"/>
              </a:ext>
            </a:extLst>
          </p:cNvPr>
          <p:cNvSpPr txBox="1"/>
          <p:nvPr userDrawn="1"/>
        </p:nvSpPr>
        <p:spPr>
          <a:xfrm>
            <a:off x="152400" y="6308725"/>
            <a:ext cx="2514600" cy="342900"/>
          </a:xfrm>
          <a:prstGeom prst="rect">
            <a:avLst/>
          </a:prstGeom>
          <a:ln w="12700">
            <a:miter lim="400000"/>
          </a:ln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1200" b="1" dirty="0">
                <a:solidFill>
                  <a:srgbClr val="F79646">
                    <a:lumMod val="75000"/>
                  </a:srgbClr>
                </a:solidFill>
                <a:latin typeface="Calibri"/>
              </a:rPr>
              <a:t>NDRF | </a:t>
            </a:r>
            <a:r>
              <a:rPr lang="en-IN" sz="1200" b="1" dirty="0">
                <a:solidFill>
                  <a:srgbClr val="F79646">
                    <a:lumMod val="75000"/>
                  </a:srgbClr>
                </a:solidFill>
                <a:latin typeface="Calibri"/>
              </a:rPr>
              <a:t>CBRN</a:t>
            </a:r>
            <a:r>
              <a:rPr sz="1200" b="1" dirty="0">
                <a:solidFill>
                  <a:srgbClr val="F79646">
                    <a:lumMod val="75000"/>
                  </a:srgbClr>
                </a:solidFill>
                <a:latin typeface="Calibri"/>
              </a:rPr>
              <a:t> | INDIA</a:t>
            </a:r>
          </a:p>
        </p:txBody>
      </p:sp>
      <p:sp>
        <p:nvSpPr>
          <p:cNvPr id="10" name="PPT 2 -">
            <a:extLst>
              <a:ext uri="{FF2B5EF4-FFF2-40B4-BE49-F238E27FC236}">
                <a16:creationId xmlns:a16="http://schemas.microsoft.com/office/drawing/2014/main" id="{D852D68E-6757-312B-B4B0-3ED00907EC12}"/>
              </a:ext>
            </a:extLst>
          </p:cNvPr>
          <p:cNvSpPr txBox="1"/>
          <p:nvPr userDrawn="1"/>
        </p:nvSpPr>
        <p:spPr>
          <a:xfrm>
            <a:off x="10829925" y="6367463"/>
            <a:ext cx="530225" cy="342900"/>
          </a:xfrm>
          <a:prstGeom prst="rect">
            <a:avLst/>
          </a:prstGeom>
          <a:ln w="12700">
            <a:miter lim="400000"/>
          </a:ln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eaLnBrk="1" fontAlgn="auto" hangingPunct="1">
              <a:spcAft>
                <a:spcPts val="0"/>
              </a:spcAft>
              <a:defRPr b="0"/>
            </a:pPr>
            <a:r>
              <a:rPr sz="1200" b="0" dirty="0">
                <a:solidFill>
                  <a:srgbClr val="F79646">
                    <a:lumMod val="75000"/>
                  </a:srgbClr>
                </a:solidFill>
              </a:rPr>
              <a:t>PPT -</a:t>
            </a:r>
          </a:p>
        </p:txBody>
      </p:sp>
      <p:pic>
        <p:nvPicPr>
          <p:cNvPr id="2056" name="Picture 3" descr="A logo with a symbol and text&#10;&#10;AI-generated content may be incorrect.">
            <a:extLst>
              <a:ext uri="{FF2B5EF4-FFF2-40B4-BE49-F238E27FC236}">
                <a16:creationId xmlns:a16="http://schemas.microsoft.com/office/drawing/2014/main" id="{0F394F1B-C834-ABAC-0478-382C8138B48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152400"/>
            <a:ext cx="914400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>
            <a:extLst>
              <a:ext uri="{FF2B5EF4-FFF2-40B4-BE49-F238E27FC236}">
                <a16:creationId xmlns:a16="http://schemas.microsoft.com/office/drawing/2014/main" id="{2D3FA26F-C9CA-6779-275C-87F2385A23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9300" y="2362200"/>
            <a:ext cx="85344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lang="en-US" altLang="en-US" sz="3200">
                <a:solidFill>
                  <a:srgbClr val="FFFF00"/>
                </a:solidFill>
                <a:latin typeface="Open sans" panose="020B0606030504020204" pitchFamily="34" charset="0"/>
              </a:rPr>
              <a:t>Medical First Responder Instructor Workshop</a:t>
            </a: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lang="en-US" altLang="en-US" sz="3200">
                <a:solidFill>
                  <a:srgbClr val="FFFF00"/>
                </a:solidFill>
                <a:latin typeface="Open sans" panose="020B0606030504020204" pitchFamily="34" charset="0"/>
              </a:rPr>
              <a:t>(MFRIW)</a:t>
            </a:r>
          </a:p>
        </p:txBody>
      </p:sp>
      <p:pic>
        <p:nvPicPr>
          <p:cNvPr id="17411" name="Picture 19">
            <a:extLst>
              <a:ext uri="{FF2B5EF4-FFF2-40B4-BE49-F238E27FC236}">
                <a16:creationId xmlns:a16="http://schemas.microsoft.com/office/drawing/2014/main" id="{74B5E2BD-8008-9BED-F6CD-64289179D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066800"/>
            <a:ext cx="3051175" cy="900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Text Box 8">
            <a:extLst>
              <a:ext uri="{FF2B5EF4-FFF2-40B4-BE49-F238E27FC236}">
                <a16:creationId xmlns:a16="http://schemas.microsoft.com/office/drawing/2014/main" id="{39590543-0A64-5262-9B51-FA5B5163A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1300" y="3733800"/>
            <a:ext cx="6934200" cy="1446213"/>
          </a:xfrm>
          <a:prstGeom prst="rect">
            <a:avLst/>
          </a:prstGeom>
          <a:noFill/>
          <a:ln w="9525">
            <a:solidFill>
              <a:srgbClr val="FF505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400" dirty="0">
                <a:solidFill>
                  <a:srgbClr val="FFFF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Open sans"/>
                <a:cs typeface="Arial" charset="0"/>
              </a:rPr>
              <a:t>Maintaining and Storing Equipment and Supplies</a:t>
            </a:r>
          </a:p>
        </p:txBody>
      </p:sp>
      <p:pic>
        <p:nvPicPr>
          <p:cNvPr id="17413" name="Picture 5">
            <a:extLst>
              <a:ext uri="{FF2B5EF4-FFF2-40B4-BE49-F238E27FC236}">
                <a16:creationId xmlns:a16="http://schemas.microsoft.com/office/drawing/2014/main" id="{F163D607-17D4-6F2E-0855-9965C2146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066800"/>
            <a:ext cx="4038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4CF5342C-01A0-4F2C-D9E5-23CF364665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52388"/>
            <a:ext cx="1014412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6">
            <a:extLst>
              <a:ext uri="{FF2B5EF4-FFF2-40B4-BE49-F238E27FC236}">
                <a16:creationId xmlns:a16="http://schemas.microsoft.com/office/drawing/2014/main" id="{993D789E-D96B-2791-8337-B31C597FE5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0" y="52388"/>
            <a:ext cx="9906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1">
            <a:extLst>
              <a:ext uri="{FF2B5EF4-FFF2-40B4-BE49-F238E27FC236}">
                <a16:creationId xmlns:a16="http://schemas.microsoft.com/office/drawing/2014/main" id="{4618AEFA-4AE1-8F45-9CA7-F2D473DC06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213" y="5257800"/>
            <a:ext cx="9680575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20A492AA-1EE0-5E11-BFE5-A0A22B17389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905000" y="2228850"/>
            <a:ext cx="3810000" cy="971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solidFill>
                  <a:schemeClr val="bg1"/>
                </a:solidFill>
                <a:latin typeface="Open sans" panose="020B0606030504020204" pitchFamily="34" charset="0"/>
              </a:rPr>
              <a:t>G- Compression spring</a:t>
            </a:r>
          </a:p>
        </p:txBody>
      </p:sp>
      <p:pic>
        <p:nvPicPr>
          <p:cNvPr id="28675" name="Picture 2">
            <a:extLst>
              <a:ext uri="{FF2B5EF4-FFF2-40B4-BE49-F238E27FC236}">
                <a16:creationId xmlns:a16="http://schemas.microsoft.com/office/drawing/2014/main" id="{6C328C74-4209-287E-1C14-5F484172D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219200"/>
            <a:ext cx="4800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3" descr="A logo with text on it&#10;&#10;AI-generated content may be incorrect.">
            <a:extLst>
              <a:ext uri="{FF2B5EF4-FFF2-40B4-BE49-F238E27FC236}">
                <a16:creationId xmlns:a16="http://schemas.microsoft.com/office/drawing/2014/main" id="{2F8029C7-6B71-3417-14C9-2C9DE80456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147638"/>
            <a:ext cx="1014412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4">
            <a:extLst>
              <a:ext uri="{FF2B5EF4-FFF2-40B4-BE49-F238E27FC236}">
                <a16:creationId xmlns:a16="http://schemas.microsoft.com/office/drawing/2014/main" id="{374FF1BE-6320-F512-EC33-A8A424F298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0" y="147638"/>
            <a:ext cx="990600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>
            <a:extLst>
              <a:ext uri="{FF2B5EF4-FFF2-40B4-BE49-F238E27FC236}">
                <a16:creationId xmlns:a16="http://schemas.microsoft.com/office/drawing/2014/main" id="{C78D56CF-3F1D-AFDE-BEB7-8DD0A08E194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057400" y="2057400"/>
            <a:ext cx="6096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solidFill>
                  <a:schemeClr val="bg1"/>
                </a:solidFill>
                <a:latin typeface="Open sans" panose="020B0606030504020204" pitchFamily="34" charset="0"/>
              </a:rPr>
              <a:t>H- Compression clicker</a:t>
            </a:r>
            <a:br>
              <a:rPr lang="en-US" altLang="en-US">
                <a:solidFill>
                  <a:schemeClr val="bg1"/>
                </a:solidFill>
                <a:latin typeface="Open sans" panose="020B0606030504020204" pitchFamily="34" charset="0"/>
              </a:rPr>
            </a:br>
            <a:endParaRPr lang="en-US" altLang="en-US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  <p:pic>
        <p:nvPicPr>
          <p:cNvPr id="29699" name="Picture 2">
            <a:extLst>
              <a:ext uri="{FF2B5EF4-FFF2-40B4-BE49-F238E27FC236}">
                <a16:creationId xmlns:a16="http://schemas.microsoft.com/office/drawing/2014/main" id="{DAC28788-69BD-1601-9773-B274FD524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1219200"/>
            <a:ext cx="19812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3" descr="A logo with text on it&#10;&#10;AI-generated content may be incorrect.">
            <a:extLst>
              <a:ext uri="{FF2B5EF4-FFF2-40B4-BE49-F238E27FC236}">
                <a16:creationId xmlns:a16="http://schemas.microsoft.com/office/drawing/2014/main" id="{4CB71AED-2CE2-EE87-94B3-5DC50DA3B7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52388"/>
            <a:ext cx="1014412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4">
            <a:extLst>
              <a:ext uri="{FF2B5EF4-FFF2-40B4-BE49-F238E27FC236}">
                <a16:creationId xmlns:a16="http://schemas.microsoft.com/office/drawing/2014/main" id="{CC212592-DA0C-75A1-B395-753A75DBE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0" y="52388"/>
            <a:ext cx="9906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0C368901-871A-B8B4-AD88-A2FE7E3CD07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352800" y="76200"/>
            <a:ext cx="6096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solidFill>
                  <a:schemeClr val="bg1"/>
                </a:solidFill>
                <a:latin typeface="Open sans" panose="020B0606030504020204" pitchFamily="34" charset="0"/>
              </a:rPr>
              <a:t>K- Airway package</a:t>
            </a:r>
          </a:p>
        </p:txBody>
      </p:sp>
      <p:pic>
        <p:nvPicPr>
          <p:cNvPr id="30723" name="Picture 2">
            <a:extLst>
              <a:ext uri="{FF2B5EF4-FFF2-40B4-BE49-F238E27FC236}">
                <a16:creationId xmlns:a16="http://schemas.microsoft.com/office/drawing/2014/main" id="{782450A1-823E-0B0F-93A0-510EDFB7F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82296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3" descr="A logo with text on it&#10;&#10;AI-generated content may be incorrect.">
            <a:extLst>
              <a:ext uri="{FF2B5EF4-FFF2-40B4-BE49-F238E27FC236}">
                <a16:creationId xmlns:a16="http://schemas.microsoft.com/office/drawing/2014/main" id="{F43D6DF1-8BE6-0FF4-1A32-F966AE3D4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52388"/>
            <a:ext cx="1014412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4">
            <a:extLst>
              <a:ext uri="{FF2B5EF4-FFF2-40B4-BE49-F238E27FC236}">
                <a16:creationId xmlns:a16="http://schemas.microsoft.com/office/drawing/2014/main" id="{F1EC56E7-9F40-591A-AEF2-37A4E739E4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0" y="52388"/>
            <a:ext cx="9906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7E6566AE-4CBB-42EA-84B4-DD1570FDEC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93675"/>
            <a:ext cx="8991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en-US">
                <a:solidFill>
                  <a:schemeClr val="bg1"/>
                </a:solidFill>
                <a:latin typeface="Open sans" panose="020B0606030504020204" pitchFamily="34" charset="0"/>
              </a:rPr>
              <a:t>Structure of a CPR Mannequin Infant Mannequin 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B7CA50E7-5A67-1103-0562-82B62BD667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0" y="1795463"/>
            <a:ext cx="7772400" cy="330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chemeClr val="tx1"/>
              </a:buClr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Open sans" panose="020B0606030504020204" pitchFamily="34" charset="0"/>
              </a:rPr>
              <a:t>A – Head of the Infant Mannequin</a:t>
            </a:r>
          </a:p>
          <a:p>
            <a:pPr>
              <a:buClr>
                <a:schemeClr val="tx1"/>
              </a:buClr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Open sans" panose="020B0606030504020204" pitchFamily="34" charset="0"/>
              </a:rPr>
              <a:t>B –Airway assembly</a:t>
            </a:r>
          </a:p>
          <a:p>
            <a:pPr>
              <a:buClr>
                <a:schemeClr val="tx1"/>
              </a:buClr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Open sans" panose="020B0606030504020204" pitchFamily="34" charset="0"/>
              </a:rPr>
              <a:t>C – Lung Bags</a:t>
            </a:r>
          </a:p>
          <a:p>
            <a:pPr>
              <a:buClr>
                <a:schemeClr val="tx1"/>
              </a:buClr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Open sans" panose="020B0606030504020204" pitchFamily="34" charset="0"/>
              </a:rPr>
              <a:t>D – Infant’s Body</a:t>
            </a:r>
          </a:p>
          <a:p>
            <a:pPr>
              <a:buClr>
                <a:schemeClr val="tx1"/>
              </a:buClr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Open sans" panose="020B0606030504020204" pitchFamily="34" charset="0"/>
              </a:rPr>
              <a:t>E – Face mask</a:t>
            </a:r>
          </a:p>
          <a:p>
            <a:pPr>
              <a:buClr>
                <a:schemeClr val="tx1"/>
              </a:buClr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Open sans" panose="020B0606030504020204" pitchFamily="34" charset="0"/>
              </a:rPr>
              <a:t>F- Face Connector</a:t>
            </a:r>
          </a:p>
          <a:p>
            <a:pPr>
              <a:buClr>
                <a:schemeClr val="tx1"/>
              </a:buClr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Open sans" panose="020B0606030504020204" pitchFamily="34" charset="0"/>
              </a:rPr>
              <a:t>G- Airway tubing</a:t>
            </a:r>
          </a:p>
        </p:txBody>
      </p:sp>
      <p:pic>
        <p:nvPicPr>
          <p:cNvPr id="31748" name="Picture 3" descr="A logo with text on it&#10;&#10;AI-generated content may be incorrect.">
            <a:extLst>
              <a:ext uri="{FF2B5EF4-FFF2-40B4-BE49-F238E27FC236}">
                <a16:creationId xmlns:a16="http://schemas.microsoft.com/office/drawing/2014/main" id="{EDEFFE88-F774-A50C-C025-8BE316AD5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52388"/>
            <a:ext cx="1014412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4">
            <a:extLst>
              <a:ext uri="{FF2B5EF4-FFF2-40B4-BE49-F238E27FC236}">
                <a16:creationId xmlns:a16="http://schemas.microsoft.com/office/drawing/2014/main" id="{FE26FE5A-9525-BFFE-20F4-CD65CD208B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0" y="52388"/>
            <a:ext cx="9906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E6B9F8E1-54DE-5A64-0112-DE371C037D0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286000" y="0"/>
            <a:ext cx="7121525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solidFill>
                  <a:schemeClr val="bg1"/>
                </a:solidFill>
                <a:latin typeface="Open sans" panose="020B0606030504020204" pitchFamily="34" charset="0"/>
              </a:rPr>
              <a:t>A – Head of the Infant Mannequin</a:t>
            </a:r>
          </a:p>
        </p:txBody>
      </p:sp>
      <p:pic>
        <p:nvPicPr>
          <p:cNvPr id="32771" name="Picture 2">
            <a:extLst>
              <a:ext uri="{FF2B5EF4-FFF2-40B4-BE49-F238E27FC236}">
                <a16:creationId xmlns:a16="http://schemas.microsoft.com/office/drawing/2014/main" id="{7ACCE09B-054B-86EF-0F4E-365A64B7C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660525"/>
            <a:ext cx="3795713" cy="435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3" descr="A logo with text on it&#10;&#10;AI-generated content may be incorrect.">
            <a:extLst>
              <a:ext uri="{FF2B5EF4-FFF2-40B4-BE49-F238E27FC236}">
                <a16:creationId xmlns:a16="http://schemas.microsoft.com/office/drawing/2014/main" id="{293212FE-A7E6-3A8C-70D6-9089B22453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52388"/>
            <a:ext cx="1014412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4">
            <a:extLst>
              <a:ext uri="{FF2B5EF4-FFF2-40B4-BE49-F238E27FC236}">
                <a16:creationId xmlns:a16="http://schemas.microsoft.com/office/drawing/2014/main" id="{3A902E25-9DC3-4E92-98B1-446146A702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0" y="52388"/>
            <a:ext cx="9906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>
            <a:extLst>
              <a:ext uri="{FF2B5EF4-FFF2-40B4-BE49-F238E27FC236}">
                <a16:creationId xmlns:a16="http://schemas.microsoft.com/office/drawing/2014/main" id="{26E7AE7A-A8F1-A963-4A8D-7E40EF75E54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352800" y="152400"/>
            <a:ext cx="6096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solidFill>
                  <a:schemeClr val="bg1"/>
                </a:solidFill>
                <a:latin typeface="Open sans" panose="020B0606030504020204" pitchFamily="34" charset="0"/>
              </a:rPr>
              <a:t>D – Infant’s Body</a:t>
            </a:r>
          </a:p>
        </p:txBody>
      </p:sp>
      <p:pic>
        <p:nvPicPr>
          <p:cNvPr id="33795" name="Picture 2" descr="C:\Users\Mian Riffat Zia\Desktop\Laerdal Mannequins\IMG_1309.JPG">
            <a:extLst>
              <a:ext uri="{FF2B5EF4-FFF2-40B4-BE49-F238E27FC236}">
                <a16:creationId xmlns:a16="http://schemas.microsoft.com/office/drawing/2014/main" id="{08243510-1653-B284-EA74-70DF66A9F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420813"/>
            <a:ext cx="6099175" cy="406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3" descr="A logo with text on it&#10;&#10;AI-generated content may be incorrect.">
            <a:extLst>
              <a:ext uri="{FF2B5EF4-FFF2-40B4-BE49-F238E27FC236}">
                <a16:creationId xmlns:a16="http://schemas.microsoft.com/office/drawing/2014/main" id="{70366A0E-60E2-4227-2E24-CAF9F0F29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52388"/>
            <a:ext cx="1014412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4">
            <a:extLst>
              <a:ext uri="{FF2B5EF4-FFF2-40B4-BE49-F238E27FC236}">
                <a16:creationId xmlns:a16="http://schemas.microsoft.com/office/drawing/2014/main" id="{01C82AB2-836E-CA1B-B089-6C79F76DED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0" y="52388"/>
            <a:ext cx="9906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>
            <a:extLst>
              <a:ext uri="{FF2B5EF4-FFF2-40B4-BE49-F238E27FC236}">
                <a16:creationId xmlns:a16="http://schemas.microsoft.com/office/drawing/2014/main" id="{496E577C-F6A1-D935-40D1-5D0A656C889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352800" y="0"/>
            <a:ext cx="6096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solidFill>
                  <a:schemeClr val="bg1"/>
                </a:solidFill>
                <a:latin typeface="Open sans" panose="020B0606030504020204" pitchFamily="34" charset="0"/>
              </a:rPr>
              <a:t>E – Face mask</a:t>
            </a:r>
          </a:p>
        </p:txBody>
      </p:sp>
      <p:pic>
        <p:nvPicPr>
          <p:cNvPr id="34819" name="Picture 2">
            <a:extLst>
              <a:ext uri="{FF2B5EF4-FFF2-40B4-BE49-F238E27FC236}">
                <a16:creationId xmlns:a16="http://schemas.microsoft.com/office/drawing/2014/main" id="{E6BB2C40-CFBF-6F50-013F-FDDE27200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066800"/>
            <a:ext cx="3819525" cy="491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3" descr="A logo with text on it&#10;&#10;AI-generated content may be incorrect.">
            <a:extLst>
              <a:ext uri="{FF2B5EF4-FFF2-40B4-BE49-F238E27FC236}">
                <a16:creationId xmlns:a16="http://schemas.microsoft.com/office/drawing/2014/main" id="{391231C9-8F75-6BC5-E5DA-14371E9726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52388"/>
            <a:ext cx="1014412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4">
            <a:extLst>
              <a:ext uri="{FF2B5EF4-FFF2-40B4-BE49-F238E27FC236}">
                <a16:creationId xmlns:a16="http://schemas.microsoft.com/office/drawing/2014/main" id="{4679E658-08F5-D47E-D025-D7BFEAF269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0" y="52388"/>
            <a:ext cx="9906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6639F8FC-796D-2E74-E1D3-E1B4B616D4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-152400"/>
            <a:ext cx="8686800" cy="1295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</a:pPr>
            <a:r>
              <a:rPr lang="en-US" altLang="en-US">
                <a:solidFill>
                  <a:schemeClr val="bg1"/>
                </a:solidFill>
                <a:latin typeface="Open sans" panose="020B0606030504020204" pitchFamily="34" charset="0"/>
              </a:rPr>
              <a:t>CPR Mannequin Disassembly</a:t>
            </a:r>
            <a:br>
              <a:rPr lang="en-US" altLang="en-US">
                <a:solidFill>
                  <a:schemeClr val="bg1"/>
                </a:solidFill>
                <a:latin typeface="Open sans" panose="020B0606030504020204" pitchFamily="34" charset="0"/>
              </a:rPr>
            </a:br>
            <a:r>
              <a:rPr lang="en-US" altLang="en-US" sz="3600" b="1">
                <a:solidFill>
                  <a:schemeClr val="bg1"/>
                </a:solidFill>
                <a:latin typeface="Open sans" panose="020B0606030504020204" pitchFamily="34" charset="0"/>
              </a:rPr>
              <a:t>Adult Mannequin</a:t>
            </a:r>
            <a:endParaRPr lang="en-US" altLang="en-US" sz="5400" b="1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237290B0-4BCA-4489-51C7-D15FE15604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752600" y="2014538"/>
            <a:ext cx="8610600" cy="44624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863600" indent="-514350">
              <a:spcBef>
                <a:spcPts val="600"/>
              </a:spcBef>
              <a:spcAft>
                <a:spcPts val="600"/>
              </a:spcAft>
              <a:buFontTx/>
              <a:buAutoNum type="alphaLcPeriod"/>
            </a:pPr>
            <a:r>
              <a:rPr lang="en-US" altLang="en-US" sz="2800">
                <a:solidFill>
                  <a:schemeClr val="bg1"/>
                </a:solidFill>
                <a:latin typeface="Open sans" panose="020B0606030504020204" pitchFamily="34" charset="0"/>
              </a:rPr>
              <a:t>Detach mannequin face at each ear </a:t>
            </a:r>
          </a:p>
          <a:p>
            <a:pPr marL="863600" indent="-514350">
              <a:spcBef>
                <a:spcPts val="600"/>
              </a:spcBef>
              <a:spcAft>
                <a:spcPts val="600"/>
              </a:spcAft>
              <a:buFontTx/>
              <a:buAutoNum type="alphaLcPeriod"/>
            </a:pPr>
            <a:r>
              <a:rPr lang="en-US" altLang="en-US" sz="2800">
                <a:solidFill>
                  <a:schemeClr val="bg1"/>
                </a:solidFill>
                <a:latin typeface="Open sans" panose="020B0606030504020204" pitchFamily="34" charset="0"/>
              </a:rPr>
              <a:t>Lift mannequin face off valve coupling</a:t>
            </a:r>
          </a:p>
          <a:p>
            <a:pPr marL="863600" indent="-514350">
              <a:spcBef>
                <a:spcPts val="600"/>
              </a:spcBef>
              <a:spcAft>
                <a:spcPts val="600"/>
              </a:spcAft>
              <a:buFontTx/>
              <a:buAutoNum type="alphaLcPeriod"/>
            </a:pPr>
            <a:r>
              <a:rPr lang="en-US" altLang="en-US" sz="2800">
                <a:solidFill>
                  <a:schemeClr val="bg1"/>
                </a:solidFill>
                <a:latin typeface="Open sans" panose="020B0606030504020204" pitchFamily="34" charset="0"/>
              </a:rPr>
              <a:t>Remove jaw from posts in head and Remove valve </a:t>
            </a:r>
          </a:p>
          <a:p>
            <a:pPr marL="863600" indent="-514350">
              <a:spcBef>
                <a:spcPts val="600"/>
              </a:spcBef>
              <a:spcAft>
                <a:spcPts val="600"/>
              </a:spcAft>
              <a:buFontTx/>
              <a:buAutoNum type="alphaLcPeriod"/>
            </a:pPr>
            <a:r>
              <a:rPr lang="en-US" altLang="en-US" sz="2800">
                <a:solidFill>
                  <a:schemeClr val="bg1"/>
                </a:solidFill>
                <a:latin typeface="Open sans" panose="020B0606030504020204" pitchFamily="34" charset="0"/>
              </a:rPr>
              <a:t>Open chest cover</a:t>
            </a:r>
          </a:p>
          <a:p>
            <a:pPr marL="863600" indent="-514350">
              <a:spcBef>
                <a:spcPts val="600"/>
              </a:spcBef>
              <a:spcAft>
                <a:spcPts val="600"/>
              </a:spcAft>
              <a:buFontTx/>
              <a:buAutoNum type="alphaLcPeriod"/>
            </a:pPr>
            <a:r>
              <a:rPr lang="en-US" altLang="en-US" sz="2800">
                <a:solidFill>
                  <a:schemeClr val="bg1"/>
                </a:solidFill>
                <a:latin typeface="Open sans" panose="020B0606030504020204" pitchFamily="34" charset="0"/>
              </a:rPr>
              <a:t>Remove used airway and discard</a:t>
            </a:r>
          </a:p>
          <a:p>
            <a:pPr marL="863600" indent="-514350">
              <a:spcBef>
                <a:spcPts val="600"/>
              </a:spcBef>
              <a:spcAft>
                <a:spcPts val="600"/>
              </a:spcAft>
              <a:buFontTx/>
              <a:buAutoNum type="alphaLcPeriod"/>
            </a:pPr>
            <a:r>
              <a:rPr lang="en-US" altLang="en-US" sz="2800">
                <a:solidFill>
                  <a:schemeClr val="bg1"/>
                </a:solidFill>
                <a:latin typeface="Open sans" panose="020B0606030504020204" pitchFamily="34" charset="0"/>
              </a:rPr>
              <a:t>Remove chest plate</a:t>
            </a:r>
          </a:p>
          <a:p>
            <a:pPr marL="863600" indent="-514350">
              <a:spcBef>
                <a:spcPts val="600"/>
              </a:spcBef>
              <a:spcAft>
                <a:spcPts val="600"/>
              </a:spcAft>
              <a:buFontTx/>
              <a:buAutoNum type="alphaLcPeriod"/>
            </a:pPr>
            <a:r>
              <a:rPr lang="en-US" altLang="en-US" sz="2800">
                <a:solidFill>
                  <a:schemeClr val="bg1"/>
                </a:solidFill>
                <a:latin typeface="Open sans" panose="020B0606030504020204" pitchFamily="34" charset="0"/>
              </a:rPr>
              <a:t>Remove spring and clicker</a:t>
            </a:r>
          </a:p>
        </p:txBody>
      </p:sp>
      <p:pic>
        <p:nvPicPr>
          <p:cNvPr id="35844" name="Picture 3" descr="A logo with text on it&#10;&#10;AI-generated content may be incorrect.">
            <a:extLst>
              <a:ext uri="{FF2B5EF4-FFF2-40B4-BE49-F238E27FC236}">
                <a16:creationId xmlns:a16="http://schemas.microsoft.com/office/drawing/2014/main" id="{1BFDB88A-A658-0A6A-A505-1D78FB4AC1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52388"/>
            <a:ext cx="1014412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4">
            <a:extLst>
              <a:ext uri="{FF2B5EF4-FFF2-40B4-BE49-F238E27FC236}">
                <a16:creationId xmlns:a16="http://schemas.microsoft.com/office/drawing/2014/main" id="{F9A47152-70B6-F7B5-23FF-FD08A82BF8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0" y="52388"/>
            <a:ext cx="9906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7ABCAE81-AC70-F2BE-2E3E-3F177853DE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228600"/>
            <a:ext cx="88392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solidFill>
                  <a:schemeClr val="bg1"/>
                </a:solidFill>
                <a:latin typeface="Open sans" panose="020B0606030504020204" pitchFamily="34" charset="0"/>
              </a:rPr>
              <a:t>CPR Mannequin Assembly</a:t>
            </a:r>
            <a:br>
              <a:rPr lang="en-US" altLang="en-US">
                <a:solidFill>
                  <a:schemeClr val="bg1"/>
                </a:solidFill>
                <a:latin typeface="Open sans" panose="020B0606030504020204" pitchFamily="34" charset="0"/>
              </a:rPr>
            </a:br>
            <a:r>
              <a:rPr lang="en-US" altLang="en-US" sz="2800">
                <a:solidFill>
                  <a:schemeClr val="bg1"/>
                </a:solidFill>
                <a:latin typeface="Open sans" panose="020B0606030504020204" pitchFamily="34" charset="0"/>
              </a:rPr>
              <a:t>Adult Mannequin</a:t>
            </a:r>
            <a:endParaRPr lang="en-US" altLang="en-US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1C3D7B62-8665-F972-3B02-E78B2890F1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0" y="1295400"/>
            <a:ext cx="8610600" cy="5029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863600" indent="-514350">
              <a:spcBef>
                <a:spcPts val="1200"/>
              </a:spcBef>
              <a:spcAft>
                <a:spcPts val="1200"/>
              </a:spcAft>
              <a:buClr>
                <a:schemeClr val="bg1"/>
              </a:buClr>
              <a:buFontTx/>
              <a:buAutoNum type="alphaLcPeriod"/>
            </a:pPr>
            <a:r>
              <a:rPr lang="en-US" altLang="en-US" sz="2800">
                <a:solidFill>
                  <a:schemeClr val="bg1"/>
                </a:solidFill>
                <a:latin typeface="Open sans" panose="020B0606030504020204" pitchFamily="34" charset="0"/>
              </a:rPr>
              <a:t>Fixed clicker and spring</a:t>
            </a:r>
          </a:p>
          <a:p>
            <a:pPr marL="863600" indent="-514350">
              <a:spcBef>
                <a:spcPts val="1200"/>
              </a:spcBef>
              <a:spcAft>
                <a:spcPts val="1200"/>
              </a:spcAft>
              <a:buClr>
                <a:schemeClr val="bg1"/>
              </a:buClr>
              <a:buFontTx/>
              <a:buAutoNum type="alphaLcPeriod"/>
            </a:pPr>
            <a:r>
              <a:rPr lang="en-US" altLang="en-US" sz="2800">
                <a:solidFill>
                  <a:schemeClr val="bg1"/>
                </a:solidFill>
                <a:latin typeface="Open sans" panose="020B0606030504020204" pitchFamily="34" charset="0"/>
              </a:rPr>
              <a:t>Lay lung flat on torso and attached to hook, </a:t>
            </a:r>
          </a:p>
          <a:p>
            <a:pPr marL="863600" indent="-514350">
              <a:spcBef>
                <a:spcPts val="1200"/>
              </a:spcBef>
              <a:spcAft>
                <a:spcPts val="1200"/>
              </a:spcAft>
              <a:buClr>
                <a:schemeClr val="bg1"/>
              </a:buClr>
              <a:buFontTx/>
              <a:buAutoNum type="alphaLcPeriod"/>
            </a:pPr>
            <a:r>
              <a:rPr lang="en-US" altLang="en-US" sz="2800">
                <a:solidFill>
                  <a:schemeClr val="bg1"/>
                </a:solidFill>
                <a:latin typeface="Open sans" panose="020B0606030504020204" pitchFamily="34" charset="0"/>
              </a:rPr>
              <a:t>Snap airway valve on to jaw</a:t>
            </a:r>
          </a:p>
          <a:p>
            <a:pPr marL="863600" indent="-514350">
              <a:spcBef>
                <a:spcPts val="1200"/>
              </a:spcBef>
              <a:spcAft>
                <a:spcPts val="1200"/>
              </a:spcAft>
              <a:buClr>
                <a:schemeClr val="bg1"/>
              </a:buClr>
              <a:buFontTx/>
              <a:buAutoNum type="alphaLcPeriod"/>
            </a:pPr>
            <a:r>
              <a:rPr lang="en-US" altLang="en-US" sz="2800">
                <a:solidFill>
                  <a:schemeClr val="bg1"/>
                </a:solidFill>
                <a:latin typeface="Open sans" panose="020B0606030504020204" pitchFamily="34" charset="0"/>
              </a:rPr>
              <a:t>Reattach jaw to posts in head </a:t>
            </a:r>
          </a:p>
          <a:p>
            <a:pPr marL="863600" indent="-514350">
              <a:spcBef>
                <a:spcPts val="1200"/>
              </a:spcBef>
              <a:spcAft>
                <a:spcPts val="1200"/>
              </a:spcAft>
              <a:buClr>
                <a:schemeClr val="bg1"/>
              </a:buClr>
              <a:buFontTx/>
              <a:buAutoNum type="alphaLcPeriod"/>
            </a:pPr>
            <a:r>
              <a:rPr lang="en-US" altLang="en-US" sz="2800">
                <a:solidFill>
                  <a:schemeClr val="bg1"/>
                </a:solidFill>
                <a:latin typeface="Open sans" panose="020B0606030504020204" pitchFamily="34" charset="0"/>
              </a:rPr>
              <a:t>Fasten chest cover on to the  six retainers</a:t>
            </a:r>
          </a:p>
          <a:p>
            <a:pPr marL="863600" indent="-514350">
              <a:spcBef>
                <a:spcPts val="1200"/>
              </a:spcBef>
              <a:spcAft>
                <a:spcPts val="1200"/>
              </a:spcAft>
              <a:buClr>
                <a:schemeClr val="bg1"/>
              </a:buClr>
              <a:buFontTx/>
              <a:buAutoNum type="alphaLcPeriod"/>
            </a:pPr>
            <a:r>
              <a:rPr lang="en-US" altLang="en-US" sz="2800">
                <a:solidFill>
                  <a:schemeClr val="bg1"/>
                </a:solidFill>
                <a:latin typeface="Open sans" panose="020B0606030504020204" pitchFamily="34" charset="0"/>
              </a:rPr>
              <a:t>Push face coupling in to airway valve </a:t>
            </a:r>
          </a:p>
          <a:p>
            <a:pPr marL="863600" indent="-514350">
              <a:spcBef>
                <a:spcPts val="1200"/>
              </a:spcBef>
              <a:spcAft>
                <a:spcPts val="1200"/>
              </a:spcAft>
              <a:buClr>
                <a:schemeClr val="bg1"/>
              </a:buClr>
              <a:buFontTx/>
              <a:buAutoNum type="alphaLcPeriod"/>
            </a:pPr>
            <a:r>
              <a:rPr lang="en-US" altLang="en-US" sz="2800">
                <a:solidFill>
                  <a:schemeClr val="bg1"/>
                </a:solidFill>
                <a:latin typeface="Open sans" panose="020B0606030504020204" pitchFamily="34" charset="0"/>
              </a:rPr>
              <a:t>Fasten face on to retainers at each ear</a:t>
            </a:r>
          </a:p>
        </p:txBody>
      </p:sp>
      <p:pic>
        <p:nvPicPr>
          <p:cNvPr id="36868" name="Picture 3" descr="A logo with text on it&#10;&#10;AI-generated content may be incorrect.">
            <a:extLst>
              <a:ext uri="{FF2B5EF4-FFF2-40B4-BE49-F238E27FC236}">
                <a16:creationId xmlns:a16="http://schemas.microsoft.com/office/drawing/2014/main" id="{F790662C-2745-EA6C-370E-3BD599DB31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52388"/>
            <a:ext cx="1014412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4">
            <a:extLst>
              <a:ext uri="{FF2B5EF4-FFF2-40B4-BE49-F238E27FC236}">
                <a16:creationId xmlns:a16="http://schemas.microsoft.com/office/drawing/2014/main" id="{CC79B064-C98E-5ABC-64AE-F69C4CE10C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0" y="52388"/>
            <a:ext cx="9906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C418E090-A387-995F-DC49-F0234BA023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73038"/>
            <a:ext cx="90678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solidFill>
                  <a:schemeClr val="bg1"/>
                </a:solidFill>
                <a:latin typeface="Open sans" panose="020B0606030504020204" pitchFamily="34" charset="0"/>
              </a:rPr>
              <a:t>CPR Mannequin Assembly</a:t>
            </a:r>
            <a:br>
              <a:rPr lang="en-US" altLang="en-US">
                <a:solidFill>
                  <a:schemeClr val="bg1"/>
                </a:solidFill>
                <a:latin typeface="Open sans" panose="020B0606030504020204" pitchFamily="34" charset="0"/>
              </a:rPr>
            </a:br>
            <a:r>
              <a:rPr lang="en-US" altLang="en-US" sz="2800">
                <a:solidFill>
                  <a:schemeClr val="bg1"/>
                </a:solidFill>
                <a:latin typeface="Open sans" panose="020B0606030504020204" pitchFamily="34" charset="0"/>
              </a:rPr>
              <a:t>Infant Mannequin</a:t>
            </a:r>
            <a:endParaRPr lang="en-US" altLang="en-US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899EA5E2-9B92-82A8-4B69-9D704228FC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09800" y="1624013"/>
            <a:ext cx="8153400" cy="3709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863600" indent="-514350">
              <a:spcBef>
                <a:spcPts val="600"/>
              </a:spcBef>
              <a:spcAft>
                <a:spcPts val="1200"/>
              </a:spcAft>
              <a:buFontTx/>
              <a:buAutoNum type="alphaLcPeriod"/>
            </a:pPr>
            <a:r>
              <a:rPr lang="en-US" altLang="en-US" sz="2800">
                <a:solidFill>
                  <a:schemeClr val="bg1"/>
                </a:solidFill>
                <a:latin typeface="Open sans" panose="020B0606030504020204" pitchFamily="34" charset="0"/>
              </a:rPr>
              <a:t>Open the chest cover</a:t>
            </a:r>
          </a:p>
          <a:p>
            <a:pPr marL="863600" indent="-514350">
              <a:spcBef>
                <a:spcPts val="600"/>
              </a:spcBef>
              <a:spcAft>
                <a:spcPts val="1200"/>
              </a:spcAft>
              <a:buFontTx/>
              <a:buAutoNum type="alphaLcPeriod"/>
            </a:pPr>
            <a:r>
              <a:rPr lang="en-US" altLang="en-US" sz="2800">
                <a:solidFill>
                  <a:schemeClr val="bg1"/>
                </a:solidFill>
                <a:latin typeface="Open sans" panose="020B0606030504020204" pitchFamily="34" charset="0"/>
              </a:rPr>
              <a:t>Remove face mask assembly by unhooking the mask from the 2 pegs at the back of the skull</a:t>
            </a:r>
          </a:p>
          <a:p>
            <a:pPr marL="863600" indent="-514350">
              <a:spcBef>
                <a:spcPts val="600"/>
              </a:spcBef>
              <a:spcAft>
                <a:spcPts val="1200"/>
              </a:spcAft>
              <a:buFontTx/>
              <a:buAutoNum type="alphaLcPeriod"/>
            </a:pPr>
            <a:r>
              <a:rPr lang="en-US" altLang="en-US" sz="2800">
                <a:solidFill>
                  <a:schemeClr val="bg1"/>
                </a:solidFill>
                <a:latin typeface="Open sans" panose="020B0606030504020204" pitchFamily="34" charset="0"/>
              </a:rPr>
              <a:t>Install an airway by pressing the airway tubing onto the face connector. Align the lung with the face mask</a:t>
            </a:r>
          </a:p>
        </p:txBody>
      </p:sp>
      <p:pic>
        <p:nvPicPr>
          <p:cNvPr id="37892" name="Picture 3" descr="A logo with text on it&#10;&#10;AI-generated content may be incorrect.">
            <a:extLst>
              <a:ext uri="{FF2B5EF4-FFF2-40B4-BE49-F238E27FC236}">
                <a16:creationId xmlns:a16="http://schemas.microsoft.com/office/drawing/2014/main" id="{329C67FC-4919-A6C0-1A80-224F389BEB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52388"/>
            <a:ext cx="1014412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4">
            <a:extLst>
              <a:ext uri="{FF2B5EF4-FFF2-40B4-BE49-F238E27FC236}">
                <a16:creationId xmlns:a16="http://schemas.microsoft.com/office/drawing/2014/main" id="{BEB3D049-848A-D8EA-8D4A-18B7FD052E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0" y="52388"/>
            <a:ext cx="9906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>
            <a:extLst>
              <a:ext uri="{FF2B5EF4-FFF2-40B4-BE49-F238E27FC236}">
                <a16:creationId xmlns:a16="http://schemas.microsoft.com/office/drawing/2014/main" id="{74FA43FC-666D-FDBE-0050-A902BD9E76D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905000" y="1219200"/>
            <a:ext cx="85344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14350" indent="-514350">
              <a:buFontTx/>
              <a:buAutoNum type="arabicPeriod"/>
            </a:pPr>
            <a:r>
              <a:rPr lang="en-US" altLang="en-US" sz="3400" b="1">
                <a:solidFill>
                  <a:schemeClr val="bg1"/>
                </a:solidFill>
                <a:latin typeface="Open sans" panose="020B0606030504020204" pitchFamily="34" charset="0"/>
              </a:rPr>
              <a:t>Follow the correct procedures for cleaning and maintaining the various supplies and pieces of equipment for the MFR Course.</a:t>
            </a:r>
          </a:p>
          <a:p>
            <a:pPr marL="514350" indent="-514350">
              <a:buFontTx/>
              <a:buAutoNum type="arabicPeriod"/>
            </a:pPr>
            <a:endParaRPr lang="en-US" altLang="en-US" sz="3400" b="1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pPr marL="514350" indent="-514350">
              <a:buFontTx/>
              <a:buAutoNum type="arabicPeriod"/>
            </a:pPr>
            <a:r>
              <a:rPr lang="en-US" altLang="en-US" sz="3400" b="1">
                <a:solidFill>
                  <a:schemeClr val="bg1"/>
                </a:solidFill>
                <a:latin typeface="Open sans" panose="020B0606030504020204" pitchFamily="34" charset="0"/>
              </a:rPr>
              <a:t>List the basic requirements for properly storing the various supplies and pieces of equipment for the MFR Course.</a:t>
            </a:r>
          </a:p>
        </p:txBody>
      </p:sp>
      <p:sp>
        <p:nvSpPr>
          <p:cNvPr id="19459" name="Text Box 5">
            <a:extLst>
              <a:ext uri="{FF2B5EF4-FFF2-40B4-BE49-F238E27FC236}">
                <a16:creationId xmlns:a16="http://schemas.microsoft.com/office/drawing/2014/main" id="{0F4D1FF0-AD03-2F87-BB4B-504078C7B0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-15875"/>
            <a:ext cx="6934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FFFF99"/>
                </a:solidFill>
                <a:latin typeface="Open sans" panose="020B0606030504020204" pitchFamily="34" charset="0"/>
              </a:rPr>
              <a:t>Lesson 5 Objectives</a:t>
            </a:r>
          </a:p>
        </p:txBody>
      </p:sp>
      <p:pic>
        <p:nvPicPr>
          <p:cNvPr id="19460" name="Picture 3" descr="A logo with text on it&#10;&#10;AI-generated content may be incorrect.">
            <a:extLst>
              <a:ext uri="{FF2B5EF4-FFF2-40B4-BE49-F238E27FC236}">
                <a16:creationId xmlns:a16="http://schemas.microsoft.com/office/drawing/2014/main" id="{FAF5CBFE-9BB9-2E08-0803-36A14679D2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52388"/>
            <a:ext cx="1014412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4">
            <a:extLst>
              <a:ext uri="{FF2B5EF4-FFF2-40B4-BE49-F238E27FC236}">
                <a16:creationId xmlns:a16="http://schemas.microsoft.com/office/drawing/2014/main" id="{161674FD-5EE2-6A6F-4F1C-FEFA16E505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0" y="52388"/>
            <a:ext cx="9906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3B3F1DA9-A6BF-38F3-3C49-A9812B60C1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201613"/>
            <a:ext cx="88392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solidFill>
                  <a:schemeClr val="bg1"/>
                </a:solidFill>
                <a:latin typeface="Open sans" panose="020B0606030504020204" pitchFamily="34" charset="0"/>
              </a:rPr>
              <a:t>CPR Mannequin Assembly</a:t>
            </a:r>
            <a:br>
              <a:rPr lang="en-US" altLang="en-US">
                <a:solidFill>
                  <a:schemeClr val="bg1"/>
                </a:solidFill>
                <a:latin typeface="Open sans" panose="020B0606030504020204" pitchFamily="34" charset="0"/>
              </a:rPr>
            </a:br>
            <a:r>
              <a:rPr lang="en-US" altLang="en-US" sz="2800">
                <a:solidFill>
                  <a:schemeClr val="bg1"/>
                </a:solidFill>
                <a:latin typeface="Open sans" panose="020B0606030504020204" pitchFamily="34" charset="0"/>
              </a:rPr>
              <a:t>Infant Mannequin</a:t>
            </a:r>
            <a:endParaRPr lang="en-US" altLang="en-US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C47A8A56-3744-4E77-A499-9D0CDB435E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981200" y="1538288"/>
            <a:ext cx="8610600" cy="2832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863600" indent="-514350">
              <a:spcBef>
                <a:spcPts val="600"/>
              </a:spcBef>
              <a:spcAft>
                <a:spcPts val="600"/>
              </a:spcAft>
              <a:buFontTx/>
              <a:buAutoNum type="alphaLcPeriod" startAt="4"/>
            </a:pPr>
            <a:r>
              <a:rPr lang="en-US" altLang="en-US" sz="2800">
                <a:solidFill>
                  <a:schemeClr val="bg1"/>
                </a:solidFill>
                <a:latin typeface="Open sans" panose="020B0606030504020204" pitchFamily="34" charset="0"/>
              </a:rPr>
              <a:t>Reinstall the face mask / airway assembly. Guide the points on the jaw into the matching slots in the skull.</a:t>
            </a:r>
          </a:p>
          <a:p>
            <a:pPr marL="863600" indent="-514350"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Open sans" panose="020B0606030504020204" pitchFamily="34" charset="0"/>
              </a:rPr>
              <a:t>e.  Position the lung into the chest cavity. Make sure the airway tubing is not bent or kinked. Close the chest cover</a:t>
            </a:r>
          </a:p>
        </p:txBody>
      </p:sp>
      <p:pic>
        <p:nvPicPr>
          <p:cNvPr id="38916" name="Picture 3" descr="A logo with text on it&#10;&#10;AI-generated content may be incorrect.">
            <a:extLst>
              <a:ext uri="{FF2B5EF4-FFF2-40B4-BE49-F238E27FC236}">
                <a16:creationId xmlns:a16="http://schemas.microsoft.com/office/drawing/2014/main" id="{B2896B1E-62AD-1255-F735-0B19546FFA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52388"/>
            <a:ext cx="1014412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4">
            <a:extLst>
              <a:ext uri="{FF2B5EF4-FFF2-40B4-BE49-F238E27FC236}">
                <a16:creationId xmlns:a16="http://schemas.microsoft.com/office/drawing/2014/main" id="{59D85D90-9997-7AAF-1371-808CED6F03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0" y="52388"/>
            <a:ext cx="9906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0ABBE8E7-25D2-75AA-4B53-9CE3DBD9F0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146050"/>
            <a:ext cx="8382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solidFill>
                  <a:schemeClr val="bg1"/>
                </a:solidFill>
                <a:latin typeface="Open sans" panose="020B0606030504020204" pitchFamily="34" charset="0"/>
              </a:rPr>
              <a:t>Mannequin Assembly</a:t>
            </a:r>
            <a:br>
              <a:rPr lang="en-US" altLang="en-US">
                <a:solidFill>
                  <a:schemeClr val="bg1"/>
                </a:solidFill>
                <a:latin typeface="Open sans" panose="020B0606030504020204" pitchFamily="34" charset="0"/>
              </a:rPr>
            </a:br>
            <a:r>
              <a:rPr lang="en-US" altLang="en-US" sz="3600">
                <a:solidFill>
                  <a:schemeClr val="bg1"/>
                </a:solidFill>
                <a:latin typeface="Open sans" panose="020B0606030504020204" pitchFamily="34" charset="0"/>
              </a:rPr>
              <a:t>Childbirth Mannequin</a:t>
            </a:r>
            <a:endParaRPr lang="en-US" altLang="en-US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5949AC27-CB90-AC2E-83E6-3717942817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931988" y="1733550"/>
            <a:ext cx="8610600" cy="4000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Open sans" panose="020B0606030504020204" pitchFamily="34" charset="0"/>
              </a:rPr>
              <a:t>• Identify the parts of the mannequin and the needed accessories for childbirth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Open sans" panose="020B0606030504020204" pitchFamily="34" charset="0"/>
              </a:rPr>
              <a:t>• Attach the placenta into the newborn mannequin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Open sans" panose="020B0606030504020204" pitchFamily="34" charset="0"/>
              </a:rPr>
              <a:t>• Apply enough powder or silicon gel in the vagina and newborn mannequin. Talcum powder is preferred over silicone gel.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None/>
            </a:pPr>
            <a:endParaRPr lang="en-US" altLang="en-US" sz="280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  <p:pic>
        <p:nvPicPr>
          <p:cNvPr id="39940" name="Picture 3" descr="A logo with text on it&#10;&#10;AI-generated content may be incorrect.">
            <a:extLst>
              <a:ext uri="{FF2B5EF4-FFF2-40B4-BE49-F238E27FC236}">
                <a16:creationId xmlns:a16="http://schemas.microsoft.com/office/drawing/2014/main" id="{59CD32B7-75A6-B979-D19B-E5313D4967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52388"/>
            <a:ext cx="1014412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4">
            <a:extLst>
              <a:ext uri="{FF2B5EF4-FFF2-40B4-BE49-F238E27FC236}">
                <a16:creationId xmlns:a16="http://schemas.microsoft.com/office/drawing/2014/main" id="{DE7F95D4-B8C6-1497-1A03-15E4132697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0" y="52388"/>
            <a:ext cx="9906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930364D5-82AE-07FF-27E2-4E2C88199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204788"/>
            <a:ext cx="1014412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6">
            <a:extLst>
              <a:ext uri="{FF2B5EF4-FFF2-40B4-BE49-F238E27FC236}">
                <a16:creationId xmlns:a16="http://schemas.microsoft.com/office/drawing/2014/main" id="{978C7D06-5B34-482E-2F8B-978E2FB2C4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204788"/>
            <a:ext cx="9906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>
            <a:extLst>
              <a:ext uri="{FF2B5EF4-FFF2-40B4-BE49-F238E27FC236}">
                <a16:creationId xmlns:a16="http://schemas.microsoft.com/office/drawing/2014/main" id="{33295FE5-9652-DC0B-F0DF-9DCC76929A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057400" y="1600200"/>
            <a:ext cx="8382000" cy="4140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Open sans" panose="020B0606030504020204" pitchFamily="34" charset="0"/>
              </a:rPr>
              <a:t>• Place the fetus mannequin inside the womb then button the womb in place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None/>
            </a:pPr>
            <a:endParaRPr lang="en-US" altLang="en-US" sz="100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Open sans" panose="020B0606030504020204" pitchFamily="34" charset="0"/>
              </a:rPr>
              <a:t>• To store, replace all accessories into the packet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None/>
            </a:pPr>
            <a:endParaRPr lang="en-US" altLang="en-US" sz="900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Open sans" panose="020B0606030504020204" pitchFamily="34" charset="0"/>
              </a:rPr>
              <a:t>• Pack all parts and accessories required in the OB bag.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AutoNum type="alphaLcPeriod"/>
            </a:pPr>
            <a:endParaRPr lang="en-US" altLang="en-US" sz="280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2A12E523-8DC9-4C71-F29C-A592A7E624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187325"/>
            <a:ext cx="8382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solidFill>
                  <a:schemeClr val="bg1"/>
                </a:solidFill>
                <a:latin typeface="Open sans" panose="020B0606030504020204" pitchFamily="34" charset="0"/>
              </a:rPr>
              <a:t>Mannequin Assembly</a:t>
            </a:r>
            <a:br>
              <a:rPr lang="en-US" altLang="en-US">
                <a:solidFill>
                  <a:schemeClr val="bg1"/>
                </a:solidFill>
                <a:latin typeface="Open sans" panose="020B0606030504020204" pitchFamily="34" charset="0"/>
              </a:rPr>
            </a:br>
            <a:r>
              <a:rPr lang="en-US" altLang="en-US" sz="3600">
                <a:solidFill>
                  <a:schemeClr val="bg1"/>
                </a:solidFill>
                <a:latin typeface="Open sans" panose="020B0606030504020204" pitchFamily="34" charset="0"/>
              </a:rPr>
              <a:t>Childbirth Mannequin</a:t>
            </a:r>
            <a:endParaRPr lang="en-US" altLang="en-US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  <p:pic>
        <p:nvPicPr>
          <p:cNvPr id="40964" name="Picture 3" descr="A logo with text on it&#10;&#10;AI-generated content may be incorrect.">
            <a:extLst>
              <a:ext uri="{FF2B5EF4-FFF2-40B4-BE49-F238E27FC236}">
                <a16:creationId xmlns:a16="http://schemas.microsoft.com/office/drawing/2014/main" id="{4AD9C25B-1A9E-F895-25BF-1355798C10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52388"/>
            <a:ext cx="1014412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4">
            <a:extLst>
              <a:ext uri="{FF2B5EF4-FFF2-40B4-BE49-F238E27FC236}">
                <a16:creationId xmlns:a16="http://schemas.microsoft.com/office/drawing/2014/main" id="{ACF4EF95-5B63-89B9-3E2A-BC7B0942A4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0" y="52388"/>
            <a:ext cx="9906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88A585E0-581A-805A-8D2E-3979E6298A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11125"/>
            <a:ext cx="9144000" cy="1219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solidFill>
                  <a:schemeClr val="bg1"/>
                </a:solidFill>
                <a:latin typeface="Open sans" panose="020B0606030504020204" pitchFamily="34" charset="0"/>
              </a:rPr>
              <a:t>Storing Equipment and supplies in the Med-Boxes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047C1426-8DB7-72DE-9908-11975E3FB4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05000" y="1462088"/>
            <a:ext cx="8763000" cy="4432300"/>
          </a:xfrm>
        </p:spPr>
        <p:txBody>
          <a:bodyPr/>
          <a:lstStyle/>
          <a:p>
            <a:pPr lvl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Open sans"/>
                <a:ea typeface="+mn-ea"/>
              </a:rPr>
              <a:t>Have an inventory of all equipment and supplies prior to storing. Do not store any soiled linen or dressing. 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Open sans"/>
                <a:ea typeface="+mn-ea"/>
              </a:rPr>
              <a:t>Clean it before storing 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Open sans"/>
              </a:rPr>
              <a:t>Check the med kit and its contents.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Open sans"/>
              </a:rPr>
              <a:t>Have the boxes named and place a copy of the inventory in the inside of the box for future use. </a:t>
            </a:r>
            <a:br>
              <a:rPr lang="en-US" dirty="0">
                <a:solidFill>
                  <a:schemeClr val="bg1"/>
                </a:solidFill>
                <a:latin typeface="Open sans"/>
              </a:rPr>
            </a:br>
            <a:endParaRPr lang="en-US" dirty="0">
              <a:solidFill>
                <a:schemeClr val="bg1"/>
              </a:solidFill>
              <a:latin typeface="Open sans"/>
            </a:endParaRPr>
          </a:p>
        </p:txBody>
      </p:sp>
      <p:pic>
        <p:nvPicPr>
          <p:cNvPr id="41988" name="Picture 3" descr="A logo with text on it&#10;&#10;AI-generated content may be incorrect.">
            <a:extLst>
              <a:ext uri="{FF2B5EF4-FFF2-40B4-BE49-F238E27FC236}">
                <a16:creationId xmlns:a16="http://schemas.microsoft.com/office/drawing/2014/main" id="{1BC32D2B-FC20-859D-B622-6D5E84E6C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52388"/>
            <a:ext cx="1014412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4">
            <a:extLst>
              <a:ext uri="{FF2B5EF4-FFF2-40B4-BE49-F238E27FC236}">
                <a16:creationId xmlns:a16="http://schemas.microsoft.com/office/drawing/2014/main" id="{2B2BD276-7E96-962A-3325-12726016CE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0" y="52388"/>
            <a:ext cx="9906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719BD7CD-C214-26FD-61E6-D8D5E59D18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352800" y="76200"/>
            <a:ext cx="6096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solidFill>
                  <a:schemeClr val="bg1"/>
                </a:solidFill>
                <a:latin typeface="Open sans" panose="020B0606030504020204" pitchFamily="34" charset="0"/>
              </a:rPr>
              <a:t>General Inventory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30DE05FB-9102-16A2-6C9C-24FFADA1CB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057400" y="1973263"/>
            <a:ext cx="8610600" cy="30876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1"/>
            <a:r>
              <a:rPr lang="en-US" altLang="en-US">
                <a:solidFill>
                  <a:schemeClr val="bg1"/>
                </a:solidFill>
                <a:latin typeface="Open sans" panose="020B0606030504020204" pitchFamily="34" charset="0"/>
              </a:rPr>
              <a:t>Label all boxes </a:t>
            </a:r>
          </a:p>
          <a:p>
            <a:endParaRPr lang="en-US" altLang="en-US" sz="2800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pPr lvl="1"/>
            <a:r>
              <a:rPr lang="en-US" altLang="en-US">
                <a:solidFill>
                  <a:schemeClr val="bg1"/>
                </a:solidFill>
                <a:latin typeface="Open sans" panose="020B0606030504020204" pitchFamily="34" charset="0"/>
              </a:rPr>
              <a:t>Make the list of materials (current inventory and required) and label it on each box. This will serve as easy reference. </a:t>
            </a:r>
          </a:p>
          <a:p>
            <a:endParaRPr lang="en-US" altLang="en-US" sz="2800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endParaRPr lang="en-US" altLang="en-US" sz="280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  <p:pic>
        <p:nvPicPr>
          <p:cNvPr id="43012" name="Picture 3" descr="A logo with text on it&#10;&#10;AI-generated content may be incorrect.">
            <a:extLst>
              <a:ext uri="{FF2B5EF4-FFF2-40B4-BE49-F238E27FC236}">
                <a16:creationId xmlns:a16="http://schemas.microsoft.com/office/drawing/2014/main" id="{EA25C52D-7E31-C045-AA79-C59BC3D0F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52388"/>
            <a:ext cx="1014412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4">
            <a:extLst>
              <a:ext uri="{FF2B5EF4-FFF2-40B4-BE49-F238E27FC236}">
                <a16:creationId xmlns:a16="http://schemas.microsoft.com/office/drawing/2014/main" id="{984BE477-A634-57F7-5B19-B7FFC8B10E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0" y="52388"/>
            <a:ext cx="9906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>
            <a:extLst>
              <a:ext uri="{FF2B5EF4-FFF2-40B4-BE49-F238E27FC236}">
                <a16:creationId xmlns:a16="http://schemas.microsoft.com/office/drawing/2014/main" id="{F47E1B45-E26A-3480-CE81-3BC938741CD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905000" y="1219200"/>
            <a:ext cx="85344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14350" indent="-514350">
              <a:buFontTx/>
              <a:buAutoNum type="arabicPeriod"/>
            </a:pPr>
            <a:r>
              <a:rPr lang="en-US" altLang="en-US" sz="3400" b="1">
                <a:solidFill>
                  <a:schemeClr val="bg1"/>
                </a:solidFill>
                <a:latin typeface="Open sans" panose="020B0606030504020204" pitchFamily="34" charset="0"/>
              </a:rPr>
              <a:t>Follow the correct procedures for cleaning and maintaining the various supplies and pieces of equipment for the MFR Course.</a:t>
            </a:r>
          </a:p>
          <a:p>
            <a:pPr marL="514350" indent="-514350">
              <a:buFontTx/>
              <a:buAutoNum type="arabicPeriod"/>
            </a:pPr>
            <a:endParaRPr lang="en-US" altLang="en-US" sz="3400" b="1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pPr marL="514350" indent="-514350">
              <a:buFontTx/>
              <a:buAutoNum type="arabicPeriod"/>
            </a:pPr>
            <a:r>
              <a:rPr lang="en-US" altLang="en-US" sz="3400" b="1">
                <a:solidFill>
                  <a:schemeClr val="bg1"/>
                </a:solidFill>
                <a:latin typeface="Open sans" panose="020B0606030504020204" pitchFamily="34" charset="0"/>
              </a:rPr>
              <a:t>List the basic requirements for properly storing the various supplies and pieces of equipment for the MFR Course.</a:t>
            </a:r>
          </a:p>
        </p:txBody>
      </p:sp>
      <p:sp>
        <p:nvSpPr>
          <p:cNvPr id="44035" name="Text Box 5">
            <a:extLst>
              <a:ext uri="{FF2B5EF4-FFF2-40B4-BE49-F238E27FC236}">
                <a16:creationId xmlns:a16="http://schemas.microsoft.com/office/drawing/2014/main" id="{FE5870A5-083A-213B-B29D-0CFD094C87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-15875"/>
            <a:ext cx="6934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FFFF99"/>
                </a:solidFill>
                <a:latin typeface="Open sans" panose="020B0606030504020204" pitchFamily="34" charset="0"/>
              </a:rPr>
              <a:t>Lesson 5 Objectives</a:t>
            </a:r>
          </a:p>
        </p:txBody>
      </p:sp>
      <p:pic>
        <p:nvPicPr>
          <p:cNvPr id="44036" name="Picture 3" descr="A logo with text on it&#10;&#10;AI-generated content may be incorrect.">
            <a:extLst>
              <a:ext uri="{FF2B5EF4-FFF2-40B4-BE49-F238E27FC236}">
                <a16:creationId xmlns:a16="http://schemas.microsoft.com/office/drawing/2014/main" id="{A45471BC-9301-1D2D-4938-C369745737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52388"/>
            <a:ext cx="1014412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4">
            <a:extLst>
              <a:ext uri="{FF2B5EF4-FFF2-40B4-BE49-F238E27FC236}">
                <a16:creationId xmlns:a16="http://schemas.microsoft.com/office/drawing/2014/main" id="{FDC8848B-D28B-9026-651A-87F646CE3D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0" y="52388"/>
            <a:ext cx="9906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A82CF1F-78BD-4EDE-CF1A-6B8BD8877262}"/>
              </a:ext>
            </a:extLst>
          </p:cNvPr>
          <p:cNvSpPr/>
          <p:nvPr/>
        </p:nvSpPr>
        <p:spPr>
          <a:xfrm>
            <a:off x="76200" y="0"/>
            <a:ext cx="12039600" cy="67818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083" name="AutoShape 4">
            <a:extLst>
              <a:ext uri="{FF2B5EF4-FFF2-40B4-BE49-F238E27FC236}">
                <a16:creationId xmlns:a16="http://schemas.microsoft.com/office/drawing/2014/main" id="{BA41151D-2EF8-9BC6-7EF3-7FC702E75F5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IN" altLang="en-US" sz="1800">
              <a:solidFill>
                <a:srgbClr val="000000"/>
              </a:solidFill>
            </a:endParaRPr>
          </a:p>
        </p:txBody>
      </p:sp>
      <p:sp>
        <p:nvSpPr>
          <p:cNvPr id="46084" name="Slide Number Placeholder 1">
            <a:extLst>
              <a:ext uri="{FF2B5EF4-FFF2-40B4-BE49-F238E27FC236}">
                <a16:creationId xmlns:a16="http://schemas.microsoft.com/office/drawing/2014/main" id="{86070DF4-18F1-5362-A3BB-2381DA7DF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D9FA518-6C52-4C39-ABBC-A66A4846FEEE}" type="slidenum">
              <a:rPr lang="en-IN" altLang="en-US" sz="1200">
                <a:solidFill>
                  <a:srgbClr val="E46C0A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en-IN" altLang="en-US" sz="1200">
              <a:solidFill>
                <a:srgbClr val="E46C0A"/>
              </a:solidFill>
              <a:latin typeface="Arial" panose="020B0604020202020204" pitchFamily="34" charset="0"/>
            </a:endParaRPr>
          </a:p>
        </p:txBody>
      </p:sp>
      <p:sp>
        <p:nvSpPr>
          <p:cNvPr id="46085" name="Rounded Rectangle">
            <a:extLst>
              <a:ext uri="{FF2B5EF4-FFF2-40B4-BE49-F238E27FC236}">
                <a16:creationId xmlns:a16="http://schemas.microsoft.com/office/drawing/2014/main" id="{7609BBEE-81E4-587B-9727-2D46347F8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7988" y="146050"/>
            <a:ext cx="6804025" cy="6261100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9142" tIns="39142" rIns="39142" bIns="39142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  <a:latin typeface="Open sans" panose="020B0606030504020204" pitchFamily="34" charset="0"/>
            </a:endParaRPr>
          </a:p>
        </p:txBody>
      </p:sp>
      <p:sp>
        <p:nvSpPr>
          <p:cNvPr id="46086" name="Duties of…">
            <a:extLst>
              <a:ext uri="{FF2B5EF4-FFF2-40B4-BE49-F238E27FC236}">
                <a16:creationId xmlns:a16="http://schemas.microsoft.com/office/drawing/2014/main" id="{881B15BB-C75F-E58D-324F-631CFD7E5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725" y="3230563"/>
            <a:ext cx="3724275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9142" tIns="39142" rIns="39142" bIns="3914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0000"/>
                </a:solidFill>
                <a:latin typeface="Open sans" panose="020B0606030504020204" pitchFamily="34" charset="0"/>
              </a:rPr>
              <a:t>THANK YOU </a:t>
            </a:r>
            <a:r>
              <a:rPr lang="en-US" altLang="en-US" sz="400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</a:p>
        </p:txBody>
      </p:sp>
      <p:pic>
        <p:nvPicPr>
          <p:cNvPr id="46087" name="Picture 2" descr="A logo with a lion and a triangle&#10;&#10;AI-generated content may be incorrect.">
            <a:extLst>
              <a:ext uri="{FF2B5EF4-FFF2-40B4-BE49-F238E27FC236}">
                <a16:creationId xmlns:a16="http://schemas.microsoft.com/office/drawing/2014/main" id="{311EB53B-3352-C087-A12C-BAA9CF11EE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15938"/>
            <a:ext cx="4876800" cy="553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511BFFAF-98AE-963C-41C7-E2E78B3155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403475" y="26988"/>
            <a:ext cx="7848600" cy="887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solidFill>
                  <a:schemeClr val="bg1"/>
                </a:solidFill>
                <a:latin typeface="Open sans" panose="020B0606030504020204" pitchFamily="34" charset="0"/>
              </a:rPr>
              <a:t>Structure of a CPR Mannequin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CDD3B63F-F2E6-A8E8-058D-9EA15A7892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0" y="2487613"/>
            <a:ext cx="6400800" cy="14747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863600" indent="-514350">
              <a:buFontTx/>
              <a:buAutoNum type="arabicPeriod"/>
            </a:pPr>
            <a:r>
              <a:rPr lang="en-US" altLang="en-US">
                <a:solidFill>
                  <a:schemeClr val="bg1"/>
                </a:solidFill>
                <a:latin typeface="Open sans" panose="020B0606030504020204" pitchFamily="34" charset="0"/>
              </a:rPr>
              <a:t>Adult Mannequin </a:t>
            </a:r>
          </a:p>
          <a:p>
            <a:pPr marL="863600" indent="-514350">
              <a:buFontTx/>
              <a:buAutoNum type="arabicPeriod"/>
            </a:pPr>
            <a:endParaRPr lang="en-US" altLang="en-US" sz="3600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pPr marL="863600" indent="-514350">
              <a:buFontTx/>
              <a:buAutoNum type="arabicPeriod"/>
            </a:pPr>
            <a:r>
              <a:rPr lang="en-US" altLang="en-US">
                <a:solidFill>
                  <a:schemeClr val="bg1"/>
                </a:solidFill>
                <a:latin typeface="Open sans" panose="020B0606030504020204" pitchFamily="34" charset="0"/>
              </a:rPr>
              <a:t>Infant Mannequin </a:t>
            </a:r>
          </a:p>
        </p:txBody>
      </p:sp>
      <p:pic>
        <p:nvPicPr>
          <p:cNvPr id="21508" name="Picture 3" descr="A logo with text on it&#10;&#10;AI-generated content may be incorrect.">
            <a:extLst>
              <a:ext uri="{FF2B5EF4-FFF2-40B4-BE49-F238E27FC236}">
                <a16:creationId xmlns:a16="http://schemas.microsoft.com/office/drawing/2014/main" id="{0EEFF105-B31B-6F08-A015-9A9C9E3EEB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52388"/>
            <a:ext cx="1014412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4">
            <a:extLst>
              <a:ext uri="{FF2B5EF4-FFF2-40B4-BE49-F238E27FC236}">
                <a16:creationId xmlns:a16="http://schemas.microsoft.com/office/drawing/2014/main" id="{9956A0C6-DDF6-F316-3A03-AE6DB1714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0" y="52388"/>
            <a:ext cx="9906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6BA00C06-97F4-47B6-2A8E-D9715E9E23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76200"/>
            <a:ext cx="8534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en-US" b="1">
                <a:solidFill>
                  <a:schemeClr val="bg1"/>
                </a:solidFill>
                <a:latin typeface="Open sans" panose="020B0606030504020204" pitchFamily="34" charset="0"/>
              </a:rPr>
              <a:t>Structure of a CPR Mannequin Adult Mannequin 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A155E726-5467-9FBC-3ECE-D570B64577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0" y="1795463"/>
            <a:ext cx="5791200" cy="330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chemeClr val="tx1"/>
              </a:buClr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Open sans" panose="020B0606030504020204" pitchFamily="34" charset="0"/>
              </a:rPr>
              <a:t>A –Mannequin Face</a:t>
            </a:r>
          </a:p>
          <a:p>
            <a:pPr>
              <a:buClr>
                <a:schemeClr val="tx1"/>
              </a:buClr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Open sans" panose="020B0606030504020204" pitchFamily="34" charset="0"/>
              </a:rPr>
              <a:t>B – Mannequin’s Chest cover</a:t>
            </a:r>
          </a:p>
          <a:p>
            <a:pPr>
              <a:buClr>
                <a:schemeClr val="tx1"/>
              </a:buClr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Open sans" panose="020B0606030504020204" pitchFamily="34" charset="0"/>
              </a:rPr>
              <a:t>C – Head </a:t>
            </a:r>
          </a:p>
          <a:p>
            <a:pPr>
              <a:buClr>
                <a:schemeClr val="tx1"/>
              </a:buClr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Open sans" panose="020B0606030504020204" pitchFamily="34" charset="0"/>
              </a:rPr>
              <a:t>D –Jaw Assembly</a:t>
            </a:r>
          </a:p>
          <a:p>
            <a:pPr>
              <a:buClr>
                <a:schemeClr val="tx1"/>
              </a:buClr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Open sans" panose="020B0606030504020204" pitchFamily="34" charset="0"/>
              </a:rPr>
              <a:t>E – Rib Plate</a:t>
            </a:r>
          </a:p>
          <a:p>
            <a:pPr>
              <a:buClr>
                <a:schemeClr val="tx1"/>
              </a:buClr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Open sans" panose="020B0606030504020204" pitchFamily="34" charset="0"/>
              </a:rPr>
              <a:t>F-  Back Section</a:t>
            </a:r>
          </a:p>
          <a:p>
            <a:pPr>
              <a:buClr>
                <a:schemeClr val="tx1"/>
              </a:buClr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Open sans" panose="020B0606030504020204" pitchFamily="34" charset="0"/>
              </a:rPr>
              <a:t>G- Compression spring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A1751D6-9BD2-5F9C-81E9-2442976BB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3013075"/>
            <a:ext cx="4724400" cy="188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1175" indent="-161925" eaLnBrk="1" hangingPunct="1">
              <a:lnSpc>
                <a:spcPct val="85000"/>
              </a:lnSpc>
              <a:spcBef>
                <a:spcPct val="25000"/>
              </a:spcBef>
              <a:buClr>
                <a:schemeClr val="tx1"/>
              </a:buClr>
              <a:defRPr/>
            </a:pPr>
            <a:r>
              <a:rPr lang="en-US" sz="2800" kern="0" dirty="0">
                <a:solidFill>
                  <a:schemeClr val="bg1"/>
                </a:solidFill>
                <a:latin typeface="Open sans"/>
                <a:cs typeface="Arial" charset="0"/>
              </a:rPr>
              <a:t>H- Compression clicker</a:t>
            </a:r>
          </a:p>
          <a:p>
            <a:pPr marL="511175" indent="-161925" eaLnBrk="1" hangingPunct="1">
              <a:lnSpc>
                <a:spcPct val="85000"/>
              </a:lnSpc>
              <a:spcBef>
                <a:spcPct val="25000"/>
              </a:spcBef>
              <a:buClr>
                <a:schemeClr val="tx1"/>
              </a:buClr>
              <a:defRPr/>
            </a:pPr>
            <a:r>
              <a:rPr lang="en-US" sz="2800" kern="0" dirty="0">
                <a:solidFill>
                  <a:schemeClr val="bg1"/>
                </a:solidFill>
                <a:latin typeface="Open sans"/>
                <a:cs typeface="Arial" charset="0"/>
              </a:rPr>
              <a:t>I-  Clicker activator</a:t>
            </a:r>
          </a:p>
          <a:p>
            <a:pPr marL="511175" indent="-161925" eaLnBrk="1" hangingPunct="1">
              <a:lnSpc>
                <a:spcPct val="85000"/>
              </a:lnSpc>
              <a:spcBef>
                <a:spcPct val="25000"/>
              </a:spcBef>
              <a:buClr>
                <a:schemeClr val="tx1"/>
              </a:buClr>
              <a:defRPr/>
            </a:pPr>
            <a:r>
              <a:rPr lang="en-US" sz="2800" kern="0" dirty="0">
                <a:solidFill>
                  <a:schemeClr val="bg1"/>
                </a:solidFill>
                <a:latin typeface="Open sans"/>
                <a:cs typeface="Arial" charset="0"/>
              </a:rPr>
              <a:t>J-  Battery board</a:t>
            </a:r>
          </a:p>
          <a:p>
            <a:pPr marL="511175" indent="-161925" eaLnBrk="1" hangingPunct="1">
              <a:lnSpc>
                <a:spcPct val="85000"/>
              </a:lnSpc>
              <a:spcBef>
                <a:spcPct val="25000"/>
              </a:spcBef>
              <a:buClr>
                <a:schemeClr val="tx1"/>
              </a:buClr>
              <a:defRPr/>
            </a:pPr>
            <a:r>
              <a:rPr lang="en-US" altLang="en-US" sz="2800" kern="0" dirty="0">
                <a:solidFill>
                  <a:schemeClr val="bg1"/>
                </a:solidFill>
                <a:latin typeface="Open sans"/>
                <a:cs typeface="Arial" charset="0"/>
              </a:rPr>
              <a:t>K- Airway package</a:t>
            </a:r>
          </a:p>
        </p:txBody>
      </p:sp>
      <p:pic>
        <p:nvPicPr>
          <p:cNvPr id="22533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354C9930-6DD0-E520-FB77-E74B4DAF0A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52388"/>
            <a:ext cx="1014412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>
            <a:extLst>
              <a:ext uri="{FF2B5EF4-FFF2-40B4-BE49-F238E27FC236}">
                <a16:creationId xmlns:a16="http://schemas.microsoft.com/office/drawing/2014/main" id="{E1FFA4EE-018F-FA99-30A0-31E3115A26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0" y="52388"/>
            <a:ext cx="9906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97824468-2835-840E-1E89-9BD9B11E3B5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352800" y="0"/>
            <a:ext cx="6096000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>
                <a:solidFill>
                  <a:schemeClr val="bg1"/>
                </a:solidFill>
                <a:latin typeface="Open sans" panose="020B0606030504020204" pitchFamily="34" charset="0"/>
              </a:rPr>
              <a:t>A –Mannequin Face</a:t>
            </a:r>
          </a:p>
        </p:txBody>
      </p:sp>
      <p:pic>
        <p:nvPicPr>
          <p:cNvPr id="23555" name="Picture 2">
            <a:extLst>
              <a:ext uri="{FF2B5EF4-FFF2-40B4-BE49-F238E27FC236}">
                <a16:creationId xmlns:a16="http://schemas.microsoft.com/office/drawing/2014/main" id="{724081F2-D79F-5EAA-C7CB-A183DD369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295400"/>
            <a:ext cx="5437188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3" descr="A logo with text on it&#10;&#10;AI-generated content may be incorrect.">
            <a:extLst>
              <a:ext uri="{FF2B5EF4-FFF2-40B4-BE49-F238E27FC236}">
                <a16:creationId xmlns:a16="http://schemas.microsoft.com/office/drawing/2014/main" id="{ACEE0475-14A4-3B3A-5503-10032821E8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52388"/>
            <a:ext cx="1014412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4">
            <a:extLst>
              <a:ext uri="{FF2B5EF4-FFF2-40B4-BE49-F238E27FC236}">
                <a16:creationId xmlns:a16="http://schemas.microsoft.com/office/drawing/2014/main" id="{6C9D9930-554B-1F64-BA46-E0F84CC9E2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0" y="52388"/>
            <a:ext cx="9906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43496178-ECA9-3AEE-1308-A15604497FE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971800" y="76200"/>
            <a:ext cx="6858000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>
                <a:solidFill>
                  <a:schemeClr val="bg1"/>
                </a:solidFill>
                <a:latin typeface="Open sans" panose="020B0606030504020204" pitchFamily="34" charset="0"/>
              </a:rPr>
              <a:t>B – Mannequin’s Chest cover </a:t>
            </a:r>
          </a:p>
        </p:txBody>
      </p:sp>
      <p:pic>
        <p:nvPicPr>
          <p:cNvPr id="24579" name="Picture 2">
            <a:extLst>
              <a:ext uri="{FF2B5EF4-FFF2-40B4-BE49-F238E27FC236}">
                <a16:creationId xmlns:a16="http://schemas.microsoft.com/office/drawing/2014/main" id="{40EFED54-EE0C-7E61-C09F-01843A61F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550988"/>
            <a:ext cx="3717925" cy="492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3" descr="A logo with text on it&#10;&#10;AI-generated content may be incorrect.">
            <a:extLst>
              <a:ext uri="{FF2B5EF4-FFF2-40B4-BE49-F238E27FC236}">
                <a16:creationId xmlns:a16="http://schemas.microsoft.com/office/drawing/2014/main" id="{91E7475B-0101-E17E-4F04-8A76D425D5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52388"/>
            <a:ext cx="1014412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4">
            <a:extLst>
              <a:ext uri="{FF2B5EF4-FFF2-40B4-BE49-F238E27FC236}">
                <a16:creationId xmlns:a16="http://schemas.microsoft.com/office/drawing/2014/main" id="{ED722A82-68AD-09F4-7BAA-3C68C00492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0" y="52388"/>
            <a:ext cx="9906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6FD4D76A-297A-106D-BFEA-E10340834FD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346450" y="26988"/>
            <a:ext cx="6096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>
                <a:solidFill>
                  <a:schemeClr val="bg1"/>
                </a:solidFill>
                <a:latin typeface="Open sans" panose="020B0606030504020204" pitchFamily="34" charset="0"/>
              </a:rPr>
              <a:t>C – Head</a:t>
            </a:r>
          </a:p>
        </p:txBody>
      </p:sp>
      <p:pic>
        <p:nvPicPr>
          <p:cNvPr id="25603" name="Picture 2">
            <a:extLst>
              <a:ext uri="{FF2B5EF4-FFF2-40B4-BE49-F238E27FC236}">
                <a16:creationId xmlns:a16="http://schemas.microsoft.com/office/drawing/2014/main" id="{7D24CCD5-248B-61B5-ABD4-B91F7D132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488" y="990600"/>
            <a:ext cx="4608512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3" descr="A logo with text on it&#10;&#10;AI-generated content may be incorrect.">
            <a:extLst>
              <a:ext uri="{FF2B5EF4-FFF2-40B4-BE49-F238E27FC236}">
                <a16:creationId xmlns:a16="http://schemas.microsoft.com/office/drawing/2014/main" id="{CA8AAA5B-2379-C178-DDF8-CDDD4A65D3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52388"/>
            <a:ext cx="1014412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4">
            <a:extLst>
              <a:ext uri="{FF2B5EF4-FFF2-40B4-BE49-F238E27FC236}">
                <a16:creationId xmlns:a16="http://schemas.microsoft.com/office/drawing/2014/main" id="{E8108EC0-C871-3F4B-C979-193356275B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0" y="52388"/>
            <a:ext cx="9906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89F1882D-A3F9-497D-3A2F-800240B1D7A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286000" y="2362200"/>
            <a:ext cx="3048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>
                <a:solidFill>
                  <a:schemeClr val="bg1"/>
                </a:solidFill>
                <a:latin typeface="Open sans" panose="020B0606030504020204" pitchFamily="34" charset="0"/>
              </a:rPr>
              <a:t>E – Rib Plate</a:t>
            </a:r>
          </a:p>
        </p:txBody>
      </p:sp>
      <p:pic>
        <p:nvPicPr>
          <p:cNvPr id="26627" name="Picture 2">
            <a:extLst>
              <a:ext uri="{FF2B5EF4-FFF2-40B4-BE49-F238E27FC236}">
                <a16:creationId xmlns:a16="http://schemas.microsoft.com/office/drawing/2014/main" id="{EDB065C5-4A39-04D2-0D68-A420BB15B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57200"/>
            <a:ext cx="5037138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3" descr="A logo with text on it&#10;&#10;AI-generated content may be incorrect.">
            <a:extLst>
              <a:ext uri="{FF2B5EF4-FFF2-40B4-BE49-F238E27FC236}">
                <a16:creationId xmlns:a16="http://schemas.microsoft.com/office/drawing/2014/main" id="{5945832F-C166-5D12-3936-8B4629676D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52388"/>
            <a:ext cx="1014412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4">
            <a:extLst>
              <a:ext uri="{FF2B5EF4-FFF2-40B4-BE49-F238E27FC236}">
                <a16:creationId xmlns:a16="http://schemas.microsoft.com/office/drawing/2014/main" id="{634EAAC5-AB32-159F-2B47-39DBEE8933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0" y="52388"/>
            <a:ext cx="9906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C188D465-13AF-FF17-0171-706C68663E7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905000" y="2068513"/>
            <a:ext cx="38862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>
                <a:solidFill>
                  <a:schemeClr val="bg1"/>
                </a:solidFill>
                <a:latin typeface="Open sans" panose="020B0606030504020204" pitchFamily="34" charset="0"/>
              </a:rPr>
              <a:t>F-  Back Section</a:t>
            </a:r>
          </a:p>
        </p:txBody>
      </p:sp>
      <p:pic>
        <p:nvPicPr>
          <p:cNvPr id="27651" name="Picture 2">
            <a:extLst>
              <a:ext uri="{FF2B5EF4-FFF2-40B4-BE49-F238E27FC236}">
                <a16:creationId xmlns:a16="http://schemas.microsoft.com/office/drawing/2014/main" id="{447663D2-38E5-3CE6-106F-A78C5E9FE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57200"/>
            <a:ext cx="44958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3" descr="A logo with text on it&#10;&#10;AI-generated content may be incorrect.">
            <a:extLst>
              <a:ext uri="{FF2B5EF4-FFF2-40B4-BE49-F238E27FC236}">
                <a16:creationId xmlns:a16="http://schemas.microsoft.com/office/drawing/2014/main" id="{B694E26F-9DFF-6631-518E-686198E7A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52388"/>
            <a:ext cx="1014412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4">
            <a:extLst>
              <a:ext uri="{FF2B5EF4-FFF2-40B4-BE49-F238E27FC236}">
                <a16:creationId xmlns:a16="http://schemas.microsoft.com/office/drawing/2014/main" id="{C99FFC56-B670-C425-0DA1-FDA15D116F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0" y="52388"/>
            <a:ext cx="9906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620</Words>
  <Application>Microsoft Office PowerPoint</Application>
  <PresentationFormat>Widescreen</PresentationFormat>
  <Paragraphs>96</Paragraphs>
  <Slides>26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Calibri</vt:lpstr>
      <vt:lpstr>Open Sans Semibold</vt:lpstr>
      <vt:lpstr>Open sans</vt:lpstr>
      <vt:lpstr>Wingdings</vt:lpstr>
      <vt:lpstr>Times New Roman</vt:lpstr>
      <vt:lpstr>Default Design</vt:lpstr>
      <vt:lpstr>2_Office Theme</vt:lpstr>
      <vt:lpstr>PowerPoint Presentation</vt:lpstr>
      <vt:lpstr>PowerPoint Presentation</vt:lpstr>
      <vt:lpstr>Structure of a CPR Mannequin</vt:lpstr>
      <vt:lpstr>Structure of a CPR Mannequin Adult Mannequin </vt:lpstr>
      <vt:lpstr>A –Mannequin Face</vt:lpstr>
      <vt:lpstr>B – Mannequin’s Chest cover </vt:lpstr>
      <vt:lpstr>C – Head</vt:lpstr>
      <vt:lpstr>E – Rib Plate</vt:lpstr>
      <vt:lpstr>F-  Back Section</vt:lpstr>
      <vt:lpstr>G- Compression spring</vt:lpstr>
      <vt:lpstr>H- Compression clicker </vt:lpstr>
      <vt:lpstr>K- Airway package</vt:lpstr>
      <vt:lpstr>Structure of a CPR Mannequin Infant Mannequin </vt:lpstr>
      <vt:lpstr>A – Head of the Infant Mannequin</vt:lpstr>
      <vt:lpstr>D – Infant’s Body</vt:lpstr>
      <vt:lpstr>E – Face mask</vt:lpstr>
      <vt:lpstr>CPR Mannequin Disassembly Adult Mannequin</vt:lpstr>
      <vt:lpstr>CPR Mannequin Assembly Adult Mannequin</vt:lpstr>
      <vt:lpstr>CPR Mannequin Assembly Infant Mannequin</vt:lpstr>
      <vt:lpstr>CPR Mannequin Assembly Infant Mannequin</vt:lpstr>
      <vt:lpstr>Mannequin Assembly Childbirth Mannequin</vt:lpstr>
      <vt:lpstr>Mannequin Assembly Childbirth Mannequin</vt:lpstr>
      <vt:lpstr>Storing Equipment and supplies in the Med-Boxes</vt:lpstr>
      <vt:lpstr>General Inventory</vt:lpstr>
      <vt:lpstr>PowerPoint Presentation</vt:lpstr>
      <vt:lpstr>PowerPoint Presentation</vt:lpstr>
    </vt:vector>
  </TitlesOfParts>
  <Company>NSET PEER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Neelam</dc:creator>
  <cp:lastModifiedBy>NDRF HQ</cp:lastModifiedBy>
  <cp:revision>32</cp:revision>
  <dcterms:created xsi:type="dcterms:W3CDTF">2010-05-24T08:17:06Z</dcterms:created>
  <dcterms:modified xsi:type="dcterms:W3CDTF">2026-01-30T12:26:00Z</dcterms:modified>
</cp:coreProperties>
</file>