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1188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16625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6C4A3-EC2F-4F89-9ADF-D3E3A8CA6DA9}" v="1" dt="2026-01-07T12:31:26.27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508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798" y="9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DRF ACADEMY" userId="4cebfd5606abfb1b" providerId="LiveId" clId="{0E945188-966B-4235-8D1D-55F65228EBDE}"/>
    <pc:docChg chg="addSld delSld modSld delMainMaster">
      <pc:chgData name="NDRF ACADEMY" userId="4cebfd5606abfb1b" providerId="LiveId" clId="{0E945188-966B-4235-8D1D-55F65228EBDE}" dt="2026-01-07T12:31:26.275" v="1"/>
      <pc:docMkLst>
        <pc:docMk/>
      </pc:docMkLst>
      <pc:sldChg chg="del">
        <pc:chgData name="NDRF ACADEMY" userId="4cebfd5606abfb1b" providerId="LiveId" clId="{0E945188-966B-4235-8D1D-55F65228EBDE}" dt="2026-01-07T12:31:25.373" v="0" actId="47"/>
        <pc:sldMkLst>
          <pc:docMk/>
          <pc:sldMk cId="3581933136" sldId="268"/>
        </pc:sldMkLst>
      </pc:sldChg>
      <pc:sldChg chg="add">
        <pc:chgData name="NDRF ACADEMY" userId="4cebfd5606abfb1b" providerId="LiveId" clId="{0E945188-966B-4235-8D1D-55F65228EBDE}" dt="2026-01-07T12:31:26.275" v="1"/>
        <pc:sldMkLst>
          <pc:docMk/>
          <pc:sldMk cId="1708063356" sldId="1188"/>
        </pc:sldMkLst>
      </pc:sldChg>
      <pc:sldMasterChg chg="del delSldLayout">
        <pc:chgData name="NDRF ACADEMY" userId="4cebfd5606abfb1b" providerId="LiveId" clId="{0E945188-966B-4235-8D1D-55F65228EBDE}" dt="2026-01-07T12:31:25.373" v="0" actId="47"/>
        <pc:sldMasterMkLst>
          <pc:docMk/>
          <pc:sldMasterMk cId="3379908450" sldId="2147483655"/>
        </pc:sldMasterMkLst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1656918432" sldId="2147483656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2514885379" sldId="2147483657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1165530494" sldId="2147483658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2365537918" sldId="2147483659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1998840366" sldId="2147483660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3891411767" sldId="2147483661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1284810917" sldId="2147483662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3106715692" sldId="2147483663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870408347" sldId="2147483664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3066070266" sldId="2147483665"/>
          </pc:sldLayoutMkLst>
        </pc:sldLayoutChg>
        <pc:sldLayoutChg chg="del">
          <pc:chgData name="NDRF ACADEMY" userId="4cebfd5606abfb1b" providerId="LiveId" clId="{0E945188-966B-4235-8D1D-55F65228EBDE}" dt="2026-01-07T12:31:25.373" v="0" actId="47"/>
          <pc:sldLayoutMkLst>
            <pc:docMk/>
            <pc:sldMasterMk cId="3379908450" sldId="2147483655"/>
            <pc:sldLayoutMk cId="210098757" sldId="214748366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60608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1pPr>
    <a:lvl2pPr indent="228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2pPr>
    <a:lvl3pPr indent="457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3pPr>
    <a:lvl4pPr indent="685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4pPr>
    <a:lvl5pPr indent="9144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5pPr>
    <a:lvl6pPr indent="11430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6pPr>
    <a:lvl7pPr indent="13716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7pPr>
    <a:lvl8pPr indent="16002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8pPr>
    <a:lvl9pPr indent="1828800" defTabSz="1662545" latinLnBrk="0">
      <a:spcBef>
        <a:spcPts val="700"/>
      </a:spcBef>
      <a:defRPr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2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4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12204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4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2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44661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3">
    <p:bg>
      <p:bgPr>
        <a:solidFill>
          <a:srgbClr val="8819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EER | MFR | INDIA"/>
          <p:cNvSpPr txBox="1"/>
          <p:nvPr/>
        </p:nvSpPr>
        <p:spPr>
          <a:xfrm>
            <a:off x="6150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3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5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3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842062" y="12813338"/>
            <a:ext cx="604219" cy="677269"/>
          </a:xfrm>
          <a:prstGeom prst="rect">
            <a:avLst/>
          </a:prstGeom>
        </p:spPr>
        <p:txBody>
          <a:bodyPr lIns="78283" tIns="78283" rIns="78283" bIns="78283" anchor="t"/>
          <a:lstStyle>
            <a:lvl1pPr algn="ctr">
              <a:spcBef>
                <a:spcPts val="600"/>
              </a:spcBef>
              <a:defRPr sz="3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bl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416469" y="3401615"/>
            <a:ext cx="7298268" cy="574940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  <a:defRPr sz="4200" b="1" i="0">
                <a:solidFill>
                  <a:srgbClr val="C00000"/>
                </a:solidFill>
              </a:defRPr>
            </a:lvl1pPr>
            <a:lvl2pPr marL="10572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2pPr>
            <a:lvl3pPr marL="1447800" indent="-533400">
              <a:spcBef>
                <a:spcPts val="1000"/>
              </a:spcBef>
              <a:buSzPct val="100000"/>
              <a:buChar char="•"/>
              <a:defRPr sz="4200" b="1" i="0">
                <a:solidFill>
                  <a:srgbClr val="C00000"/>
                </a:solidFill>
              </a:defRPr>
            </a:lvl3pPr>
            <a:lvl4pPr marL="1971675" indent="-600075">
              <a:spcBef>
                <a:spcPts val="1000"/>
              </a:spcBef>
              <a:buSzPct val="100000"/>
              <a:buChar char="–"/>
              <a:defRPr sz="4200" b="1" i="0">
                <a:solidFill>
                  <a:srgbClr val="C00000"/>
                </a:solidFill>
              </a:defRPr>
            </a:lvl4pPr>
            <a:lvl5pPr marL="2428875" indent="-600075">
              <a:spcBef>
                <a:spcPts val="1000"/>
              </a:spcBef>
              <a:buSzPct val="100000"/>
              <a:buChar char="»"/>
              <a:defRPr sz="4200" b="1" i="0">
                <a:solidFill>
                  <a:srgbClr val="C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16416469" y="4169701"/>
            <a:ext cx="7296414" cy="1726209"/>
          </a:xfrm>
          <a:prstGeom prst="rect">
            <a:avLst/>
          </a:prstGeom>
        </p:spPr>
        <p:txBody>
          <a:bodyPr anchor="t"/>
          <a:lstStyle/>
          <a:p>
            <a:pPr>
              <a:spcBef>
                <a:spcPts val="600"/>
              </a:spcBef>
              <a:defRPr sz="2600" i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863599" y="905338"/>
            <a:ext cx="22851535" cy="960969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700"/>
              </a:spcBef>
              <a:defRPr sz="7400" b="1" i="0">
                <a:solidFill>
                  <a:srgbClr val="C00000"/>
                </a:solidFill>
              </a:defRPr>
            </a:pPr>
            <a:endParaRPr/>
          </a:p>
        </p:txBody>
      </p:sp>
      <p:sp>
        <p:nvSpPr>
          <p:cNvPr id="47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863599" y="2060773"/>
            <a:ext cx="22851535" cy="76623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  <a:defRPr sz="520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Red 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1" descr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594" y="2825551"/>
            <a:ext cx="3793068" cy="2698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icture 2" descr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847" y="8184445"/>
            <a:ext cx="3781780" cy="334151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782954" y="3593637"/>
            <a:ext cx="8640961" cy="6528726"/>
          </a:xfrm>
          <a:prstGeom prst="rect">
            <a:avLst/>
          </a:prstGeom>
        </p:spPr>
        <p:txBody>
          <a:bodyPr/>
          <a:lstStyle>
            <a:lvl1pPr>
              <a:spcBef>
                <a:spcPts val="1500"/>
              </a:spcBef>
              <a:defRPr sz="6400" i="0"/>
            </a:lvl1pPr>
            <a:lvl2pPr marL="1371600" indent="-914400">
              <a:spcBef>
                <a:spcPts val="1500"/>
              </a:spcBef>
              <a:buSzPct val="100000"/>
              <a:buChar char="–"/>
              <a:defRPr sz="6400" i="0"/>
            </a:lvl2pPr>
            <a:lvl3pPr marL="1727200" indent="-812800">
              <a:spcBef>
                <a:spcPts val="1500"/>
              </a:spcBef>
              <a:buSzPct val="100000"/>
              <a:buChar char="•"/>
              <a:defRPr sz="6400" i="0"/>
            </a:lvl3pPr>
            <a:lvl4pPr marL="2286000" indent="-914400">
              <a:spcBef>
                <a:spcPts val="1500"/>
              </a:spcBef>
              <a:buSzPct val="100000"/>
              <a:buChar char="–"/>
              <a:defRPr sz="6400" i="0"/>
            </a:lvl4pPr>
            <a:lvl5pPr marL="2743200" indent="-914400">
              <a:spcBef>
                <a:spcPts val="1500"/>
              </a:spcBef>
              <a:buSzPct val="100000"/>
              <a:buChar char="»"/>
              <a:defRPr sz="6400" i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47316" y="10314384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800"/>
              </a:spcBef>
              <a:defRPr sz="3600" b="1" i="0"/>
            </a:pPr>
            <a:endParaRPr/>
          </a:p>
        </p:txBody>
      </p:sp>
      <p:sp>
        <p:nvSpPr>
          <p:cNvPr id="5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47316" y="11082470"/>
            <a:ext cx="6528727" cy="576065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ct val="90000"/>
              </a:lnSpc>
              <a:spcBef>
                <a:spcPts val="600"/>
              </a:spcBef>
              <a:defRPr sz="2600" i="0"/>
            </a:pPr>
            <a:endParaRPr/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 Slide - Urban Resil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28844" y="12343369"/>
            <a:ext cx="746356" cy="738662"/>
          </a:xfrm>
        </p:spPr>
        <p:txBody>
          <a:bodyPr/>
          <a:lstStyle/>
          <a:p>
            <a:fld id="{68AED0BF-B613-4EA2-A21D-6A60A5241C27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8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218794" y="10698426"/>
            <a:ext cx="20726401" cy="76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206890" y="11658533"/>
            <a:ext cx="20738305" cy="7680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19" tIns="121919" rIns="121919" bIns="1219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127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 defTabSz="2438400">
              <a:defRPr sz="3200">
                <a:latin typeface="HelveticaNeueLT Std Lt"/>
                <a:ea typeface="HelveticaNeueLT Std Lt"/>
                <a:cs typeface="HelveticaNeueLT Std Lt"/>
                <a:sym typeface="HelveticaNeueLT Std L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1" i="0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0" marR="0" indent="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457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914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1371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18288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22860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27432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32004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3657600" algn="l" defTabSz="2438400" latinLnBrk="0">
        <a:lnSpc>
          <a:spcPct val="100000"/>
        </a:lnSpc>
        <a:spcBef>
          <a:spcPts val="1100"/>
        </a:spcBef>
        <a:spcAft>
          <a:spcPts val="0"/>
        </a:spcAft>
        <a:buClrTx/>
        <a:buSzTx/>
        <a:buFontTx/>
        <a:buNone/>
        <a:tabLst/>
        <a:defRPr sz="4800" b="0" i="1" u="none" strike="noStrike" cap="none" spc="0" baseline="0"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1pPr>
      <a:lvl2pPr marL="0" marR="0" indent="457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2pPr>
      <a:lvl3pPr marL="0" marR="0" indent="914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3pPr>
      <a:lvl4pPr marL="0" marR="0" indent="1371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4pPr>
      <a:lvl5pPr marL="0" marR="0" indent="18288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5pPr>
      <a:lvl6pPr marL="0" marR="0" indent="22860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6pPr>
      <a:lvl7pPr marL="0" marR="0" indent="27432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7pPr>
      <a:lvl8pPr marL="0" marR="0" indent="32004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8pPr>
      <a:lvl9pPr marL="0" marR="0" indent="3657600" algn="r" defTabSz="2438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NeueLT Std 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11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male-paramedic-putting-oxygen-mask-injured-woman-road.jpg" descr="male-paramedic-putting-oxygen-mask-injured-woman-road.jpg"/>
          <p:cNvPicPr>
            <a:picLocks noChangeAspect="1"/>
          </p:cNvPicPr>
          <p:nvPr/>
        </p:nvPicPr>
        <p:blipFill>
          <a:blip r:embed="rId2"/>
          <a:srcRect t="15865" r="28624" b="28457"/>
          <a:stretch>
            <a:fillRect/>
          </a:stretch>
        </p:blipFill>
        <p:spPr>
          <a:xfrm>
            <a:off x="-75436" y="-97671"/>
            <a:ext cx="24534872" cy="1275587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8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1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8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84" name="Rectangle"/>
          <p:cNvSpPr/>
          <p:nvPr/>
        </p:nvSpPr>
        <p:spPr>
          <a:xfrm>
            <a:off x="-25400" y="-25400"/>
            <a:ext cx="24434800" cy="13766800"/>
          </a:xfrm>
          <a:prstGeom prst="rect">
            <a:avLst/>
          </a:prstGeom>
          <a:solidFill>
            <a:srgbClr val="535353">
              <a:alpha val="7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5" name="Shape"/>
          <p:cNvSpPr/>
          <p:nvPr/>
        </p:nvSpPr>
        <p:spPr>
          <a:xfrm>
            <a:off x="-690592" y="3880189"/>
            <a:ext cx="12905661" cy="2565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" y="0"/>
                </a:moveTo>
                <a:lnTo>
                  <a:pt x="21600" y="0"/>
                </a:lnTo>
                <a:lnTo>
                  <a:pt x="19937" y="21600"/>
                </a:lnTo>
                <a:lnTo>
                  <a:pt x="0" y="21600"/>
                </a:lnTo>
                <a:lnTo>
                  <a:pt x="3" y="0"/>
                </a:lnTo>
                <a:close/>
              </a:path>
            </a:pathLst>
          </a:custGeom>
          <a:solidFill>
            <a:srgbClr val="DA751A">
              <a:alpha val="90000"/>
            </a:srgbClr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86" name="LESSON 4…"/>
          <p:cNvSpPr txBox="1"/>
          <p:nvPr/>
        </p:nvSpPr>
        <p:spPr>
          <a:xfrm>
            <a:off x="1200259" y="4083124"/>
            <a:ext cx="5567562" cy="2145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defTabSz="2438400">
              <a:lnSpc>
                <a:spcPct val="80000"/>
              </a:lnSpc>
              <a:defRPr sz="6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LESSON 4</a:t>
            </a:r>
          </a:p>
          <a:p>
            <a:pPr defTabSz="2438400">
              <a:lnSpc>
                <a:spcPct val="80000"/>
              </a:lnSpc>
              <a:defRPr sz="6400" cap="all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t>The Incident</a:t>
            </a:r>
          </a:p>
        </p:txBody>
      </p:sp>
      <p:grpSp>
        <p:nvGrpSpPr>
          <p:cNvPr id="92" name="Group"/>
          <p:cNvGrpSpPr/>
          <p:nvPr/>
        </p:nvGrpSpPr>
        <p:grpSpPr>
          <a:xfrm>
            <a:off x="-1" y="11193859"/>
            <a:ext cx="24434801" cy="2522141"/>
            <a:chOff x="0" y="0"/>
            <a:chExt cx="24434800" cy="2522140"/>
          </a:xfrm>
        </p:grpSpPr>
        <p:sp>
          <p:nvSpPr>
            <p:cNvPr id="87" name="Shape"/>
            <p:cNvSpPr/>
            <p:nvPr/>
          </p:nvSpPr>
          <p:spPr>
            <a:xfrm flipH="1">
              <a:off x="0" y="0"/>
              <a:ext cx="24434801" cy="2522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lnTo>
                    <a:pt x="19934" y="0"/>
                  </a:lnTo>
                  <a:lnTo>
                    <a:pt x="19328" y="7094"/>
                  </a:lnTo>
                  <a:lnTo>
                    <a:pt x="187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pic>
          <p:nvPicPr>
            <p:cNvPr id="88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7816" y="317422"/>
              <a:ext cx="6604001" cy="19375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91" name="Group"/>
            <p:cNvGrpSpPr/>
            <p:nvPr/>
          </p:nvGrpSpPr>
          <p:grpSpPr>
            <a:xfrm>
              <a:off x="10512114" y="268426"/>
              <a:ext cx="4318001" cy="2008830"/>
              <a:chOff x="0" y="0"/>
              <a:chExt cx="4318000" cy="2008829"/>
            </a:xfrm>
          </p:grpSpPr>
          <p:pic>
            <p:nvPicPr>
              <p:cNvPr id="89" name="NDMA India.png" descr="NDMA Indi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81439"/>
                <a:ext cx="1764513" cy="176451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0" name="NDRF India.jpeg" descr="NDRF India.jpe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09170" y="0"/>
                <a:ext cx="2008830" cy="200883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5" name="Group"/>
          <p:cNvGrpSpPr/>
          <p:nvPr/>
        </p:nvGrpSpPr>
        <p:grpSpPr>
          <a:xfrm>
            <a:off x="21539200" y="12813338"/>
            <a:ext cx="1879600" cy="902663"/>
            <a:chOff x="0" y="0"/>
            <a:chExt cx="1879600" cy="902661"/>
          </a:xfrm>
        </p:grpSpPr>
        <p:sp>
          <p:nvSpPr>
            <p:cNvPr id="93" name="PPT 4 - 1"/>
            <p:cNvSpPr txBox="1"/>
            <p:nvPr/>
          </p:nvSpPr>
          <p:spPr>
            <a:xfrm>
              <a:off x="78376" y="0"/>
              <a:ext cx="1722848" cy="677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8283" tIns="78283" rIns="78283" bIns="78283" numCol="1" anchor="t">
              <a:spAutoFit/>
            </a:bodyPr>
            <a:lstStyle>
              <a:lvl1pPr algn="ctr" defTabSz="2438400">
                <a:spcBef>
                  <a:spcPts val="600"/>
                </a:spcBef>
                <a:defRPr sz="3000" b="1">
                  <a:solidFill>
                    <a:srgbClr val="535353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pPr>
                <a:defRPr b="0"/>
              </a:pPr>
              <a:r>
                <a:rPr b="1"/>
                <a:t>PPT 4 - 1</a:t>
              </a:r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699461"/>
              <a:ext cx="1879600" cy="203201"/>
            </a:xfrm>
            <a:prstGeom prst="rect">
              <a:avLst/>
            </a:prstGeom>
            <a:solidFill>
              <a:srgbClr val="585756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96" name="Photo Credit: Freepik"/>
          <p:cNvSpPr txBox="1"/>
          <p:nvPr/>
        </p:nvSpPr>
        <p:spPr>
          <a:xfrm rot="16200000">
            <a:off x="-844613" y="9589983"/>
            <a:ext cx="2404593" cy="461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>
              <a:defRPr sz="1800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Photo Credit: Freepik</a:t>
            </a:r>
          </a:p>
        </p:txBody>
      </p:sp>
      <p:pic>
        <p:nvPicPr>
          <p:cNvPr id="97" name="MFR-logo-02.png" descr="MFR-logo-02.png"/>
          <p:cNvPicPr>
            <a:picLocks noChangeAspect="1"/>
          </p:cNvPicPr>
          <p:nvPr/>
        </p:nvPicPr>
        <p:blipFill>
          <a:blip r:embed="rId6"/>
          <a:srcRect t="12599" b="19178"/>
          <a:stretch>
            <a:fillRect/>
          </a:stretch>
        </p:blipFill>
        <p:spPr>
          <a:xfrm>
            <a:off x="16574627" y="0"/>
            <a:ext cx="7102674" cy="34256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" name="Picture 21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29477"/>
            <a:ext cx="2159001" cy="118972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125057"/>
            <a:ext cx="1833282" cy="13017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2613" y="11543724"/>
            <a:ext cx="9681287" cy="11766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1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2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grpSp>
        <p:nvGrpSpPr>
          <p:cNvPr id="213" name="Group"/>
          <p:cNvGrpSpPr/>
          <p:nvPr/>
        </p:nvGrpSpPr>
        <p:grpSpPr>
          <a:xfrm>
            <a:off x="1737136" y="501137"/>
            <a:ext cx="20909728" cy="12073706"/>
            <a:chOff x="0" y="0"/>
            <a:chExt cx="20909726" cy="12073704"/>
          </a:xfrm>
        </p:grpSpPr>
        <p:pic>
          <p:nvPicPr>
            <p:cNvPr id="204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41840" y="0"/>
              <a:ext cx="3815339" cy="39597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.jpeg" descr="image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549" y="366353"/>
              <a:ext cx="4723222" cy="27500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984615" y="518983"/>
              <a:ext cx="4520557" cy="29217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4130488"/>
              <a:ext cx="6973982" cy="28548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.png" descr="image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254835" y="4390474"/>
              <a:ext cx="3695823" cy="27613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.png" descr="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3549" y="4491014"/>
              <a:ext cx="5671807" cy="33664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.png" descr="image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3288" y="7529563"/>
              <a:ext cx="4520557" cy="45441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.png" descr="image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59628" y="8770545"/>
              <a:ext cx="6372690" cy="27331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.png" descr="image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17013662">
              <a:off x="16380621" y="6917005"/>
              <a:ext cx="3059680" cy="54325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" name="Picture 1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1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7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21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grpSp>
        <p:nvGrpSpPr>
          <p:cNvPr id="226" name="Group"/>
          <p:cNvGrpSpPr/>
          <p:nvPr/>
        </p:nvGrpSpPr>
        <p:grpSpPr>
          <a:xfrm>
            <a:off x="1978922" y="1083107"/>
            <a:ext cx="19551529" cy="11549786"/>
            <a:chOff x="0" y="0"/>
            <a:chExt cx="19551527" cy="11549784"/>
          </a:xfrm>
        </p:grpSpPr>
        <p:pic>
          <p:nvPicPr>
            <p:cNvPr id="220" name="image.png" descr="image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45717" y="0"/>
              <a:ext cx="3905811" cy="54440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1" name="image.png" descr="imag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5879"/>
              <a:ext cx="8658663" cy="26764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image.png" descr="image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97120" y="155879"/>
              <a:ext cx="1982318" cy="75410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3" name="image.png" descr="image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397" y="3111706"/>
              <a:ext cx="4796970" cy="479697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4" name="image.jpeg" descr="image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357968" y="5752834"/>
              <a:ext cx="3335233" cy="579695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5" name="image.png" descr="image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5984" y="7722797"/>
              <a:ext cx="8532195" cy="33058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Picture 13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ircle"/>
          <p:cNvSpPr/>
          <p:nvPr/>
        </p:nvSpPr>
        <p:spPr>
          <a:xfrm>
            <a:off x="-8639176" y="-8445205"/>
            <a:ext cx="19547984" cy="19547984"/>
          </a:xfrm>
          <a:prstGeom prst="ellipse">
            <a:avLst/>
          </a:prstGeom>
          <a:gradFill>
            <a:gsLst>
              <a:gs pos="0">
                <a:srgbClr val="DA751A"/>
              </a:gs>
              <a:gs pos="57570">
                <a:srgbClr val="E67C1D"/>
              </a:gs>
              <a:gs pos="100000">
                <a:srgbClr val="F28320"/>
              </a:gs>
            </a:gsLst>
            <a:lin ang="4595515"/>
          </a:gra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229" name="IMG-3642.JPG" descr="IMG-3642.JPG"/>
          <p:cNvPicPr>
            <a:picLocks noChangeAspect="1"/>
          </p:cNvPicPr>
          <p:nvPr/>
        </p:nvPicPr>
        <p:blipFill>
          <a:blip r:embed="rId2" cstate="print"/>
          <a:srcRect l="25406"/>
          <a:stretch>
            <a:fillRect/>
          </a:stretch>
        </p:blipFill>
        <p:spPr>
          <a:xfrm flipH="1">
            <a:off x="-2789159" y="-627962"/>
            <a:ext cx="12809302" cy="114478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873" h="21600" extrusionOk="0">
                <a:moveTo>
                  <a:pt x="360" y="0"/>
                </a:moveTo>
                <a:cubicBezTo>
                  <a:pt x="-727" y="5723"/>
                  <a:pt x="646" y="11946"/>
                  <a:pt x="4490" y="16396"/>
                </a:cubicBezTo>
                <a:cubicBezTo>
                  <a:pt x="7486" y="19866"/>
                  <a:pt x="11414" y="21600"/>
                  <a:pt x="15340" y="21600"/>
                </a:cubicBezTo>
                <a:cubicBezTo>
                  <a:pt x="17219" y="21600"/>
                  <a:pt x="19096" y="21199"/>
                  <a:pt x="20873" y="20405"/>
                </a:cubicBezTo>
                <a:lnTo>
                  <a:pt x="20873" y="0"/>
                </a:lnTo>
                <a:lnTo>
                  <a:pt x="36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230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231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2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233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2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23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854" y="7608386"/>
            <a:ext cx="7112001" cy="5030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51812" y="7622565"/>
            <a:ext cx="8459525" cy="5103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152400" y="0"/>
            <a:ext cx="24079200" cy="135636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7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87200" y="6553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IN" sz="7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37402" y="12737075"/>
            <a:ext cx="701472" cy="738662"/>
          </a:xfrm>
        </p:spPr>
        <p:txBody>
          <a:bodyPr/>
          <a:lstStyle/>
          <a:p>
            <a:fld id="{2BB1E14F-796C-409E-9B94-89634ADD74DA}" type="slidenum">
              <a:rPr lang="en-IN" smtClean="0"/>
              <a:t>13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8434730" y="291338"/>
            <a:ext cx="13610612" cy="1252372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4" tIns="78284" rIns="78284" bIns="78284"/>
          <a:lstStyle/>
          <a:p>
            <a:endParaRPr sz="48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679139" y="6460433"/>
            <a:ext cx="7449138" cy="138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78284" tIns="78284" rIns="78284" bIns="78284">
            <a:spAutoFit/>
          </a:bodyPr>
          <a:lstStyle/>
          <a:p>
            <a:pPr algn="ctr"/>
            <a:r>
              <a:rPr lang="en-US" sz="8000" b="1" dirty="0">
                <a:latin typeface="Open sans"/>
              </a:rPr>
              <a:t>THANK YOU </a:t>
            </a:r>
            <a:r>
              <a:rPr lang="en-US" sz="8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" y="0"/>
            <a:ext cx="4880698" cy="292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5236" y="13243"/>
            <a:ext cx="2774164" cy="245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986" y="1266064"/>
            <a:ext cx="11478776" cy="10698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00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1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02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104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05" name="OBJECTIVES"/>
          <p:cNvSpPr txBox="1"/>
          <p:nvPr/>
        </p:nvSpPr>
        <p:spPr>
          <a:xfrm>
            <a:off x="1077422" y="13420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06" name="List the five items of information to obtain when receiving a call for assistance.…"/>
          <p:cNvSpPr txBox="1"/>
          <p:nvPr/>
        </p:nvSpPr>
        <p:spPr>
          <a:xfrm>
            <a:off x="11546216" y="4684144"/>
            <a:ext cx="11983623" cy="6067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five items of information to obtain when receiving a call for assistance.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five factors to consider when responding to a call.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three steps for scene size-up, 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in proper order.</a:t>
            </a:r>
          </a:p>
        </p:txBody>
      </p:sp>
      <p:grpSp>
        <p:nvGrpSpPr>
          <p:cNvPr id="109" name="Group"/>
          <p:cNvGrpSpPr/>
          <p:nvPr/>
        </p:nvGrpSpPr>
        <p:grpSpPr>
          <a:xfrm>
            <a:off x="9844663" y="4384261"/>
            <a:ext cx="1219201" cy="1681958"/>
            <a:chOff x="0" y="115975"/>
            <a:chExt cx="1219200" cy="1681957"/>
          </a:xfrm>
        </p:grpSpPr>
        <p:sp>
          <p:nvSpPr>
            <p:cNvPr id="107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08" name="1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112" name="Group"/>
          <p:cNvGrpSpPr/>
          <p:nvPr/>
        </p:nvGrpSpPr>
        <p:grpSpPr>
          <a:xfrm>
            <a:off x="9844663" y="7736497"/>
            <a:ext cx="1219201" cy="1681958"/>
            <a:chOff x="0" y="115975"/>
            <a:chExt cx="1219200" cy="1681957"/>
          </a:xfrm>
        </p:grpSpPr>
        <p:sp>
          <p:nvSpPr>
            <p:cNvPr id="11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1" name="2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115" name="Group"/>
          <p:cNvGrpSpPr/>
          <p:nvPr/>
        </p:nvGrpSpPr>
        <p:grpSpPr>
          <a:xfrm>
            <a:off x="9844663" y="10264709"/>
            <a:ext cx="1219201" cy="1681958"/>
            <a:chOff x="0" y="115975"/>
            <a:chExt cx="1219200" cy="1681957"/>
          </a:xfrm>
        </p:grpSpPr>
        <p:sp>
          <p:nvSpPr>
            <p:cNvPr id="11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14" name="3"/>
            <p:cNvSpPr txBox="1"/>
            <p:nvPr/>
          </p:nvSpPr>
          <p:spPr>
            <a:xfrm>
              <a:off x="2745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3</a:t>
              </a:r>
            </a:p>
          </p:txBody>
        </p:sp>
      </p:grpSp>
      <p:pic>
        <p:nvPicPr>
          <p:cNvPr id="19" name="Picture 1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18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9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20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22" name="Upon completing this lesson, you will become familiar with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become familiar with:</a:t>
            </a:r>
          </a:p>
        </p:txBody>
      </p:sp>
      <p:sp>
        <p:nvSpPr>
          <p:cNvPr id="123" name="OBJECTIVES"/>
          <p:cNvSpPr txBox="1"/>
          <p:nvPr/>
        </p:nvSpPr>
        <p:spPr>
          <a:xfrm>
            <a:off x="1077422" y="13420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24" name="List the six items of information that should be included in the initial report when arriving at the scene.…"/>
          <p:cNvSpPr txBox="1"/>
          <p:nvPr/>
        </p:nvSpPr>
        <p:spPr>
          <a:xfrm>
            <a:off x="11656862" y="4734835"/>
            <a:ext cx="11179778" cy="5328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the six items of information that should be included in the initial report when arriving at the scene.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three priorities when securing   the scene.</a:t>
            </a:r>
          </a:p>
        </p:txBody>
      </p:sp>
      <p:grpSp>
        <p:nvGrpSpPr>
          <p:cNvPr id="127" name="Group"/>
          <p:cNvGrpSpPr/>
          <p:nvPr/>
        </p:nvGrpSpPr>
        <p:grpSpPr>
          <a:xfrm>
            <a:off x="9844663" y="5288211"/>
            <a:ext cx="1219201" cy="1681958"/>
            <a:chOff x="0" y="115975"/>
            <a:chExt cx="1219200" cy="1681957"/>
          </a:xfrm>
        </p:grpSpPr>
        <p:sp>
          <p:nvSpPr>
            <p:cNvPr id="125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6" name="4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30" name="Group"/>
          <p:cNvGrpSpPr/>
          <p:nvPr/>
        </p:nvGrpSpPr>
        <p:grpSpPr>
          <a:xfrm>
            <a:off x="9844663" y="8545223"/>
            <a:ext cx="1219201" cy="1681959"/>
            <a:chOff x="0" y="115975"/>
            <a:chExt cx="1219200" cy="1681957"/>
          </a:xfrm>
        </p:grpSpPr>
        <p:sp>
          <p:nvSpPr>
            <p:cNvPr id="128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29" name="5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5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33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4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35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37" name="Upon completing this lesson, you will be able to:"/>
          <p:cNvSpPr txBox="1">
            <a:spLocks noGrp="1"/>
          </p:cNvSpPr>
          <p:nvPr>
            <p:ph type="body" sz="quarter" idx="4294967295"/>
          </p:nvPr>
        </p:nvSpPr>
        <p:spPr>
          <a:xfrm>
            <a:off x="1144986" y="2979139"/>
            <a:ext cx="7627217" cy="7757722"/>
          </a:xfrm>
          <a:prstGeom prst="rect">
            <a:avLst/>
          </a:prstGeom>
        </p:spPr>
        <p:txBody>
          <a:bodyPr lIns="89235" tIns="89235" rIns="89235" bIns="89235" anchor="t"/>
          <a:lstStyle>
            <a:lvl1pPr defTabSz="1896340">
              <a:spcBef>
                <a:spcPts val="21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200" i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t>Upon completing this lesson, you will be able to:</a:t>
            </a:r>
          </a:p>
        </p:txBody>
      </p:sp>
      <p:sp>
        <p:nvSpPr>
          <p:cNvPr id="138" name="OBJECTIVES"/>
          <p:cNvSpPr txBox="1"/>
          <p:nvPr/>
        </p:nvSpPr>
        <p:spPr>
          <a:xfrm>
            <a:off x="1077422" y="1265831"/>
            <a:ext cx="5351166" cy="14011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OBJECTIVES</a:t>
            </a:r>
          </a:p>
        </p:txBody>
      </p:sp>
      <p:sp>
        <p:nvSpPr>
          <p:cNvPr id="139" name="List five basic tools used to gain access to a patient trapped in a vehicle.…"/>
          <p:cNvSpPr txBox="1"/>
          <p:nvPr/>
        </p:nvSpPr>
        <p:spPr>
          <a:xfrm>
            <a:off x="11546216" y="5446144"/>
            <a:ext cx="11679397" cy="3851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five basic tools used to gain access to a patient trapped in a vehicle.</a:t>
            </a:r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endParaRPr dirty="0"/>
          </a:p>
          <a:p>
            <a:pPr lvl="1" indent="0" algn="just" defTabSz="1896340"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List two ways to gain access to a patient trapped in a vehicle.</a:t>
            </a:r>
          </a:p>
        </p:txBody>
      </p:sp>
      <p:grpSp>
        <p:nvGrpSpPr>
          <p:cNvPr id="142" name="Group"/>
          <p:cNvGrpSpPr/>
          <p:nvPr/>
        </p:nvGrpSpPr>
        <p:grpSpPr>
          <a:xfrm>
            <a:off x="9844663" y="5146261"/>
            <a:ext cx="1219201" cy="1681958"/>
            <a:chOff x="0" y="115975"/>
            <a:chExt cx="1219200" cy="1681957"/>
          </a:xfrm>
        </p:grpSpPr>
        <p:sp>
          <p:nvSpPr>
            <p:cNvPr id="140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1" name="6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9844663" y="7754813"/>
            <a:ext cx="1219201" cy="1681958"/>
            <a:chOff x="0" y="115975"/>
            <a:chExt cx="1219200" cy="1681957"/>
          </a:xfrm>
        </p:grpSpPr>
        <p:sp>
          <p:nvSpPr>
            <p:cNvPr id="143" name="Circle"/>
            <p:cNvSpPr/>
            <p:nvPr/>
          </p:nvSpPr>
          <p:spPr>
            <a:xfrm>
              <a:off x="0" y="265245"/>
              <a:ext cx="1219200" cy="1219201"/>
            </a:xfrm>
            <a:prstGeom prst="ellipse">
              <a:avLst/>
            </a:pr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78283" tIns="78283" rIns="78283" bIns="78283" numCol="1" anchor="t">
              <a:noAutofit/>
            </a:bodyPr>
            <a:lstStyle/>
            <a:p>
              <a:endParaRPr/>
            </a:p>
          </p:txBody>
        </p:sp>
        <p:sp>
          <p:nvSpPr>
            <p:cNvPr id="144" name="7"/>
            <p:cNvSpPr txBox="1"/>
            <p:nvPr/>
          </p:nvSpPr>
          <p:spPr>
            <a:xfrm>
              <a:off x="261804" y="115975"/>
              <a:ext cx="822592" cy="16819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8283" tIns="78283" rIns="78283" bIns="78283" numCol="1" anchor="t">
              <a:noAutofit/>
            </a:bodyPr>
            <a:lstStyle>
              <a:lvl1pPr>
                <a:defRPr sz="7200" i="1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defRPr>
              </a:lvl1pPr>
            </a:lstStyle>
            <a:p>
              <a:r>
                <a:t>7</a:t>
              </a:r>
            </a:p>
          </p:txBody>
        </p:sp>
      </p:grpSp>
      <p:pic>
        <p:nvPicPr>
          <p:cNvPr id="16" name="Picture 15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"/>
          <p:cNvSpPr/>
          <p:nvPr/>
        </p:nvSpPr>
        <p:spPr>
          <a:xfrm>
            <a:off x="8167732" y="0"/>
            <a:ext cx="16216268" cy="13716001"/>
          </a:xfrm>
          <a:prstGeom prst="rect">
            <a:avLst/>
          </a:prstGeom>
          <a:solidFill>
            <a:srgbClr val="88192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4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MFR | INDIA</a:t>
            </a:r>
          </a:p>
        </p:txBody>
      </p:sp>
      <p:sp>
        <p:nvSpPr>
          <p:cNvPr id="14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0" name="PPT 4 -"/>
          <p:cNvSpPr txBox="1"/>
          <p:nvPr/>
        </p:nvSpPr>
        <p:spPr>
          <a:xfrm>
            <a:off x="21518930" y="12813338"/>
            <a:ext cx="1462939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DDDDD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5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DDDDDD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61122" y="12813338"/>
            <a:ext cx="371295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153" name="Incident"/>
          <p:cNvSpPr txBox="1"/>
          <p:nvPr/>
        </p:nvSpPr>
        <p:spPr>
          <a:xfrm>
            <a:off x="1077422" y="1851109"/>
            <a:ext cx="7113118" cy="1044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8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Incident</a:t>
            </a:r>
          </a:p>
        </p:txBody>
      </p:sp>
      <p:sp>
        <p:nvSpPr>
          <p:cNvPr id="154" name="An event caused by a natural phenomenon or human activity that requires the intervention of emergency service personnel to prevent or mitigate loss of life and damage to property and the environment."/>
          <p:cNvSpPr txBox="1"/>
          <p:nvPr/>
        </p:nvSpPr>
        <p:spPr>
          <a:xfrm>
            <a:off x="8915400" y="6105422"/>
            <a:ext cx="14859000" cy="36481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defTabSz="1896340">
              <a:lnSpc>
                <a:spcPct val="120000"/>
              </a:lnSpc>
              <a:spcBef>
                <a:spcPts val="1000"/>
              </a:spcBef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pPr algn="just"/>
            <a:r>
              <a:rPr dirty="0">
                <a:latin typeface="Open Sans"/>
              </a:rPr>
              <a:t>An event caused by a natural phenomenon or human activity that requires the </a:t>
            </a:r>
            <a:r>
              <a:rPr b="1" dirty="0">
                <a:solidFill>
                  <a:srgbClr val="FFFF00"/>
                </a:solidFill>
                <a:latin typeface="Open Sans"/>
              </a:rPr>
              <a:t>intervention of emergency </a:t>
            </a:r>
            <a:r>
              <a:rPr b="1" dirty="0">
                <a:latin typeface="Open Sans"/>
              </a:rPr>
              <a:t>service</a:t>
            </a:r>
            <a:r>
              <a:rPr dirty="0">
                <a:latin typeface="Open Sans"/>
              </a:rPr>
              <a:t> personnel </a:t>
            </a:r>
            <a:r>
              <a:rPr b="1" dirty="0">
                <a:solidFill>
                  <a:srgbClr val="FFFF00"/>
                </a:solidFill>
                <a:latin typeface="Open Sans"/>
              </a:rPr>
              <a:t>to prevent or mitigate </a:t>
            </a:r>
            <a:r>
              <a:rPr dirty="0">
                <a:latin typeface="Open Sans"/>
              </a:rPr>
              <a:t>loss of life and damage to property and the environment.</a:t>
            </a:r>
          </a:p>
        </p:txBody>
      </p:sp>
      <p:sp>
        <p:nvSpPr>
          <p:cNvPr id="155" name="Line"/>
          <p:cNvSpPr/>
          <p:nvPr/>
        </p:nvSpPr>
        <p:spPr>
          <a:xfrm>
            <a:off x="7544229" y="3619648"/>
            <a:ext cx="17011186" cy="7825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0"/>
                </a:moveTo>
                <a:lnTo>
                  <a:pt x="3367" y="225"/>
                </a:lnTo>
                <a:lnTo>
                  <a:pt x="4367" y="21600"/>
                </a:lnTo>
                <a:lnTo>
                  <a:pt x="5360" y="0"/>
                </a:lnTo>
                <a:lnTo>
                  <a:pt x="21600" y="152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1" name="Picture 10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5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MFR | INDIA</a:t>
            </a:r>
          </a:p>
        </p:txBody>
      </p:sp>
      <p:sp>
        <p:nvSpPr>
          <p:cNvPr id="15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0" name="PPT 4 -"/>
          <p:cNvSpPr txBox="1"/>
          <p:nvPr/>
        </p:nvSpPr>
        <p:spPr>
          <a:xfrm>
            <a:off x="21518930" y="12813338"/>
            <a:ext cx="1462940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6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163" name="Steps to Assess…"/>
          <p:cNvSpPr txBox="1"/>
          <p:nvPr/>
        </p:nvSpPr>
        <p:spPr>
          <a:xfrm>
            <a:off x="1077422" y="1650917"/>
            <a:ext cx="7449138" cy="3149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Steps to Assess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the Scene</a:t>
            </a:r>
          </a:p>
        </p:txBody>
      </p:sp>
      <p:sp>
        <p:nvSpPr>
          <p:cNvPr id="164" name="What is the current situation?…"/>
          <p:cNvSpPr txBox="1"/>
          <p:nvPr/>
        </p:nvSpPr>
        <p:spPr>
          <a:xfrm>
            <a:off x="9677400" y="3611563"/>
            <a:ext cx="14173200" cy="5380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What is the current situation?</a:t>
            </a:r>
          </a:p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Where is it going?</a:t>
            </a:r>
          </a:p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How do I control it? </a:t>
            </a:r>
            <a:br>
              <a:rPr>
                <a:latin typeface="Open Sans"/>
              </a:rPr>
            </a:br>
            <a:r>
              <a:rPr>
                <a:latin typeface="Open Sans"/>
              </a:rPr>
              <a:t>(operations and resources needed)</a:t>
            </a:r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porting"/>
          <p:cNvSpPr txBox="1"/>
          <p:nvPr/>
        </p:nvSpPr>
        <p:spPr>
          <a:xfrm>
            <a:off x="1077422" y="1646831"/>
            <a:ext cx="7449138" cy="115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Reporting</a:t>
            </a:r>
          </a:p>
        </p:txBody>
      </p:sp>
      <p:sp>
        <p:nvSpPr>
          <p:cNvPr id="167" name="Address/Location…"/>
          <p:cNvSpPr txBox="1"/>
          <p:nvPr/>
        </p:nvSpPr>
        <p:spPr>
          <a:xfrm>
            <a:off x="9753600" y="2667000"/>
            <a:ext cx="13207169" cy="8632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Address/Location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Incident type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Environmental conditions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Current situation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Number of victims </a:t>
            </a:r>
          </a:p>
          <a:p>
            <a:pPr marL="609600" indent="-609600" defTabSz="1896340">
              <a:spcBef>
                <a:spcPts val="4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>
                <a:latin typeface="Open Sans"/>
              </a:rPr>
              <a:t>Resources needed</a:t>
            </a:r>
          </a:p>
        </p:txBody>
      </p:sp>
      <p:sp>
        <p:nvSpPr>
          <p:cNvPr id="168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MFR | INDIA</a:t>
            </a:r>
          </a:p>
        </p:txBody>
      </p:sp>
      <p:sp>
        <p:nvSpPr>
          <p:cNvPr id="169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0" name="PPT 4 -"/>
          <p:cNvSpPr txBox="1"/>
          <p:nvPr/>
        </p:nvSpPr>
        <p:spPr>
          <a:xfrm>
            <a:off x="21518930" y="12813338"/>
            <a:ext cx="1462940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71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pic>
        <p:nvPicPr>
          <p:cNvPr id="9" name="Picture 8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ounded Rectangle"/>
          <p:cNvSpPr/>
          <p:nvPr/>
        </p:nvSpPr>
        <p:spPr>
          <a:xfrm>
            <a:off x="9096987" y="-29078"/>
            <a:ext cx="15389175" cy="1388844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5" name="PEER | MFR | INDIA"/>
          <p:cNvSpPr txBox="1"/>
          <p:nvPr/>
        </p:nvSpPr>
        <p:spPr>
          <a:xfrm>
            <a:off x="602390" y="12876838"/>
            <a:ext cx="4642558" cy="575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t>PEER | MFR | INDIA</a:t>
            </a:r>
          </a:p>
        </p:txBody>
      </p:sp>
      <p:sp>
        <p:nvSpPr>
          <p:cNvPr id="176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7" name="PPT 4 -"/>
          <p:cNvSpPr txBox="1"/>
          <p:nvPr/>
        </p:nvSpPr>
        <p:spPr>
          <a:xfrm>
            <a:off x="21547199" y="12813338"/>
            <a:ext cx="1406402" cy="677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78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79" name="Securing…"/>
          <p:cNvSpPr txBox="1"/>
          <p:nvPr/>
        </p:nvSpPr>
        <p:spPr>
          <a:xfrm>
            <a:off x="1077422" y="1745891"/>
            <a:ext cx="7449138" cy="2521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/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Securing </a:t>
            </a:r>
          </a:p>
          <a:p>
            <a:pPr defTabSz="1896340">
              <a:lnSpc>
                <a:spcPct val="90000"/>
              </a:lnSpc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the Scene</a:t>
            </a:r>
          </a:p>
        </p:txBody>
      </p:sp>
      <p:sp>
        <p:nvSpPr>
          <p:cNvPr id="180" name="Place vehicle properly…"/>
          <p:cNvSpPr txBox="1"/>
          <p:nvPr/>
        </p:nvSpPr>
        <p:spPr>
          <a:xfrm>
            <a:off x="9675641" y="3605848"/>
            <a:ext cx="13870159" cy="4395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8283" tIns="78283" rIns="78283" bIns="78283">
            <a:spAutoFit/>
          </a:bodyPr>
          <a:lstStyle/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Place vehicle properly</a:t>
            </a:r>
          </a:p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Isolate and mark the scene</a:t>
            </a:r>
          </a:p>
          <a:p>
            <a:pPr marL="1016000" indent="-1016000" defTabSz="1896340">
              <a:spcBef>
                <a:spcPts val="5000"/>
              </a:spcBef>
              <a:buSzPct val="100000"/>
              <a:buAutoNum type="arabicParenR"/>
              <a:tabLst>
                <a:tab pos="2286000" algn="l"/>
                <a:tab pos="3644900" algn="l"/>
                <a:tab pos="5029200" algn="l"/>
                <a:tab pos="6388100" algn="l"/>
              </a:tabLst>
              <a:defRPr sz="6400">
                <a:latin typeface="Open Sans"/>
                <a:ea typeface="Open Sans"/>
                <a:cs typeface="Open Sans"/>
                <a:sym typeface="Open Sans"/>
              </a:defRPr>
            </a:pPr>
            <a:r>
              <a:rPr dirty="0"/>
              <a:t>Mitigate risks</a:t>
            </a:r>
          </a:p>
        </p:txBody>
      </p:sp>
      <p:sp>
        <p:nvSpPr>
          <p:cNvPr id="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0941" y="12813338"/>
            <a:ext cx="386744" cy="67726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10" name="Picture 9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EER | MFR | INDIA"/>
          <p:cNvSpPr txBox="1"/>
          <p:nvPr/>
        </p:nvSpPr>
        <p:spPr>
          <a:xfrm>
            <a:off x="602390" y="12876838"/>
            <a:ext cx="4642558" cy="527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>
                <a:latin typeface="Open Sans"/>
              </a:rPr>
              <a:t>PEER | MFR | INDIA</a:t>
            </a:r>
          </a:p>
        </p:txBody>
      </p:sp>
      <p:sp>
        <p:nvSpPr>
          <p:cNvPr id="184" name="Rectangle"/>
          <p:cNvSpPr/>
          <p:nvPr/>
        </p:nvSpPr>
        <p:spPr>
          <a:xfrm>
            <a:off x="1016000" y="13512800"/>
            <a:ext cx="3815338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5" name="PPT 4 -"/>
          <p:cNvSpPr txBox="1"/>
          <p:nvPr/>
        </p:nvSpPr>
        <p:spPr>
          <a:xfrm>
            <a:off x="21518930" y="12813338"/>
            <a:ext cx="1462940" cy="619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30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>
              <a:defRPr b="0"/>
            </a:pPr>
            <a:r>
              <a:rPr b="1"/>
              <a:t>PPT 4 -</a:t>
            </a:r>
          </a:p>
        </p:txBody>
      </p:sp>
      <p:sp>
        <p:nvSpPr>
          <p:cNvPr id="186" name="Rectangle"/>
          <p:cNvSpPr/>
          <p:nvPr/>
        </p:nvSpPr>
        <p:spPr>
          <a:xfrm>
            <a:off x="21539200" y="13512800"/>
            <a:ext cx="1879600" cy="203200"/>
          </a:xfrm>
          <a:prstGeom prst="rect">
            <a:avLst/>
          </a:prstGeom>
          <a:solidFill>
            <a:srgbClr val="585756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28666" y="12813338"/>
            <a:ext cx="371294" cy="61976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188" name="Basic Tools"/>
          <p:cNvSpPr txBox="1"/>
          <p:nvPr/>
        </p:nvSpPr>
        <p:spPr>
          <a:xfrm>
            <a:off x="1077422" y="1400909"/>
            <a:ext cx="6467514" cy="1266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>
            <a:lvl1pPr defTabSz="1896340">
              <a:defRPr sz="7200" b="1" cap="all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r>
              <a:rPr dirty="0"/>
              <a:t>Basic Tools</a:t>
            </a:r>
          </a:p>
        </p:txBody>
      </p:sp>
      <p:sp>
        <p:nvSpPr>
          <p:cNvPr id="189" name="Pliers…"/>
          <p:cNvSpPr txBox="1"/>
          <p:nvPr/>
        </p:nvSpPr>
        <p:spPr>
          <a:xfrm>
            <a:off x="1125034" y="3297831"/>
            <a:ext cx="5422357" cy="87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Pliers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Screwdriver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Tin snips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Hammer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Knife               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Rope	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Kelly tool	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Padlock remover</a:t>
            </a:r>
          </a:p>
        </p:txBody>
      </p:sp>
      <p:sp>
        <p:nvSpPr>
          <p:cNvPr id="190" name="Pry bar…"/>
          <p:cNvSpPr txBox="1"/>
          <p:nvPr/>
        </p:nvSpPr>
        <p:spPr>
          <a:xfrm>
            <a:off x="12708117" y="3208931"/>
            <a:ext cx="9125293" cy="763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Pry bar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Vise grip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Axe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Hacksaw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Rubber mallet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Automatic center punch </a:t>
            </a:r>
          </a:p>
          <a:p>
            <a:pPr marL="635000" indent="-635000" defTabSz="1896340">
              <a:spcBef>
                <a:spcPts val="3000"/>
              </a:spcBef>
              <a:buSzPct val="100000"/>
              <a:buChar char="•"/>
              <a:tabLst>
                <a:tab pos="2286000" algn="l"/>
                <a:tab pos="3644900" algn="l"/>
                <a:tab pos="5029200" algn="l"/>
                <a:tab pos="6388100" algn="l"/>
              </a:tabLst>
              <a:defRPr sz="4800">
                <a:latin typeface="Open Sans"/>
                <a:ea typeface="Open Sans"/>
                <a:cs typeface="Open Sans"/>
                <a:sym typeface="Open Sans"/>
              </a:defRPr>
            </a:pPr>
            <a:r>
              <a:rPr>
                <a:latin typeface="Open Sans"/>
              </a:rPr>
              <a:t>Personal protective equipment</a:t>
            </a:r>
          </a:p>
        </p:txBody>
      </p:sp>
      <p:sp>
        <p:nvSpPr>
          <p:cNvPr id="191" name="Line"/>
          <p:cNvSpPr/>
          <p:nvPr/>
        </p:nvSpPr>
        <p:spPr>
          <a:xfrm>
            <a:off x="1195207" y="3951430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2" name="Line"/>
          <p:cNvSpPr/>
          <p:nvPr/>
        </p:nvSpPr>
        <p:spPr>
          <a:xfrm>
            <a:off x="1195207" y="5188668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3" name="Line"/>
          <p:cNvSpPr/>
          <p:nvPr/>
        </p:nvSpPr>
        <p:spPr>
          <a:xfrm>
            <a:off x="1195207" y="6388100"/>
            <a:ext cx="22475219" cy="0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4" name="Line"/>
          <p:cNvSpPr/>
          <p:nvPr/>
        </p:nvSpPr>
        <p:spPr>
          <a:xfrm>
            <a:off x="1195207" y="7562131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5" name="Line"/>
          <p:cNvSpPr/>
          <p:nvPr/>
        </p:nvSpPr>
        <p:spPr>
          <a:xfrm>
            <a:off x="1195207" y="8830034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6" name="Line"/>
          <p:cNvSpPr/>
          <p:nvPr/>
        </p:nvSpPr>
        <p:spPr>
          <a:xfrm>
            <a:off x="1195207" y="10034437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sp>
        <p:nvSpPr>
          <p:cNvPr id="197" name="Line"/>
          <p:cNvSpPr/>
          <p:nvPr/>
        </p:nvSpPr>
        <p:spPr>
          <a:xfrm>
            <a:off x="1195207" y="11299831"/>
            <a:ext cx="22475219" cy="1"/>
          </a:xfrm>
          <a:prstGeom prst="line">
            <a:avLst/>
          </a:prstGeom>
          <a:ln w="25400">
            <a:solidFill>
              <a:srgbClr val="A7A7A7"/>
            </a:solidFill>
            <a:custDash>
              <a:ds d="200000" sp="200000"/>
            </a:custDash>
            <a:miter lim="400000"/>
          </a:ln>
          <a:effectLst>
            <a:outerShdw blurRad="25400" dist="12700" dir="5400000" rotWithShape="0">
              <a:srgbClr val="000000">
                <a:alpha val="38000"/>
              </a:srgbClr>
            </a:outerShdw>
          </a:effectLst>
        </p:spPr>
        <p:txBody>
          <a:bodyPr lIns="78283" tIns="78283" rIns="78283" bIns="78283"/>
          <a:lstStyle/>
          <a:p>
            <a:endParaRPr>
              <a:latin typeface="Open Sans"/>
            </a:endParaRPr>
          </a:p>
        </p:txBody>
      </p:sp>
      <p:pic>
        <p:nvPicPr>
          <p:cNvPr id="17" name="Picture 16" descr="A logo with text on it&#10;&#10;AI-generated content may be incorrect.">
            <a:extLst>
              <a:ext uri="{FF2B5EF4-FFF2-40B4-BE49-F238E27FC236}">
                <a16:creationId xmlns:a16="http://schemas.microsoft.com/office/drawing/2014/main" id="{AD3090FD-6B08-3911-9B2E-4298BEB318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9" y="123092"/>
            <a:ext cx="2159001" cy="11897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371AA-5D78-D185-06AD-540615D16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0718" y="-31442"/>
            <a:ext cx="1833282" cy="130179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efault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101600" dist="12700" dir="2700000" rotWithShape="0">
              <a:srgbClr val="000000"/>
            </a:outerShdw>
          </a:effectLst>
        </a:effectStyle>
        <a:effectStyle>
          <a:effectLst>
            <a:outerShdw blurRad="50800" dist="127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101600" dist="12700" dir="2700000" rotWithShape="0">
            <a:srgbClr val="000000"/>
          </a:outerShdw>
        </a:effectLst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127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8283" tIns="78283" rIns="78283" bIns="78283" numCol="1" spcCol="38100" rtlCol="0" anchor="t">
        <a:spAutoFit/>
      </a:bodyPr>
      <a:lstStyle>
        <a:defPPr marL="0" marR="0" indent="0" algn="l" defTabSz="166254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391</Words>
  <Application>Microsoft Office PowerPoint</Application>
  <PresentationFormat>Custom</PresentationFormat>
  <Paragraphs>103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HelveticaNeueLT Std Lt</vt:lpstr>
      <vt:lpstr>Open Sans</vt:lpstr>
      <vt:lpstr>Open Sans</vt:lpstr>
      <vt:lpstr>Times New Roman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NDRF HQ</dc:creator>
  <cp:lastModifiedBy>NDRF HQ</cp:lastModifiedBy>
  <cp:revision>10</cp:revision>
  <dcterms:modified xsi:type="dcterms:W3CDTF">2026-01-30T12:02:00Z</dcterms:modified>
</cp:coreProperties>
</file>