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</p:sldMasterIdLst>
  <p:notesMasterIdLst>
    <p:notesMasterId r:id="rId45"/>
  </p:notesMasterIdLst>
  <p:sldIdLst>
    <p:sldId id="256" r:id="rId4"/>
    <p:sldId id="257" r:id="rId5"/>
    <p:sldId id="258" r:id="rId6"/>
    <p:sldId id="290" r:id="rId7"/>
    <p:sldId id="303" r:id="rId8"/>
    <p:sldId id="294" r:id="rId9"/>
    <p:sldId id="295" r:id="rId10"/>
    <p:sldId id="296" r:id="rId11"/>
    <p:sldId id="297" r:id="rId12"/>
    <p:sldId id="304" r:id="rId13"/>
    <p:sldId id="299" r:id="rId14"/>
    <p:sldId id="259" r:id="rId15"/>
    <p:sldId id="260" r:id="rId16"/>
    <p:sldId id="261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1188" r:id="rId43"/>
    <p:sldId id="288" r:id="rId44"/>
  </p:sldIdLst>
  <p:sldSz cx="24384000" cy="13716000"/>
  <p:notesSz cx="6858000" cy="9144000"/>
  <p:defaultTextStyle>
    <a:defPPr marL="0" marR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9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38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57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76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8" d="100"/>
          <a:sy n="28" d="100"/>
        </p:scale>
        <p:origin x="192" y="87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59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19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78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38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297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57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165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760" defTabSz="1662509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9"/>
            <a:ext cx="645406" cy="635147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ctr">
              <a:spcBef>
                <a:spcPts val="600"/>
              </a:spcBef>
              <a:defRPr sz="31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8AD-3DFF-4909-B922-DA9AE46B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8A23-160B-4696-9793-E9D609BFC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5C654-43BF-4AC6-A655-6059DCC85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23CC-C661-4B18-ADF7-58A1FF46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9DB10-3609-4A44-AF43-5E0D9010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043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55AC-4727-4163-86ED-DD933034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19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1973F-1DA2-4D1D-9A9F-65DE8E049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8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6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4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752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189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627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4006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503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D0A53-5083-42D9-B522-C3DE4CB5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7FB4D-B8E3-484F-9BF1-65ED5E4F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474BD-EF4F-4847-9EC5-2BEC2239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3490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71C66-D3AE-4BED-871B-BBFE08B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1843C-4653-4D74-AA4C-02E9F2277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95C0E-3F3C-4A74-8171-EDC3ACAFA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06B9F-CED6-45DA-A076-8F549B52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F3CA5-39AD-4727-9E98-85ADB214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211B39-EC4C-444A-9F0C-0EBD6201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8984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393EF-FB99-4673-9B9B-23A650DB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6B83F-1D8F-4F80-96FD-CDDC0573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AFE0A-FB1F-46E4-BD6C-5359001D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6DE0-9E55-4238-88DF-5DCA82206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80" indent="0">
              <a:buNone/>
              <a:defRPr sz="4000" b="1"/>
            </a:lvl2pPr>
            <a:lvl3pPr marL="1828760" indent="0">
              <a:buNone/>
              <a:defRPr sz="3600" b="1"/>
            </a:lvl3pPr>
            <a:lvl4pPr marL="2743140" indent="0">
              <a:buNone/>
              <a:defRPr sz="3100" b="1"/>
            </a:lvl4pPr>
            <a:lvl5pPr marL="3657520" indent="0">
              <a:buNone/>
              <a:defRPr sz="3100" b="1"/>
            </a:lvl5pPr>
            <a:lvl6pPr marL="4571899" indent="0">
              <a:buNone/>
              <a:defRPr sz="3100" b="1"/>
            </a:lvl6pPr>
            <a:lvl7pPr marL="5486279" indent="0">
              <a:buNone/>
              <a:defRPr sz="3100" b="1"/>
            </a:lvl7pPr>
            <a:lvl8pPr marL="6400659" indent="0">
              <a:buNone/>
              <a:defRPr sz="3100" b="1"/>
            </a:lvl8pPr>
            <a:lvl9pPr marL="7315039" indent="0">
              <a:buNone/>
              <a:defRPr sz="3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9A025-B82B-432F-A29B-AEB464767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953D7-DC57-4BFB-92BC-B204499A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6423E-8975-4550-89AA-B59FDD7E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F06EF-9BB8-4B47-BC8C-013F36AB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84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F44A-4151-44B7-9707-1F2EDC15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009B-3206-437A-8962-1E07DED0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45358-24BF-4853-A593-94B2B154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0A529-CAE4-4BAC-85EE-93B6F6EB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290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1373-7115-4839-A43C-0DBB928C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F2983-EAC0-443F-95F5-8A9943E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8CA85-DF4C-4E38-A5A0-E2ADA6BB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0198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347A6-3502-4C37-936D-8EBBF3268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CCF06-AAFF-4404-91AF-4636B8FAE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7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2484D-66EB-42FE-8484-EB7B9AD3F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E5379-AD09-47D7-B739-546EC62B3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9FDE2-A93D-4E83-A357-BD28BB80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DA46B-ED4D-4E8A-B32A-6C08D797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335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3ED7-2BB8-4533-A8FB-83279166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65E99A-A8F8-4679-B0EB-FF228397F2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80" indent="0">
              <a:buNone/>
              <a:defRPr sz="5700"/>
            </a:lvl2pPr>
            <a:lvl3pPr marL="1828760" indent="0">
              <a:buNone/>
              <a:defRPr sz="4800"/>
            </a:lvl3pPr>
            <a:lvl4pPr marL="2743140" indent="0">
              <a:buNone/>
              <a:defRPr sz="4000"/>
            </a:lvl4pPr>
            <a:lvl5pPr marL="3657520" indent="0">
              <a:buNone/>
              <a:defRPr sz="4000"/>
            </a:lvl5pPr>
            <a:lvl6pPr marL="4571899" indent="0">
              <a:buNone/>
              <a:defRPr sz="4000"/>
            </a:lvl6pPr>
            <a:lvl7pPr marL="5486279" indent="0">
              <a:buNone/>
              <a:defRPr sz="4000"/>
            </a:lvl7pPr>
            <a:lvl8pPr marL="6400659" indent="0">
              <a:buNone/>
              <a:defRPr sz="4000"/>
            </a:lvl8pPr>
            <a:lvl9pPr marL="7315039" indent="0">
              <a:buNone/>
              <a:defRPr sz="4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79BC7-3013-4746-B5EA-4828F223F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100"/>
            </a:lvl1pPr>
            <a:lvl2pPr marL="914380" indent="0">
              <a:buNone/>
              <a:defRPr sz="2900"/>
            </a:lvl2pPr>
            <a:lvl3pPr marL="1828760" indent="0">
              <a:buNone/>
              <a:defRPr sz="2400"/>
            </a:lvl3pPr>
            <a:lvl4pPr marL="2743140" indent="0">
              <a:buNone/>
              <a:defRPr sz="1900"/>
            </a:lvl4pPr>
            <a:lvl5pPr marL="3657520" indent="0">
              <a:buNone/>
              <a:defRPr sz="1900"/>
            </a:lvl5pPr>
            <a:lvl6pPr marL="4571899" indent="0">
              <a:buNone/>
              <a:defRPr sz="1900"/>
            </a:lvl6pPr>
            <a:lvl7pPr marL="5486279" indent="0">
              <a:buNone/>
              <a:defRPr sz="1900"/>
            </a:lvl7pPr>
            <a:lvl8pPr marL="6400659" indent="0">
              <a:buNone/>
              <a:defRPr sz="1900"/>
            </a:lvl8pPr>
            <a:lvl9pPr marL="7315039" indent="0">
              <a:buNone/>
              <a:defRPr sz="1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CE64-8B4F-435F-AD41-280DB841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C1B09-E3DD-4B2C-BB49-7B30DF92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687B-12E2-49DA-A175-F4032624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5590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01BA-0AA3-4C76-8A48-9E64FD06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229EB-1AC2-4F58-9A86-A30898B56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8808-C4AA-44ED-9973-C08AC507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9EFB-B979-4E6B-9243-76EC7B179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95D73-132B-4E71-897B-BFD57231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8008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76372-7751-4C52-8C32-958EAF25B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D6F64-B325-4079-869C-69F39C98E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E437-16F1-4972-92E3-3CF0E597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020C2-2A15-4724-BD96-665F4C68E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87E24-555A-41D0-AB87-A0B4B49D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326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4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9"/>
            <a:ext cx="645406" cy="635147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ctr">
              <a:spcBef>
                <a:spcPts val="600"/>
              </a:spcBef>
              <a:defRPr sz="3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2"/>
            <a:ext cx="20726400" cy="29400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19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6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5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3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5"/>
            <a:ext cx="20726400" cy="2724150"/>
          </a:xfrm>
        </p:spPr>
        <p:txBody>
          <a:bodyPr anchor="t"/>
          <a:lstStyle>
            <a:lvl1pPr algn="l">
              <a:defRPr sz="10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1pPr>
            <a:lvl2pPr marL="121914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28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42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4876571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609571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7314856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853400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9753143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5"/>
            <a:ext cx="10769600" cy="9051926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5"/>
            <a:ext cx="10769600" cy="9051926"/>
          </a:xfrm>
        </p:spPr>
        <p:txBody>
          <a:bodyPr/>
          <a:lstStyle>
            <a:lvl1pPr>
              <a:defRPr sz="7600"/>
            </a:lvl1pPr>
            <a:lvl2pPr>
              <a:defRPr sz="6400"/>
            </a:lvl2pPr>
            <a:lvl3pPr>
              <a:defRPr sz="52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9"/>
            <a:ext cx="10773835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42" indent="0">
              <a:buNone/>
              <a:defRPr sz="5200" b="1"/>
            </a:lvl2pPr>
            <a:lvl3pPr marL="2438284" indent="0">
              <a:buNone/>
              <a:defRPr sz="4800" b="1"/>
            </a:lvl3pPr>
            <a:lvl4pPr marL="3657429" indent="0">
              <a:buNone/>
              <a:defRPr sz="4300" b="1"/>
            </a:lvl4pPr>
            <a:lvl5pPr marL="4876571" indent="0">
              <a:buNone/>
              <a:defRPr sz="4300" b="1"/>
            </a:lvl5pPr>
            <a:lvl6pPr marL="6095714" indent="0">
              <a:buNone/>
              <a:defRPr sz="4300" b="1"/>
            </a:lvl6pPr>
            <a:lvl7pPr marL="7314856" indent="0">
              <a:buNone/>
              <a:defRPr sz="4300" b="1"/>
            </a:lvl7pPr>
            <a:lvl8pPr marL="8534000" indent="0">
              <a:buNone/>
              <a:defRPr sz="4300" b="1"/>
            </a:lvl8pPr>
            <a:lvl9pPr marL="9753143" indent="0">
              <a:buNone/>
              <a:defRPr sz="4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8"/>
            <a:ext cx="10773835" cy="7902576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9"/>
            <a:ext cx="10778067" cy="1279526"/>
          </a:xfrm>
        </p:spPr>
        <p:txBody>
          <a:bodyPr anchor="b"/>
          <a:lstStyle>
            <a:lvl1pPr marL="0" indent="0">
              <a:buNone/>
              <a:defRPr sz="6400" b="1"/>
            </a:lvl1pPr>
            <a:lvl2pPr marL="1219142" indent="0">
              <a:buNone/>
              <a:defRPr sz="5200" b="1"/>
            </a:lvl2pPr>
            <a:lvl3pPr marL="2438284" indent="0">
              <a:buNone/>
              <a:defRPr sz="4800" b="1"/>
            </a:lvl3pPr>
            <a:lvl4pPr marL="3657429" indent="0">
              <a:buNone/>
              <a:defRPr sz="4300" b="1"/>
            </a:lvl4pPr>
            <a:lvl5pPr marL="4876571" indent="0">
              <a:buNone/>
              <a:defRPr sz="4300" b="1"/>
            </a:lvl5pPr>
            <a:lvl6pPr marL="6095714" indent="0">
              <a:buNone/>
              <a:defRPr sz="4300" b="1"/>
            </a:lvl6pPr>
            <a:lvl7pPr marL="7314856" indent="0">
              <a:buNone/>
              <a:defRPr sz="4300" b="1"/>
            </a:lvl7pPr>
            <a:lvl8pPr marL="8534000" indent="0">
              <a:buNone/>
              <a:defRPr sz="4300" b="1"/>
            </a:lvl8pPr>
            <a:lvl9pPr marL="9753143" indent="0">
              <a:buNone/>
              <a:defRPr sz="4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8"/>
            <a:ext cx="10778067" cy="7902576"/>
          </a:xfrm>
        </p:spPr>
        <p:txBody>
          <a:bodyPr/>
          <a:lstStyle>
            <a:lvl1pPr>
              <a:defRPr sz="6400"/>
            </a:lvl1pPr>
            <a:lvl2pPr>
              <a:defRPr sz="52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1"/>
            <a:ext cx="8022168" cy="2324102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4"/>
            <a:ext cx="13631333" cy="11706228"/>
          </a:xfrm>
        </p:spPr>
        <p:txBody>
          <a:bodyPr/>
          <a:lstStyle>
            <a:lvl1pPr>
              <a:defRPr sz="8600"/>
            </a:lvl1pPr>
            <a:lvl2pPr>
              <a:defRPr sz="7600"/>
            </a:lvl2pPr>
            <a:lvl3pPr>
              <a:defRPr sz="64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5"/>
            <a:ext cx="8022168" cy="9382126"/>
          </a:xfrm>
        </p:spPr>
        <p:txBody>
          <a:bodyPr/>
          <a:lstStyle>
            <a:lvl1pPr marL="0" indent="0">
              <a:buNone/>
              <a:defRPr sz="3800"/>
            </a:lvl1pPr>
            <a:lvl2pPr marL="1219142" indent="0">
              <a:buNone/>
              <a:defRPr sz="3100"/>
            </a:lvl2pPr>
            <a:lvl3pPr marL="2438284" indent="0">
              <a:buNone/>
              <a:defRPr sz="2600"/>
            </a:lvl3pPr>
            <a:lvl4pPr marL="3657429" indent="0">
              <a:buNone/>
              <a:defRPr sz="2400"/>
            </a:lvl4pPr>
            <a:lvl5pPr marL="4876571" indent="0">
              <a:buNone/>
              <a:defRPr sz="2400"/>
            </a:lvl5pPr>
            <a:lvl6pPr marL="6095714" indent="0">
              <a:buNone/>
              <a:defRPr sz="2400"/>
            </a:lvl6pPr>
            <a:lvl7pPr marL="7314856" indent="0">
              <a:buNone/>
              <a:defRPr sz="2400"/>
            </a:lvl7pPr>
            <a:lvl8pPr marL="8534000" indent="0">
              <a:buNone/>
              <a:defRPr sz="2400"/>
            </a:lvl8pPr>
            <a:lvl9pPr marL="9753143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1"/>
            <a:ext cx="14630400" cy="1133478"/>
          </a:xfrm>
        </p:spPr>
        <p:txBody>
          <a:bodyPr anchor="b"/>
          <a:lstStyle>
            <a:lvl1pPr algn="l"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8600"/>
            </a:lvl1pPr>
            <a:lvl2pPr marL="1219142" indent="0">
              <a:buNone/>
              <a:defRPr sz="7600"/>
            </a:lvl2pPr>
            <a:lvl3pPr marL="2438284" indent="0">
              <a:buNone/>
              <a:defRPr sz="6400"/>
            </a:lvl3pPr>
            <a:lvl4pPr marL="3657429" indent="0">
              <a:buNone/>
              <a:defRPr sz="5200"/>
            </a:lvl4pPr>
            <a:lvl5pPr marL="4876571" indent="0">
              <a:buNone/>
              <a:defRPr sz="5200"/>
            </a:lvl5pPr>
            <a:lvl6pPr marL="6095714" indent="0">
              <a:buNone/>
              <a:defRPr sz="5200"/>
            </a:lvl6pPr>
            <a:lvl7pPr marL="7314856" indent="0">
              <a:buNone/>
              <a:defRPr sz="5200"/>
            </a:lvl7pPr>
            <a:lvl8pPr marL="8534000" indent="0">
              <a:buNone/>
              <a:defRPr sz="5200"/>
            </a:lvl8pPr>
            <a:lvl9pPr marL="9753143" indent="0">
              <a:buNone/>
              <a:defRPr sz="5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7"/>
            <a:ext cx="14630400" cy="1609726"/>
          </a:xfrm>
        </p:spPr>
        <p:txBody>
          <a:bodyPr/>
          <a:lstStyle>
            <a:lvl1pPr marL="0" indent="0">
              <a:buNone/>
              <a:defRPr sz="3800"/>
            </a:lvl1pPr>
            <a:lvl2pPr marL="1219142" indent="0">
              <a:buNone/>
              <a:defRPr sz="3100"/>
            </a:lvl2pPr>
            <a:lvl3pPr marL="2438284" indent="0">
              <a:buNone/>
              <a:defRPr sz="2600"/>
            </a:lvl3pPr>
            <a:lvl4pPr marL="3657429" indent="0">
              <a:buNone/>
              <a:defRPr sz="2400"/>
            </a:lvl4pPr>
            <a:lvl5pPr marL="4876571" indent="0">
              <a:buNone/>
              <a:defRPr sz="2400"/>
            </a:lvl5pPr>
            <a:lvl6pPr marL="6095714" indent="0">
              <a:buNone/>
              <a:defRPr sz="2400"/>
            </a:lvl6pPr>
            <a:lvl7pPr marL="7314856" indent="0">
              <a:buNone/>
              <a:defRPr sz="2400"/>
            </a:lvl7pPr>
            <a:lvl8pPr marL="8534000" indent="0">
              <a:buNone/>
              <a:defRPr sz="2400"/>
            </a:lvl8pPr>
            <a:lvl9pPr marL="9753143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4"/>
            <a:ext cx="534799" cy="527425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l" defTabSz="1662509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8"/>
            <a:ext cx="5486400" cy="117030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8"/>
            <a:ext cx="16052800" cy="117030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3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9"/>
            <a:ext cx="645406" cy="635147"/>
          </a:xfrm>
          <a:prstGeom prst="rect">
            <a:avLst/>
          </a:prstGeom>
        </p:spPr>
        <p:txBody>
          <a:bodyPr lIns="78282" tIns="78282" rIns="78282" bIns="78282" anchor="t"/>
          <a:lstStyle>
            <a:lvl1pPr algn="ctr">
              <a:spcBef>
                <a:spcPts val="600"/>
              </a:spcBef>
              <a:defRPr sz="3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71" y="3401616"/>
            <a:ext cx="7298269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300" b="1" i="0">
                <a:solidFill>
                  <a:srgbClr val="C00000"/>
                </a:solidFill>
              </a:defRPr>
            </a:lvl1pPr>
            <a:lvl2pPr marL="1057253" indent="-600063">
              <a:spcBef>
                <a:spcPts val="1000"/>
              </a:spcBef>
              <a:buSzPct val="100000"/>
              <a:buChar char="–"/>
              <a:defRPr sz="4300" b="1" i="0">
                <a:solidFill>
                  <a:srgbClr val="C00000"/>
                </a:solidFill>
              </a:defRPr>
            </a:lvl2pPr>
            <a:lvl3pPr marL="1447768" indent="-533388">
              <a:spcBef>
                <a:spcPts val="1000"/>
              </a:spcBef>
              <a:buSzPct val="100000"/>
              <a:buChar char="•"/>
              <a:defRPr sz="4300" b="1" i="0">
                <a:solidFill>
                  <a:srgbClr val="C00000"/>
                </a:solidFill>
              </a:defRPr>
            </a:lvl3pPr>
            <a:lvl4pPr marL="1971633" indent="-600063">
              <a:spcBef>
                <a:spcPts val="1000"/>
              </a:spcBef>
              <a:buSzPct val="100000"/>
              <a:buChar char="–"/>
              <a:defRPr sz="4300" b="1" i="0">
                <a:solidFill>
                  <a:srgbClr val="C00000"/>
                </a:solidFill>
              </a:defRPr>
            </a:lvl4pPr>
            <a:lvl5pPr marL="2428823" indent="-600063">
              <a:spcBef>
                <a:spcPts val="1000"/>
              </a:spcBef>
              <a:buSzPct val="100000"/>
              <a:buChar char="»"/>
              <a:defRPr sz="43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71" y="4169703"/>
            <a:ext cx="7296413" cy="172621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429"/>
              </a:spcBef>
              <a:defRPr sz="2600" i="0">
                <a:solidFill>
                  <a:srgbClr val="000000"/>
                </a:solidFill>
              </a:defRPr>
            </a:lvl1pPr>
          </a:lstStyle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600" y="905339"/>
            <a:ext cx="22851536" cy="960970"/>
          </a:xfrm>
          <a:prstGeom prst="rect">
            <a:avLst/>
          </a:prstGeom>
        </p:spPr>
        <p:txBody>
          <a:bodyPr/>
          <a:lstStyle>
            <a:lvl1pPr>
              <a:spcBef>
                <a:spcPts val="4048"/>
              </a:spcBef>
              <a:defRPr sz="7400" b="1" i="0">
                <a:solidFill>
                  <a:srgbClr val="C00000"/>
                </a:solidFill>
              </a:defRPr>
            </a:lvl1pPr>
          </a:lstStyle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600" y="2060775"/>
            <a:ext cx="22851536" cy="766234"/>
          </a:xfrm>
          <a:prstGeom prst="rect">
            <a:avLst/>
          </a:prstGeom>
        </p:spPr>
        <p:txBody>
          <a:bodyPr/>
          <a:lstStyle>
            <a:lvl1pPr>
              <a:spcBef>
                <a:spcPts val="2857"/>
              </a:spcBef>
              <a:defRPr sz="5200">
                <a:solidFill>
                  <a:srgbClr val="000000"/>
                </a:solidFill>
              </a:defRPr>
            </a:lvl1pPr>
          </a:lstStyle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6" y="2825552"/>
            <a:ext cx="3793069" cy="269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6" y="8184447"/>
            <a:ext cx="3781781" cy="3341514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5" y="3593639"/>
            <a:ext cx="8640960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570" indent="-914380">
              <a:spcBef>
                <a:spcPts val="1500"/>
              </a:spcBef>
              <a:buSzPct val="100000"/>
              <a:buChar char="–"/>
              <a:defRPr sz="6400" i="0"/>
            </a:lvl2pPr>
            <a:lvl3pPr marL="1727162" indent="-812782">
              <a:spcBef>
                <a:spcPts val="1500"/>
              </a:spcBef>
              <a:buSzPct val="100000"/>
              <a:buChar char="•"/>
              <a:defRPr sz="6400" i="0"/>
            </a:lvl3pPr>
            <a:lvl4pPr marL="2285950" indent="-914380">
              <a:spcBef>
                <a:spcPts val="1500"/>
              </a:spcBef>
              <a:buSzPct val="100000"/>
              <a:buChar char="–"/>
              <a:defRPr sz="6400" i="0"/>
            </a:lvl4pPr>
            <a:lvl5pPr marL="2743140" indent="-91438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9" y="10314385"/>
            <a:ext cx="6528728" cy="57606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spcBef>
                <a:spcPts val="1905"/>
              </a:spcBef>
              <a:defRPr sz="3600" b="1" i="0"/>
            </a:lvl1pPr>
          </a:lstStyle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9" y="11082471"/>
            <a:ext cx="6528728" cy="576066"/>
          </a:xfrm>
          <a:prstGeom prst="rect">
            <a:avLst/>
          </a:prstGeom>
        </p:spPr>
        <p:txBody>
          <a:bodyPr/>
          <a:lstStyle>
            <a:lvl1pPr algn="r">
              <a:lnSpc>
                <a:spcPct val="90000"/>
              </a:lnSpc>
              <a:spcBef>
                <a:spcPts val="1429"/>
              </a:spcBef>
              <a:defRPr sz="2600" i="0"/>
            </a:lvl1pPr>
          </a:lstStyle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ERT, Kalpakkam DAE Centre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9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1CA1-04DB-4248-A728-ABD8064FF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19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7761D-6035-4C37-BF5D-7EE942BE1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80" indent="0" algn="ctr">
              <a:buNone/>
              <a:defRPr sz="4000"/>
            </a:lvl2pPr>
            <a:lvl3pPr marL="1828760" indent="0" algn="ctr">
              <a:buNone/>
              <a:defRPr sz="3600"/>
            </a:lvl3pPr>
            <a:lvl4pPr marL="2743140" indent="0" algn="ctr">
              <a:buNone/>
              <a:defRPr sz="3100"/>
            </a:lvl4pPr>
            <a:lvl5pPr marL="3657520" indent="0" algn="ctr">
              <a:buNone/>
              <a:defRPr sz="3100"/>
            </a:lvl5pPr>
            <a:lvl6pPr marL="4571899" indent="0" algn="ctr">
              <a:buNone/>
              <a:defRPr sz="3100"/>
            </a:lvl6pPr>
            <a:lvl7pPr marL="5486279" indent="0" algn="ctr">
              <a:buNone/>
              <a:defRPr sz="3100"/>
            </a:lvl7pPr>
            <a:lvl8pPr marL="6400659" indent="0" algn="ctr">
              <a:buNone/>
              <a:defRPr sz="3100"/>
            </a:lvl8pPr>
            <a:lvl9pPr marL="7315039" indent="0" algn="ctr">
              <a:buNone/>
              <a:defRPr sz="31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DE6AB-4C4D-47F3-9BE1-E8D0290C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34D6D-BBE8-4A66-B31F-7BA8836F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1F6F-82E1-48FD-8ED1-DF2524ED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42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5" y="10698426"/>
            <a:ext cx="20726400" cy="768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6" tIns="121916" rIns="121916" bIns="12191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1" y="11658535"/>
            <a:ext cx="20738304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6" tIns="121916" rIns="121916" bIns="12191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41674" y="12344401"/>
            <a:ext cx="733526" cy="723267"/>
          </a:xfrm>
          <a:prstGeom prst="rect">
            <a:avLst/>
          </a:prstGeom>
          <a:ln w="12700">
            <a:miter lim="400000"/>
          </a:ln>
        </p:spPr>
        <p:txBody>
          <a:bodyPr wrap="none" lIns="121916" tIns="121916" rIns="121916" bIns="121916" anchor="ctr">
            <a:spAutoFit/>
          </a:bodyPr>
          <a:lstStyle>
            <a:lvl1pPr algn="r" defTabSz="2438346">
              <a:defRPr sz="31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0" r:id="rId8"/>
  </p:sldLayoutIdLst>
  <p:transition spd="med"/>
  <p:txStyles>
    <p:titleStyle>
      <a:lvl1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19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38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57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76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595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14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33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520" algn="l" defTabSz="2438346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19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38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57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76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595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14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33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520" algn="r" defTabSz="243834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8E466C-CBA9-4644-9E37-2EE35940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182877" tIns="91438" rIns="182877" bIns="9143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C6667-ABA7-476B-BADB-3A1E4CA7E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182877" tIns="91438" rIns="182877" bIns="9143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0CF1A-4C47-4CC8-BB4D-70F63F188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5C54-2B17-4267-B8DF-8798430E0F64}" type="datetimeFigureOut">
              <a:rPr lang="en-IN" smtClean="0"/>
              <a:pPr/>
              <a:t>01-01-2026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27B8F-47E6-4C3A-92B1-36665C143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EA9FC-5B1D-4401-8175-926C6CCEF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182877" tIns="91438" rIns="182877" bIns="91438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A1F4-0417-40C0-B21E-75F3130C92F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012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182876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90" indent="-457190" algn="l" defTabSz="182876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7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5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30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70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08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46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84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229" indent="-457190" algn="l" defTabSz="18287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8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6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4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20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9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7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5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39" algn="l" defTabSz="182876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8"/>
            <a:ext cx="21945600" cy="2286000"/>
          </a:xfrm>
          <a:prstGeom prst="rect">
            <a:avLst/>
          </a:prstGeom>
        </p:spPr>
        <p:txBody>
          <a:bodyPr vert="horz" lIns="243828" tIns="121914" rIns="243828" bIns="1219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5"/>
            <a:ext cx="21945600" cy="9051926"/>
          </a:xfrm>
          <a:prstGeom prst="rect">
            <a:avLst/>
          </a:prstGeom>
        </p:spPr>
        <p:txBody>
          <a:bodyPr vert="horz" lIns="243828" tIns="121914" rIns="243828" bIns="1219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2"/>
            <a:ext cx="5689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l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2"/>
            <a:ext cx="7721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ct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5200" y="12712702"/>
            <a:ext cx="5689600" cy="730252"/>
          </a:xfrm>
          <a:prstGeom prst="rect">
            <a:avLst/>
          </a:prstGeom>
        </p:spPr>
        <p:txBody>
          <a:bodyPr vert="horz" lIns="243828" tIns="121914" rIns="243828" bIns="121914" rtlCol="0" anchor="ctr"/>
          <a:lstStyle>
            <a:lvl1pPr algn="r">
              <a:defRPr sz="3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2438284" rtl="0" eaLnBrk="1" latinLnBrk="0" hangingPunct="1">
        <a:spcBef>
          <a:spcPct val="0"/>
        </a:spcBef>
        <a:buNone/>
        <a:defRPr sz="1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56" indent="-914356" algn="l" defTabSz="2438284" rtl="0" eaLnBrk="1" latinLnBrk="0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1106" indent="-761964" algn="l" defTabSz="2438284" rtl="0" eaLnBrk="1" latinLnBrk="0" hangingPunct="1">
        <a:spcBef>
          <a:spcPct val="20000"/>
        </a:spcBef>
        <a:buFont typeface="Arial" pitchFamily="34" charset="0"/>
        <a:buChar char="–"/>
        <a:defRPr sz="7600" kern="1200">
          <a:solidFill>
            <a:schemeClr val="tx1"/>
          </a:solidFill>
          <a:latin typeface="+mn-lt"/>
          <a:ea typeface="+mn-ea"/>
          <a:cs typeface="+mn-cs"/>
        </a:defRPr>
      </a:lvl2pPr>
      <a:lvl3pPr marL="3047857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4266999" indent="-609572" algn="l" defTabSz="2438284" rtl="0" eaLnBrk="1" latinLnBrk="0" hangingPunct="1">
        <a:spcBef>
          <a:spcPct val="20000"/>
        </a:spcBef>
        <a:buFont typeface="Arial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141" indent="-609572" algn="l" defTabSz="2438284" rtl="0" eaLnBrk="1" latinLnBrk="0" hangingPunct="1">
        <a:spcBef>
          <a:spcPct val="20000"/>
        </a:spcBef>
        <a:buFont typeface="Arial" pitchFamily="34" charset="0"/>
        <a:buChar char="»"/>
        <a:defRPr sz="52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283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428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570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712" indent="-609572" algn="l" defTabSz="2438284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42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84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429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571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714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856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000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143" algn="l" defTabSz="2438284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ocha.org/what-we-do/coordination-tools/osocc-rdc/overview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brave-firefighters-releasing-man-from-burning-car.jpg" descr="brave-firefighters-releasing-man-from-burning-car.jpg"/>
          <p:cNvPicPr>
            <a:picLocks noChangeAspect="1"/>
          </p:cNvPicPr>
          <p:nvPr/>
        </p:nvPicPr>
        <p:blipFill>
          <a:blip r:embed="rId2"/>
          <a:srcRect t="12598" b="3502"/>
          <a:stretch>
            <a:fillRect/>
          </a:stretch>
        </p:blipFill>
        <p:spPr>
          <a:xfrm flipH="1">
            <a:off x="-84889" y="0"/>
            <a:ext cx="2452838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8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8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8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91" name="Rectangle"/>
          <p:cNvSpPr/>
          <p:nvPr/>
        </p:nvSpPr>
        <p:spPr>
          <a:xfrm>
            <a:off x="-12741" y="1"/>
            <a:ext cx="24384000" cy="13716002"/>
          </a:xfrm>
          <a:prstGeom prst="rect">
            <a:avLst/>
          </a:prstGeom>
          <a:solidFill>
            <a:srgbClr val="535353">
              <a:alpha val="40000"/>
            </a:srgbClr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2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4827283" y="3461930"/>
            <a:ext cx="18560533" cy="4043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932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"/>
          <p:cNvSpPr/>
          <p:nvPr/>
        </p:nvSpPr>
        <p:spPr>
          <a:xfrm flipH="1">
            <a:off x="0" y="11193861"/>
            <a:ext cx="24384000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3" y="11359894"/>
            <a:ext cx="7291579" cy="213927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LESSON 4…"/>
          <p:cNvSpPr txBox="1"/>
          <p:nvPr/>
        </p:nvSpPr>
        <p:spPr>
          <a:xfrm>
            <a:off x="1200259" y="3829124"/>
            <a:ext cx="11521781" cy="27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2438346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4</a:t>
            </a:r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Structural Triage and </a:t>
            </a:r>
          </a:p>
          <a:p>
            <a:pPr defTabSz="2438346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INSARAG Marking System</a:t>
            </a:r>
          </a:p>
        </p:txBody>
      </p:sp>
      <p:grpSp>
        <p:nvGrpSpPr>
          <p:cNvPr id="99" name="Group"/>
          <p:cNvGrpSpPr/>
          <p:nvPr/>
        </p:nvGrpSpPr>
        <p:grpSpPr>
          <a:xfrm>
            <a:off x="21539200" y="12813338"/>
            <a:ext cx="1879600" cy="902665"/>
            <a:chOff x="0" y="0"/>
            <a:chExt cx="1879600" cy="902662"/>
          </a:xfrm>
        </p:grpSpPr>
        <p:sp>
          <p:nvSpPr>
            <p:cNvPr id="97" name="PPT 4-1"/>
            <p:cNvSpPr txBox="1"/>
            <p:nvPr/>
          </p:nvSpPr>
          <p:spPr>
            <a:xfrm>
              <a:off x="177347" y="0"/>
              <a:ext cx="1568738" cy="6197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4-1</a:t>
              </a:r>
            </a:p>
          </p:txBody>
        </p:sp>
        <p:sp>
          <p:nvSpPr>
            <p:cNvPr id="98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10804098" y="11401302"/>
            <a:ext cx="4693357" cy="2183456"/>
            <a:chOff x="0" y="0"/>
            <a:chExt cx="4693356" cy="2183453"/>
          </a:xfrm>
        </p:grpSpPr>
        <p:pic>
          <p:nvPicPr>
            <p:cNvPr id="100" name="NDMA India.png" descr="NDMA Indi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8518"/>
              <a:ext cx="1917899" cy="191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NDRF India.jpeg" descr="NDRF India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09903" y="0"/>
              <a:ext cx="2183454" cy="2183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3" name="Photo Credit: Freepik"/>
          <p:cNvSpPr txBox="1"/>
          <p:nvPr/>
        </p:nvSpPr>
        <p:spPr>
          <a:xfrm rot="16200000">
            <a:off x="-811404" y="9603124"/>
            <a:ext cx="2338177" cy="435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" y="172447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977" y="17929"/>
            <a:ext cx="1833282" cy="1301615"/>
          </a:xfrm>
          <a:prstGeom prst="rect">
            <a:avLst/>
          </a:prstGeom>
        </p:spPr>
      </p:pic>
      <p:sp>
        <p:nvSpPr>
          <p:cNvPr id="4" name="Duties of…">
            <a:extLst>
              <a:ext uri="{FF2B5EF4-FFF2-40B4-BE49-F238E27FC236}">
                <a16:creationId xmlns:a16="http://schemas.microsoft.com/office/drawing/2014/main" id="{29C9E8ED-1581-3490-22C3-804F357E150A}"/>
              </a:ext>
            </a:extLst>
          </p:cNvPr>
          <p:cNvSpPr txBox="1"/>
          <p:nvPr/>
        </p:nvSpPr>
        <p:spPr>
          <a:xfrm>
            <a:off x="14658787" y="11354032"/>
            <a:ext cx="9712472" cy="835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4" tIns="78284" rIns="78284" bIns="78284">
            <a:spAutoFit/>
          </a:bodyPr>
          <a:lstStyle/>
          <a:p>
            <a:pPr algn="ctr"/>
            <a:r>
              <a:rPr lang="en-US" sz="4400" b="1" dirty="0">
                <a:latin typeface="Open sans"/>
              </a:rPr>
              <a:t>Presented By:- Sohel Lakhani. DC</a:t>
            </a:r>
            <a:endParaRPr lang="en-US" sz="4400" dirty="0">
              <a:latin typeface="Open san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892800" y="201700"/>
            <a:ext cx="9956800" cy="20843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243823" tIns="82096" rIns="243823" bIns="12191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9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LEMA</a:t>
            </a:r>
          </a:p>
        </p:txBody>
      </p:sp>
      <p:pic>
        <p:nvPicPr>
          <p:cNvPr id="5" name="Picture 2" descr="J:\RETTUNGSKETTE SCHWEIZ\BILDER SALVATAGGIO 2005\Fotos D-A-CH 2005 by Ulrich Ott\DSCN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0600" y="3962400"/>
            <a:ext cx="7391400" cy="7391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2"/>
          <p:cNvSpPr txBox="1"/>
          <p:nvPr/>
        </p:nvSpPr>
        <p:spPr>
          <a:xfrm>
            <a:off x="990600" y="3429000"/>
            <a:ext cx="13258798" cy="90913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just" eaLnBrk="0">
              <a:buNone/>
            </a:pPr>
            <a:r>
              <a:rPr lang="de-DE" sz="5200" dirty="0">
                <a:latin typeface="Open Sans"/>
              </a:rPr>
              <a:t>LEMA (Local Emergency Management  Authority) is the ultimate responsible authority for the </a:t>
            </a:r>
            <a:r>
              <a:rPr lang="de-DE" sz="5200" dirty="0">
                <a:solidFill>
                  <a:srgbClr val="FF0000"/>
                </a:solidFill>
                <a:latin typeface="Open Sans"/>
              </a:rPr>
              <a:t>overall</a:t>
            </a:r>
            <a:r>
              <a:rPr lang="de-DE" sz="5200" dirty="0">
                <a:latin typeface="Open Sans"/>
              </a:rPr>
              <a:t> command, coordination and management of the response operation. </a:t>
            </a:r>
          </a:p>
          <a:p>
            <a:pPr algn="just" eaLnBrk="0">
              <a:buNone/>
            </a:pPr>
            <a:endParaRPr lang="de-DE" sz="5200" dirty="0">
              <a:latin typeface="Open Sans"/>
            </a:endParaRPr>
          </a:p>
          <a:p>
            <a:pPr algn="just" eaLnBrk="0">
              <a:buNone/>
            </a:pPr>
            <a:endParaRPr lang="de-DE" sz="5200" dirty="0">
              <a:latin typeface="Open Sans"/>
            </a:endParaRPr>
          </a:p>
          <a:p>
            <a:pPr algn="just" eaLnBrk="0">
              <a:buNone/>
            </a:pPr>
            <a:r>
              <a:rPr lang="de-DE" sz="5200" dirty="0">
                <a:latin typeface="Open Sans"/>
              </a:rPr>
              <a:t>LEMA can refer to national, regional or local authorities, or combinations thereof, which are collectively responsible for the disaster response operation</a:t>
            </a:r>
            <a:r>
              <a:rPr lang="de-DE" sz="6000" dirty="0">
                <a:latin typeface="Open Sans"/>
              </a:rPr>
              <a:t>.</a:t>
            </a:r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76600" y="2057400"/>
            <a:ext cx="17068800" cy="2077470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243828" tIns="121914" rIns="243828" bIns="121914" anchor="ctr"/>
          <a:lstStyle/>
          <a:p>
            <a:pPr algn="ctr">
              <a:buNone/>
              <a:defRPr/>
            </a:pPr>
            <a:r>
              <a:rPr lang="de-DE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1. </a:t>
            </a:r>
            <a:r>
              <a:rPr lang="de-DE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Reception / Departure   Centre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19200" y="6324600"/>
            <a:ext cx="22656800" cy="344708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243828" tIns="121914" rIns="243828" bIns="121914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de-DE" sz="5200" b="1" dirty="0" err="1">
                <a:latin typeface="Open Sans"/>
              </a:rPr>
              <a:t>At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entry</a:t>
            </a:r>
            <a:r>
              <a:rPr lang="de-DE" sz="5200" b="1" dirty="0">
                <a:latin typeface="Open Sans"/>
              </a:rPr>
              <a:t>/</a:t>
            </a:r>
            <a:r>
              <a:rPr lang="de-DE" sz="5200" b="1" dirty="0" err="1">
                <a:latin typeface="Open Sans"/>
              </a:rPr>
              <a:t>exit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points</a:t>
            </a:r>
            <a:r>
              <a:rPr lang="de-DE" sz="5200" b="1" dirty="0">
                <a:latin typeface="Open Sans"/>
              </a:rPr>
              <a:t> (e.g. </a:t>
            </a:r>
            <a:r>
              <a:rPr lang="de-DE" sz="5200" b="1" dirty="0" err="1">
                <a:latin typeface="Open Sans"/>
              </a:rPr>
              <a:t>airports</a:t>
            </a:r>
            <a:r>
              <a:rPr lang="de-DE" sz="5200" b="1" dirty="0">
                <a:latin typeface="Open Sans"/>
              </a:rPr>
              <a:t>) </a:t>
            </a:r>
            <a:r>
              <a:rPr lang="de-DE" sz="5200" b="1" dirty="0" err="1">
                <a:latin typeface="Open Sans"/>
              </a:rPr>
              <a:t>to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assist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airport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authorities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with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registration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of</a:t>
            </a:r>
            <a:r>
              <a:rPr lang="de-DE" sz="5200" b="1" dirty="0">
                <a:latin typeface="Open Sans"/>
              </a:rPr>
              <a:t> international </a:t>
            </a:r>
            <a:r>
              <a:rPr lang="de-DE" sz="5200" b="1" dirty="0" err="1">
                <a:latin typeface="Open Sans"/>
              </a:rPr>
              <a:t>relief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actors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and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facilitate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their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arrival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and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departure</a:t>
            </a:r>
            <a:r>
              <a:rPr lang="de-DE" sz="5200" b="1" dirty="0">
                <a:latin typeface="Open Sans"/>
              </a:rPr>
              <a:t> in </a:t>
            </a:r>
            <a:r>
              <a:rPr lang="de-DE" sz="5200" b="1" dirty="0" err="1">
                <a:latin typeface="Open Sans"/>
              </a:rPr>
              <a:t>terms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of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provision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of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information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updates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and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logistics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and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administration</a:t>
            </a:r>
            <a:r>
              <a:rPr lang="de-DE" sz="5200" b="1" dirty="0">
                <a:latin typeface="Open Sans"/>
              </a:rPr>
              <a:t> </a:t>
            </a:r>
            <a:r>
              <a:rPr lang="de-DE" sz="5200" b="1" dirty="0" err="1">
                <a:latin typeface="Open Sans"/>
              </a:rPr>
              <a:t>support</a:t>
            </a:r>
            <a:endParaRPr lang="de-DE" sz="5200" b="1" dirty="0">
              <a:latin typeface="Open Sans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8167732" y="1"/>
            <a:ext cx="16216269" cy="13716002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3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3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3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3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141" name="Sectorization"/>
          <p:cNvSpPr txBox="1"/>
          <p:nvPr/>
        </p:nvSpPr>
        <p:spPr>
          <a:xfrm>
            <a:off x="1077421" y="989121"/>
            <a:ext cx="12002293" cy="10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Sectorization </a:t>
            </a:r>
          </a:p>
        </p:txBody>
      </p:sp>
      <p:sp>
        <p:nvSpPr>
          <p:cNvPr id="142" name="In case of large scale events, effecting large area or numerous cities, or even more than one country, Sectorization is done to allow effective co-ordination of Search and Rescue efforts for better operational planning and effective deployment of search and rescue teams."/>
          <p:cNvSpPr txBox="1"/>
          <p:nvPr/>
        </p:nvSpPr>
        <p:spPr>
          <a:xfrm>
            <a:off x="8763000" y="5918829"/>
            <a:ext cx="14935200" cy="4977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just"/>
            <a:r>
              <a:rPr>
                <a:latin typeface="Open Sans"/>
              </a:rPr>
              <a:t>In case of </a:t>
            </a:r>
            <a:r>
              <a:rPr>
                <a:solidFill>
                  <a:schemeClr val="bg1"/>
                </a:solidFill>
                <a:latin typeface="Open Sans"/>
              </a:rPr>
              <a:t>large scale events, </a:t>
            </a:r>
            <a:r>
              <a:rPr lang="en-US" dirty="0">
                <a:latin typeface="Open Sans"/>
              </a:rPr>
              <a:t>a</a:t>
            </a:r>
            <a:r>
              <a:rPr>
                <a:latin typeface="Open Sans"/>
              </a:rPr>
              <a:t>ffecting </a:t>
            </a:r>
            <a:r>
              <a:rPr>
                <a:solidFill>
                  <a:srgbClr val="FFC000"/>
                </a:solidFill>
                <a:latin typeface="Open Sans"/>
              </a:rPr>
              <a:t>large area </a:t>
            </a:r>
            <a:r>
              <a:rPr>
                <a:latin typeface="Open Sans"/>
              </a:rPr>
              <a:t>or numerous cities, or even more than one country, Sectorization is done to allow </a:t>
            </a:r>
            <a:r>
              <a:rPr>
                <a:solidFill>
                  <a:srgbClr val="FFC000"/>
                </a:solidFill>
                <a:latin typeface="Open Sans"/>
              </a:rPr>
              <a:t>effective co-ordination </a:t>
            </a:r>
            <a:r>
              <a:rPr>
                <a:latin typeface="Open Sans"/>
              </a:rPr>
              <a:t>of </a:t>
            </a:r>
            <a:r>
              <a:rPr>
                <a:solidFill>
                  <a:schemeClr val="bg1"/>
                </a:solidFill>
                <a:latin typeface="Open Sans"/>
              </a:rPr>
              <a:t>Search and Rescue </a:t>
            </a:r>
            <a:r>
              <a:rPr>
                <a:latin typeface="Open Sans"/>
              </a:rPr>
              <a:t>efforts for better </a:t>
            </a:r>
            <a:r>
              <a:rPr>
                <a:solidFill>
                  <a:schemeClr val="bg1"/>
                </a:solidFill>
                <a:latin typeface="Open Sans"/>
              </a:rPr>
              <a:t>operational planning</a:t>
            </a:r>
            <a:r>
              <a:rPr>
                <a:latin typeface="Open Sans"/>
              </a:rPr>
              <a:t> and </a:t>
            </a:r>
            <a:r>
              <a:rPr>
                <a:solidFill>
                  <a:srgbClr val="FFC000"/>
                </a:solidFill>
                <a:latin typeface="Open Sans"/>
              </a:rPr>
              <a:t>effective deployment</a:t>
            </a:r>
            <a:r>
              <a:rPr>
                <a:latin typeface="Open Sans"/>
              </a:rPr>
              <a:t> of search and rescue teams.</a:t>
            </a:r>
          </a:p>
        </p:txBody>
      </p:sp>
      <p:sp>
        <p:nvSpPr>
          <p:cNvPr id="143" name="Line"/>
          <p:cNvSpPr/>
          <p:nvPr/>
        </p:nvSpPr>
        <p:spPr>
          <a:xfrm>
            <a:off x="7544231" y="3619648"/>
            <a:ext cx="17011187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4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4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4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50" name="Sector…"/>
          <p:cNvSpPr txBox="1"/>
          <p:nvPr/>
        </p:nvSpPr>
        <p:spPr>
          <a:xfrm>
            <a:off x="1077421" y="989120"/>
            <a:ext cx="7801211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Sector </a:t>
            </a:r>
          </a:p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identification </a:t>
            </a:r>
          </a:p>
        </p:txBody>
      </p:sp>
      <p:sp>
        <p:nvSpPr>
          <p:cNvPr id="151" name="A simple lettering system is used to code each sector, like A, B, C, D and so on and a local name or description can also be added to ensure clarity.…"/>
          <p:cNvSpPr txBox="1"/>
          <p:nvPr/>
        </p:nvSpPr>
        <p:spPr>
          <a:xfrm>
            <a:off x="9381729" y="4953000"/>
            <a:ext cx="14316472" cy="5541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algn="just" defTabSz="1896299">
              <a:spcBef>
                <a:spcPts val="21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 simple lettering system is used to code each sector, like </a:t>
            </a:r>
            <a:r>
              <a:rPr dirty="0">
                <a:solidFill>
                  <a:srgbClr val="C00000"/>
                </a:solidFill>
              </a:rPr>
              <a:t>A, B, C, D </a:t>
            </a:r>
            <a:r>
              <a:rPr dirty="0"/>
              <a:t>and so on and a local name or description can also be added to ensure clarity.</a:t>
            </a:r>
            <a:endParaRPr lang="en-US" dirty="0"/>
          </a:p>
          <a:p>
            <a:pPr algn="just" defTabSz="1896299">
              <a:spcBef>
                <a:spcPts val="21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algn="just" defTabSz="1896299"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e.g. </a:t>
            </a:r>
            <a:r>
              <a:rPr lang="en-US" dirty="0">
                <a:solidFill>
                  <a:srgbClr val="C00000"/>
                </a:solidFill>
              </a:rPr>
              <a:t>S</a:t>
            </a:r>
            <a:r>
              <a:rPr dirty="0">
                <a:solidFill>
                  <a:srgbClr val="C00000"/>
                </a:solidFill>
              </a:rPr>
              <a:t>ector A, Kashmir </a:t>
            </a:r>
            <a:r>
              <a:rPr dirty="0"/>
              <a:t>etc.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5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5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pic>
        <p:nvPicPr>
          <p:cNvPr id="15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830" y="3657600"/>
            <a:ext cx="13989520" cy="868001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ector…"/>
          <p:cNvSpPr txBox="1"/>
          <p:nvPr/>
        </p:nvSpPr>
        <p:spPr>
          <a:xfrm>
            <a:off x="1077421" y="989120"/>
            <a:ext cx="7801211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Sector </a:t>
            </a:r>
          </a:p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identification 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16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7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174" name="Sector Assessment…"/>
          <p:cNvSpPr txBox="1"/>
          <p:nvPr/>
        </p:nvSpPr>
        <p:spPr>
          <a:xfrm>
            <a:off x="1077421" y="1713927"/>
            <a:ext cx="7304579" cy="5144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000" b="1" cap="all" spc="119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Sector Assessment </a:t>
            </a:r>
          </a:p>
          <a:p>
            <a:pPr defTabSz="1896299">
              <a:lnSpc>
                <a:spcPct val="90000"/>
              </a:lnSpc>
              <a:defRPr sz="6000" b="1" cap="all" spc="119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>
                <a:latin typeface="Open Sans"/>
              </a:rPr>
              <a:t>worksite Triage Category Flowchart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28" y="728242"/>
            <a:ext cx="10939043" cy="12189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78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79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182" name="Rounded Rectangle"/>
          <p:cNvSpPr/>
          <p:nvPr/>
        </p:nvSpPr>
        <p:spPr>
          <a:xfrm>
            <a:off x="2677288" y="413043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3" name="Occupancy type"/>
          <p:cNvSpPr txBox="1"/>
          <p:nvPr/>
        </p:nvSpPr>
        <p:spPr>
          <a:xfrm>
            <a:off x="3266206" y="4889977"/>
            <a:ext cx="7712165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Occupancy type</a:t>
            </a:r>
          </a:p>
        </p:txBody>
      </p:sp>
      <p:sp>
        <p:nvSpPr>
          <p:cNvPr id="184" name="Rounded Rectangle"/>
          <p:cNvSpPr/>
          <p:nvPr/>
        </p:nvSpPr>
        <p:spPr>
          <a:xfrm>
            <a:off x="12816712" y="413043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5" name="Type of structure"/>
          <p:cNvSpPr txBox="1"/>
          <p:nvPr/>
        </p:nvSpPr>
        <p:spPr>
          <a:xfrm>
            <a:off x="13565111" y="4889977"/>
            <a:ext cx="7686168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Type of structure</a:t>
            </a:r>
          </a:p>
        </p:txBody>
      </p:sp>
      <p:sp>
        <p:nvSpPr>
          <p:cNvPr id="186" name="Factors in Worksite Triage"/>
          <p:cNvSpPr txBox="1"/>
          <p:nvPr/>
        </p:nvSpPr>
        <p:spPr>
          <a:xfrm>
            <a:off x="1077421" y="989120"/>
            <a:ext cx="8878429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Factors in</a:t>
            </a:r>
            <a:br>
              <a:rPr>
                <a:latin typeface="Open Sans"/>
              </a:rPr>
            </a:br>
            <a:r>
              <a:rPr>
                <a:latin typeface="Open Sans"/>
              </a:rPr>
              <a:t>Worksite Triage</a:t>
            </a:r>
          </a:p>
        </p:txBody>
      </p:sp>
      <p:sp>
        <p:nvSpPr>
          <p:cNvPr id="187" name="Rounded Rectangle"/>
          <p:cNvSpPr/>
          <p:nvPr/>
        </p:nvSpPr>
        <p:spPr>
          <a:xfrm>
            <a:off x="2677288" y="696602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88" name="Condition of the  structure"/>
          <p:cNvSpPr txBox="1"/>
          <p:nvPr/>
        </p:nvSpPr>
        <p:spPr>
          <a:xfrm>
            <a:off x="3266205" y="7725560"/>
            <a:ext cx="7912789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Condition of the  structure</a:t>
            </a:r>
          </a:p>
        </p:txBody>
      </p:sp>
      <p:sp>
        <p:nvSpPr>
          <p:cNvPr id="189" name="Rounded Rectangle"/>
          <p:cNvSpPr/>
          <p:nvPr/>
        </p:nvSpPr>
        <p:spPr>
          <a:xfrm>
            <a:off x="12816712" y="696602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0" name="Mechanism of collapse"/>
          <p:cNvSpPr txBox="1"/>
          <p:nvPr/>
        </p:nvSpPr>
        <p:spPr>
          <a:xfrm>
            <a:off x="13594584" y="7725560"/>
            <a:ext cx="7627216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Mechanism of collapse</a:t>
            </a:r>
          </a:p>
        </p:txBody>
      </p:sp>
      <p:sp>
        <p:nvSpPr>
          <p:cNvPr id="191" name="Rounded Rectangle"/>
          <p:cNvSpPr/>
          <p:nvPr/>
        </p:nvSpPr>
        <p:spPr>
          <a:xfrm>
            <a:off x="2677288" y="9801607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2" name="Day, date, and time of collapse"/>
          <p:cNvSpPr txBox="1"/>
          <p:nvPr/>
        </p:nvSpPr>
        <p:spPr>
          <a:xfrm>
            <a:off x="3266207" y="10211897"/>
            <a:ext cx="5610733" cy="133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Day, date, and time of collapse</a:t>
            </a:r>
          </a:p>
        </p:txBody>
      </p: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9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6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9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199" name="Rounded Rectangle"/>
          <p:cNvSpPr/>
          <p:nvPr/>
        </p:nvSpPr>
        <p:spPr>
          <a:xfrm>
            <a:off x="2677288" y="542566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0" name="Prior intelligence"/>
          <p:cNvSpPr txBox="1"/>
          <p:nvPr/>
        </p:nvSpPr>
        <p:spPr>
          <a:xfrm>
            <a:off x="3266206" y="6185200"/>
            <a:ext cx="7712165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Prior intelligence</a:t>
            </a:r>
          </a:p>
        </p:txBody>
      </p:sp>
      <p:sp>
        <p:nvSpPr>
          <p:cNvPr id="201" name="Rounded Rectangle"/>
          <p:cNvSpPr/>
          <p:nvPr/>
        </p:nvSpPr>
        <p:spPr>
          <a:xfrm>
            <a:off x="12816712" y="5425661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2" name="Availability of resources"/>
          <p:cNvSpPr txBox="1"/>
          <p:nvPr/>
        </p:nvSpPr>
        <p:spPr>
          <a:xfrm>
            <a:off x="13565111" y="6185200"/>
            <a:ext cx="7686168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Availability of resources</a:t>
            </a:r>
          </a:p>
        </p:txBody>
      </p:sp>
      <p:sp>
        <p:nvSpPr>
          <p:cNvPr id="203" name="Factors in Worksite Triage…"/>
          <p:cNvSpPr txBox="1"/>
          <p:nvPr/>
        </p:nvSpPr>
        <p:spPr>
          <a:xfrm>
            <a:off x="1077421" y="989120"/>
            <a:ext cx="887842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Factors in</a:t>
            </a:r>
            <a:br>
              <a:rPr>
                <a:latin typeface="Open Sans"/>
              </a:rPr>
            </a:br>
            <a:r>
              <a:rPr>
                <a:latin typeface="Open Sans"/>
              </a:rPr>
              <a:t>Worksite Triage</a:t>
            </a:r>
          </a:p>
          <a:p>
            <a:pPr defTabSz="1896299">
              <a:lnSpc>
                <a:spcPct val="90000"/>
              </a:lnSpc>
              <a:defRPr sz="4800"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>
                <a:latin typeface="Open Sans"/>
              </a:rPr>
              <a:t>(Cont.)</a:t>
            </a:r>
          </a:p>
        </p:txBody>
      </p:sp>
      <p:sp>
        <p:nvSpPr>
          <p:cNvPr id="204" name="Rounded Rectangle"/>
          <p:cNvSpPr/>
          <p:nvPr/>
        </p:nvSpPr>
        <p:spPr>
          <a:xfrm>
            <a:off x="2677288" y="8261245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5" name="Location of utility shut-offs"/>
          <p:cNvSpPr txBox="1"/>
          <p:nvPr/>
        </p:nvSpPr>
        <p:spPr>
          <a:xfrm>
            <a:off x="3266205" y="9020786"/>
            <a:ext cx="7912789" cy="71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Location of utility shut-offs</a:t>
            </a:r>
          </a:p>
        </p:txBody>
      </p:sp>
      <p:sp>
        <p:nvSpPr>
          <p:cNvPr id="206" name="Rounded Rectangle"/>
          <p:cNvSpPr/>
          <p:nvPr/>
        </p:nvSpPr>
        <p:spPr>
          <a:xfrm>
            <a:off x="12816712" y="8261245"/>
            <a:ext cx="8890000" cy="2319182"/>
          </a:xfrm>
          <a:prstGeom prst="roundRect">
            <a:avLst>
              <a:gd name="adj" fmla="val 5476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07" name="Possible presence of hazardous materials"/>
          <p:cNvSpPr txBox="1"/>
          <p:nvPr/>
        </p:nvSpPr>
        <p:spPr>
          <a:xfrm>
            <a:off x="13594584" y="8671535"/>
            <a:ext cx="7627216" cy="133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799" tIns="50799" rIns="50799" bIns="50799">
            <a:spAutoFit/>
          </a:bodyPr>
          <a:lstStyle>
            <a:lvl1pPr marL="508000" indent="-5080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40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Possible presence of hazardous materials</a:t>
            </a: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21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1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214" name="Rectangle"/>
          <p:cNvSpPr/>
          <p:nvPr/>
        </p:nvSpPr>
        <p:spPr>
          <a:xfrm>
            <a:off x="8167732" y="1"/>
            <a:ext cx="16216269" cy="13716002"/>
          </a:xfrm>
          <a:prstGeom prst="rect">
            <a:avLst/>
          </a:prstGeom>
          <a:solidFill>
            <a:srgbClr val="88192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15" name="INSARAG Marking System"/>
          <p:cNvSpPr txBox="1"/>
          <p:nvPr/>
        </p:nvSpPr>
        <p:spPr>
          <a:xfrm>
            <a:off x="1077423" y="989121"/>
            <a:ext cx="651122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INSARAG Marking System</a:t>
            </a:r>
          </a:p>
        </p:txBody>
      </p:sp>
      <p:sp>
        <p:nvSpPr>
          <p:cNvPr id="216" name="The International Search and Rescue Advisory Group (INSARAG) Marking System uses symbols to identify the condition of structures, the presence of hazards and the status of victims in a standardized, simple and clear fashion that can be understood by all local, national and international rescue personnel.…"/>
          <p:cNvSpPr txBox="1"/>
          <p:nvPr/>
        </p:nvSpPr>
        <p:spPr>
          <a:xfrm>
            <a:off x="8763000" y="3124200"/>
            <a:ext cx="15087600" cy="913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>
            <a:spAutoFit/>
          </a:bodyPr>
          <a:lstStyle/>
          <a:p>
            <a:pPr algn="just" defTabSz="1896299">
              <a:lnSpc>
                <a:spcPct val="110000"/>
              </a:lnSpc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The International Search and Rescue Advisory Group (INSARAG) Marking System uses </a:t>
            </a:r>
            <a:r>
              <a:rPr>
                <a:solidFill>
                  <a:srgbClr val="FFC000"/>
                </a:solidFill>
                <a:latin typeface="Open Sans"/>
              </a:rPr>
              <a:t>symbols</a:t>
            </a:r>
            <a:r>
              <a:rPr>
                <a:latin typeface="Open Sans"/>
              </a:rPr>
              <a:t> to identify the condition of structures, the presence of hazards and the status of victims in a </a:t>
            </a:r>
            <a:r>
              <a:rPr>
                <a:solidFill>
                  <a:srgbClr val="FFC000"/>
                </a:solidFill>
                <a:latin typeface="Open Sans"/>
              </a:rPr>
              <a:t>standardized, simple </a:t>
            </a:r>
            <a:r>
              <a:rPr>
                <a:latin typeface="Open Sans"/>
              </a:rPr>
              <a:t>and </a:t>
            </a:r>
            <a:r>
              <a:rPr>
                <a:solidFill>
                  <a:srgbClr val="FFC000"/>
                </a:solidFill>
                <a:latin typeface="Open Sans"/>
              </a:rPr>
              <a:t>clear fashion </a:t>
            </a:r>
            <a:r>
              <a:rPr>
                <a:latin typeface="Open Sans"/>
              </a:rPr>
              <a:t>that can be understood by all local, national and international rescue personnel.</a:t>
            </a:r>
            <a:endParaRPr lang="en-US" dirty="0">
              <a:latin typeface="Open Sans"/>
            </a:endParaRPr>
          </a:p>
          <a:p>
            <a:pPr algn="just" defTabSz="1896299">
              <a:lnSpc>
                <a:spcPct val="110000"/>
              </a:lnSpc>
              <a:spcBef>
                <a:spcPts val="1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 </a:t>
            </a:r>
          </a:p>
          <a:p>
            <a:pPr defTabSz="1896299">
              <a:lnSpc>
                <a:spcPct val="110000"/>
              </a:lnSpc>
              <a:spcBef>
                <a:spcPts val="2000"/>
              </a:spcBef>
              <a:tabLst>
                <a:tab pos="2285950" algn="l"/>
                <a:tab pos="3644820" algn="l"/>
                <a:tab pos="5029089" algn="l"/>
                <a:tab pos="6387959" algn="l"/>
              </a:tabLst>
              <a:defRPr sz="4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INSARAG Marking System consists of three principle Marking elements, these being: 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Worksite Marking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Victim Marking</a:t>
            </a:r>
          </a:p>
          <a:p>
            <a:pPr marL="1015978" indent="-507989" defTabSz="1896299">
              <a:spcBef>
                <a:spcPts val="1000"/>
              </a:spcBef>
              <a:buSzPct val="100000"/>
              <a:buChar char="•"/>
              <a:tabLst>
                <a:tab pos="2285950" algn="l"/>
                <a:tab pos="3644820" algn="l"/>
                <a:tab pos="5029089" algn="l"/>
                <a:tab pos="6387959" algn="l"/>
              </a:tabLst>
              <a:defRPr sz="4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>
                <a:latin typeface="Open Sans"/>
              </a:rPr>
              <a:t>Rapid Clearance Marking</a:t>
            </a:r>
          </a:p>
        </p:txBody>
      </p:sp>
      <p:sp>
        <p:nvSpPr>
          <p:cNvPr id="217" name="Line"/>
          <p:cNvSpPr/>
          <p:nvPr/>
        </p:nvSpPr>
        <p:spPr>
          <a:xfrm>
            <a:off x="7036230" y="1893766"/>
            <a:ext cx="17787077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220" y="225"/>
                </a:lnTo>
                <a:lnTo>
                  <a:pt x="4176" y="21600"/>
                </a:lnTo>
                <a:lnTo>
                  <a:pt x="5127" y="0"/>
                </a:lnTo>
                <a:lnTo>
                  <a:pt x="21600" y="4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22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2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2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pic>
        <p:nvPicPr>
          <p:cNvPr id="224" name="Spraying" descr="Spray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672" y="2300867"/>
            <a:ext cx="8463381" cy="101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Clear Markings"/>
          <p:cNvSpPr txBox="1"/>
          <p:nvPr/>
        </p:nvSpPr>
        <p:spPr>
          <a:xfrm>
            <a:off x="1077423" y="4857915"/>
            <a:ext cx="5863105" cy="2152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Clear Markings</a:t>
            </a:r>
          </a:p>
        </p:txBody>
      </p:sp>
      <p:sp>
        <p:nvSpPr>
          <p:cNvPr id="226" name="All markings must be conspicuous and made using a high contrast, durable, fluorescent colour."/>
          <p:cNvSpPr txBox="1"/>
          <p:nvPr/>
        </p:nvSpPr>
        <p:spPr>
          <a:xfrm>
            <a:off x="12115563" y="9283416"/>
            <a:ext cx="10439637" cy="4356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89234" tIns="89234" rIns="89234" bIns="89234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All markings must be conspicuous and made using a high contrast, durable, fluorescent </a:t>
            </a:r>
            <a:r>
              <a:rPr dirty="0" err="1"/>
              <a:t>colour</a:t>
            </a:r>
            <a:r>
              <a:rPr dirty="0"/>
              <a:t>.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536" y="670612"/>
            <a:ext cx="9587475" cy="76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0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77423" y="1477111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10013075" y="4740715"/>
            <a:ext cx="1219200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10013075" y="7069665"/>
            <a:ext cx="1219200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10013075" y="9011865"/>
            <a:ext cx="1219200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ctorization, its identification and five ASR Levels.…"/>
          <p:cNvSpPr txBox="1"/>
          <p:nvPr/>
        </p:nvSpPr>
        <p:spPr>
          <a:xfrm>
            <a:off x="11835645" y="4824217"/>
            <a:ext cx="11875355" cy="5544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Sectorization, its identification and five ASR Levels.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four categories of Worksite Triage.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at least 8 factors to consider in worksite triage.</a:t>
            </a:r>
          </a:p>
        </p:txBody>
      </p:sp>
      <p:pic>
        <p:nvPicPr>
          <p:cNvPr id="19" name="Picture 1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3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3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234" name="Marking System Information Categories"/>
          <p:cNvSpPr txBox="1"/>
          <p:nvPr/>
        </p:nvSpPr>
        <p:spPr>
          <a:xfrm>
            <a:off x="228600" y="4089319"/>
            <a:ext cx="8680768" cy="31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Marking System</a:t>
            </a:r>
            <a:br>
              <a:rPr dirty="0"/>
            </a:br>
            <a:r>
              <a:rPr dirty="0"/>
              <a:t>Information Categories</a:t>
            </a:r>
          </a:p>
        </p:txBody>
      </p:sp>
      <p:grpSp>
        <p:nvGrpSpPr>
          <p:cNvPr id="237" name="Group"/>
          <p:cNvGrpSpPr/>
          <p:nvPr/>
        </p:nvGrpSpPr>
        <p:grpSpPr>
          <a:xfrm>
            <a:off x="9851429" y="4128669"/>
            <a:ext cx="1219200" cy="1681958"/>
            <a:chOff x="0" y="115975"/>
            <a:chExt cx="1219200" cy="1681957"/>
          </a:xfrm>
        </p:grpSpPr>
        <p:sp>
          <p:nvSpPr>
            <p:cNvPr id="23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36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9851429" y="6289645"/>
            <a:ext cx="1219200" cy="1681958"/>
            <a:chOff x="0" y="115975"/>
            <a:chExt cx="1219200" cy="1681957"/>
          </a:xfrm>
        </p:grpSpPr>
        <p:sp>
          <p:nvSpPr>
            <p:cNvPr id="23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39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43" name="Group"/>
          <p:cNvGrpSpPr/>
          <p:nvPr/>
        </p:nvGrpSpPr>
        <p:grpSpPr>
          <a:xfrm>
            <a:off x="9851429" y="8509999"/>
            <a:ext cx="1219200" cy="1681958"/>
            <a:chOff x="0" y="115975"/>
            <a:chExt cx="1219200" cy="1681957"/>
          </a:xfrm>
        </p:grpSpPr>
        <p:sp>
          <p:nvSpPr>
            <p:cNvPr id="24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244" name="General Area Marking…"/>
          <p:cNvSpPr txBox="1"/>
          <p:nvPr/>
        </p:nvSpPr>
        <p:spPr>
          <a:xfrm>
            <a:off x="11674001" y="4419600"/>
            <a:ext cx="10957400" cy="7637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General Area Marking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3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00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Structure Orientation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000" dirty="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 sz="4300"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Cordon Markings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Worksite Marking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9851429" y="10755753"/>
            <a:ext cx="1219200" cy="1681958"/>
            <a:chOff x="0" y="115975"/>
            <a:chExt cx="1219200" cy="1681957"/>
          </a:xfrm>
        </p:grpSpPr>
        <p:sp>
          <p:nvSpPr>
            <p:cNvPr id="24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5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5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254" name="Marking System Information Categories (Cont.)"/>
          <p:cNvSpPr txBox="1"/>
          <p:nvPr/>
        </p:nvSpPr>
        <p:spPr>
          <a:xfrm>
            <a:off x="1077424" y="3875125"/>
            <a:ext cx="7215459" cy="481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Marking System</a:t>
            </a:r>
            <a:br>
              <a:rPr dirty="0"/>
            </a:br>
            <a:r>
              <a:rPr dirty="0"/>
              <a:t>Information Categories </a:t>
            </a:r>
            <a:r>
              <a:rPr sz="4800" dirty="0">
                <a:latin typeface="Open Sans Light"/>
                <a:ea typeface="Open Sans Light"/>
                <a:cs typeface="Open Sans Light"/>
                <a:sym typeface="Open Sans Light"/>
              </a:rPr>
              <a:t>(Cont.)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9701261" y="4128669"/>
            <a:ext cx="1219200" cy="1681958"/>
            <a:chOff x="0" y="115975"/>
            <a:chExt cx="1219200" cy="1681957"/>
          </a:xfrm>
        </p:grpSpPr>
        <p:sp>
          <p:nvSpPr>
            <p:cNvPr id="25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9701261" y="6289645"/>
            <a:ext cx="1219200" cy="1681958"/>
            <a:chOff x="0" y="115975"/>
            <a:chExt cx="1219200" cy="1681957"/>
          </a:xfrm>
        </p:grpSpPr>
        <p:sp>
          <p:nvSpPr>
            <p:cNvPr id="25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9701261" y="8509999"/>
            <a:ext cx="1219200" cy="1681958"/>
            <a:chOff x="0" y="115975"/>
            <a:chExt cx="1219200" cy="1681957"/>
          </a:xfrm>
        </p:grpSpPr>
        <p:sp>
          <p:nvSpPr>
            <p:cNvPr id="26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7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sp>
        <p:nvSpPr>
          <p:cNvPr id="264" name="Victim Marking…"/>
          <p:cNvSpPr txBox="1"/>
          <p:nvPr/>
        </p:nvSpPr>
        <p:spPr>
          <a:xfrm>
            <a:off x="11523829" y="4212173"/>
            <a:ext cx="12013536" cy="705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Victim Marking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Rapid Clearance Marking (RCM)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Facilities and Vehicle Markings</a:t>
            </a:r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Team and Function Markings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9701261" y="10755753"/>
            <a:ext cx="1219200" cy="1681958"/>
            <a:chOff x="0" y="115975"/>
            <a:chExt cx="1219200" cy="1681957"/>
          </a:xfrm>
        </p:grpSpPr>
        <p:sp>
          <p:nvSpPr>
            <p:cNvPr id="26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66" name="8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7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7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pic>
        <p:nvPicPr>
          <p:cNvPr id="274" name="image.jpeg" descr="image.jpeg"/>
          <p:cNvPicPr>
            <a:picLocks noChangeAspect="1"/>
          </p:cNvPicPr>
          <p:nvPr/>
        </p:nvPicPr>
        <p:blipFill>
          <a:blip r:embed="rId2"/>
          <a:srcRect l="6728" t="24625" r="6728" b="2618"/>
          <a:stretch>
            <a:fillRect/>
          </a:stretch>
        </p:blipFill>
        <p:spPr>
          <a:xfrm>
            <a:off x="11260473" y="4369171"/>
            <a:ext cx="10755915" cy="767022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eneral Area Marking"/>
          <p:cNvSpPr txBox="1"/>
          <p:nvPr/>
        </p:nvSpPr>
        <p:spPr>
          <a:xfrm>
            <a:off x="1077421" y="2641519"/>
            <a:ext cx="6771179" cy="31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General Area Marking</a:t>
            </a:r>
          </a:p>
        </p:txBody>
      </p:sp>
      <p:sp>
        <p:nvSpPr>
          <p:cNvPr id="276" name="Street &amp; Number Identification"/>
          <p:cNvSpPr txBox="1"/>
          <p:nvPr/>
        </p:nvSpPr>
        <p:spPr>
          <a:xfrm>
            <a:off x="11833544" y="3285496"/>
            <a:ext cx="8892856" cy="100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89234" tIns="89234" rIns="89234" bIns="89234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Street &amp; Number Identification</a:t>
            </a:r>
          </a:p>
        </p:txBody>
      </p:sp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27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8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8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283" name="Location References — Exterior and Interior"/>
          <p:cNvSpPr txBox="1"/>
          <p:nvPr/>
        </p:nvSpPr>
        <p:spPr>
          <a:xfrm>
            <a:off x="1077421" y="18029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Location References — Exterior and Interior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1259" y="4729881"/>
            <a:ext cx="8860896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84" y="4729881"/>
            <a:ext cx="11802709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400" y="2107701"/>
            <a:ext cx="11166232" cy="10962846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28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9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2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sp>
        <p:nvSpPr>
          <p:cNvPr id="293" name="Identifying Floors"/>
          <p:cNvSpPr txBox="1"/>
          <p:nvPr/>
        </p:nvSpPr>
        <p:spPr>
          <a:xfrm>
            <a:off x="1077421" y="989121"/>
            <a:ext cx="12437045" cy="10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Identifying Floors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9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29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pic>
        <p:nvPicPr>
          <p:cNvPr id="30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251" y="2888155"/>
            <a:ext cx="9765149" cy="10160002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Identifying Columns/ Pillars"/>
          <p:cNvSpPr txBox="1"/>
          <p:nvPr/>
        </p:nvSpPr>
        <p:spPr>
          <a:xfrm>
            <a:off x="1077421" y="3431118"/>
            <a:ext cx="768557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Identifying Columns/ Pillars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0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0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0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  <p:sp>
        <p:nvSpPr>
          <p:cNvPr id="308" name="Operations Work Zone"/>
          <p:cNvSpPr txBox="1"/>
          <p:nvPr/>
        </p:nvSpPr>
        <p:spPr>
          <a:xfrm>
            <a:off x="1077421" y="2564914"/>
            <a:ext cx="69997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Operations Work Zone</a:t>
            </a:r>
          </a:p>
        </p:txBody>
      </p:sp>
      <p:pic>
        <p:nvPicPr>
          <p:cNvPr id="309" name="PAK-CSSR-PW.032.jpg" descr="PAK-CSSR-PW.032.jpg"/>
          <p:cNvPicPr>
            <a:picLocks noChangeAspect="1"/>
          </p:cNvPicPr>
          <p:nvPr/>
        </p:nvPicPr>
        <p:blipFill>
          <a:blip r:embed="rId2"/>
          <a:srcRect l="34965" t="18094" r="25326" b="52537"/>
          <a:stretch>
            <a:fillRect/>
          </a:stretch>
        </p:blipFill>
        <p:spPr>
          <a:xfrm>
            <a:off x="15480724" y="4495800"/>
            <a:ext cx="6058476" cy="6499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1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  <p:sp>
        <p:nvSpPr>
          <p:cNvPr id="316" name="Collapse / Hazard Zone"/>
          <p:cNvSpPr txBox="1"/>
          <p:nvPr/>
        </p:nvSpPr>
        <p:spPr>
          <a:xfrm>
            <a:off x="1077421" y="989120"/>
            <a:ext cx="76093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Collapse / Hazard Zone</a:t>
            </a:r>
          </a:p>
        </p:txBody>
      </p:sp>
      <p:pic>
        <p:nvPicPr>
          <p:cNvPr id="317" name="PAK-CSSR-PW.032.jpg" descr="PAK-CSSR-PW.032.jpg"/>
          <p:cNvPicPr>
            <a:picLocks noChangeAspect="1"/>
          </p:cNvPicPr>
          <p:nvPr/>
        </p:nvPicPr>
        <p:blipFill>
          <a:blip r:embed="rId2"/>
          <a:srcRect l="34965" t="58659" r="25326" b="11050"/>
          <a:stretch>
            <a:fillRect/>
          </a:stretch>
        </p:blipFill>
        <p:spPr>
          <a:xfrm>
            <a:off x="13694906" y="4343400"/>
            <a:ext cx="8801679" cy="6703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319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320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21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32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grpSp>
        <p:nvGrpSpPr>
          <p:cNvPr id="332" name="Group"/>
          <p:cNvGrpSpPr/>
          <p:nvPr/>
        </p:nvGrpSpPr>
        <p:grpSpPr>
          <a:xfrm>
            <a:off x="9395144" y="2631145"/>
            <a:ext cx="13280933" cy="10160002"/>
            <a:chOff x="0" y="0"/>
            <a:chExt cx="13280932" cy="10159999"/>
          </a:xfrm>
        </p:grpSpPr>
        <p:sp>
          <p:nvSpPr>
            <p:cNvPr id="324" name="Line"/>
            <p:cNvSpPr/>
            <p:nvPr/>
          </p:nvSpPr>
          <p:spPr>
            <a:xfrm>
              <a:off x="11901466" y="152613"/>
              <a:ext cx="1379465" cy="318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5" name="Line"/>
            <p:cNvSpPr/>
            <p:nvPr/>
          </p:nvSpPr>
          <p:spPr>
            <a:xfrm>
              <a:off x="12073901" y="7932715"/>
              <a:ext cx="1207032" cy="318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6" name="Line"/>
            <p:cNvSpPr/>
            <p:nvPr/>
          </p:nvSpPr>
          <p:spPr>
            <a:xfrm flipH="1">
              <a:off x="12587606" y="155793"/>
              <a:ext cx="3592" cy="778010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7" name="Rectangle"/>
            <p:cNvSpPr/>
            <p:nvPr/>
          </p:nvSpPr>
          <p:spPr>
            <a:xfrm>
              <a:off x="1796" y="0"/>
              <a:ext cx="11899648" cy="7783281"/>
            </a:xfrm>
            <a:prstGeom prst="rect">
              <a:avLst/>
            </a:prstGeom>
            <a:noFill/>
            <a:ln w="53975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1042965">
                <a:defRPr sz="1800"/>
              </a:pPr>
              <a:endParaRPr>
                <a:latin typeface="Open Sans"/>
              </a:endParaRPr>
            </a:p>
          </p:txBody>
        </p:sp>
        <p:sp>
          <p:nvSpPr>
            <p:cNvPr id="328" name="Line"/>
            <p:cNvSpPr/>
            <p:nvPr/>
          </p:nvSpPr>
          <p:spPr>
            <a:xfrm flipH="1">
              <a:off x="0" y="7935893"/>
              <a:ext cx="3595" cy="91568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29" name="Line"/>
            <p:cNvSpPr/>
            <p:nvPr/>
          </p:nvSpPr>
          <p:spPr>
            <a:xfrm flipH="1">
              <a:off x="12070306" y="8088507"/>
              <a:ext cx="3594" cy="76306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30" name="Line"/>
            <p:cNvSpPr/>
            <p:nvPr/>
          </p:nvSpPr>
          <p:spPr>
            <a:xfrm>
              <a:off x="1796" y="8390552"/>
              <a:ext cx="12072106" cy="3182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380">
                <a:defRPr sz="2100"/>
              </a:pPr>
              <a:endParaRPr>
                <a:latin typeface="Open Sans"/>
              </a:endParaRPr>
            </a:p>
          </p:txBody>
        </p:sp>
        <p:sp>
          <p:nvSpPr>
            <p:cNvPr id="331" name="1.2 M"/>
            <p:cNvSpPr txBox="1"/>
            <p:nvPr/>
          </p:nvSpPr>
          <p:spPr>
            <a:xfrm>
              <a:off x="5313877" y="8600083"/>
              <a:ext cx="3276227" cy="1559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 defTabSz="1896340"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1.2 M</a:t>
              </a:r>
            </a:p>
          </p:txBody>
        </p:sp>
      </p:grpSp>
      <p:sp>
        <p:nvSpPr>
          <p:cNvPr id="333" name="Place the mark at…"/>
          <p:cNvSpPr txBox="1"/>
          <p:nvPr/>
        </p:nvSpPr>
        <p:spPr>
          <a:xfrm>
            <a:off x="1189787" y="5541466"/>
            <a:ext cx="7135616" cy="237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algn="just"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Place the mark at </a:t>
            </a:r>
          </a:p>
          <a:p>
            <a:pPr algn="just" defTabSz="1896299">
              <a:tabLst>
                <a:tab pos="2285950" algn="l"/>
                <a:tab pos="3644820" algn="l"/>
                <a:tab pos="5029089" algn="l"/>
                <a:tab pos="6387959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>
                <a:latin typeface="Open Sans"/>
              </a:rPr>
              <a:t>the primary access point into the structure.</a:t>
            </a:r>
          </a:p>
        </p:txBody>
      </p:sp>
      <p:sp>
        <p:nvSpPr>
          <p:cNvPr id="334" name="1 M"/>
          <p:cNvSpPr txBox="1">
            <a:spLocks noGrp="1"/>
          </p:cNvSpPr>
          <p:nvPr>
            <p:ph type="title" idx="4294967295"/>
          </p:nvPr>
        </p:nvSpPr>
        <p:spPr>
          <a:xfrm>
            <a:off x="22574594" y="6659637"/>
            <a:ext cx="1398781" cy="2103018"/>
          </a:xfrm>
          <a:prstGeom prst="rect">
            <a:avLst/>
          </a:prstGeom>
        </p:spPr>
        <p:txBody>
          <a:bodyPr lIns="78282" tIns="78282" rIns="78282" bIns="78282" anchor="t">
            <a:no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3600" b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1 M</a:t>
            </a:r>
          </a:p>
        </p:txBody>
      </p:sp>
      <p:pic>
        <p:nvPicPr>
          <p:cNvPr id="18" name="Picture 17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3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3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3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sp>
        <p:nvSpPr>
          <p:cNvPr id="341" name="Marking Format"/>
          <p:cNvSpPr txBox="1"/>
          <p:nvPr/>
        </p:nvSpPr>
        <p:spPr>
          <a:xfrm>
            <a:off x="1077421" y="989121"/>
            <a:ext cx="12437045" cy="1044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Marking Format</a:t>
            </a:r>
          </a:p>
        </p:txBody>
      </p:sp>
      <p:pic>
        <p:nvPicPr>
          <p:cNvPr id="34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13" y="3368211"/>
            <a:ext cx="10745637" cy="787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2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2" y="12813339"/>
            <a:ext cx="379307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7" y="2979141"/>
            <a:ext cx="7627216" cy="7757722"/>
          </a:xfrm>
          <a:prstGeom prst="rect">
            <a:avLst/>
          </a:prstGeom>
        </p:spPr>
        <p:txBody>
          <a:bodyPr lIns="89234" tIns="89234" rIns="89234" bIns="89234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3" y="989120"/>
            <a:ext cx="6005848" cy="126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30" name="Define the INSARAG marking system, list and describe 8 categories of INSARAG Marking System"/>
          <p:cNvSpPr txBox="1"/>
          <p:nvPr/>
        </p:nvSpPr>
        <p:spPr>
          <a:xfrm>
            <a:off x="11860613" y="4490319"/>
            <a:ext cx="11893115" cy="2466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Define the INSARAG marking system, list and describe 8 categories of INSARAG Marking System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10013075" y="4215819"/>
            <a:ext cx="1219200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6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4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349" name="Sample Marking:…"/>
          <p:cNvSpPr txBox="1"/>
          <p:nvPr/>
        </p:nvSpPr>
        <p:spPr>
          <a:xfrm>
            <a:off x="1077421" y="989121"/>
            <a:ext cx="8295179" cy="2817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Sample Marking: 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“Work in Progress”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87" y="3500293"/>
            <a:ext cx="10745640" cy="787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53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4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5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sp>
        <p:nvSpPr>
          <p:cNvPr id="357" name="Sample Marking:…"/>
          <p:cNvSpPr txBox="1"/>
          <p:nvPr/>
        </p:nvSpPr>
        <p:spPr>
          <a:xfrm>
            <a:off x="1077421" y="1782721"/>
            <a:ext cx="7914179" cy="3703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Sample Marking: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“Work Completed”</a:t>
            </a: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3322500"/>
            <a:ext cx="13112409" cy="8545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8" y="1623196"/>
            <a:ext cx="22951949" cy="11340708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6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63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6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sp>
        <p:nvSpPr>
          <p:cNvPr id="366" name="Sample Marking:…"/>
          <p:cNvSpPr txBox="1"/>
          <p:nvPr/>
        </p:nvSpPr>
        <p:spPr>
          <a:xfrm>
            <a:off x="1077421" y="989121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Sample Marking: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“Work Completed”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04349" y="0"/>
            <a:ext cx="15244482" cy="71209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/>
              <a:sym typeface="Arial"/>
            </a:endParaRPr>
          </a:p>
        </p:txBody>
      </p:sp>
      <p:sp>
        <p:nvSpPr>
          <p:cNvPr id="368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36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7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4</a:t>
            </a:r>
            <a:r>
              <a:rPr b="1" spc="-60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3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>
              <a:latin typeface="Open Sans"/>
            </a:endParaRP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/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/>
          <a:srcRect l="751" b="89870"/>
          <a:stretch>
            <a:fillRect/>
          </a:stretch>
        </p:blipFill>
        <p:spPr>
          <a:xfrm>
            <a:off x="11718600" y="4931131"/>
            <a:ext cx="7230363" cy="568206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Potential Victim Location"/>
          <p:cNvSpPr txBox="1"/>
          <p:nvPr/>
        </p:nvSpPr>
        <p:spPr>
          <a:xfrm>
            <a:off x="1077422" y="1802914"/>
            <a:ext cx="10549717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Potential Victim Location</a:t>
            </a:r>
          </a:p>
        </p:txBody>
      </p:sp>
      <p:sp>
        <p:nvSpPr>
          <p:cNvPr id="375" name="Draw a large “V” as close as possible to the location of known or potential victim(s)."/>
          <p:cNvSpPr txBox="1"/>
          <p:nvPr/>
        </p:nvSpPr>
        <p:spPr>
          <a:xfrm>
            <a:off x="1189787" y="5541466"/>
            <a:ext cx="7268413" cy="311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/>
            <a:r>
              <a:rPr dirty="0"/>
              <a:t>Draw a large “V” </a:t>
            </a:r>
            <a:r>
              <a:rPr dirty="0">
                <a:solidFill>
                  <a:srgbClr val="C00000"/>
                </a:solidFill>
              </a:rPr>
              <a:t>as close as </a:t>
            </a:r>
            <a:r>
              <a:rPr dirty="0"/>
              <a:t>possible to the location of known or potential victim(s).</a:t>
            </a:r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78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79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sp>
        <p:nvSpPr>
          <p:cNvPr id="382" name="Confirmed…"/>
          <p:cNvSpPr txBox="1"/>
          <p:nvPr/>
        </p:nvSpPr>
        <p:spPr>
          <a:xfrm>
            <a:off x="1077421" y="40889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Confirmed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Live Victims</a:t>
            </a:r>
          </a:p>
        </p:txBody>
      </p:sp>
      <p:grpSp>
        <p:nvGrpSpPr>
          <p:cNvPr id="386" name="Group"/>
          <p:cNvGrpSpPr/>
          <p:nvPr/>
        </p:nvGrpSpPr>
        <p:grpSpPr>
          <a:xfrm>
            <a:off x="10200652" y="4417475"/>
            <a:ext cx="9887144" cy="7102582"/>
            <a:chOff x="0" y="608827"/>
            <a:chExt cx="9887141" cy="7102580"/>
          </a:xfrm>
        </p:grpSpPr>
        <p:pic>
          <p:nvPicPr>
            <p:cNvPr id="383" name="image.pdf" descr="image.pdf"/>
            <p:cNvPicPr>
              <a:picLocks noChangeAspect="1"/>
            </p:cNvPicPr>
            <p:nvPr/>
          </p:nvPicPr>
          <p:blipFill>
            <a:blip r:embed="rId2"/>
            <a:srcRect l="48144" t="43958" b="20594"/>
            <a:stretch>
              <a:fillRect/>
            </a:stretch>
          </p:blipFill>
          <p:spPr>
            <a:xfrm>
              <a:off x="6856731" y="3971587"/>
              <a:ext cx="2813302" cy="1680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Image" descr="Image"/>
            <p:cNvPicPr>
              <a:picLocks noChangeAspect="1"/>
            </p:cNvPicPr>
            <p:nvPr/>
          </p:nvPicPr>
          <p:blipFill>
            <a:blip r:embed="rId3"/>
            <a:srcRect l="751" b="89870"/>
            <a:stretch>
              <a:fillRect/>
            </a:stretch>
          </p:blipFill>
          <p:spPr>
            <a:xfrm>
              <a:off x="0" y="608827"/>
              <a:ext cx="9037951" cy="7102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image.pdf" descr="image.pdf"/>
            <p:cNvPicPr>
              <a:picLocks noChangeAspect="1"/>
            </p:cNvPicPr>
            <p:nvPr/>
          </p:nvPicPr>
          <p:blipFill>
            <a:blip r:embed="rId2"/>
            <a:srcRect t="77764"/>
            <a:stretch>
              <a:fillRect/>
            </a:stretch>
          </p:blipFill>
          <p:spPr>
            <a:xfrm>
              <a:off x="4461860" y="5951913"/>
              <a:ext cx="5425282" cy="1054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" y="228234"/>
            <a:ext cx="2159001" cy="118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0" y="1989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89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0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9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/>
          <a:srcRect l="751" t="68418" b="16752"/>
          <a:stretch>
            <a:fillRect/>
          </a:stretch>
        </p:blipFill>
        <p:spPr>
          <a:xfrm>
            <a:off x="11718600" y="3339046"/>
            <a:ext cx="7230363" cy="8317776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Update of Victims"/>
          <p:cNvSpPr txBox="1"/>
          <p:nvPr/>
        </p:nvSpPr>
        <p:spPr>
          <a:xfrm>
            <a:off x="1077421" y="2308311"/>
            <a:ext cx="64663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Update of Victims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97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398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39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/>
          </a:p>
        </p:txBody>
      </p:sp>
      <p:pic>
        <p:nvPicPr>
          <p:cNvPr id="401" name="Image" descr="Image"/>
          <p:cNvPicPr>
            <a:picLocks noChangeAspect="1"/>
          </p:cNvPicPr>
          <p:nvPr/>
        </p:nvPicPr>
        <p:blipFill>
          <a:blip r:embed="rId2"/>
          <a:srcRect t="88200"/>
          <a:stretch>
            <a:fillRect/>
          </a:stretch>
        </p:blipFill>
        <p:spPr>
          <a:xfrm>
            <a:off x="11663868" y="3733698"/>
            <a:ext cx="7285096" cy="6619144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Extricated…"/>
          <p:cNvSpPr txBox="1"/>
          <p:nvPr/>
        </p:nvSpPr>
        <p:spPr>
          <a:xfrm>
            <a:off x="1077421" y="16505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/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Extricated </a:t>
            </a:r>
          </a:p>
          <a:p>
            <a:pPr defTabSz="1896299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All Victims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05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6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4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sp>
        <p:nvSpPr>
          <p:cNvPr id="409" name="Rapid Clearance Marking (RCM)"/>
          <p:cNvSpPr txBox="1"/>
          <p:nvPr/>
        </p:nvSpPr>
        <p:spPr>
          <a:xfrm>
            <a:off x="1077421" y="1726714"/>
            <a:ext cx="12437045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Rapid Clearance Marking (RCM)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03" y="4169441"/>
            <a:ext cx="6096000" cy="609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405" y="3923263"/>
            <a:ext cx="6096000" cy="609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Clear"/>
          <p:cNvSpPr txBox="1"/>
          <p:nvPr/>
        </p:nvSpPr>
        <p:spPr>
          <a:xfrm>
            <a:off x="3525989" y="10518979"/>
            <a:ext cx="381000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Clear</a:t>
            </a:r>
          </a:p>
        </p:txBody>
      </p:sp>
      <p:sp>
        <p:nvSpPr>
          <p:cNvPr id="413" name="Deceased"/>
          <p:cNvSpPr txBox="1"/>
          <p:nvPr/>
        </p:nvSpPr>
        <p:spPr>
          <a:xfrm>
            <a:off x="14905405" y="10518978"/>
            <a:ext cx="381000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Deceased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16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17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41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pic>
        <p:nvPicPr>
          <p:cNvPr id="420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498" y="2016383"/>
            <a:ext cx="14830592" cy="1066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able Top Exercise"/>
          <p:cNvSpPr txBox="1"/>
          <p:nvPr/>
        </p:nvSpPr>
        <p:spPr>
          <a:xfrm>
            <a:off x="1077421" y="1774911"/>
            <a:ext cx="7911077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Table Top Exercise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  <p:pic>
        <p:nvPicPr>
          <p:cNvPr id="11" name="Picture 1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6" y="228234"/>
            <a:ext cx="2159001" cy="118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0" y="1989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104349" y="0"/>
            <a:ext cx="15244482" cy="137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24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25" name="PPT 4 -"/>
          <p:cNvSpPr txBox="1"/>
          <p:nvPr/>
        </p:nvSpPr>
        <p:spPr>
          <a:xfrm>
            <a:off x="21512911" y="12813339"/>
            <a:ext cx="1455243" cy="6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2" tIns="78282" rIns="78282" bIns="78282">
            <a:spAutoFit/>
          </a:bodyPr>
          <a:lstStyle/>
          <a:p>
            <a:pPr algn="ctr" defTabSz="2438346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4</a:t>
            </a:r>
            <a:r>
              <a:rPr b="1" spc="-60"/>
              <a:t> </a:t>
            </a:r>
            <a:r>
              <a:rPr b="1"/>
              <a:t>-</a:t>
            </a:r>
          </a:p>
        </p:txBody>
      </p:sp>
      <p:sp>
        <p:nvSpPr>
          <p:cNvPr id="4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4" y="12813339"/>
            <a:ext cx="600522" cy="6351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pic>
        <p:nvPicPr>
          <p:cNvPr id="428" name="image.jpeg" descr="imag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311" y="3016739"/>
            <a:ext cx="14878971" cy="812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Table Top Exercise"/>
          <p:cNvSpPr txBox="1"/>
          <p:nvPr/>
        </p:nvSpPr>
        <p:spPr>
          <a:xfrm>
            <a:off x="1077421" y="1698711"/>
            <a:ext cx="7228379" cy="1930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2" tIns="78282" rIns="78282" bIns="78282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Table Top Exercise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3"/>
          <p:cNvSpPr txBox="1">
            <a:spLocks noGrp="1"/>
          </p:cNvSpPr>
          <p:nvPr>
            <p:ph type="title"/>
          </p:nvPr>
        </p:nvSpPr>
        <p:spPr>
          <a:xfrm>
            <a:off x="5892800" y="788639"/>
            <a:ext cx="12395200" cy="1812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ctr">
              <a:buNone/>
            </a:pPr>
            <a:r>
              <a:rPr lang="de-CH" sz="10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OCHA - UNO</a:t>
            </a:r>
          </a:p>
        </p:txBody>
      </p:sp>
      <p:sp>
        <p:nvSpPr>
          <p:cNvPr id="5" name="Textfeld 1"/>
          <p:cNvSpPr txBox="1">
            <a:spLocks noGrp="1"/>
          </p:cNvSpPr>
          <p:nvPr>
            <p:ph idx="1"/>
          </p:nvPr>
        </p:nvSpPr>
        <p:spPr>
          <a:xfrm>
            <a:off x="762000" y="3462372"/>
            <a:ext cx="14325600" cy="88820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64192" tIns="82096" rIns="164192" bIns="82096" rtlCol="0">
            <a:spAutoFit/>
          </a:bodyPr>
          <a:lstStyle/>
          <a:p>
            <a:pPr algn="just" eaLnBrk="0">
              <a:buNone/>
            </a:pPr>
            <a:r>
              <a:rPr lang="de-DE" sz="4800" dirty="0">
                <a:latin typeface="Open Sans"/>
              </a:rPr>
              <a:t>       UN OCHA serves as the INSARAG Secretariat of the INSARAG Steering  Group.</a:t>
            </a:r>
          </a:p>
          <a:p>
            <a:pPr algn="just" eaLnBrk="0">
              <a:buNone/>
            </a:pPr>
            <a:endParaRPr lang="de-DE" sz="4800" dirty="0">
              <a:latin typeface="Open Sans"/>
            </a:endParaRPr>
          </a:p>
          <a:p>
            <a:pPr algn="just" eaLnBrk="0">
              <a:buNone/>
            </a:pPr>
            <a:r>
              <a:rPr lang="de-DE" sz="4800" dirty="0">
                <a:latin typeface="Open Sans"/>
              </a:rPr>
              <a:t>	Mandated to </a:t>
            </a:r>
            <a:r>
              <a:rPr lang="de-DE" sz="4800" dirty="0">
                <a:solidFill>
                  <a:srgbClr val="FF0000"/>
                </a:solidFill>
                <a:latin typeface="Open Sans"/>
              </a:rPr>
              <a:t>coordinate </a:t>
            </a:r>
            <a:r>
              <a:rPr lang="de-DE" sz="4800" dirty="0">
                <a:solidFill>
                  <a:schemeClr val="tx1"/>
                </a:solidFill>
                <a:latin typeface="Open Sans"/>
              </a:rPr>
              <a:t>international assistance </a:t>
            </a:r>
            <a:r>
              <a:rPr lang="de-DE" sz="4800" dirty="0">
                <a:latin typeface="Open Sans"/>
              </a:rPr>
              <a:t>in disasters </a:t>
            </a:r>
            <a:r>
              <a:rPr lang="de-DE" sz="4800" dirty="0">
                <a:solidFill>
                  <a:srgbClr val="FF0000"/>
                </a:solidFill>
                <a:latin typeface="Open Sans"/>
              </a:rPr>
              <a:t>exceeding</a:t>
            </a:r>
            <a:r>
              <a:rPr lang="de-DE" sz="4800" dirty="0">
                <a:latin typeface="Open Sans"/>
              </a:rPr>
              <a:t> the </a:t>
            </a:r>
            <a:r>
              <a:rPr lang="de-DE" sz="4800" dirty="0">
                <a:solidFill>
                  <a:srgbClr val="FF0000"/>
                </a:solidFill>
                <a:latin typeface="Open Sans"/>
              </a:rPr>
              <a:t>capacity </a:t>
            </a:r>
            <a:r>
              <a:rPr lang="de-DE" sz="4800" dirty="0">
                <a:latin typeface="Open Sans"/>
              </a:rPr>
              <a:t>of the affected country. </a:t>
            </a:r>
          </a:p>
          <a:p>
            <a:pPr algn="just" eaLnBrk="0">
              <a:buNone/>
            </a:pPr>
            <a:r>
              <a:rPr lang="de-DE" sz="4800" dirty="0">
                <a:latin typeface="Open Sans"/>
              </a:rPr>
              <a:t>	</a:t>
            </a:r>
          </a:p>
          <a:p>
            <a:pPr algn="just" eaLnBrk="0">
              <a:buNone/>
            </a:pPr>
            <a:r>
              <a:rPr lang="de-DE" sz="4800" dirty="0">
                <a:latin typeface="Open Sans"/>
              </a:rPr>
              <a:t>	UN OCHA works with all participants to assist the government of the affected country in an effort to ensure the most </a:t>
            </a:r>
            <a:r>
              <a:rPr lang="de-DE" sz="4800" dirty="0">
                <a:solidFill>
                  <a:srgbClr val="FF0000"/>
                </a:solidFill>
                <a:latin typeface="Open Sans"/>
              </a:rPr>
              <a:t>effective use </a:t>
            </a:r>
            <a:r>
              <a:rPr lang="de-DE" sz="4800" dirty="0">
                <a:latin typeface="Open Sans"/>
              </a:rPr>
              <a:t>of international resources.</a:t>
            </a:r>
          </a:p>
        </p:txBody>
      </p:sp>
      <p:pic>
        <p:nvPicPr>
          <p:cNvPr id="1026" name="Picture 2" descr="C:\Users\PANKAJ KUMAR\Desktop\OCHA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6837" y="3583710"/>
            <a:ext cx="6188363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8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786558" y="12344401"/>
            <a:ext cx="688642" cy="723267"/>
          </a:xfrm>
        </p:spPr>
        <p:txBody>
          <a:bodyPr/>
          <a:lstStyle/>
          <a:p>
            <a:fld id="{2BB1E14F-796C-409E-9B94-89634ADD74DA}" type="slidenum">
              <a:rPr lang="en-IN" smtClean="0"/>
              <a:t>40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EER | CSSR | INDIA"/>
          <p:cNvSpPr txBox="1"/>
          <p:nvPr/>
        </p:nvSpPr>
        <p:spPr>
          <a:xfrm>
            <a:off x="602391" y="12876838"/>
            <a:ext cx="4642557" cy="527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2" tIns="78282" rIns="78282" bIns="78282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32" name="Rectangle"/>
          <p:cNvSpPr/>
          <p:nvPr/>
        </p:nvSpPr>
        <p:spPr>
          <a:xfrm>
            <a:off x="1016000" y="13512800"/>
            <a:ext cx="3815339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2" tIns="78282" rIns="78282" bIns="78282"/>
          <a:lstStyle/>
          <a:p>
            <a:endParaRPr/>
          </a:p>
        </p:txBody>
      </p:sp>
      <p:grpSp>
        <p:nvGrpSpPr>
          <p:cNvPr id="435" name="Group"/>
          <p:cNvGrpSpPr/>
          <p:nvPr/>
        </p:nvGrpSpPr>
        <p:grpSpPr>
          <a:xfrm>
            <a:off x="-8639176" y="-8445206"/>
            <a:ext cx="19547984" cy="19547984"/>
            <a:chOff x="171244" y="0"/>
            <a:chExt cx="19547983" cy="19547983"/>
          </a:xfrm>
        </p:grpSpPr>
        <p:sp>
          <p:nvSpPr>
            <p:cNvPr id="433" name="Circle"/>
            <p:cNvSpPr/>
            <p:nvPr/>
          </p:nvSpPr>
          <p:spPr>
            <a:xfrm>
              <a:off x="171244" y="0"/>
              <a:ext cx="19547984" cy="19547984"/>
            </a:xfrm>
            <a:prstGeom prst="ellipse">
              <a:avLst/>
            </a:prstGeom>
            <a:gradFill flip="none" rotWithShape="1">
              <a:gsLst>
                <a:gs pos="0">
                  <a:srgbClr val="881920"/>
                </a:gs>
                <a:gs pos="57570">
                  <a:srgbClr val="A40D10"/>
                </a:gs>
                <a:gs pos="100000">
                  <a:srgbClr val="C00000"/>
                </a:gs>
              </a:gsLst>
              <a:lin ang="4595515" scaled="0"/>
            </a:gra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434" name="CSSR Brochure Pics-03.jpg" descr="CSSR Brochure Pics-03.jpg"/>
            <p:cNvPicPr>
              <a:picLocks noChangeAspect="1"/>
            </p:cNvPicPr>
            <p:nvPr/>
          </p:nvPicPr>
          <p:blipFill>
            <a:blip r:embed="rId2"/>
            <a:srcRect l="2139" b="29476"/>
            <a:stretch>
              <a:fillRect/>
            </a:stretch>
          </p:blipFill>
          <p:spPr>
            <a:xfrm flipH="1">
              <a:off x="3565603" y="8263331"/>
              <a:ext cx="15265167" cy="1100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19966" extrusionOk="0">
                  <a:moveTo>
                    <a:pt x="185" y="0"/>
                  </a:moveTo>
                  <a:cubicBezTo>
                    <a:pt x="-498" y="5275"/>
                    <a:pt x="708" y="10890"/>
                    <a:pt x="3809" y="14962"/>
                  </a:cubicBezTo>
                  <a:cubicBezTo>
                    <a:pt x="8536" y="21168"/>
                    <a:pt x="15992" y="21600"/>
                    <a:pt x="21102" y="16266"/>
                  </a:cubicBezTo>
                  <a:lnTo>
                    <a:pt x="21102" y="0"/>
                  </a:lnTo>
                  <a:lnTo>
                    <a:pt x="1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6" y="7608387"/>
            <a:ext cx="7112000" cy="5030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4" y="7622566"/>
            <a:ext cx="8459525" cy="5103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Aspect="1" noChangeShapeType="1"/>
          </p:cNvSpPr>
          <p:nvPr/>
        </p:nvSpPr>
        <p:spPr bwMode="auto">
          <a:xfrm flipH="1">
            <a:off x="5617635" y="3114680"/>
            <a:ext cx="5452533" cy="385048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lIns="243828" tIns="121914" rIns="243828" bIns="121914" anchor="ctr"/>
          <a:lstStyle/>
          <a:p>
            <a:endParaRPr lang="fr-CH">
              <a:latin typeface="Open San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676952" y="1043238"/>
            <a:ext cx="17107504" cy="861762"/>
          </a:xfrm>
          <a:prstGeom prst="rect">
            <a:avLst/>
          </a:prstGeom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243828" tIns="121914" rIns="243828" bIns="121914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A9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None/>
            </a:pPr>
            <a:r>
              <a:rPr lang="en-GB" sz="4000" b="0" kern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/>
              </a:rPr>
              <a:t>International Search and Rescue Advisory Group (INSARAG)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6871" y="5257800"/>
            <a:ext cx="22313901" cy="541685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43828" tIns="121914" rIns="243828" bIns="121914">
            <a:spAutoFit/>
          </a:bodyPr>
          <a:lstStyle/>
          <a:p>
            <a:pPr lvl="0" algn="just">
              <a:buNone/>
            </a:pPr>
            <a:r>
              <a:rPr lang="en-GB" sz="4800" dirty="0">
                <a:latin typeface="Open Sans"/>
              </a:rPr>
              <a:t>INSARAG is a global network of </a:t>
            </a:r>
            <a:r>
              <a:rPr lang="en-GB" sz="4800" dirty="0">
                <a:solidFill>
                  <a:srgbClr val="FF0000"/>
                </a:solidFill>
                <a:latin typeface="Open Sans"/>
              </a:rPr>
              <a:t>more than 80 countries </a:t>
            </a:r>
            <a:r>
              <a:rPr lang="en-GB" sz="4800" dirty="0">
                <a:latin typeface="Open Sans"/>
              </a:rPr>
              <a:t>and </a:t>
            </a:r>
            <a:r>
              <a:rPr lang="en-GB" sz="4800" dirty="0">
                <a:solidFill>
                  <a:srgbClr val="FF0000"/>
                </a:solidFill>
                <a:latin typeface="Open Sans"/>
              </a:rPr>
              <a:t>organizations</a:t>
            </a:r>
            <a:r>
              <a:rPr lang="en-GB" sz="4800" dirty="0">
                <a:latin typeface="Open Sans"/>
              </a:rPr>
              <a:t> under the United Nations umbrella.</a:t>
            </a:r>
          </a:p>
          <a:p>
            <a:pPr lvl="0" algn="just">
              <a:buNone/>
            </a:pPr>
            <a:endParaRPr lang="en-GB" sz="4800" dirty="0">
              <a:latin typeface="Open Sans"/>
            </a:endParaRPr>
          </a:p>
          <a:p>
            <a:pPr lvl="0" algn="just">
              <a:buNone/>
            </a:pPr>
            <a:endParaRPr lang="en-GB" sz="4800" dirty="0">
              <a:latin typeface="Open Sans"/>
            </a:endParaRPr>
          </a:p>
          <a:p>
            <a:pPr lvl="0" algn="just">
              <a:buNone/>
            </a:pPr>
            <a:r>
              <a:rPr lang="en-GB" sz="4800" dirty="0">
                <a:latin typeface="Open Sans"/>
              </a:rPr>
              <a:t>INSARAG deals with urban search and rescue (USAR) related issues, aiming to </a:t>
            </a:r>
            <a:r>
              <a:rPr lang="en-GB" sz="4800" dirty="0">
                <a:solidFill>
                  <a:schemeClr val="tx1"/>
                </a:solidFill>
                <a:latin typeface="Open Sans"/>
              </a:rPr>
              <a:t>establish minimum </a:t>
            </a:r>
            <a:r>
              <a:rPr lang="en-GB" sz="4800" dirty="0">
                <a:solidFill>
                  <a:srgbClr val="FF0000"/>
                </a:solidFill>
                <a:latin typeface="Open Sans"/>
              </a:rPr>
              <a:t>international standards for USAR teams </a:t>
            </a:r>
            <a:r>
              <a:rPr lang="en-GB" sz="4800" dirty="0">
                <a:latin typeface="Open Sans"/>
              </a:rPr>
              <a:t>in earthquake response</a:t>
            </a:r>
            <a:endParaRPr lang="en-GB" sz="4800" b="1" dirty="0">
              <a:solidFill>
                <a:srgbClr val="0066FF"/>
              </a:solidFill>
              <a:latin typeface="Open Sans"/>
            </a:endParaRPr>
          </a:p>
        </p:txBody>
      </p:sp>
      <p:sp>
        <p:nvSpPr>
          <p:cNvPr id="8" name="ZoneTexte 4"/>
          <p:cNvSpPr txBox="1"/>
          <p:nvPr/>
        </p:nvSpPr>
        <p:spPr>
          <a:xfrm>
            <a:off x="3962400" y="2989195"/>
            <a:ext cx="16992599" cy="1354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243828" tIns="121914" rIns="243828" bIns="121914" rtlCol="0">
            <a:spAutoFit/>
          </a:bodyPr>
          <a:lstStyle/>
          <a:p>
            <a:pPr>
              <a:buNone/>
            </a:pPr>
            <a:r>
              <a:rPr lang="en-GB" b="1" dirty="0">
                <a:latin typeface="Open Sans"/>
              </a:rPr>
              <a:t>UN Resolution 46/182 from 19th Dec 1991</a:t>
            </a:r>
          </a:p>
          <a:p>
            <a:pPr>
              <a:buNone/>
            </a:pPr>
            <a:r>
              <a:rPr lang="en-GB" b="1" dirty="0">
                <a:latin typeface="Open Sans"/>
              </a:rPr>
              <a:t>	</a:t>
            </a:r>
          </a:p>
        </p:txBody>
      </p:sp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>
          <a:xfrm>
            <a:off x="5176429" y="642575"/>
            <a:ext cx="13411200" cy="1415760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243828" tIns="121914" rIns="243828" bIns="121914">
            <a:spAutoFit/>
          </a:bodyPr>
          <a:lstStyle/>
          <a:p>
            <a:pPr algn="ctr">
              <a:buNone/>
            </a:pPr>
            <a:r>
              <a:rPr lang="de-DE" sz="7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INSARAG REGIONAL GROUPS</a:t>
            </a:r>
          </a:p>
        </p:txBody>
      </p:sp>
      <p:pic>
        <p:nvPicPr>
          <p:cNvPr id="5" name="Picture 2" descr="_Pic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08" y="3218912"/>
            <a:ext cx="19135243" cy="973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5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 txBox="1"/>
          <p:nvPr/>
        </p:nvSpPr>
        <p:spPr>
          <a:xfrm>
            <a:off x="2235200" y="355601"/>
            <a:ext cx="19913600" cy="9848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43828" tIns="121914" rIns="243828" bIns="121914" rtlCol="0">
            <a:spAutoFit/>
          </a:bodyPr>
          <a:lstStyle/>
          <a:p>
            <a:pPr algn="ctr">
              <a:buNone/>
            </a:pPr>
            <a:r>
              <a:rPr lang="en-US" sz="4800" b="1" dirty="0">
                <a:solidFill>
                  <a:srgbClr val="002060"/>
                </a:solidFill>
                <a:latin typeface="Open Sans"/>
              </a:rPr>
              <a:t>UNDAC   =  United Nations Disaster Assessment and Coordination </a:t>
            </a:r>
            <a:endParaRPr lang="de-DE" sz="4800" b="1" dirty="0">
              <a:solidFill>
                <a:srgbClr val="002060"/>
              </a:solidFill>
              <a:latin typeface="Open Sans"/>
            </a:endParaRPr>
          </a:p>
        </p:txBody>
      </p:sp>
      <p:pic>
        <p:nvPicPr>
          <p:cNvPr id="5" name="Picture 2" descr="http://profile.ak.fbcdn.net/hprofile-ak-snc4/50253_122847921059812_541545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917">
            <a:off x="1553386" y="4417341"/>
            <a:ext cx="6934136" cy="5649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6"/>
          <p:cNvSpPr/>
          <p:nvPr/>
        </p:nvSpPr>
        <p:spPr>
          <a:xfrm>
            <a:off x="10363200" y="2743200"/>
            <a:ext cx="8367972" cy="984873"/>
          </a:xfrm>
          <a:prstGeom prst="rect">
            <a:avLst/>
          </a:prstGeom>
        </p:spPr>
        <p:txBody>
          <a:bodyPr wrap="none" lIns="243828" tIns="121914" rIns="243828" bIns="121914">
            <a:spAutoFit/>
          </a:bodyPr>
          <a:lstStyle/>
          <a:p>
            <a:pPr>
              <a:buNone/>
            </a:pPr>
            <a:r>
              <a:rPr lang="en-US" sz="4800" dirty="0">
                <a:latin typeface="Open Sans"/>
              </a:rPr>
              <a:t>UNDAC was created in 1993</a:t>
            </a:r>
            <a:endParaRPr lang="de-DE" sz="4800" dirty="0">
              <a:latin typeface="Open Sans"/>
            </a:endParaRPr>
          </a:p>
        </p:txBody>
      </p:sp>
      <p:sp>
        <p:nvSpPr>
          <p:cNvPr id="9" name="Rechteck 7"/>
          <p:cNvSpPr/>
          <p:nvPr/>
        </p:nvSpPr>
        <p:spPr>
          <a:xfrm>
            <a:off x="10363200" y="4800600"/>
            <a:ext cx="13472117" cy="3200864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en-US" sz="4800" dirty="0">
                <a:latin typeface="Open Sans"/>
              </a:rPr>
              <a:t>It is designed to help the United Nations and governments of disaster-affected countries during the first phase of a sudden-onset emergency</a:t>
            </a:r>
            <a:endParaRPr lang="de-DE" sz="4800" dirty="0">
              <a:latin typeface="Open Sans"/>
            </a:endParaRPr>
          </a:p>
        </p:txBody>
      </p:sp>
      <p:sp>
        <p:nvSpPr>
          <p:cNvPr id="10" name="Rechteck 8"/>
          <p:cNvSpPr/>
          <p:nvPr/>
        </p:nvSpPr>
        <p:spPr>
          <a:xfrm>
            <a:off x="10287000" y="8763000"/>
            <a:ext cx="13408781" cy="2462200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 algn="just">
              <a:buNone/>
            </a:pPr>
            <a:r>
              <a:rPr lang="en-US" sz="4800" dirty="0">
                <a:latin typeface="Open Sans"/>
              </a:rPr>
              <a:t>UNDAC also </a:t>
            </a:r>
            <a:r>
              <a:rPr lang="en-US" sz="4800" dirty="0">
                <a:solidFill>
                  <a:srgbClr val="C00000"/>
                </a:solidFill>
                <a:latin typeface="Open Sans"/>
              </a:rPr>
              <a:t>assists in the coordination </a:t>
            </a:r>
            <a:r>
              <a:rPr lang="en-US" sz="4800" dirty="0">
                <a:latin typeface="Open Sans"/>
              </a:rPr>
              <a:t>of incoming international relief at national level and/or at the site of the emergency.</a:t>
            </a:r>
            <a:endParaRPr lang="de-DE" sz="4800" dirty="0">
              <a:latin typeface="Open Sans"/>
            </a:endParaRPr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/>
        </p:nvSpPr>
        <p:spPr>
          <a:xfrm>
            <a:off x="10101944" y="3048000"/>
            <a:ext cx="14282056" cy="1723537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en-US" sz="4800" dirty="0">
                <a:latin typeface="Open Sans"/>
              </a:rPr>
              <a:t>UNDAC teams can deploy at short notice (12-48 hours) anywhere in the world. </a:t>
            </a:r>
            <a:endParaRPr lang="de-DE" sz="4800" dirty="0">
              <a:latin typeface="Open Sans"/>
            </a:endParaRPr>
          </a:p>
        </p:txBody>
      </p:sp>
      <p:sp>
        <p:nvSpPr>
          <p:cNvPr id="5" name="Rechteck 7"/>
          <p:cNvSpPr/>
          <p:nvPr/>
        </p:nvSpPr>
        <p:spPr>
          <a:xfrm>
            <a:off x="10134600" y="5410200"/>
            <a:ext cx="13300363" cy="1723537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en-US" sz="4800" dirty="0">
                <a:latin typeface="Open Sans"/>
              </a:rPr>
              <a:t>They are provided </a:t>
            </a:r>
            <a:r>
              <a:rPr lang="en-US" sz="4800" dirty="0">
                <a:solidFill>
                  <a:srgbClr val="C00000"/>
                </a:solidFill>
                <a:latin typeface="Open Sans"/>
              </a:rPr>
              <a:t>free of charge </a:t>
            </a:r>
            <a:r>
              <a:rPr lang="en-US" sz="4800" dirty="0">
                <a:latin typeface="Open Sans"/>
              </a:rPr>
              <a:t>to the disaster-affected country, </a:t>
            </a:r>
          </a:p>
        </p:txBody>
      </p:sp>
      <p:sp>
        <p:nvSpPr>
          <p:cNvPr id="6" name="Rechteck 8"/>
          <p:cNvSpPr/>
          <p:nvPr/>
        </p:nvSpPr>
        <p:spPr>
          <a:xfrm>
            <a:off x="9982200" y="8305800"/>
            <a:ext cx="13617035" cy="2462200"/>
          </a:xfrm>
          <a:prstGeom prst="rect">
            <a:avLst/>
          </a:prstGeom>
        </p:spPr>
        <p:txBody>
          <a:bodyPr wrap="square" lIns="243828" tIns="121914" rIns="243828" bIns="121914">
            <a:spAutoFit/>
          </a:bodyPr>
          <a:lstStyle/>
          <a:p>
            <a:pPr>
              <a:buNone/>
            </a:pPr>
            <a:r>
              <a:rPr lang="en-US" sz="4800" dirty="0">
                <a:latin typeface="Open Sans"/>
              </a:rPr>
              <a:t>They are </a:t>
            </a:r>
            <a:r>
              <a:rPr lang="en-US" sz="4800" dirty="0">
                <a:solidFill>
                  <a:srgbClr val="C00000"/>
                </a:solidFill>
                <a:latin typeface="Open Sans"/>
              </a:rPr>
              <a:t>deployed upon the request </a:t>
            </a:r>
            <a:r>
              <a:rPr lang="en-US" sz="4800" dirty="0">
                <a:latin typeface="Open Sans"/>
              </a:rPr>
              <a:t>of the United Nations Resident or Humanitarian Coordinator and/or the affected Government.</a:t>
            </a:r>
          </a:p>
        </p:txBody>
      </p:sp>
      <p:pic>
        <p:nvPicPr>
          <p:cNvPr id="8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724400"/>
            <a:ext cx="6095136" cy="388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" y="1914824"/>
            <a:ext cx="8005117" cy="4502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hteck 5"/>
          <p:cNvSpPr/>
          <p:nvPr/>
        </p:nvSpPr>
        <p:spPr>
          <a:xfrm>
            <a:off x="9677400" y="5105400"/>
            <a:ext cx="13836072" cy="52321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43828" tIns="121914" rIns="243828" bIns="121914">
            <a:spAutoFit/>
          </a:bodyPr>
          <a:lstStyle/>
          <a:p>
            <a:pPr algn="just">
              <a:buNone/>
            </a:pPr>
            <a:r>
              <a:rPr lang="en-US" sz="5400" dirty="0">
                <a:latin typeface="Open Sans"/>
              </a:rPr>
              <a:t>Specifically in response to earthquakes, UNDAC teams set up and manage the </a:t>
            </a:r>
            <a:r>
              <a:rPr lang="en-US" sz="5400" dirty="0">
                <a:latin typeface="Open Sans"/>
                <a:hlinkClick r:id="rId3" action="ppaction://hlinkfile"/>
              </a:rPr>
              <a:t>On-Site Operations Coordination Centre (OSOCC)</a:t>
            </a:r>
            <a:r>
              <a:rPr lang="en-US" sz="5400" dirty="0">
                <a:latin typeface="Open Sans"/>
              </a:rPr>
              <a:t> to help &amp; coordinate international Urban Search and Rescue (USAR) teams responding to the disaster. </a:t>
            </a:r>
            <a:endParaRPr lang="de-DE" sz="5400" dirty="0">
              <a:latin typeface="Open Sans"/>
            </a:endParaRPr>
          </a:p>
        </p:txBody>
      </p:sp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6" y="75834"/>
            <a:ext cx="2159001" cy="1189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0" y="46526"/>
            <a:ext cx="1833282" cy="13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1151</Words>
  <Application>Microsoft Office PowerPoint</Application>
  <PresentationFormat>Custom</PresentationFormat>
  <Paragraphs>233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HelveticaNeueLT Std Lt</vt:lpstr>
      <vt:lpstr>Open sans</vt:lpstr>
      <vt:lpstr>Open sans</vt:lpstr>
      <vt:lpstr>Open Sans Light</vt:lpstr>
      <vt:lpstr>Times New Roman</vt:lpstr>
      <vt:lpstr>Verdana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OCHA - UNO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ADMIN</cp:lastModifiedBy>
  <cp:revision>42</cp:revision>
  <dcterms:modified xsi:type="dcterms:W3CDTF">2026-01-01T11:29:22Z</dcterms:modified>
</cp:coreProperties>
</file>