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sldIdLst>
    <p:sldId id="598" r:id="rId2"/>
    <p:sldId id="257" r:id="rId3"/>
    <p:sldId id="324" r:id="rId4"/>
    <p:sldId id="325" r:id="rId5"/>
    <p:sldId id="258" r:id="rId6"/>
    <p:sldId id="300" r:id="rId7"/>
    <p:sldId id="301" r:id="rId8"/>
    <p:sldId id="302" r:id="rId9"/>
    <p:sldId id="303" r:id="rId10"/>
    <p:sldId id="304" r:id="rId11"/>
    <p:sldId id="305" r:id="rId12"/>
    <p:sldId id="306" r:id="rId13"/>
    <p:sldId id="307" r:id="rId14"/>
    <p:sldId id="309" r:id="rId15"/>
    <p:sldId id="310" r:id="rId16"/>
    <p:sldId id="315" r:id="rId17"/>
    <p:sldId id="318" r:id="rId18"/>
    <p:sldId id="316" r:id="rId19"/>
    <p:sldId id="320" r:id="rId20"/>
    <p:sldId id="321" r:id="rId21"/>
    <p:sldId id="319" r:id="rId22"/>
    <p:sldId id="312" r:id="rId23"/>
    <p:sldId id="313" r:id="rId24"/>
    <p:sldId id="322" r:id="rId25"/>
    <p:sldId id="289" r:id="rId26"/>
    <p:sldId id="287" r:id="rId27"/>
    <p:sldId id="323" r:id="rId28"/>
    <p:sldId id="1188" r:id="rId29"/>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96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D0323-5D49-47B0-A2F5-8008E8BB6DDF}" type="datetimeFigureOut">
              <a:rPr lang="en-IN" smtClean="0"/>
              <a:t>05-01-2026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76956-641B-491B-A4CC-0E23C5869DC6}" type="slidenum">
              <a:rPr lang="en-IN" smtClean="0"/>
              <a:t>‹#›</a:t>
            </a:fld>
            <a:endParaRPr lang="en-IN"/>
          </a:p>
        </p:txBody>
      </p:sp>
    </p:spTree>
    <p:extLst>
      <p:ext uri="{BB962C8B-B14F-4D97-AF65-F5344CB8AC3E}">
        <p14:creationId xmlns:p14="http://schemas.microsoft.com/office/powerpoint/2010/main" val="102220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C576956-641B-491B-A4CC-0E23C5869DC6}" type="slidenum">
              <a:rPr lang="en-IN" smtClean="0"/>
              <a:t>15</a:t>
            </a:fld>
            <a:endParaRPr lang="en-IN"/>
          </a:p>
        </p:txBody>
      </p:sp>
    </p:spTree>
    <p:extLst>
      <p:ext uri="{BB962C8B-B14F-4D97-AF65-F5344CB8AC3E}">
        <p14:creationId xmlns:p14="http://schemas.microsoft.com/office/powerpoint/2010/main" val="379565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BE3F11-453A-4D5C-9091-F93868B845D3}" type="datetimeFigureOut">
              <a:rPr lang="en-IN" smtClean="0"/>
              <a:pPr/>
              <a:t>05-01-2026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E3F11-453A-4D5C-9091-F93868B845D3}" type="datetimeFigureOut">
              <a:rPr lang="en-IN" smtClean="0"/>
              <a:pPr/>
              <a:t>05-01-2026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E3F11-453A-4D5C-9091-F93868B845D3}" type="datetimeFigureOut">
              <a:rPr lang="en-IN" smtClean="0"/>
              <a:pPr/>
              <a:t>05-01-2026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E3F11-453A-4D5C-9091-F93868B845D3}" type="datetimeFigureOut">
              <a:rPr lang="en-IN" smtClean="0"/>
              <a:pPr/>
              <a:t>05-01-2026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E3F11-453A-4D5C-9091-F93868B845D3}" type="datetimeFigureOut">
              <a:rPr lang="en-IN" smtClean="0"/>
              <a:pPr/>
              <a:t>05-01-2026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BE3F11-453A-4D5C-9091-F93868B845D3}" type="datetimeFigureOut">
              <a:rPr lang="en-IN" smtClean="0"/>
              <a:pPr/>
              <a:t>05-01-2026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BE3F11-453A-4D5C-9091-F93868B845D3}" type="datetimeFigureOut">
              <a:rPr lang="en-IN" smtClean="0"/>
              <a:pPr/>
              <a:t>05-01-2026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BE3F11-453A-4D5C-9091-F93868B845D3}" type="datetimeFigureOut">
              <a:rPr lang="en-IN" smtClean="0"/>
              <a:pPr/>
              <a:t>05-01-2026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E3F11-453A-4D5C-9091-F93868B845D3}" type="datetimeFigureOut">
              <a:rPr lang="en-IN" smtClean="0"/>
              <a:pPr/>
              <a:t>05-01-2026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E3F11-453A-4D5C-9091-F93868B845D3}" type="datetimeFigureOut">
              <a:rPr lang="en-IN" smtClean="0"/>
              <a:pPr/>
              <a:t>05-01-2026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E3F11-453A-4D5C-9091-F93868B845D3}" type="datetimeFigureOut">
              <a:rPr lang="en-IN" smtClean="0"/>
              <a:pPr/>
              <a:t>05-01-2026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1BE3F11-453A-4D5C-9091-F93868B845D3}" type="datetimeFigureOut">
              <a:rPr lang="en-IN" smtClean="0"/>
              <a:pPr/>
              <a:t>05-01-2026</a:t>
            </a:fld>
            <a:endParaRPr lang="en-I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BAC83E-C33A-4A4C-B946-899412133CB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gif"/><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49E984-7B31-E4A9-BE54-183EBE6F3D74}"/>
              </a:ext>
            </a:extLst>
          </p:cNvPr>
          <p:cNvSpPr txBox="1"/>
          <p:nvPr/>
        </p:nvSpPr>
        <p:spPr>
          <a:xfrm>
            <a:off x="55419" y="2435476"/>
            <a:ext cx="8984672" cy="1084912"/>
          </a:xfrm>
          <a:prstGeom prst="rect">
            <a:avLst/>
          </a:prstGeom>
          <a:solidFill>
            <a:srgbClr val="FFC000"/>
          </a:solidFill>
        </p:spPr>
        <p:txBody>
          <a:bodyPr wrap="square" lIns="68580" tIns="34290" rIns="68580" bIns="34290">
            <a:spAutoFit/>
          </a:bodyPr>
          <a:lstStyle/>
          <a:p>
            <a:pPr algn="ctr"/>
            <a:r>
              <a:rPr lang="en-IN" sz="6600" b="1" dirty="0">
                <a:latin typeface="Times New Roman" panose="02020603050405020304" pitchFamily="18" charset="0"/>
                <a:cs typeface="Times New Roman" panose="02020603050405020304" pitchFamily="18" charset="0"/>
              </a:rPr>
              <a:t>SWIMMING SKILLS</a:t>
            </a:r>
          </a:p>
        </p:txBody>
      </p:sp>
      <p:pic>
        <p:nvPicPr>
          <p:cNvPr id="4" name="Picture 3" descr="WhatsApp Image 2025-07-26 at 15.59.37_2908246e.jpg"/>
          <p:cNvPicPr>
            <a:picLocks noChangeAspect="1"/>
          </p:cNvPicPr>
          <p:nvPr/>
        </p:nvPicPr>
        <p:blipFill>
          <a:blip r:embed="rId2"/>
          <a:srcRect/>
          <a:stretch>
            <a:fillRect/>
          </a:stretch>
        </p:blipFill>
        <p:spPr>
          <a:xfrm>
            <a:off x="0" y="0"/>
            <a:ext cx="1094610" cy="86100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
        <p:nvSpPr>
          <p:cNvPr id="2" name="Duties of…">
            <a:extLst>
              <a:ext uri="{FF2B5EF4-FFF2-40B4-BE49-F238E27FC236}">
                <a16:creationId xmlns:a16="http://schemas.microsoft.com/office/drawing/2014/main" id="{1B5CF8C6-E298-89D7-2B4E-30D79FAEB6EC}"/>
              </a:ext>
            </a:extLst>
          </p:cNvPr>
          <p:cNvSpPr txBox="1"/>
          <p:nvPr/>
        </p:nvSpPr>
        <p:spPr>
          <a:xfrm>
            <a:off x="6204856" y="3651870"/>
            <a:ext cx="2939143" cy="2944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b="1" dirty="0">
                <a:latin typeface="Open sans"/>
              </a:rPr>
              <a:t>Presented By:- Kamal Mehra,2IC</a:t>
            </a:r>
            <a:endParaRPr lang="en-US"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9" y="1437774"/>
            <a:ext cx="5321094" cy="2833217"/>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The arm stroke: </a:t>
            </a:r>
          </a:p>
          <a:p>
            <a:pPr algn="just"/>
            <a:r>
              <a:rPr lang="en-US" sz="2000" dirty="0">
                <a:latin typeface="Times New Roman" panose="02020603050405020304" pitchFamily="18" charset="0"/>
                <a:cs typeface="Times New Roman" panose="02020603050405020304" pitchFamily="18" charset="0"/>
              </a:rPr>
              <a:t>Move the arms in an alternating, windmill pattern as they rotate and pass your face.</a:t>
            </a:r>
          </a:p>
          <a:p>
            <a:pPr algn="just"/>
            <a:r>
              <a:rPr lang="en-US" sz="2000" dirty="0">
                <a:latin typeface="Times New Roman" panose="02020603050405020304" pitchFamily="18" charset="0"/>
                <a:cs typeface="Times New Roman" panose="02020603050405020304" pitchFamily="18" charset="0"/>
              </a:rPr>
              <a:t>Cup the hands, and the thumb leaves the water first.</a:t>
            </a:r>
          </a:p>
          <a:p>
            <a:pPr algn="just"/>
            <a:r>
              <a:rPr lang="en-US" sz="2000" dirty="0">
                <a:latin typeface="Times New Roman" panose="02020603050405020304" pitchFamily="18" charset="0"/>
                <a:cs typeface="Times New Roman" panose="02020603050405020304" pitchFamily="18" charset="0"/>
              </a:rPr>
              <a:t>Move the hands in an "s" pattern when they are pushing the water. </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572" y="1170705"/>
            <a:ext cx="2592888" cy="308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808AE96A-C04A-360A-F85B-983D2DC1C2F5}"/>
              </a:ext>
            </a:extLst>
          </p:cNvPr>
          <p:cNvSpPr txBox="1">
            <a:spLocks noGrp="1" noChangeArrowheads="1"/>
          </p:cNvSpPr>
          <p:nvPr>
            <p:ph type="title"/>
          </p:nvPr>
        </p:nvSpPr>
        <p:spPr>
          <a:xfrm>
            <a:off x="1094610" y="8598"/>
            <a:ext cx="7149390" cy="77899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700" dirty="0" err="1">
                <a:latin typeface="Times New Roman" panose="02020603050405020304" pitchFamily="18" charset="0"/>
                <a:cs typeface="Times New Roman" panose="02020603050405020304" pitchFamily="18" charset="0"/>
              </a:rPr>
              <a:t>Cont</a:t>
            </a:r>
            <a:r>
              <a:rPr lang="en-GB" altLang="en-US" sz="2700" dirty="0">
                <a:latin typeface="Times New Roman" panose="02020603050405020304" pitchFamily="18" charset="0"/>
                <a:cs typeface="Times New Roman" panose="02020603050405020304" pitchFamily="18" charset="0"/>
              </a:rPr>
              <a:t>…</a:t>
            </a:r>
            <a:endParaRPr lang="en-IN" altLang="en-US"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640827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35" y="1378527"/>
            <a:ext cx="5210036" cy="2733647"/>
          </a:xfrm>
        </p:spPr>
        <p:txBody>
          <a:bodyPr>
            <a:normAutofit/>
          </a:bodyPr>
          <a:lstStyle/>
          <a:p>
            <a:pPr marL="0" indent="0">
              <a:lnSpc>
                <a:spcPct val="150000"/>
              </a:lnSpc>
              <a:buNone/>
            </a:pPr>
            <a:r>
              <a:rPr lang="en-US" sz="2000" b="1" dirty="0">
                <a:latin typeface="Times New Roman" panose="02020603050405020304" pitchFamily="18" charset="0"/>
                <a:cs typeface="Times New Roman" panose="02020603050405020304" pitchFamily="18" charset="0"/>
              </a:rPr>
              <a:t>Breathing: </a:t>
            </a:r>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000" dirty="0">
                <a:latin typeface="Times New Roman" panose="02020603050405020304" pitchFamily="18" charset="0"/>
                <a:cs typeface="Times New Roman" panose="02020603050405020304" pitchFamily="18" charset="0"/>
              </a:rPr>
              <a:t>Keep your head back and eyes toward the ceiling.</a:t>
            </a:r>
          </a:p>
          <a:p>
            <a:pPr algn="just">
              <a:lnSpc>
                <a:spcPct val="150000"/>
              </a:lnSpc>
            </a:pPr>
            <a:r>
              <a:rPr lang="en-US" sz="2000" dirty="0">
                <a:latin typeface="Times New Roman" panose="02020603050405020304" pitchFamily="18" charset="0"/>
                <a:cs typeface="Times New Roman" panose="02020603050405020304" pitchFamily="18" charset="0"/>
              </a:rPr>
              <a:t>You can find your own breathing pattern with the backstroke .</a:t>
            </a:r>
          </a:p>
        </p:txBody>
      </p:sp>
      <p:sp>
        <p:nvSpPr>
          <p:cNvPr id="2" name="Title 1">
            <a:extLst>
              <a:ext uri="{FF2B5EF4-FFF2-40B4-BE49-F238E27FC236}">
                <a16:creationId xmlns:a16="http://schemas.microsoft.com/office/drawing/2014/main" id="{0C217E8D-F92F-A946-2344-36EC95F2786C}"/>
              </a:ext>
            </a:extLst>
          </p:cNvPr>
          <p:cNvSpPr txBox="1">
            <a:spLocks noGrp="1" noChangeArrowheads="1"/>
          </p:cNvSpPr>
          <p:nvPr>
            <p:ph type="title"/>
          </p:nvPr>
        </p:nvSpPr>
        <p:spPr>
          <a:xfrm>
            <a:off x="1094609" y="40456"/>
            <a:ext cx="7134991" cy="720436"/>
          </a:xfrm>
          <a:prstGeom prst="rect">
            <a:avLst/>
          </a:prstGeom>
          <a:solidFill>
            <a:srgbClr val="FFC00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dirty="0" err="1">
                <a:latin typeface="Times New Roman" panose="02020603050405020304" pitchFamily="18" charset="0"/>
                <a:cs typeface="Times New Roman" panose="02020603050405020304" pitchFamily="18" charset="0"/>
              </a:rPr>
              <a:t>Cont</a:t>
            </a:r>
            <a:r>
              <a:rPr lang="en-GB" altLang="en-US" dirty="0">
                <a:latin typeface="Times New Roman" panose="02020603050405020304" pitchFamily="18" charset="0"/>
                <a:cs typeface="Times New Roman" panose="02020603050405020304" pitchFamily="18" charset="0"/>
              </a:rPr>
              <a:t>….</a:t>
            </a:r>
            <a:endParaRPr lang="en-IN" altLang="en-US" dirty="0">
              <a:latin typeface="Times New Roman" panose="02020603050405020304" pitchFamily="18" charset="0"/>
              <a:cs typeface="Times New Roman" panose="02020603050405020304" pitchFamily="18" charset="0"/>
            </a:endParaRPr>
          </a:p>
        </p:txBody>
      </p:sp>
      <p:pic>
        <p:nvPicPr>
          <p:cNvPr id="5122" name="Picture 2" descr="Muscle Activation in the Four Strokes : r/Swimming">
            <a:extLst>
              <a:ext uri="{FF2B5EF4-FFF2-40B4-BE49-F238E27FC236}">
                <a16:creationId xmlns:a16="http://schemas.microsoft.com/office/drawing/2014/main" id="{ADE351A8-7D6B-6106-E4FD-447AA36A7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568" y="2799862"/>
            <a:ext cx="3833097" cy="2149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136895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4694" y="468083"/>
            <a:ext cx="6683765" cy="537131"/>
          </a:xfrm>
        </p:spPr>
        <p:txBody>
          <a:bodyPr>
            <a:normAutofit fontScale="90000"/>
          </a:bodyPr>
          <a:lstStyle/>
          <a:p>
            <a:pPr algn="ctr"/>
            <a:r>
              <a:rPr lang="en-US" b="1" dirty="0">
                <a:solidFill>
                  <a:srgbClr val="FF0000"/>
                </a:solidFill>
              </a:rPr>
              <a:t> </a:t>
            </a:r>
            <a:br>
              <a:rPr lang="en-US" dirty="0"/>
            </a:br>
            <a:endParaRPr lang="en-US" dirty="0"/>
          </a:p>
        </p:txBody>
      </p:sp>
      <p:sp>
        <p:nvSpPr>
          <p:cNvPr id="5" name="Content Placeholder 4"/>
          <p:cNvSpPr>
            <a:spLocks noGrp="1"/>
          </p:cNvSpPr>
          <p:nvPr>
            <p:ph sz="half" idx="1"/>
          </p:nvPr>
        </p:nvSpPr>
        <p:spPr>
          <a:xfrm>
            <a:off x="277091" y="1447799"/>
            <a:ext cx="4900217" cy="2209801"/>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The leg kick</a:t>
            </a:r>
          </a:p>
          <a:p>
            <a:pPr marL="0" indent="0">
              <a:buNone/>
            </a:pPr>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Bring the knees to chest.</a:t>
            </a:r>
          </a:p>
          <a:p>
            <a:r>
              <a:rPr lang="en-US" sz="2000" dirty="0">
                <a:latin typeface="Times New Roman" panose="02020603050405020304" pitchFamily="18" charset="0"/>
                <a:cs typeface="Times New Roman" panose="02020603050405020304" pitchFamily="18" charset="0"/>
              </a:rPr>
              <a:t> Thrust the legs backward and straight.</a:t>
            </a:r>
          </a:p>
          <a:p>
            <a:r>
              <a:rPr lang="en-US" sz="2000" dirty="0">
                <a:latin typeface="Times New Roman" panose="02020603050405020304" pitchFamily="18" charset="0"/>
                <a:cs typeface="Times New Roman" panose="02020603050405020304" pitchFamily="18" charset="0"/>
              </a:rPr>
              <a:t> Snap the legs together to push the water and propel you forward (frog kick</a:t>
            </a:r>
            <a:r>
              <a:rPr lang="en-US" sz="2000" dirty="0">
                <a:latin typeface="+mj-lt"/>
              </a:rPr>
              <a:t>). </a:t>
            </a:r>
          </a:p>
          <a:p>
            <a:endParaRPr lang="en-US" dirty="0"/>
          </a:p>
        </p:txBody>
      </p:sp>
      <p:sp>
        <p:nvSpPr>
          <p:cNvPr id="3" name="Title 1">
            <a:extLst>
              <a:ext uri="{FF2B5EF4-FFF2-40B4-BE49-F238E27FC236}">
                <a16:creationId xmlns:a16="http://schemas.microsoft.com/office/drawing/2014/main" id="{338A63E8-9B2B-73DF-1D84-B7D1D7EA5106}"/>
              </a:ext>
            </a:extLst>
          </p:cNvPr>
          <p:cNvSpPr txBox="1">
            <a:spLocks noChangeArrowheads="1"/>
          </p:cNvSpPr>
          <p:nvPr/>
        </p:nvSpPr>
        <p:spPr>
          <a:xfrm>
            <a:off x="117764" y="21226"/>
            <a:ext cx="8894618" cy="85725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b="1" dirty="0">
                <a:latin typeface="Times New Roman" panose="02020603050405020304" pitchFamily="18" charset="0"/>
                <a:cs typeface="Times New Roman" panose="02020603050405020304" pitchFamily="18" charset="0"/>
              </a:rPr>
              <a:t>BREAST STROKE</a:t>
            </a:r>
            <a:endParaRPr lang="en-IN" altLang="en-US" sz="7200" b="1" dirty="0">
              <a:latin typeface="Times New Roman" panose="02020603050405020304" pitchFamily="18" charset="0"/>
              <a:cs typeface="Times New Roman" panose="02020603050405020304" pitchFamily="18" charset="0"/>
            </a:endParaRPr>
          </a:p>
        </p:txBody>
      </p:sp>
      <p:pic>
        <p:nvPicPr>
          <p:cNvPr id="6146" name="Picture 2" descr="Breaststroke Kick: Improve With the Right Technique and Tools">
            <a:extLst>
              <a:ext uri="{FF2B5EF4-FFF2-40B4-BE49-F238E27FC236}">
                <a16:creationId xmlns:a16="http://schemas.microsoft.com/office/drawing/2014/main" id="{DBBAE580-403E-0E54-7E07-8BC7715B4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849" y="1722149"/>
            <a:ext cx="3827059" cy="24610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hatsApp Image 2025-07-26 at 15.59.37_2908246e.jpg"/>
          <p:cNvPicPr>
            <a:picLocks noChangeAspect="1"/>
          </p:cNvPicPr>
          <p:nvPr/>
        </p:nvPicPr>
        <p:blipFill>
          <a:blip r:embed="rId3"/>
          <a:srcRect/>
          <a:stretch>
            <a:fillRect/>
          </a:stretch>
        </p:blipFill>
        <p:spPr>
          <a:xfrm>
            <a:off x="0" y="0"/>
            <a:ext cx="1094610" cy="878476"/>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73929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982" y="1219200"/>
            <a:ext cx="5401851" cy="2895600"/>
          </a:xfrm>
        </p:spPr>
        <p:txBody>
          <a:bodyPr>
            <a:normAutofit fontScale="92500" lnSpcReduction="10000"/>
          </a:bodyPr>
          <a:lstStyle/>
          <a:p>
            <a:pPr marL="0" indent="0">
              <a:buNone/>
            </a:pPr>
            <a:r>
              <a:rPr lang="en-US" sz="2000" b="1" dirty="0">
                <a:latin typeface="Times New Roman" panose="02020603050405020304" pitchFamily="18" charset="0"/>
                <a:cs typeface="Times New Roman" panose="02020603050405020304" pitchFamily="18" charset="0"/>
              </a:rPr>
              <a:t>The arm stroke</a:t>
            </a:r>
          </a:p>
          <a:p>
            <a:pPr algn="just"/>
            <a:r>
              <a:rPr lang="en-US" sz="2000" dirty="0">
                <a:latin typeface="Times New Roman" panose="02020603050405020304" pitchFamily="18" charset="0"/>
                <a:cs typeface="Times New Roman" panose="02020603050405020304" pitchFamily="18" charset="0"/>
              </a:rPr>
              <a:t>Start with the arms overhead.</a:t>
            </a:r>
          </a:p>
          <a:p>
            <a:pPr algn="just"/>
            <a:r>
              <a:rPr lang="en-US" sz="2000" dirty="0">
                <a:latin typeface="Times New Roman" panose="02020603050405020304" pitchFamily="18" charset="0"/>
                <a:cs typeface="Times New Roman" panose="02020603050405020304" pitchFamily="18" charset="0"/>
              </a:rPr>
              <a:t>Pull on the water, and bring arms toward the chest.</a:t>
            </a:r>
          </a:p>
          <a:p>
            <a:pPr algn="just"/>
            <a:r>
              <a:rPr lang="en-US" sz="2000" dirty="0">
                <a:latin typeface="Times New Roman" panose="02020603050405020304" pitchFamily="18" charset="0"/>
                <a:cs typeface="Times New Roman" panose="02020603050405020304" pitchFamily="18" charset="0"/>
              </a:rPr>
              <a:t>Keep the hands cupped.</a:t>
            </a:r>
          </a:p>
          <a:p>
            <a:pPr algn="just"/>
            <a:r>
              <a:rPr lang="en-US" sz="2000" dirty="0">
                <a:latin typeface="Times New Roman" panose="02020603050405020304" pitchFamily="18" charset="0"/>
                <a:cs typeface="Times New Roman" panose="02020603050405020304" pitchFamily="18" charset="0"/>
              </a:rPr>
              <a:t>Return arms to starting position.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Breathing: </a:t>
            </a:r>
          </a:p>
          <a:p>
            <a:r>
              <a:rPr lang="en-US" sz="2000" dirty="0">
                <a:latin typeface="Times New Roman" panose="02020603050405020304" pitchFamily="18" charset="0"/>
                <a:cs typeface="Times New Roman" panose="02020603050405020304" pitchFamily="18" charset="0"/>
              </a:rPr>
              <a:t>Breathe every time you stroke with your arms</a:t>
            </a:r>
            <a:r>
              <a:rPr lang="en-US" sz="2000" dirty="0"/>
              <a:t>.</a:t>
            </a:r>
          </a:p>
          <a:p>
            <a:pPr marL="0" indent="0" algn="just">
              <a:buNone/>
            </a:pPr>
            <a:endParaRPr lang="en-US" sz="2000" dirty="0">
              <a:latin typeface="+mj-lt"/>
            </a:endParaRPr>
          </a:p>
          <a:p>
            <a:endParaRPr lang="en-US" dirty="0"/>
          </a:p>
        </p:txBody>
      </p:sp>
      <p:pic>
        <p:nvPicPr>
          <p:cNvPr id="819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908675" y="1122218"/>
            <a:ext cx="3235325" cy="207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1135111-CEC9-DF53-AE8A-808922A4F761}"/>
              </a:ext>
            </a:extLst>
          </p:cNvPr>
          <p:cNvSpPr txBox="1">
            <a:spLocks noGrp="1" noChangeArrowheads="1"/>
          </p:cNvSpPr>
          <p:nvPr>
            <p:ph type="title"/>
          </p:nvPr>
        </p:nvSpPr>
        <p:spPr>
          <a:xfrm>
            <a:off x="1094610" y="73419"/>
            <a:ext cx="7674740" cy="787586"/>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dirty="0" err="1">
                <a:latin typeface="Times New Roman" panose="02020603050405020304" pitchFamily="18" charset="0"/>
                <a:cs typeface="Times New Roman" panose="02020603050405020304" pitchFamily="18" charset="0"/>
              </a:rPr>
              <a:t>Cont</a:t>
            </a:r>
            <a:r>
              <a:rPr lang="en-GB" altLang="en-US" dirty="0">
                <a:latin typeface="Times New Roman" panose="02020603050405020304" pitchFamily="18" charset="0"/>
                <a:cs typeface="Times New Roman" panose="02020603050405020304" pitchFamily="18" charset="0"/>
              </a:rPr>
              <a:t>….</a:t>
            </a:r>
            <a:endParaRPr lang="en-IN" altLang="en-US" dirty="0">
              <a:latin typeface="Times New Roman" panose="02020603050405020304" pitchFamily="18" charset="0"/>
              <a:cs typeface="Times New Roman" panose="02020603050405020304" pitchFamily="18" charset="0"/>
            </a:endParaRPr>
          </a:p>
        </p:txBody>
      </p:sp>
      <p:pic>
        <p:nvPicPr>
          <p:cNvPr id="7170" name="Picture 2" descr="Breast Stroke Gif GIFs | Tenor">
            <a:extLst>
              <a:ext uri="{FF2B5EF4-FFF2-40B4-BE49-F238E27FC236}">
                <a16:creationId xmlns:a16="http://schemas.microsoft.com/office/drawing/2014/main" id="{441F7E17-138C-F060-BF2A-492CE800A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850" y="3311236"/>
            <a:ext cx="2804550" cy="1466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hatsApp Image 2025-07-26 at 15.59.37_2908246e.jpg"/>
          <p:cNvPicPr>
            <a:picLocks noChangeAspect="1"/>
          </p:cNvPicPr>
          <p:nvPr/>
        </p:nvPicPr>
        <p:blipFill>
          <a:blip r:embed="rId4"/>
          <a:srcRect/>
          <a:stretch>
            <a:fillRect/>
          </a:stretch>
        </p:blipFill>
        <p:spPr>
          <a:xfrm>
            <a:off x="0" y="0"/>
            <a:ext cx="1094610" cy="861004"/>
          </a:xfrm>
          <a:prstGeom prst="rect">
            <a:avLst/>
          </a:prstGeom>
        </p:spPr>
      </p:pic>
      <p:pic>
        <p:nvPicPr>
          <p:cNvPr id="7" name="Picture 6" descr="WhatsApp Image 2025-07-26 at 15.59.37_22796532.jpg"/>
          <p:cNvPicPr>
            <a:picLocks noChangeAspect="1"/>
          </p:cNvPicPr>
          <p:nvPr/>
        </p:nvPicPr>
        <p:blipFill>
          <a:blip r:embed="rId5"/>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1538073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ena - butterfly">
            <a:extLst>
              <a:ext uri="{FF2B5EF4-FFF2-40B4-BE49-F238E27FC236}">
                <a16:creationId xmlns:a16="http://schemas.microsoft.com/office/drawing/2014/main" id="{E95FA95E-1EB5-EFA9-76B9-129953474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944" y="1710584"/>
            <a:ext cx="3519055" cy="21583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27126" y="468083"/>
            <a:ext cx="3926910" cy="649865"/>
          </a:xfrm>
        </p:spPr>
        <p:txBody>
          <a:bodyPr>
            <a:normAutofit fontScale="90000"/>
          </a:bodyPr>
          <a:lstStyle/>
          <a:p>
            <a:pPr algn="ctr"/>
            <a:br>
              <a:rPr lang="en-US" dirty="0"/>
            </a:br>
            <a:endParaRPr lang="en-US" dirty="0"/>
          </a:p>
        </p:txBody>
      </p:sp>
      <p:sp>
        <p:nvSpPr>
          <p:cNvPr id="3" name="Content Placeholder 2"/>
          <p:cNvSpPr>
            <a:spLocks noGrp="1"/>
          </p:cNvSpPr>
          <p:nvPr>
            <p:ph sz="half" idx="1"/>
          </p:nvPr>
        </p:nvSpPr>
        <p:spPr>
          <a:xfrm>
            <a:off x="221674" y="1146132"/>
            <a:ext cx="5264726" cy="3287285"/>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During the stroke, the legs move together in a dolphin kick, the arms move together to push the water downward and backward.</a:t>
            </a:r>
          </a:p>
          <a:p>
            <a:pPr marL="0" indent="0" algn="just">
              <a:buNone/>
            </a:pPr>
            <a:r>
              <a:rPr lang="en-US" sz="2000" b="1" dirty="0">
                <a:latin typeface="Times New Roman" panose="02020603050405020304" pitchFamily="18" charset="0"/>
                <a:cs typeface="Times New Roman" panose="02020603050405020304" pitchFamily="18" charset="0"/>
              </a:rPr>
              <a:t>The leg kick </a:t>
            </a:r>
          </a:p>
          <a:p>
            <a:pPr algn="just"/>
            <a:r>
              <a:rPr lang="en-US" sz="2000" dirty="0">
                <a:latin typeface="Times New Roman" panose="02020603050405020304" pitchFamily="18" charset="0"/>
                <a:cs typeface="Times New Roman" panose="02020603050405020304" pitchFamily="18" charset="0"/>
              </a:rPr>
              <a:t>Bend the knees slightly, and keep them together.</a:t>
            </a:r>
          </a:p>
          <a:p>
            <a:pPr algn="just"/>
            <a:r>
              <a:rPr lang="en-US" sz="2000" dirty="0">
                <a:latin typeface="Times New Roman" panose="02020603050405020304" pitchFamily="18" charset="0"/>
                <a:cs typeface="Times New Roman" panose="02020603050405020304" pitchFamily="18" charset="0"/>
              </a:rPr>
              <a:t>Make a downward thrust by straightening the knees and whipping the feet downward.</a:t>
            </a:r>
          </a:p>
          <a:p>
            <a:pPr algn="just"/>
            <a:r>
              <a:rPr lang="en-US" sz="2000" dirty="0">
                <a:latin typeface="Times New Roman" panose="02020603050405020304" pitchFamily="18" charset="0"/>
                <a:cs typeface="Times New Roman" panose="02020603050405020304" pitchFamily="18" charset="0"/>
              </a:rPr>
              <a:t>Two kicks for every arm stroke. </a:t>
            </a:r>
          </a:p>
          <a:p>
            <a:pPr marL="0" indent="0" algn="just">
              <a:buNone/>
            </a:pPr>
            <a:endParaRPr lang="en-US" sz="1700" dirty="0"/>
          </a:p>
        </p:txBody>
      </p:sp>
      <p:sp>
        <p:nvSpPr>
          <p:cNvPr id="5" name="Title 1">
            <a:extLst>
              <a:ext uri="{FF2B5EF4-FFF2-40B4-BE49-F238E27FC236}">
                <a16:creationId xmlns:a16="http://schemas.microsoft.com/office/drawing/2014/main" id="{FC5F27E3-2347-6B7E-9A7D-3B03700FD46D}"/>
              </a:ext>
            </a:extLst>
          </p:cNvPr>
          <p:cNvSpPr txBox="1">
            <a:spLocks noChangeArrowheads="1"/>
          </p:cNvSpPr>
          <p:nvPr/>
        </p:nvSpPr>
        <p:spPr>
          <a:xfrm>
            <a:off x="249382" y="61651"/>
            <a:ext cx="8894618" cy="77933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b="1" dirty="0">
                <a:latin typeface="Times New Roman" panose="02020603050405020304" pitchFamily="18" charset="0"/>
                <a:cs typeface="Times New Roman" panose="02020603050405020304" pitchFamily="18" charset="0"/>
              </a:rPr>
              <a:t>BUTTER FLY STROKE</a:t>
            </a:r>
            <a:endParaRPr lang="en-IN" altLang="en-US" sz="7200" b="1" dirty="0">
              <a:latin typeface="Times New Roman" panose="02020603050405020304" pitchFamily="18" charset="0"/>
              <a:cs typeface="Times New Roman" panose="02020603050405020304" pitchFamily="18" charset="0"/>
            </a:endParaRPr>
          </a:p>
        </p:txBody>
      </p:sp>
      <p:pic>
        <p:nvPicPr>
          <p:cNvPr id="6" name="Picture 5" descr="WhatsApp Image 2025-07-26 at 15.59.37_2908246e.jpg"/>
          <p:cNvPicPr>
            <a:picLocks noChangeAspect="1"/>
          </p:cNvPicPr>
          <p:nvPr/>
        </p:nvPicPr>
        <p:blipFill>
          <a:blip r:embed="rId3"/>
          <a:srcRect/>
          <a:stretch>
            <a:fillRect/>
          </a:stretch>
        </p:blipFill>
        <p:spPr>
          <a:xfrm>
            <a:off x="0" y="0"/>
            <a:ext cx="1094610" cy="907726"/>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173784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218" y="1149016"/>
            <a:ext cx="6065533" cy="3610020"/>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The arm stroke: </a:t>
            </a:r>
          </a:p>
          <a:p>
            <a:pPr algn="just"/>
            <a:r>
              <a:rPr lang="en-US" sz="2000" dirty="0">
                <a:latin typeface="Times New Roman" panose="02020603050405020304" pitchFamily="18" charset="0"/>
                <a:cs typeface="Times New Roman" panose="02020603050405020304" pitchFamily="18" charset="0"/>
              </a:rPr>
              <a:t>Move the arms together, and pull through the water with the hands cupped.</a:t>
            </a:r>
          </a:p>
          <a:p>
            <a:pPr algn="just"/>
            <a:r>
              <a:rPr lang="en-US" sz="2000" dirty="0">
                <a:latin typeface="Times New Roman" panose="02020603050405020304" pitchFamily="18" charset="0"/>
                <a:cs typeface="Times New Roman" panose="02020603050405020304" pitchFamily="18" charset="0"/>
              </a:rPr>
              <a:t>Face the palms outward, and press down and outward.</a:t>
            </a:r>
          </a:p>
          <a:p>
            <a:pPr algn="just"/>
            <a:r>
              <a:rPr lang="en-US" sz="2000" dirty="0">
                <a:latin typeface="Times New Roman" panose="02020603050405020304" pitchFamily="18" charset="0"/>
                <a:cs typeface="Times New Roman" panose="02020603050405020304" pitchFamily="18" charset="0"/>
              </a:rPr>
              <a:t>Swing the arms forward above the water in a sweeping motion to complete the stroke. </a:t>
            </a:r>
          </a:p>
          <a:p>
            <a:pPr algn="just"/>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Breathing: </a:t>
            </a:r>
          </a:p>
          <a:p>
            <a:r>
              <a:rPr lang="en-US" sz="2000" dirty="0">
                <a:latin typeface="Times New Roman" panose="02020603050405020304" pitchFamily="18" charset="0"/>
                <a:cs typeface="Times New Roman" panose="02020603050405020304" pitchFamily="18" charset="0"/>
              </a:rPr>
              <a:t>Breathe at the end of the arm stroke. </a:t>
            </a:r>
          </a:p>
          <a:p>
            <a:pPr algn="just"/>
            <a:endParaRPr lang="en-US" sz="2000" dirty="0">
              <a:latin typeface="Times New Roman" panose="02020603050405020304" pitchFamily="18" charset="0"/>
              <a:cs typeface="Times New Roman" panose="02020603050405020304" pitchFamily="18" charset="0"/>
            </a:endParaRPr>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785" y="1005599"/>
            <a:ext cx="2553499" cy="237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43BA50C-C03E-9D23-767B-854B9723731F}"/>
              </a:ext>
            </a:extLst>
          </p:cNvPr>
          <p:cNvSpPr txBox="1">
            <a:spLocks noChangeArrowheads="1"/>
          </p:cNvSpPr>
          <p:nvPr/>
        </p:nvSpPr>
        <p:spPr>
          <a:xfrm>
            <a:off x="1094610" y="80098"/>
            <a:ext cx="7149390" cy="781777"/>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dirty="0" err="1">
                <a:latin typeface="Times New Roman" panose="02020603050405020304" pitchFamily="18" charset="0"/>
                <a:cs typeface="Times New Roman" panose="02020603050405020304" pitchFamily="18" charset="0"/>
              </a:rPr>
              <a:t>Cont</a:t>
            </a:r>
            <a:r>
              <a:rPr lang="en-GB" altLang="en-US" dirty="0">
                <a:latin typeface="Times New Roman" panose="02020603050405020304" pitchFamily="18" charset="0"/>
                <a:cs typeface="Times New Roman" panose="02020603050405020304" pitchFamily="18" charset="0"/>
              </a:rPr>
              <a:t>….</a:t>
            </a:r>
            <a:endParaRPr lang="en-IN" altLang="en-US" dirty="0">
              <a:latin typeface="Times New Roman" panose="02020603050405020304" pitchFamily="18" charset="0"/>
              <a:cs typeface="Times New Roman" panose="02020603050405020304" pitchFamily="18" charset="0"/>
            </a:endParaRPr>
          </a:p>
        </p:txBody>
      </p:sp>
      <p:pic>
        <p:nvPicPr>
          <p:cNvPr id="9218" name="Picture 2" descr="This will help you to perfect your butterfly!">
            <a:extLst>
              <a:ext uri="{FF2B5EF4-FFF2-40B4-BE49-F238E27FC236}">
                <a16:creationId xmlns:a16="http://schemas.microsoft.com/office/drawing/2014/main" id="{AFA4E584-2F6B-24A1-0670-5F829745ABC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793356" y="3465312"/>
            <a:ext cx="2987044" cy="15630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WhatsApp Image 2025-07-26 at 15.59.37_2908246e.jpg"/>
          <p:cNvPicPr>
            <a:picLocks noChangeAspect="1"/>
          </p:cNvPicPr>
          <p:nvPr/>
        </p:nvPicPr>
        <p:blipFill>
          <a:blip r:embed="rId5"/>
          <a:srcRect/>
          <a:stretch>
            <a:fillRect/>
          </a:stretch>
        </p:blipFill>
        <p:spPr>
          <a:xfrm>
            <a:off x="0" y="0"/>
            <a:ext cx="1094610" cy="907726"/>
          </a:xfrm>
          <a:prstGeom prst="rect">
            <a:avLst/>
          </a:prstGeom>
        </p:spPr>
      </p:pic>
      <p:pic>
        <p:nvPicPr>
          <p:cNvPr id="9" name="Picture 8" descr="WhatsApp Image 2025-07-26 at 15.59.37_22796532.jpg"/>
          <p:cNvPicPr>
            <a:picLocks noChangeAspect="1"/>
          </p:cNvPicPr>
          <p:nvPr/>
        </p:nvPicPr>
        <p:blipFill>
          <a:blip r:embed="rId6"/>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377222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357745"/>
            <a:ext cx="5478050" cy="3075672"/>
          </a:xfrm>
        </p:spPr>
        <p:txBody>
          <a:bodyPr>
            <a:normAutofit/>
          </a:bodyPr>
          <a:lstStyle/>
          <a:p>
            <a:pPr marL="0" indent="0" algn="just">
              <a:buFont typeface="Arial" pitchFamily="34" charset="0"/>
              <a:buNone/>
            </a:pPr>
            <a:r>
              <a:rPr lang="en-US" sz="2400" b="1" dirty="0">
                <a:latin typeface="Times New Roman" panose="02020603050405020304" pitchFamily="18" charset="0"/>
                <a:cs typeface="Times New Roman" panose="02020603050405020304" pitchFamily="18" charset="0"/>
              </a:rPr>
              <a:t>Body Position</a:t>
            </a:r>
          </a:p>
          <a:p>
            <a:pPr algn="just"/>
            <a:r>
              <a:rPr lang="en-US" sz="2400" dirty="0">
                <a:latin typeface="Times New Roman" panose="02020603050405020304" pitchFamily="18" charset="0"/>
                <a:cs typeface="Times New Roman" panose="02020603050405020304" pitchFamily="18" charset="0"/>
              </a:rPr>
              <a:t>Float on your back, body flat and horizontal.</a:t>
            </a:r>
          </a:p>
          <a:p>
            <a:pPr algn="just"/>
            <a:r>
              <a:rPr lang="en-US" sz="2400" dirty="0">
                <a:latin typeface="Times New Roman" panose="02020603050405020304" pitchFamily="18" charset="0"/>
                <a:cs typeface="Times New Roman" panose="02020603050405020304" pitchFamily="18" charset="0"/>
              </a:rPr>
              <a:t>Keep your head relaxed, looking up, with ears in the water.</a:t>
            </a:r>
          </a:p>
          <a:p>
            <a:pPr algn="just"/>
            <a:r>
              <a:rPr lang="en-US" sz="2400" dirty="0">
                <a:latin typeface="Times New Roman" panose="02020603050405020304" pitchFamily="18" charset="0"/>
                <a:cs typeface="Times New Roman" panose="02020603050405020304" pitchFamily="18" charset="0"/>
              </a:rPr>
              <a:t>Hips up! Engage your core to keep your hips from sinking.</a:t>
            </a:r>
          </a:p>
          <a:p>
            <a:pPr marL="0" indent="0">
              <a:buNone/>
            </a:pPr>
            <a:endParaRPr lang="en-US" sz="9000" dirty="0"/>
          </a:p>
          <a:p>
            <a:endParaRPr lang="en-US" dirty="0"/>
          </a:p>
        </p:txBody>
      </p:sp>
      <p:sp>
        <p:nvSpPr>
          <p:cNvPr id="3" name="Title 1">
            <a:extLst>
              <a:ext uri="{FF2B5EF4-FFF2-40B4-BE49-F238E27FC236}">
                <a16:creationId xmlns:a16="http://schemas.microsoft.com/office/drawing/2014/main" id="{BEA35F72-752E-8ED8-FDCA-E7025A316292}"/>
              </a:ext>
            </a:extLst>
          </p:cNvPr>
          <p:cNvSpPr txBox="1">
            <a:spLocks noGrp="1" noChangeArrowheads="1"/>
          </p:cNvSpPr>
          <p:nvPr>
            <p:ph type="title"/>
          </p:nvPr>
        </p:nvSpPr>
        <p:spPr>
          <a:xfrm>
            <a:off x="1094609" y="28375"/>
            <a:ext cx="7149391" cy="79259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800" b="1" dirty="0">
                <a:latin typeface="Times New Roman" panose="02020603050405020304" pitchFamily="18" charset="0"/>
                <a:cs typeface="Times New Roman" panose="02020603050405020304" pitchFamily="18" charset="0"/>
              </a:rPr>
              <a:t>BACK STROKE WITHOUT USE OF ARMS</a:t>
            </a:r>
            <a:endParaRPr lang="en-IN" altLang="en-US" sz="4800" b="1" dirty="0">
              <a:latin typeface="Times New Roman" panose="02020603050405020304" pitchFamily="18" charset="0"/>
              <a:cs typeface="Times New Roman" panose="02020603050405020304" pitchFamily="18" charset="0"/>
            </a:endParaRPr>
          </a:p>
        </p:txBody>
      </p:sp>
      <p:pic>
        <p:nvPicPr>
          <p:cNvPr id="2050" name="Picture 2" descr="C:\Users\TRG CELL\Desktop\back stroke with.jfif"/>
          <p:cNvPicPr>
            <a:picLocks noChangeAspect="1" noChangeArrowheads="1"/>
          </p:cNvPicPr>
          <p:nvPr/>
        </p:nvPicPr>
        <p:blipFill>
          <a:blip r:embed="rId2"/>
          <a:srcRect/>
          <a:stretch>
            <a:fillRect/>
          </a:stretch>
        </p:blipFill>
        <p:spPr bwMode="auto">
          <a:xfrm>
            <a:off x="6475486" y="1856510"/>
            <a:ext cx="2599460" cy="1849582"/>
          </a:xfrm>
          <a:prstGeom prst="rect">
            <a:avLst/>
          </a:prstGeom>
          <a:noFill/>
        </p:spPr>
      </p:pic>
      <p:pic>
        <p:nvPicPr>
          <p:cNvPr id="5" name="Picture 4" descr="WhatsApp Image 2025-07-26 at 15.59.37_2908246e.jpg"/>
          <p:cNvPicPr>
            <a:picLocks noChangeAspect="1"/>
          </p:cNvPicPr>
          <p:nvPr/>
        </p:nvPicPr>
        <p:blipFill>
          <a:blip r:embed="rId3"/>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704193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77982" y="1174282"/>
            <a:ext cx="5313217" cy="3508554"/>
          </a:xfrm>
        </p:spPr>
        <p:txBody>
          <a:bodyPr>
            <a:normAutofit lnSpcReduction="10000"/>
          </a:bodyPr>
          <a:lstStyle/>
          <a:p>
            <a:pPr marL="0" indent="0">
              <a:buNone/>
            </a:pPr>
            <a:r>
              <a:rPr lang="en-US" sz="2000" b="1" dirty="0">
                <a:solidFill>
                  <a:schemeClr val="tx1"/>
                </a:solidFill>
                <a:latin typeface="Times New Roman" panose="02020603050405020304" pitchFamily="18" charset="0"/>
                <a:cs typeface="Times New Roman" panose="02020603050405020304" pitchFamily="18" charset="0"/>
              </a:rPr>
              <a:t>Leg Kick (Flutter Kick)</a:t>
            </a:r>
          </a:p>
          <a:p>
            <a:r>
              <a:rPr lang="en-US" sz="2000" dirty="0">
                <a:latin typeface="Times New Roman" panose="02020603050405020304" pitchFamily="18" charset="0"/>
                <a:cs typeface="Times New Roman" panose="02020603050405020304" pitchFamily="18" charset="0"/>
              </a:rPr>
              <a:t>Use a small, fast flutter kick from the hips (not the knees).</a:t>
            </a:r>
          </a:p>
          <a:p>
            <a:r>
              <a:rPr lang="en-US" sz="2000" dirty="0">
                <a:latin typeface="Times New Roman" panose="02020603050405020304" pitchFamily="18" charset="0"/>
                <a:cs typeface="Times New Roman" panose="02020603050405020304" pitchFamily="18" charset="0"/>
              </a:rPr>
              <a:t>Legs should be straight but loose — knees bend slightly.</a:t>
            </a:r>
          </a:p>
          <a:p>
            <a:r>
              <a:rPr lang="en-US" sz="2000" dirty="0">
                <a:latin typeface="Times New Roman" panose="02020603050405020304" pitchFamily="18" charset="0"/>
                <a:cs typeface="Times New Roman" panose="02020603050405020304" pitchFamily="18" charset="0"/>
              </a:rPr>
              <a:t>Toes pointed; don’t splash too much.</a:t>
            </a:r>
          </a:p>
          <a:p>
            <a:pPr marL="0" indent="0" algn="just">
              <a:buNone/>
            </a:pPr>
            <a:r>
              <a:rPr lang="en-US" sz="2000" b="1" dirty="0">
                <a:latin typeface="Times New Roman" panose="02020603050405020304" pitchFamily="18" charset="0"/>
                <a:cs typeface="Times New Roman" panose="02020603050405020304" pitchFamily="18" charset="0"/>
              </a:rPr>
              <a:t>Breathing</a:t>
            </a:r>
          </a:p>
          <a:p>
            <a:pPr algn="just"/>
            <a:r>
              <a:rPr lang="en-US" sz="2000" dirty="0">
                <a:latin typeface="Times New Roman" panose="02020603050405020304" pitchFamily="18" charset="0"/>
                <a:cs typeface="Times New Roman" panose="02020603050405020304" pitchFamily="18" charset="0"/>
              </a:rPr>
              <a:t>Since you're face-up, breathe naturally — keep it relaxed and steady.</a:t>
            </a:r>
          </a:p>
          <a:p>
            <a:pPr algn="just"/>
            <a:r>
              <a:rPr lang="en-US" sz="2000" dirty="0">
                <a:latin typeface="Times New Roman" panose="02020603050405020304" pitchFamily="18" charset="0"/>
                <a:cs typeface="Times New Roman" panose="02020603050405020304" pitchFamily="18" charset="0"/>
              </a:rPr>
              <a:t>Don’t hold your breath; exhale and inhale slowly.</a:t>
            </a:r>
          </a:p>
          <a:p>
            <a:endParaRPr lang="en-US" sz="2000" dirty="0"/>
          </a:p>
          <a:p>
            <a:endParaRPr lang="en-US" sz="2000" dirty="0"/>
          </a:p>
          <a:p>
            <a:endParaRPr lang="en-US" sz="2000" dirty="0"/>
          </a:p>
          <a:p>
            <a:endParaRPr lang="en-US" sz="5600" dirty="0"/>
          </a:p>
          <a:p>
            <a:endParaRPr lang="en-US" dirty="0"/>
          </a:p>
          <a:p>
            <a:endParaRPr lang="en-US" dirty="0"/>
          </a:p>
          <a:p>
            <a:endParaRPr lang="en-US" dirty="0"/>
          </a:p>
        </p:txBody>
      </p:sp>
      <p:pic>
        <p:nvPicPr>
          <p:cNvPr id="3074" name="Picture 2" descr="C:\Users\TRG CELL\Desktop\back stroke.jfif"/>
          <p:cNvPicPr>
            <a:picLocks noChangeAspect="1" noChangeArrowheads="1"/>
          </p:cNvPicPr>
          <p:nvPr/>
        </p:nvPicPr>
        <p:blipFill>
          <a:blip r:embed="rId2"/>
          <a:srcRect/>
          <a:stretch>
            <a:fillRect/>
          </a:stretch>
        </p:blipFill>
        <p:spPr bwMode="auto">
          <a:xfrm>
            <a:off x="6070382" y="1311142"/>
            <a:ext cx="2354129" cy="2311822"/>
          </a:xfrm>
          <a:prstGeom prst="rect">
            <a:avLst/>
          </a:prstGeom>
          <a:noFill/>
        </p:spPr>
      </p:pic>
      <p:sp>
        <p:nvSpPr>
          <p:cNvPr id="2" name="Title 1">
            <a:extLst>
              <a:ext uri="{FF2B5EF4-FFF2-40B4-BE49-F238E27FC236}">
                <a16:creationId xmlns:a16="http://schemas.microsoft.com/office/drawing/2014/main" id="{A8BF74D1-C5C8-A040-8858-76EA7380B6CB}"/>
              </a:ext>
            </a:extLst>
          </p:cNvPr>
          <p:cNvSpPr txBox="1">
            <a:spLocks noGrp="1" noChangeArrowheads="1"/>
          </p:cNvSpPr>
          <p:nvPr>
            <p:ph type="title"/>
          </p:nvPr>
        </p:nvSpPr>
        <p:spPr>
          <a:xfrm>
            <a:off x="1094611" y="46721"/>
            <a:ext cx="7149390" cy="73419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dirty="0">
                <a:latin typeface="Times New Roman" panose="02020603050405020304" pitchFamily="18" charset="0"/>
                <a:cs typeface="Times New Roman" panose="02020603050405020304" pitchFamily="18" charset="0"/>
              </a:rPr>
              <a:t>Cont..</a:t>
            </a:r>
            <a:endParaRPr lang="en-IN" altLang="en-US"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05097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Arm Position </a:t>
            </a:r>
          </a:p>
          <a:p>
            <a:pPr marL="0" indent="0" algn="just">
              <a:buNone/>
            </a:pPr>
            <a:endParaRPr lang="en-US" sz="2000" b="1" dirty="0">
              <a:latin typeface="Times New Roman" panose="02020603050405020304" pitchFamily="18" charset="0"/>
              <a:cs typeface="Times New Roman" panose="02020603050405020304" pitchFamily="18" charset="0"/>
            </a:endParaRPr>
          </a:p>
          <a:p>
            <a:pPr algn="just">
              <a:lnSpc>
                <a:spcPct val="150000"/>
              </a:lnSpc>
            </a:pPr>
            <a:r>
              <a:rPr lang="en-US" sz="2000" dirty="0">
                <a:latin typeface="Times New Roman" panose="02020603050405020304" pitchFamily="18" charset="0"/>
                <a:cs typeface="Times New Roman" panose="02020603050405020304" pitchFamily="18" charset="0"/>
              </a:rPr>
              <a:t>If you want to stabilize without moving your arms. </a:t>
            </a:r>
          </a:p>
          <a:p>
            <a:pPr algn="just">
              <a:lnSpc>
                <a:spcPct val="150000"/>
              </a:lnSpc>
            </a:pPr>
            <a:r>
              <a:rPr lang="en-US" sz="2000" dirty="0">
                <a:latin typeface="Times New Roman" panose="02020603050405020304" pitchFamily="18" charset="0"/>
                <a:cs typeface="Times New Roman" panose="02020603050405020304" pitchFamily="18" charset="0"/>
              </a:rPr>
              <a:t>Keep arms at your sides or straight by your thighs.</a:t>
            </a:r>
          </a:p>
          <a:p>
            <a:pPr algn="just">
              <a:lnSpc>
                <a:spcPct val="150000"/>
              </a:lnSpc>
            </a:pPr>
            <a:r>
              <a:rPr lang="en-US" sz="2000" dirty="0">
                <a:latin typeface="Times New Roman" panose="02020603050405020304" pitchFamily="18" charset="0"/>
                <a:cs typeface="Times New Roman" panose="02020603050405020304" pitchFamily="18" charset="0"/>
              </a:rPr>
              <a:t>Or try a "streamline" position (hands together above your head) if you want more glide.</a:t>
            </a:r>
          </a:p>
          <a:p>
            <a:endParaRPr lang="en-US" dirty="0"/>
          </a:p>
        </p:txBody>
      </p:sp>
      <p:sp>
        <p:nvSpPr>
          <p:cNvPr id="2" name="Title 1">
            <a:extLst>
              <a:ext uri="{FF2B5EF4-FFF2-40B4-BE49-F238E27FC236}">
                <a16:creationId xmlns:a16="http://schemas.microsoft.com/office/drawing/2014/main" id="{22E5F902-B450-17EE-397C-096E3B328CB3}"/>
              </a:ext>
            </a:extLst>
          </p:cNvPr>
          <p:cNvSpPr txBox="1">
            <a:spLocks noGrp="1" noChangeArrowheads="1"/>
          </p:cNvSpPr>
          <p:nvPr>
            <p:ph type="title"/>
          </p:nvPr>
        </p:nvSpPr>
        <p:spPr>
          <a:xfrm>
            <a:off x="1094611" y="26170"/>
            <a:ext cx="7149390" cy="781444"/>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dirty="0">
                <a:latin typeface="Times New Roman" panose="02020603050405020304" pitchFamily="18" charset="0"/>
                <a:cs typeface="Times New Roman" panose="02020603050405020304" pitchFamily="18" charset="0"/>
              </a:rPr>
              <a:t>Cont..</a:t>
            </a:r>
            <a:endParaRPr lang="en-IN" altLang="en-US"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128278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idestroke technique diagram">
            <a:extLst>
              <a:ext uri="{FF2B5EF4-FFF2-40B4-BE49-F238E27FC236}">
                <a16:creationId xmlns:a16="http://schemas.microsoft.com/office/drawing/2014/main" id="{59AC2872-3E1C-E9B4-E500-AA071137A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345" y="1557897"/>
            <a:ext cx="2969533" cy="16826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9581" y="1285715"/>
            <a:ext cx="5006037" cy="3230918"/>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Body Position</a:t>
            </a:r>
          </a:p>
          <a:p>
            <a:r>
              <a:rPr lang="en-US" sz="2000" dirty="0">
                <a:latin typeface="Times New Roman" panose="02020603050405020304" pitchFamily="18" charset="0"/>
                <a:cs typeface="Times New Roman" panose="02020603050405020304" pitchFamily="18" charset="0"/>
              </a:rPr>
              <a:t>Lie on your side in the water.</a:t>
            </a:r>
          </a:p>
          <a:p>
            <a:pPr algn="just"/>
            <a:r>
              <a:rPr lang="en-US" sz="2000" b="1" dirty="0">
                <a:latin typeface="Times New Roman" panose="02020603050405020304" pitchFamily="18" charset="0"/>
                <a:cs typeface="Times New Roman" panose="02020603050405020304" pitchFamily="18" charset="0"/>
              </a:rPr>
              <a:t>Head should be above water</a:t>
            </a:r>
            <a:r>
              <a:rPr lang="en-US" sz="2000" dirty="0">
                <a:latin typeface="Times New Roman" panose="02020603050405020304" pitchFamily="18" charset="0"/>
                <a:cs typeface="Times New Roman" panose="02020603050405020304" pitchFamily="18" charset="0"/>
              </a:rPr>
              <a:t>.</a:t>
            </a:r>
          </a:p>
          <a:p>
            <a:pPr algn="just"/>
            <a:r>
              <a:rPr lang="en-US" sz="2000" b="1" dirty="0">
                <a:latin typeface="Times New Roman" panose="02020603050405020304" pitchFamily="18" charset="0"/>
                <a:cs typeface="Times New Roman" panose="02020603050405020304" pitchFamily="18" charset="0"/>
              </a:rPr>
              <a:t>Shoulders stacked</a:t>
            </a:r>
            <a:r>
              <a:rPr lang="en-US" sz="2000" dirty="0">
                <a:latin typeface="Times New Roman" panose="02020603050405020304" pitchFamily="18" charset="0"/>
                <a:cs typeface="Times New Roman" panose="02020603050405020304" pitchFamily="18" charset="0"/>
              </a:rPr>
              <a:t>, and body straight.</a:t>
            </a:r>
          </a:p>
          <a:p>
            <a:pPr algn="just"/>
            <a:r>
              <a:rPr lang="en-US" sz="2000" dirty="0">
                <a:latin typeface="Times New Roman" panose="02020603050405020304" pitchFamily="18" charset="0"/>
                <a:cs typeface="Times New Roman" panose="02020603050405020304" pitchFamily="18" charset="0"/>
              </a:rPr>
              <a:t>Keep your </a:t>
            </a:r>
            <a:r>
              <a:rPr lang="en-US" sz="2000" b="1" dirty="0">
                <a:latin typeface="Times New Roman" panose="02020603050405020304" pitchFamily="18" charset="0"/>
                <a:cs typeface="Times New Roman" panose="02020603050405020304" pitchFamily="18" charset="0"/>
              </a:rPr>
              <a:t>lower arm along your side</a:t>
            </a:r>
            <a:r>
              <a:rPr lang="en-US" sz="2000" dirty="0">
                <a:latin typeface="Times New Roman" panose="02020603050405020304" pitchFamily="18" charset="0"/>
                <a:cs typeface="Times New Roman" panose="02020603050405020304" pitchFamily="18" charset="0"/>
              </a:rPr>
              <a:t> and the top arm either extended along your body or resting on your hip (just not stroking</a:t>
            </a:r>
            <a:r>
              <a:rPr lang="en-US" sz="2000" dirty="0"/>
              <a:t>).</a:t>
            </a:r>
          </a:p>
        </p:txBody>
      </p:sp>
      <p:sp>
        <p:nvSpPr>
          <p:cNvPr id="4" name="AutoShape 2" descr="The Side Stroke – Judy Sunde Hanawalt"/>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 name="AutoShape 4" descr="The Side Stroke – Judy Sunde Hanawalt"/>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446B40FC-C454-43D8-C5AE-495F0F5CD1BB}"/>
              </a:ext>
            </a:extLst>
          </p:cNvPr>
          <p:cNvSpPr txBox="1">
            <a:spLocks noGrp="1" noChangeArrowheads="1"/>
          </p:cNvSpPr>
          <p:nvPr>
            <p:ph type="title"/>
          </p:nvPr>
        </p:nvSpPr>
        <p:spPr>
          <a:xfrm>
            <a:off x="1094610" y="34329"/>
            <a:ext cx="7149390" cy="734797"/>
          </a:xfrm>
          <a:prstGeom prst="rect">
            <a:avLst/>
          </a:prstGeom>
          <a:solidFill>
            <a:srgbClr val="FFC00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700" b="1" u="sng" dirty="0">
                <a:latin typeface="Times New Roman" panose="02020603050405020304" pitchFamily="18" charset="0"/>
                <a:cs typeface="Times New Roman" panose="02020603050405020304" pitchFamily="18" charset="0"/>
              </a:rPr>
              <a:t>SIDE STROKE WITH USING OF ONE ARMS</a:t>
            </a:r>
            <a:endParaRPr lang="en-IN" altLang="en-US" sz="2700" b="1" u="sng" dirty="0">
              <a:latin typeface="Times New Roman" panose="02020603050405020304" pitchFamily="18" charset="0"/>
              <a:cs typeface="Times New Roman" panose="02020603050405020304" pitchFamily="18" charset="0"/>
            </a:endParaRPr>
          </a:p>
        </p:txBody>
      </p:sp>
      <p:pic>
        <p:nvPicPr>
          <p:cNvPr id="7" name="Picture 6"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8" name="Picture 7"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42691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p:txBody>
          <a:bodyPr>
            <a:normAutofit fontScale="92500" lnSpcReduction="10000"/>
          </a:bodyPr>
          <a:lstStyle/>
          <a:p>
            <a:pPr marL="0" indent="0">
              <a:buNone/>
            </a:pPr>
            <a:r>
              <a:rPr lang="en-US" sz="2400" dirty="0">
                <a:latin typeface="Times New Roman" panose="02020603050405020304" pitchFamily="18" charset="0"/>
                <a:cs typeface="Times New Roman" panose="02020603050405020304" pitchFamily="18" charset="0"/>
              </a:rPr>
              <a:t>Upon completion of this lesson, you will be able to learn about:- </a:t>
            </a:r>
          </a:p>
          <a:p>
            <a:pPr marL="0" indent="0">
              <a:buNone/>
            </a:pPr>
            <a:endParaRPr lang="en-US" sz="15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Introduction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Styles of Swimming. </a:t>
            </a:r>
          </a:p>
          <a:p>
            <a:r>
              <a:rPr lang="en-US" sz="2400" dirty="0">
                <a:latin typeface="Times New Roman" panose="02020603050405020304" pitchFamily="18" charset="0"/>
                <a:cs typeface="Times New Roman" panose="02020603050405020304" pitchFamily="18" charset="0"/>
              </a:rPr>
              <a:t>Back Stroke without use of Arm.</a:t>
            </a:r>
          </a:p>
          <a:p>
            <a:r>
              <a:rPr lang="en-US" sz="2400" dirty="0">
                <a:latin typeface="Times New Roman" panose="02020603050405020304" pitchFamily="18" charset="0"/>
                <a:cs typeface="Times New Roman" panose="02020603050405020304" pitchFamily="18" charset="0"/>
              </a:rPr>
              <a:t>Side stroke use of one Arm.</a:t>
            </a:r>
          </a:p>
          <a:p>
            <a:r>
              <a:rPr lang="en-US" sz="2400" dirty="0">
                <a:latin typeface="Times New Roman" panose="02020603050405020304" pitchFamily="18" charset="0"/>
                <a:cs typeface="Times New Roman" panose="02020603050405020304" pitchFamily="18" charset="0"/>
              </a:rPr>
              <a:t>Endurance swimming.</a:t>
            </a:r>
          </a:p>
          <a:p>
            <a:r>
              <a:rPr lang="en-US" sz="2400" dirty="0">
                <a:latin typeface="Times New Roman" panose="02020603050405020304" pitchFamily="18" charset="0"/>
                <a:cs typeface="Times New Roman" panose="02020603050405020304" pitchFamily="18" charset="0"/>
              </a:rPr>
              <a:t>Underwater swimming.</a:t>
            </a:r>
          </a:p>
          <a:p>
            <a:r>
              <a:rPr lang="en-US" sz="2400" dirty="0">
                <a:latin typeface="Times New Roman" panose="02020603050405020304" pitchFamily="18" charset="0"/>
                <a:cs typeface="Times New Roman" panose="02020603050405020304" pitchFamily="18" charset="0"/>
              </a:rPr>
              <a:t>Night Swimming.</a:t>
            </a:r>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4492742" y="399300"/>
            <a:ext cx="691856"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685800">
              <a:tabLst>
                <a:tab pos="547688" algn="l"/>
              </a:tabLst>
            </a:pPr>
            <a:r>
              <a:rPr lang="en-US" altLang="en-US" sz="800" dirty="0">
                <a:solidFill>
                  <a:srgbClr val="211C1F"/>
                </a:solidFill>
                <a:ea typeface="Arial" panose="020B0604020202020204" pitchFamily="34" charset="0"/>
              </a:rPr>
              <a:t>	</a:t>
            </a:r>
            <a:endParaRPr lang="en-US" altLang="en-US" dirty="0"/>
          </a:p>
        </p:txBody>
      </p:sp>
      <p:sp>
        <p:nvSpPr>
          <p:cNvPr id="4" name="Title 1">
            <a:extLst>
              <a:ext uri="{FF2B5EF4-FFF2-40B4-BE49-F238E27FC236}">
                <a16:creationId xmlns:a16="http://schemas.microsoft.com/office/drawing/2014/main" id="{5E640310-54A1-92B2-947F-0F26ADD3FDC6}"/>
              </a:ext>
            </a:extLst>
          </p:cNvPr>
          <p:cNvSpPr>
            <a:spLocks noGrp="1" noChangeArrowheads="1"/>
          </p:cNvSpPr>
          <p:nvPr>
            <p:ph type="title"/>
          </p:nvPr>
        </p:nvSpPr>
        <p:spPr>
          <a:xfrm>
            <a:off x="457200" y="19503"/>
            <a:ext cx="8229600" cy="857250"/>
          </a:xfrm>
          <a:solidFill>
            <a:srgbClr val="FFC000"/>
          </a:solidFill>
        </p:spPr>
        <p:txBody>
          <a:bodyPr>
            <a:normAutofit/>
          </a:bodyPr>
          <a:lstStyle/>
          <a:p>
            <a:pPr algn="ctr"/>
            <a:r>
              <a:rPr lang="en-GB" altLang="en-US" b="1" dirty="0">
                <a:latin typeface="Times New Roman" panose="02020603050405020304" pitchFamily="18" charset="0"/>
                <a:ea typeface="Arial Unicode MS"/>
                <a:cs typeface="Times New Roman" panose="02020603050405020304" pitchFamily="18" charset="0"/>
              </a:rPr>
              <a:t>OBJECTIVES</a:t>
            </a:r>
            <a:endParaRPr lang="en-IN" altLang="en-US" sz="7200" b="1"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094610" cy="86100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124569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73" y="1084045"/>
            <a:ext cx="5415523" cy="3959010"/>
          </a:xfrm>
        </p:spPr>
        <p:txBody>
          <a:bodyPr>
            <a:noAutofit/>
          </a:bodyPr>
          <a:lstStyle/>
          <a:p>
            <a:pPr marL="0" indent="0">
              <a:buNone/>
            </a:pPr>
            <a:r>
              <a:rPr lang="en-US" sz="2300" b="1" dirty="0"/>
              <a:t> </a:t>
            </a:r>
            <a:r>
              <a:rPr lang="en-US" sz="2000" b="1" dirty="0">
                <a:latin typeface="Times New Roman" panose="02020603050405020304" pitchFamily="18" charset="0"/>
                <a:cs typeface="Times New Roman" panose="02020603050405020304" pitchFamily="18" charset="0"/>
              </a:rPr>
              <a:t>Scissor Kick</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Start with legs together</a:t>
            </a:r>
            <a:r>
              <a:rPr lang="en-US" sz="2000" dirty="0">
                <a:latin typeface="Times New Roman" panose="02020603050405020304" pitchFamily="18" charset="0"/>
                <a:cs typeface="Times New Roman" panose="02020603050405020304" pitchFamily="18" charset="0"/>
              </a:rPr>
              <a:t>, then:</a:t>
            </a:r>
          </a:p>
          <a:p>
            <a:r>
              <a:rPr lang="en-US" sz="2000" b="1" dirty="0">
                <a:latin typeface="Times New Roman" panose="02020603050405020304" pitchFamily="18" charset="0"/>
                <a:cs typeface="Times New Roman" panose="02020603050405020304" pitchFamily="18" charset="0"/>
              </a:rPr>
              <a:t>Kick top leg forward</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bottom leg backward</a:t>
            </a:r>
            <a:r>
              <a:rPr lang="en-US" sz="2000" dirty="0">
                <a:latin typeface="Times New Roman" panose="02020603050405020304" pitchFamily="18" charset="0"/>
                <a:cs typeface="Times New Roman" panose="02020603050405020304" pitchFamily="18" charset="0"/>
              </a:rPr>
              <a:t> — open like scissors.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Breathing</a:t>
            </a:r>
          </a:p>
          <a:p>
            <a:r>
              <a:rPr lang="en-US" sz="2000" dirty="0">
                <a:latin typeface="Times New Roman" panose="02020603050405020304" pitchFamily="18" charset="0"/>
                <a:cs typeface="Times New Roman" panose="02020603050405020304" pitchFamily="18" charset="0"/>
              </a:rPr>
              <a:t>One of the easiest strokes for breathing since your face is above water.</a:t>
            </a:r>
          </a:p>
        </p:txBody>
      </p:sp>
      <p:pic>
        <p:nvPicPr>
          <p:cNvPr id="4" name="Picture 5" descr="C:\Users\BALAKRISHNAN\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7" y="1281544"/>
            <a:ext cx="2879279" cy="2479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1BFD11-AFB8-DBE3-8911-33FBF7D1FE1B}"/>
              </a:ext>
            </a:extLst>
          </p:cNvPr>
          <p:cNvSpPr txBox="1">
            <a:spLocks noGrp="1" noChangeArrowheads="1"/>
          </p:cNvSpPr>
          <p:nvPr>
            <p:ph type="title"/>
          </p:nvPr>
        </p:nvSpPr>
        <p:spPr>
          <a:xfrm>
            <a:off x="1094610" y="113466"/>
            <a:ext cx="7149390" cy="72751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700" dirty="0" err="1">
                <a:latin typeface="Times New Roman" panose="02020603050405020304" pitchFamily="18" charset="0"/>
                <a:cs typeface="Times New Roman" panose="02020603050405020304" pitchFamily="18" charset="0"/>
              </a:rPr>
              <a:t>Cont</a:t>
            </a:r>
            <a:r>
              <a:rPr lang="en-US" altLang="en-US" sz="2700" dirty="0">
                <a:latin typeface="Times New Roman" panose="02020603050405020304" pitchFamily="18" charset="0"/>
                <a:cs typeface="Times New Roman" panose="02020603050405020304" pitchFamily="18" charset="0"/>
              </a:rPr>
              <a:t>…</a:t>
            </a:r>
            <a:endParaRPr lang="en-IN" altLang="en-US" sz="2700"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51457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196" y="1240077"/>
            <a:ext cx="7942263" cy="3193340"/>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Endurance swimming elements:-</a:t>
            </a:r>
          </a:p>
          <a:p>
            <a:pPr marL="0" indent="0" algn="just">
              <a:buNone/>
            </a:pPr>
            <a:endParaRPr lang="en-US" sz="2000" b="1" dirty="0">
              <a:latin typeface="Times New Roman" panose="02020603050405020304" pitchFamily="18" charset="0"/>
              <a:cs typeface="Times New Roman" panose="02020603050405020304" pitchFamily="18" charset="0"/>
            </a:endParaRPr>
          </a:p>
          <a:p>
            <a:pPr algn="just">
              <a:lnSpc>
                <a:spcPct val="150000"/>
              </a:lnSpc>
            </a:pPr>
            <a:r>
              <a:rPr lang="en-US" sz="2000" dirty="0">
                <a:latin typeface="Times New Roman" panose="02020603050405020304" pitchFamily="18" charset="0"/>
                <a:cs typeface="Times New Roman" panose="02020603050405020304" pitchFamily="18" charset="0"/>
              </a:rPr>
              <a:t>Good Technique </a:t>
            </a:r>
          </a:p>
          <a:p>
            <a:pPr algn="just">
              <a:lnSpc>
                <a:spcPct val="150000"/>
              </a:lnSpc>
            </a:pPr>
            <a:r>
              <a:rPr lang="en-US" sz="2000" dirty="0">
                <a:latin typeface="Times New Roman" panose="02020603050405020304" pitchFamily="18" charset="0"/>
                <a:cs typeface="Times New Roman" panose="02020603050405020304" pitchFamily="18" charset="0"/>
              </a:rPr>
              <a:t>Pacing</a:t>
            </a:r>
          </a:p>
          <a:p>
            <a:pPr algn="just">
              <a:lnSpc>
                <a:spcPct val="150000"/>
              </a:lnSpc>
            </a:pPr>
            <a:r>
              <a:rPr lang="en-US" sz="2000" dirty="0">
                <a:latin typeface="Times New Roman" panose="02020603050405020304" pitchFamily="18" charset="0"/>
                <a:cs typeface="Times New Roman" panose="02020603050405020304" pitchFamily="18" charset="0"/>
              </a:rPr>
              <a:t>Breathing </a:t>
            </a:r>
          </a:p>
          <a:p>
            <a:pPr algn="just">
              <a:lnSpc>
                <a:spcPct val="150000"/>
              </a:lnSpc>
            </a:pPr>
            <a:r>
              <a:rPr lang="en-US" sz="2000" dirty="0">
                <a:latin typeface="Times New Roman" panose="02020603050405020304" pitchFamily="18" charset="0"/>
                <a:cs typeface="Times New Roman" panose="02020603050405020304" pitchFamily="18" charset="0"/>
              </a:rPr>
              <a:t>Mental Toughness</a:t>
            </a:r>
          </a:p>
          <a:p>
            <a:pPr>
              <a:buNone/>
            </a:pPr>
            <a:endParaRPr lang="en-US" dirty="0"/>
          </a:p>
        </p:txBody>
      </p:sp>
      <p:sp>
        <p:nvSpPr>
          <p:cNvPr id="4" name="Title 1">
            <a:extLst>
              <a:ext uri="{FF2B5EF4-FFF2-40B4-BE49-F238E27FC236}">
                <a16:creationId xmlns:a16="http://schemas.microsoft.com/office/drawing/2014/main" id="{7746CCC7-AD8E-C140-EA1B-D619099FECDA}"/>
              </a:ext>
            </a:extLst>
          </p:cNvPr>
          <p:cNvSpPr txBox="1">
            <a:spLocks noChangeArrowheads="1"/>
          </p:cNvSpPr>
          <p:nvPr/>
        </p:nvSpPr>
        <p:spPr>
          <a:xfrm>
            <a:off x="1027866" y="96009"/>
            <a:ext cx="7216134" cy="817563"/>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latin typeface="Times New Roman" panose="02020603050405020304" pitchFamily="18" charset="0"/>
                <a:cs typeface="Times New Roman" panose="02020603050405020304" pitchFamily="18" charset="0"/>
              </a:rPr>
              <a:t>ENDURANCE SWIMMING </a:t>
            </a:r>
            <a:endParaRPr lang="en-IN" altLang="en-US" sz="3600" b="1"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4185410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60770" y="1524001"/>
            <a:ext cx="4271649" cy="2909416"/>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\Swimming underwater is an important skill to learn. It can help to develop water confidence, breath holding techniques, relaxation in the water and develop an awareness of body movement in water.</a:t>
            </a:r>
          </a:p>
        </p:txBody>
      </p:sp>
      <p:sp>
        <p:nvSpPr>
          <p:cNvPr id="2" name="Title 1">
            <a:extLst>
              <a:ext uri="{FF2B5EF4-FFF2-40B4-BE49-F238E27FC236}">
                <a16:creationId xmlns:a16="http://schemas.microsoft.com/office/drawing/2014/main" id="{C0959F69-AED7-51A1-C9D3-24F8E3145111}"/>
              </a:ext>
            </a:extLst>
          </p:cNvPr>
          <p:cNvSpPr txBox="1">
            <a:spLocks noGrp="1" noChangeArrowheads="1"/>
          </p:cNvSpPr>
          <p:nvPr>
            <p:ph type="title"/>
          </p:nvPr>
        </p:nvSpPr>
        <p:spPr>
          <a:xfrm>
            <a:off x="1052945" y="39049"/>
            <a:ext cx="7191055" cy="75521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dirty="0">
                <a:latin typeface="Times New Roman" panose="02020603050405020304" pitchFamily="18" charset="0"/>
                <a:cs typeface="Times New Roman" panose="02020603050405020304" pitchFamily="18" charset="0"/>
              </a:rPr>
              <a:t>UNDER WATER SWIMMING </a:t>
            </a:r>
            <a:endParaRPr lang="en-IN" altLang="en-US" sz="3600" dirty="0">
              <a:latin typeface="Times New Roman" panose="02020603050405020304" pitchFamily="18" charset="0"/>
              <a:cs typeface="Times New Roman" panose="02020603050405020304" pitchFamily="18" charset="0"/>
            </a:endParaRPr>
          </a:p>
        </p:txBody>
      </p:sp>
      <p:pic>
        <p:nvPicPr>
          <p:cNvPr id="11266" name="Picture 2" descr="Caucasian Male With Goggles Swimming Underwater&quot; by Stocksy Contributor  &quot;Ibex.media&quot; - Stocksy">
            <a:extLst>
              <a:ext uri="{FF2B5EF4-FFF2-40B4-BE49-F238E27FC236}">
                <a16:creationId xmlns:a16="http://schemas.microsoft.com/office/drawing/2014/main" id="{18C0454D-A319-1CA0-9CA6-FB48D9BCB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438" y="1524001"/>
            <a:ext cx="3425625" cy="2283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atsApp Image 2025-07-26 at 15.59.37_2908246e.jpg"/>
          <p:cNvPicPr>
            <a:picLocks noChangeAspect="1"/>
          </p:cNvPicPr>
          <p:nvPr/>
        </p:nvPicPr>
        <p:blipFill>
          <a:blip r:embed="rId3"/>
          <a:srcRect/>
          <a:stretch>
            <a:fillRect/>
          </a:stretch>
        </p:blipFill>
        <p:spPr>
          <a:xfrm>
            <a:off x="0" y="0"/>
            <a:ext cx="1094610" cy="907726"/>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825321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3" y="1257300"/>
            <a:ext cx="5778440" cy="3064179"/>
          </a:xfrm>
        </p:spPr>
        <p:txBody>
          <a:bodyPr>
            <a:noAutofit/>
          </a:bodyPr>
          <a:lstStyle/>
          <a:p>
            <a:pPr algn="just"/>
            <a:r>
              <a:rPr lang="en-US" sz="2400" dirty="0">
                <a:latin typeface="Times New Roman" panose="02020603050405020304" pitchFamily="18" charset="0"/>
                <a:cs typeface="Times New Roman" panose="02020603050405020304" pitchFamily="18" charset="0"/>
              </a:rPr>
              <a:t>The stroking is slow with a prolonged glide after the arm pull and a short pause after the kick. </a:t>
            </a:r>
          </a:p>
          <a:p>
            <a:pPr marL="0" indent="0" algn="just">
              <a:buNone/>
            </a:pPr>
            <a:endParaRPr lang="en-US" sz="8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arm pull is extended past the hips.</a:t>
            </a:r>
          </a:p>
          <a:p>
            <a:pPr marL="0" indent="0" algn="just">
              <a:buNone/>
            </a:pPr>
            <a:endParaRPr lang="en-US" sz="8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arms recover close to the body as the legs kick.</a:t>
            </a:r>
          </a:p>
          <a:p>
            <a:pPr marL="0" indent="0" algn="just">
              <a:buNone/>
            </a:pPr>
            <a:endParaRPr lang="en-US" sz="3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To maintain depth the head is kept low and the chin is inclined to the chest.</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Eyes should be open during the underwater swim</a:t>
            </a:r>
            <a:r>
              <a:rPr lang="en-US" sz="2400" dirty="0"/>
              <a: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277" y="1259032"/>
            <a:ext cx="2808962" cy="277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98019980-6713-0616-8874-DF73C3EA362A}"/>
              </a:ext>
            </a:extLst>
          </p:cNvPr>
          <p:cNvSpPr txBox="1">
            <a:spLocks noGrp="1" noChangeArrowheads="1"/>
          </p:cNvSpPr>
          <p:nvPr>
            <p:ph type="title"/>
          </p:nvPr>
        </p:nvSpPr>
        <p:spPr>
          <a:xfrm>
            <a:off x="1094610" y="53396"/>
            <a:ext cx="7149390" cy="85433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700" dirty="0" err="1">
                <a:latin typeface="Times New Roman" panose="02020603050405020304" pitchFamily="18" charset="0"/>
                <a:cs typeface="Times New Roman" panose="02020603050405020304" pitchFamily="18" charset="0"/>
              </a:rPr>
              <a:t>Cont</a:t>
            </a:r>
            <a:r>
              <a:rPr lang="en-US" altLang="en-US" sz="2700" dirty="0">
                <a:latin typeface="Times New Roman" panose="02020603050405020304" pitchFamily="18" charset="0"/>
                <a:cs typeface="Times New Roman" panose="02020603050405020304" pitchFamily="18" charset="0"/>
              </a:rPr>
              <a:t>…</a:t>
            </a:r>
            <a:endParaRPr lang="en-IN" altLang="en-US" sz="2700"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743791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455" y="1267691"/>
            <a:ext cx="8005004" cy="3165726"/>
          </a:xfrm>
        </p:spPr>
        <p:txBody>
          <a:bodyPr>
            <a:normAutofit fontScale="92500" lnSpcReduction="10000"/>
          </a:bodyPr>
          <a:lstStyle/>
          <a:p>
            <a:r>
              <a:rPr lang="en-US" sz="2000" b="1" dirty="0">
                <a:latin typeface="Times New Roman" panose="02020603050405020304" pitchFamily="18" charset="0"/>
                <a:cs typeface="Times New Roman" panose="02020603050405020304" pitchFamily="18" charset="0"/>
              </a:rPr>
              <a:t>Visibility &amp; Lighting:- </a:t>
            </a:r>
            <a:r>
              <a:rPr lang="en-US" sz="2000" dirty="0">
                <a:latin typeface="Times New Roman" panose="02020603050405020304" pitchFamily="18" charset="0"/>
                <a:cs typeface="Times New Roman" panose="02020603050405020304" pitchFamily="18" charset="0"/>
              </a:rPr>
              <a:t>If you’re in a </a:t>
            </a:r>
            <a:r>
              <a:rPr lang="en-US" sz="2000" b="1" dirty="0">
                <a:latin typeface="Times New Roman" panose="02020603050405020304" pitchFamily="18" charset="0"/>
                <a:cs typeface="Times New Roman" panose="02020603050405020304" pitchFamily="18" charset="0"/>
              </a:rPr>
              <a:t>pool</a:t>
            </a:r>
            <a:r>
              <a:rPr lang="en-US" sz="2000" dirty="0">
                <a:latin typeface="Times New Roman" panose="02020603050405020304" pitchFamily="18" charset="0"/>
                <a:cs typeface="Times New Roman" panose="02020603050405020304" pitchFamily="18" charset="0"/>
              </a:rPr>
              <a:t>, make sure the </a:t>
            </a:r>
            <a:r>
              <a:rPr lang="en-US" sz="2000" b="1" dirty="0">
                <a:latin typeface="Times New Roman" panose="02020603050405020304" pitchFamily="18" charset="0"/>
                <a:cs typeface="Times New Roman" panose="02020603050405020304" pitchFamily="18" charset="0"/>
              </a:rPr>
              <a:t>underwater and perimeter lights are on</a:t>
            </a:r>
            <a:r>
              <a:rPr lang="en-US" sz="2000" dirty="0">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For </a:t>
            </a:r>
            <a:r>
              <a:rPr lang="en-US" sz="2000" b="1" dirty="0">
                <a:latin typeface="Times New Roman" panose="02020603050405020304" pitchFamily="18" charset="0"/>
                <a:cs typeface="Times New Roman" panose="02020603050405020304" pitchFamily="18" charset="0"/>
              </a:rPr>
              <a:t>open water</a:t>
            </a:r>
            <a:r>
              <a:rPr lang="en-US" sz="2000" dirty="0">
                <a:latin typeface="Times New Roman" panose="02020603050405020304" pitchFamily="18" charset="0"/>
                <a:cs typeface="Times New Roman" panose="02020603050405020304" pitchFamily="18" charset="0"/>
              </a:rPr>
              <a:t> (like a lake or ocean), wear a </a:t>
            </a:r>
            <a:r>
              <a:rPr lang="en-US" sz="2000" b="1" dirty="0">
                <a:latin typeface="Times New Roman" panose="02020603050405020304" pitchFamily="18" charset="0"/>
                <a:cs typeface="Times New Roman" panose="02020603050405020304" pitchFamily="18" charset="0"/>
              </a:rPr>
              <a:t>swim light</a:t>
            </a:r>
            <a:r>
              <a:rPr lang="en-US" sz="2000" dirty="0">
                <a:latin typeface="Times New Roman" panose="02020603050405020304" pitchFamily="18" charset="0"/>
                <a:cs typeface="Times New Roman" panose="02020603050405020304" pitchFamily="18" charset="0"/>
              </a:rPr>
              <a:t> or </a:t>
            </a:r>
            <a:r>
              <a:rPr lang="en-US" sz="2000" b="1" dirty="0">
                <a:latin typeface="Times New Roman" panose="02020603050405020304" pitchFamily="18" charset="0"/>
                <a:cs typeface="Times New Roman" panose="02020603050405020304" pitchFamily="18" charset="0"/>
              </a:rPr>
              <a:t>glow stick</a:t>
            </a:r>
            <a:r>
              <a:rPr lang="en-US" sz="2000"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Swim with a Buddy</a:t>
            </a:r>
          </a:p>
          <a:p>
            <a:pPr marL="0" indent="0">
              <a:buNone/>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Wear Bright or Reflective Gear</a:t>
            </a:r>
          </a:p>
          <a:p>
            <a:pPr marL="0" indent="0">
              <a:buNone/>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Know Your Surroundings:- </a:t>
            </a:r>
            <a:r>
              <a:rPr lang="en-US" sz="2000" dirty="0">
                <a:latin typeface="Times New Roman" panose="02020603050405020304" pitchFamily="18" charset="0"/>
                <a:cs typeface="Times New Roman" panose="02020603050405020304" pitchFamily="18" charset="0"/>
              </a:rPr>
              <a:t>In natural water, be aware of </a:t>
            </a:r>
            <a:r>
              <a:rPr lang="en-US" sz="2000" b="1" dirty="0">
                <a:latin typeface="Times New Roman" panose="02020603050405020304" pitchFamily="18" charset="0"/>
                <a:cs typeface="Times New Roman" panose="02020603050405020304" pitchFamily="18" charset="0"/>
              </a:rPr>
              <a:t>currents, depth, obstacles</a:t>
            </a:r>
            <a:r>
              <a:rPr lang="en-US" sz="2000" dirty="0">
                <a:latin typeface="Times New Roman" panose="02020603050405020304" pitchFamily="18" charset="0"/>
                <a:cs typeface="Times New Roman" panose="02020603050405020304" pitchFamily="18" charset="0"/>
              </a:rPr>
              <a:t>, or </a:t>
            </a:r>
            <a:r>
              <a:rPr lang="en-US" sz="2000" b="1" dirty="0">
                <a:latin typeface="Times New Roman" panose="02020603050405020304" pitchFamily="18" charset="0"/>
                <a:cs typeface="Times New Roman" panose="02020603050405020304" pitchFamily="18" charset="0"/>
              </a:rPr>
              <a:t>wildlife</a:t>
            </a:r>
            <a:r>
              <a:rPr lang="en-US" sz="20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endParaRPr lang="en-US" sz="2300" b="1" dirty="0"/>
          </a:p>
          <a:p>
            <a:pPr marL="0" indent="0">
              <a:buNone/>
            </a:pPr>
            <a:endParaRPr lang="en-US" sz="2300" dirty="0"/>
          </a:p>
          <a:p>
            <a:endParaRPr lang="en-US" dirty="0"/>
          </a:p>
        </p:txBody>
      </p:sp>
      <p:sp>
        <p:nvSpPr>
          <p:cNvPr id="4" name="Title 1">
            <a:extLst>
              <a:ext uri="{FF2B5EF4-FFF2-40B4-BE49-F238E27FC236}">
                <a16:creationId xmlns:a16="http://schemas.microsoft.com/office/drawing/2014/main" id="{6B002762-CAE4-D34E-0A26-A2186C9814DA}"/>
              </a:ext>
            </a:extLst>
          </p:cNvPr>
          <p:cNvSpPr txBox="1">
            <a:spLocks noGrp="1" noChangeArrowheads="1"/>
          </p:cNvSpPr>
          <p:nvPr>
            <p:ph type="title"/>
          </p:nvPr>
        </p:nvSpPr>
        <p:spPr>
          <a:xfrm>
            <a:off x="1261471" y="0"/>
            <a:ext cx="7149389" cy="821738"/>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a:latin typeface="Times New Roman" panose="02020603050405020304" pitchFamily="18" charset="0"/>
                <a:cs typeface="Times New Roman" panose="02020603050405020304" pitchFamily="18" charset="0"/>
              </a:rPr>
              <a:t>NIGHT SWIMMING</a:t>
            </a:r>
            <a:endParaRPr lang="en-IN" altLang="en-US" b="1"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44647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658091" y="1468582"/>
            <a:ext cx="7576081" cy="2992582"/>
          </a:xfrm>
        </p:spPr>
        <p:txBody>
          <a:bodyPr>
            <a:normAutofit lnSpcReduction="10000"/>
          </a:bodyPr>
          <a:lstStyle/>
          <a:p>
            <a:pPr marL="0" indent="0">
              <a:buNone/>
            </a:pPr>
            <a:r>
              <a:rPr lang="en-US" sz="2200" dirty="0">
                <a:latin typeface="Times New Roman" panose="02020603050405020304" pitchFamily="18" charset="0"/>
                <a:cs typeface="Times New Roman" panose="02020603050405020304" pitchFamily="18" charset="0"/>
              </a:rPr>
              <a:t>The participants has learn about:-</a:t>
            </a:r>
          </a:p>
          <a:p>
            <a:r>
              <a:rPr lang="en-IN" sz="2200" dirty="0">
                <a:latin typeface="Times New Roman" panose="02020603050405020304" pitchFamily="18" charset="0"/>
                <a:cs typeface="Times New Roman" panose="02020603050405020304" pitchFamily="18" charset="0"/>
              </a:rPr>
              <a:t>Introduction</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Styles of Swimming. </a:t>
            </a:r>
          </a:p>
          <a:p>
            <a:r>
              <a:rPr lang="en-US" sz="2200" dirty="0">
                <a:latin typeface="Times New Roman" panose="02020603050405020304" pitchFamily="18" charset="0"/>
                <a:cs typeface="Times New Roman" panose="02020603050405020304" pitchFamily="18" charset="0"/>
              </a:rPr>
              <a:t>Back Stroke without use of Arm.</a:t>
            </a:r>
          </a:p>
          <a:p>
            <a:r>
              <a:rPr lang="en-US" sz="2200" dirty="0">
                <a:latin typeface="Times New Roman" panose="02020603050405020304" pitchFamily="18" charset="0"/>
                <a:cs typeface="Times New Roman" panose="02020603050405020304" pitchFamily="18" charset="0"/>
              </a:rPr>
              <a:t>Side stroke with using of  one Arm.</a:t>
            </a:r>
          </a:p>
          <a:p>
            <a:r>
              <a:rPr lang="en-US" sz="2200" dirty="0">
                <a:latin typeface="Times New Roman" panose="02020603050405020304" pitchFamily="18" charset="0"/>
                <a:cs typeface="Times New Roman" panose="02020603050405020304" pitchFamily="18" charset="0"/>
              </a:rPr>
              <a:t>Endurance swimming.</a:t>
            </a:r>
          </a:p>
          <a:p>
            <a:r>
              <a:rPr lang="en-US" sz="2200" dirty="0">
                <a:latin typeface="Times New Roman" panose="02020603050405020304" pitchFamily="18" charset="0"/>
                <a:cs typeface="Times New Roman" panose="02020603050405020304" pitchFamily="18" charset="0"/>
              </a:rPr>
              <a:t>Underwater swimming.</a:t>
            </a:r>
          </a:p>
          <a:p>
            <a:r>
              <a:rPr lang="en-US" sz="2200" dirty="0">
                <a:latin typeface="Times New Roman" panose="02020603050405020304" pitchFamily="18" charset="0"/>
                <a:cs typeface="Times New Roman" panose="02020603050405020304" pitchFamily="18" charset="0"/>
              </a:rPr>
              <a:t>Night Swimming.</a:t>
            </a:r>
          </a:p>
          <a:p>
            <a:endParaRPr lang="en-US" sz="2400" dirty="0"/>
          </a:p>
          <a:p>
            <a:pPr marL="0" indent="0">
              <a:buNone/>
            </a:pPr>
            <a:endParaRPr lang="en-US" sz="2400" dirty="0"/>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4546884" y="417348"/>
            <a:ext cx="691856"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685800">
              <a:tabLst>
                <a:tab pos="547688" algn="l"/>
              </a:tabLst>
            </a:pPr>
            <a:r>
              <a:rPr lang="en-US" altLang="en-US" sz="800" dirty="0">
                <a:solidFill>
                  <a:srgbClr val="211C1F"/>
                </a:solidFill>
                <a:ea typeface="Arial" panose="020B0604020202020204" pitchFamily="34" charset="0"/>
              </a:rPr>
              <a:t>	</a:t>
            </a:r>
            <a:endParaRPr lang="en-US" altLang="en-US" dirty="0"/>
          </a:p>
        </p:txBody>
      </p:sp>
      <p:sp>
        <p:nvSpPr>
          <p:cNvPr id="3" name="Title 1">
            <a:extLst>
              <a:ext uri="{FF2B5EF4-FFF2-40B4-BE49-F238E27FC236}">
                <a16:creationId xmlns:a16="http://schemas.microsoft.com/office/drawing/2014/main" id="{02D37664-05B0-C7F9-B2D8-DE800A91420D}"/>
              </a:ext>
            </a:extLst>
          </p:cNvPr>
          <p:cNvSpPr txBox="1">
            <a:spLocks noGrp="1" noChangeArrowheads="1"/>
          </p:cNvSpPr>
          <p:nvPr>
            <p:ph type="title"/>
          </p:nvPr>
        </p:nvSpPr>
        <p:spPr>
          <a:xfrm>
            <a:off x="588818" y="21048"/>
            <a:ext cx="7982095" cy="831818"/>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a:latin typeface="Times New Roman" panose="02020603050405020304" pitchFamily="18" charset="0"/>
                <a:cs typeface="Times New Roman" panose="02020603050405020304" pitchFamily="18" charset="0"/>
              </a:rPr>
              <a:t>REVIEW</a:t>
            </a:r>
            <a:endParaRPr lang="en-IN" altLang="en-US" sz="4000"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124569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643" y="1600201"/>
            <a:ext cx="7686817" cy="1413164"/>
          </a:xfrm>
          <a:solidFill>
            <a:srgbClr val="FFC000"/>
          </a:solidFill>
        </p:spPr>
        <p:txBody>
          <a:bodyPr>
            <a:normAutofit/>
          </a:bodyPr>
          <a:lstStyle/>
          <a:p>
            <a:pPr algn="ctr">
              <a:buNone/>
            </a:pPr>
            <a:r>
              <a:rPr lang="en-US" sz="5400" b="1" dirty="0">
                <a:latin typeface="Times New Roman" panose="02020603050405020304" pitchFamily="18" charset="0"/>
                <a:cs typeface="Times New Roman" panose="02020603050405020304" pitchFamily="18" charset="0"/>
              </a:rPr>
              <a:t>ANY QUESTION ? </a:t>
            </a:r>
          </a:p>
        </p:txBody>
      </p:sp>
      <p:pic>
        <p:nvPicPr>
          <p:cNvPr id="4" name="Picture 3"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5919"/>
            <a:ext cx="8171259" cy="3702336"/>
          </a:xfrm>
        </p:spPr>
        <p:txBody>
          <a:bodyPr>
            <a:noAutofit/>
          </a:bodyPr>
          <a:lstStyle/>
          <a:p>
            <a:pPr marL="0" indent="0">
              <a:buNone/>
            </a:pPr>
            <a:r>
              <a:rPr lang="en-US" sz="1800" b="1" dirty="0">
                <a:latin typeface="Times New Roman" panose="02020603050405020304" pitchFamily="18" charset="0"/>
                <a:cs typeface="Times New Roman" panose="02020603050405020304" pitchFamily="18" charset="0"/>
              </a:rPr>
              <a:t>Ques-1:Which of the following is considered the fastest competitive swimming stroke?</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a.   Breaststroke</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b.  Backstroke</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c.  Butterfly</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d.  Freestyle</a:t>
            </a:r>
          </a:p>
          <a:p>
            <a:pPr marL="0" indent="0">
              <a:buNone/>
            </a:pPr>
            <a:r>
              <a:rPr lang="en-US" sz="1800" b="1" dirty="0">
                <a:latin typeface="Times New Roman" panose="02020603050405020304" pitchFamily="18" charset="0"/>
                <a:cs typeface="Times New Roman" panose="02020603050405020304" pitchFamily="18" charset="0"/>
              </a:rPr>
              <a:t>Ques-2 In which swimming style do both arms move symmetrically and the legs perform a frog kick?</a:t>
            </a:r>
          </a:p>
          <a:p>
            <a:pPr marL="0" indent="0">
              <a:buNone/>
            </a:pPr>
            <a:r>
              <a:rPr lang="en-US" sz="1800" dirty="0">
                <a:latin typeface="Times New Roman" panose="02020603050405020304" pitchFamily="18" charset="0"/>
                <a:cs typeface="Times New Roman" panose="02020603050405020304" pitchFamily="18" charset="0"/>
              </a:rPr>
              <a:t>a. Freestyle</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b. Backstroke</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c. Butterfly</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d. Breaststroke</a:t>
            </a:r>
          </a:p>
        </p:txBody>
      </p:sp>
      <p:sp>
        <p:nvSpPr>
          <p:cNvPr id="4" name="Title 1">
            <a:extLst>
              <a:ext uri="{FF2B5EF4-FFF2-40B4-BE49-F238E27FC236}">
                <a16:creationId xmlns:a16="http://schemas.microsoft.com/office/drawing/2014/main" id="{2F9B587F-6A68-E099-552E-D6B8EB4992F6}"/>
              </a:ext>
            </a:extLst>
          </p:cNvPr>
          <p:cNvSpPr txBox="1">
            <a:spLocks noGrp="1" noChangeArrowheads="1"/>
          </p:cNvSpPr>
          <p:nvPr>
            <p:ph type="title"/>
          </p:nvPr>
        </p:nvSpPr>
        <p:spPr>
          <a:xfrm>
            <a:off x="457200" y="39520"/>
            <a:ext cx="8229600" cy="85725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latin typeface="Times New Roman" panose="02020603050405020304" pitchFamily="18" charset="0"/>
                <a:cs typeface="Times New Roman" panose="02020603050405020304" pitchFamily="18" charset="0"/>
              </a:rPr>
              <a:t>EVALUATION</a:t>
            </a:r>
            <a:endParaRPr lang="en-IN" altLang="en-US"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106324" y="28011"/>
            <a:ext cx="8931353" cy="50309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39">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4458946" y="2458696"/>
            <a:ext cx="226110" cy="2261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7833" tIns="33916" rIns="67833" bIns="33916" numCol="1" anchor="t" anchorCtr="0" compatLnSpc="1">
            <a:prstTxWarp prst="textNoShape">
              <a:avLst/>
            </a:prstTxWarp>
          </a:bodyPr>
          <a:lstStyle/>
          <a:p>
            <a:endParaRPr lang="en-IN" sz="1039"/>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28</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3178370" y="136074"/>
            <a:ext cx="5048389" cy="4645246"/>
          </a:xfrm>
          <a:prstGeom prst="roundRect">
            <a:avLst>
              <a:gd name="adj" fmla="val 1583"/>
            </a:avLst>
          </a:prstGeom>
          <a:solidFill>
            <a:srgbClr val="EAEAEA"/>
          </a:solidFill>
          <a:ln w="12700">
            <a:miter lim="400000"/>
          </a:ln>
        </p:spPr>
        <p:txBody>
          <a:bodyPr lIns="29037" tIns="29037" rIns="29037" bIns="29037"/>
          <a:lstStyle/>
          <a:p>
            <a:endParaRPr sz="178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01699" y="2424285"/>
            <a:ext cx="2763002" cy="515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037" tIns="29037" rIns="29037" bIns="29037">
            <a:spAutoFit/>
          </a:bodyPr>
          <a:lstStyle/>
          <a:p>
            <a:pPr algn="ctr"/>
            <a:r>
              <a:rPr lang="en-US" sz="2967" b="1" dirty="0">
                <a:latin typeface="Open sans"/>
              </a:rPr>
              <a:t>THANK YOU </a:t>
            </a:r>
            <a:r>
              <a:rPr lang="en-US" sz="2967"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49796" y="28011"/>
            <a:ext cx="1810328" cy="1085313"/>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8074644" y="32921"/>
            <a:ext cx="1028982" cy="910802"/>
          </a:xfrm>
          <a:prstGeom prst="rect">
            <a:avLst/>
          </a:prstGeom>
          <a:noFill/>
          <a:ln>
            <a:noFill/>
          </a:ln>
        </p:spPr>
      </p:pic>
      <p:pic>
        <p:nvPicPr>
          <p:cNvPr id="8" name="Picture 7">
            <a:extLst>
              <a:ext uri="{FF2B5EF4-FFF2-40B4-BE49-F238E27FC236}">
                <a16:creationId xmlns:a16="http://schemas.microsoft.com/office/drawing/2014/main" id="{D80D8000-C3B3-55C2-332B-F8DBC9A10A8F}"/>
              </a:ext>
            </a:extLst>
          </p:cNvPr>
          <p:cNvPicPr>
            <a:picLocks noChangeAspect="1"/>
          </p:cNvPicPr>
          <p:nvPr/>
        </p:nvPicPr>
        <p:blipFill>
          <a:blip r:embed="rId3"/>
          <a:stretch>
            <a:fillRect/>
          </a:stretch>
        </p:blipFill>
        <p:spPr>
          <a:xfrm>
            <a:off x="4044683" y="788393"/>
            <a:ext cx="3692494" cy="361142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nSpc>
                <a:spcPct val="150000"/>
              </a:lnSpc>
              <a:buNone/>
            </a:pPr>
            <a:r>
              <a:rPr lang="en-US" sz="2000" dirty="0">
                <a:latin typeface="Times New Roman" panose="02020603050405020304" pitchFamily="18" charset="0"/>
                <a:cs typeface="Times New Roman" panose="02020603050405020304" pitchFamily="18" charset="0"/>
              </a:rPr>
              <a:t>Swimming is an activity of propelling oneself through water using the limbs.</a:t>
            </a:r>
          </a:p>
          <a:p>
            <a:pPr marL="0" indent="0">
              <a:lnSpc>
                <a:spcPct val="150000"/>
              </a:lnSpc>
              <a:buNone/>
            </a:pPr>
            <a:r>
              <a:rPr lang="en-US" sz="2000" b="1" dirty="0">
                <a:latin typeface="Times New Roman" panose="02020603050405020304" pitchFamily="18" charset="0"/>
                <a:cs typeface="Times New Roman" panose="02020603050405020304" pitchFamily="18" charset="0"/>
              </a:rPr>
              <a:t>DEFINITION </a:t>
            </a:r>
          </a:p>
          <a:p>
            <a:pPr marL="0" indent="0">
              <a:lnSpc>
                <a:spcPct val="150000"/>
              </a:lnSpc>
              <a:buNone/>
            </a:pPr>
            <a:r>
              <a:rPr lang="en-US" sz="2000" dirty="0">
                <a:latin typeface="Times New Roman" panose="02020603050405020304" pitchFamily="18" charset="0"/>
                <a:cs typeface="Times New Roman" panose="02020603050405020304" pitchFamily="18" charset="0"/>
              </a:rPr>
              <a:t>Swimming is the self-propulsion of a person through water by combined arm and leg motions and the natural flotation of the body. </a:t>
            </a:r>
          </a:p>
          <a:p>
            <a:pPr marL="0" indent="0">
              <a:lnSpc>
                <a:spcPct val="150000"/>
              </a:lnSpc>
            </a:pPr>
            <a:r>
              <a:rPr lang="en-US" sz="2000" dirty="0">
                <a:latin typeface="Times New Roman" panose="02020603050405020304" pitchFamily="18" charset="0"/>
                <a:cs typeface="Times New Roman" panose="02020603050405020304" pitchFamily="18" charset="0"/>
              </a:rPr>
              <a:t>It can be a fun leisure and sports activity.</a:t>
            </a:r>
          </a:p>
          <a:p>
            <a:pPr marL="0" indent="0">
              <a:lnSpc>
                <a:spcPct val="150000"/>
              </a:lnSpc>
            </a:pPr>
            <a:r>
              <a:rPr lang="en-US" sz="2000" dirty="0">
                <a:latin typeface="Times New Roman" panose="02020603050405020304" pitchFamily="18" charset="0"/>
                <a:cs typeface="Times New Roman" panose="02020603050405020304" pitchFamily="18" charset="0"/>
              </a:rPr>
              <a:t>It is really a good low-impact way of staying in shape. </a:t>
            </a:r>
          </a:p>
          <a:p>
            <a:pPr marL="0" indent="0">
              <a:lnSpc>
                <a:spcPct val="150000"/>
              </a:lnSpc>
            </a:pPr>
            <a:r>
              <a:rPr lang="en-US" sz="2000" dirty="0">
                <a:latin typeface="Times New Roman" panose="02020603050405020304" pitchFamily="18" charset="0"/>
                <a:cs typeface="Times New Roman" panose="02020603050405020304" pitchFamily="18" charset="0"/>
              </a:rPr>
              <a:t>It could potentially save your life and others. </a:t>
            </a:r>
          </a:p>
        </p:txBody>
      </p:sp>
      <p:sp>
        <p:nvSpPr>
          <p:cNvPr id="7" name="Title 1">
            <a:extLst>
              <a:ext uri="{FF2B5EF4-FFF2-40B4-BE49-F238E27FC236}">
                <a16:creationId xmlns:a16="http://schemas.microsoft.com/office/drawing/2014/main" id="{E00D1145-17EE-8EEC-C802-21294919661A}"/>
              </a:ext>
            </a:extLst>
          </p:cNvPr>
          <p:cNvSpPr>
            <a:spLocks noGrp="1" noChangeArrowheads="1"/>
          </p:cNvSpPr>
          <p:nvPr>
            <p:ph type="title"/>
          </p:nvPr>
        </p:nvSpPr>
        <p:spPr>
          <a:xfrm>
            <a:off x="457200" y="26165"/>
            <a:ext cx="8229600" cy="857250"/>
          </a:xfrm>
          <a:solidFill>
            <a:srgbClr val="FFC000"/>
          </a:solidFill>
        </p:spPr>
        <p:txBody>
          <a:bodyPr>
            <a:normAutofit/>
          </a:bodyPr>
          <a:lstStyle/>
          <a:p>
            <a:pPr algn="ctr"/>
            <a:r>
              <a:rPr lang="en-GB" altLang="en-US" b="1" dirty="0">
                <a:latin typeface="Times New Roman" panose="02020603050405020304" pitchFamily="18" charset="0"/>
                <a:cs typeface="Times New Roman" panose="02020603050405020304" pitchFamily="18" charset="0"/>
              </a:rPr>
              <a:t>INTRODUCTION</a:t>
            </a:r>
            <a:endParaRPr lang="en-IN" altLang="en-US" b="1"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0" y="0"/>
            <a:ext cx="1094610" cy="86100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865" y="1601191"/>
            <a:ext cx="8289471" cy="2963883"/>
          </a:xfrm>
        </p:spPr>
        <p:txBody>
          <a:bodyPr>
            <a:normAutofit fontScale="62500" lnSpcReduction="20000"/>
          </a:bodyPr>
          <a:lstStyle/>
          <a:p>
            <a:pPr>
              <a:buNone/>
            </a:pPr>
            <a:r>
              <a:rPr lang="en-US" sz="2400" b="1" dirty="0">
                <a:latin typeface="Times New Roman" panose="02020603050405020304" pitchFamily="18" charset="0"/>
                <a:cs typeface="Times New Roman" panose="02020603050405020304" pitchFamily="18" charset="0"/>
              </a:rPr>
              <a:t>IMPORTANCE:- </a:t>
            </a:r>
          </a:p>
          <a:p>
            <a:pPr>
              <a:buNone/>
            </a:pP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helps the rescuer to overcome the fear of water and as well as build the confidence of rescuer during rescue.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helps the rescuer to save their life as well as of other during disaster or any unforeseen situation.</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provides full body exercise.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Increases heart rate without putting stress on the body.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Improves strength. </a:t>
            </a:r>
          </a:p>
        </p:txBody>
      </p:sp>
      <p:sp>
        <p:nvSpPr>
          <p:cNvPr id="5" name="Title 1">
            <a:extLst>
              <a:ext uri="{FF2B5EF4-FFF2-40B4-BE49-F238E27FC236}">
                <a16:creationId xmlns:a16="http://schemas.microsoft.com/office/drawing/2014/main" id="{E329C513-75FC-9DC8-4203-88B60400E1BD}"/>
              </a:ext>
            </a:extLst>
          </p:cNvPr>
          <p:cNvSpPr>
            <a:spLocks noGrp="1" noChangeArrowheads="1"/>
          </p:cNvSpPr>
          <p:nvPr>
            <p:ph type="title"/>
          </p:nvPr>
        </p:nvSpPr>
        <p:spPr>
          <a:xfrm>
            <a:off x="1094610" y="19493"/>
            <a:ext cx="7149390" cy="857250"/>
          </a:xfrm>
          <a:solidFill>
            <a:srgbClr val="FFC000"/>
          </a:solidFill>
        </p:spPr>
        <p:txBody>
          <a:bodyPr>
            <a:normAutofit/>
          </a:bodyPr>
          <a:lstStyle/>
          <a:p>
            <a:pPr algn="l"/>
            <a:r>
              <a:rPr lang="en-GB" altLang="en-US" dirty="0" err="1">
                <a:latin typeface="Times New Roman" panose="02020603050405020304" pitchFamily="18" charset="0"/>
                <a:cs typeface="Times New Roman" panose="02020603050405020304" pitchFamily="18" charset="0"/>
              </a:rPr>
              <a:t>Cont</a:t>
            </a:r>
            <a:r>
              <a:rPr lang="en-GB" altLang="en-US" dirty="0">
                <a:latin typeface="Times New Roman" panose="02020603050405020304" pitchFamily="18" charset="0"/>
                <a:cs typeface="Times New Roman" panose="02020603050405020304" pitchFamily="18" charset="0"/>
              </a:rPr>
              <a:t>….</a:t>
            </a:r>
            <a:endParaRPr lang="en-IN" altLang="en-US"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0" y="0"/>
            <a:ext cx="1094610" cy="861004"/>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D2193-8E1A-7FF6-B178-CDAE2BBCC636}"/>
              </a:ext>
            </a:extLst>
          </p:cNvPr>
          <p:cNvSpPr>
            <a:spLocks noGrp="1"/>
          </p:cNvSpPr>
          <p:nvPr>
            <p:ph idx="1"/>
          </p:nvPr>
        </p:nvSpPr>
        <p:spPr>
          <a:xfrm>
            <a:off x="242455" y="1325333"/>
            <a:ext cx="3738996" cy="3101194"/>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There are four swimming strokes-</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Freestyle</a:t>
            </a:r>
          </a:p>
          <a:p>
            <a:r>
              <a:rPr lang="en-US" sz="2000" dirty="0">
                <a:latin typeface="Times New Roman" panose="02020603050405020304" pitchFamily="18" charset="0"/>
                <a:cs typeface="Times New Roman" panose="02020603050405020304" pitchFamily="18" charset="0"/>
              </a:rPr>
              <a:t>Backstroke</a:t>
            </a:r>
          </a:p>
          <a:p>
            <a:r>
              <a:rPr lang="en-US" sz="2000" dirty="0">
                <a:latin typeface="Times New Roman" panose="02020603050405020304" pitchFamily="18" charset="0"/>
                <a:cs typeface="Times New Roman" panose="02020603050405020304" pitchFamily="18" charset="0"/>
              </a:rPr>
              <a:t>Breaststroke</a:t>
            </a:r>
          </a:p>
          <a:p>
            <a:r>
              <a:rPr lang="en-US" sz="2000" dirty="0">
                <a:latin typeface="Times New Roman" panose="02020603050405020304" pitchFamily="18" charset="0"/>
                <a:cs typeface="Times New Roman" panose="02020603050405020304" pitchFamily="18" charset="0"/>
              </a:rPr>
              <a:t>Butterfly </a:t>
            </a:r>
          </a:p>
        </p:txBody>
      </p:sp>
      <p:sp>
        <p:nvSpPr>
          <p:cNvPr id="4" name="Title 1">
            <a:extLst>
              <a:ext uri="{FF2B5EF4-FFF2-40B4-BE49-F238E27FC236}">
                <a16:creationId xmlns:a16="http://schemas.microsoft.com/office/drawing/2014/main" id="{CF1C5E69-8DD0-02B0-8B05-31F839307351}"/>
              </a:ext>
            </a:extLst>
          </p:cNvPr>
          <p:cNvSpPr txBox="1">
            <a:spLocks noChangeArrowheads="1"/>
          </p:cNvSpPr>
          <p:nvPr/>
        </p:nvSpPr>
        <p:spPr>
          <a:xfrm>
            <a:off x="117764" y="7888"/>
            <a:ext cx="8894618" cy="85725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b="1" dirty="0">
                <a:latin typeface="Times New Roman" panose="02020603050405020304" pitchFamily="18" charset="0"/>
                <a:cs typeface="Times New Roman" panose="02020603050405020304" pitchFamily="18" charset="0"/>
              </a:rPr>
              <a:t>STYLES OF SWIMMING</a:t>
            </a:r>
            <a:endParaRPr lang="en-IN" altLang="en-US" sz="7200" b="1" dirty="0">
              <a:latin typeface="Times New Roman" panose="02020603050405020304" pitchFamily="18" charset="0"/>
              <a:cs typeface="Times New Roman" panose="02020603050405020304" pitchFamily="18" charset="0"/>
            </a:endParaRPr>
          </a:p>
        </p:txBody>
      </p:sp>
      <p:pic>
        <p:nvPicPr>
          <p:cNvPr id="5" name="Picture 2" descr="Brief overview of swimming styles in competitive swimming –  speedoleague.org.uk">
            <a:extLst>
              <a:ext uri="{FF2B5EF4-FFF2-40B4-BE49-F238E27FC236}">
                <a16:creationId xmlns:a16="http://schemas.microsoft.com/office/drawing/2014/main" id="{058A5FF6-C666-0F95-340C-AFC21F415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1" y="1591199"/>
            <a:ext cx="4863568" cy="2835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51238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1211893"/>
            <a:ext cx="6210063" cy="3429000"/>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This is the most popular stroke and the easiest for beginners to learn. It is a simple flutter kick and windmill arm motion.</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The leg kick: </a:t>
            </a:r>
            <a:endParaRPr lang="en-US" sz="2000"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The legs kick in an alternating order.</a:t>
            </a:r>
          </a:p>
          <a:p>
            <a:pPr>
              <a:buFont typeface="Arial" pitchFamily="34" charset="0"/>
              <a:buChar char="•"/>
            </a:pPr>
            <a:r>
              <a:rPr lang="en-US" sz="2000" dirty="0">
                <a:latin typeface="Times New Roman" panose="02020603050405020304" pitchFamily="18" charset="0"/>
                <a:cs typeface="Times New Roman" panose="02020603050405020304" pitchFamily="18" charset="0"/>
              </a:rPr>
              <a:t>Bend the knees slightly. </a:t>
            </a:r>
          </a:p>
          <a:p>
            <a:pPr>
              <a:buFont typeface="Arial" pitchFamily="34" charset="0"/>
              <a:buChar char="•"/>
            </a:pPr>
            <a:r>
              <a:rPr lang="en-US" sz="2000" dirty="0">
                <a:latin typeface="Times New Roman" panose="02020603050405020304" pitchFamily="18" charset="0"/>
                <a:cs typeface="Times New Roman" panose="02020603050405020304" pitchFamily="18" charset="0"/>
              </a:rPr>
              <a:t>Emphasize the down-kick for propulsion</a:t>
            </a:r>
            <a:r>
              <a:rPr lang="en-US" sz="2000" dirty="0"/>
              <a:t>. </a:t>
            </a:r>
          </a:p>
        </p:txBody>
      </p:sp>
      <p:sp>
        <p:nvSpPr>
          <p:cNvPr id="5" name="Title 4">
            <a:extLst>
              <a:ext uri="{FF2B5EF4-FFF2-40B4-BE49-F238E27FC236}">
                <a16:creationId xmlns:a16="http://schemas.microsoft.com/office/drawing/2014/main" id="{73BA9B0E-5699-11ED-C733-E96034B8ED12}"/>
              </a:ext>
            </a:extLst>
          </p:cNvPr>
          <p:cNvSpPr>
            <a:spLocks noGrp="1"/>
          </p:cNvSpPr>
          <p:nvPr>
            <p:ph type="title"/>
          </p:nvPr>
        </p:nvSpPr>
        <p:spPr/>
        <p:txBody>
          <a:bodyPr/>
          <a:lstStyle/>
          <a:p>
            <a:endParaRPr lang="en-IN"/>
          </a:p>
        </p:txBody>
      </p:sp>
      <p:sp>
        <p:nvSpPr>
          <p:cNvPr id="6" name="Title 1">
            <a:extLst>
              <a:ext uri="{FF2B5EF4-FFF2-40B4-BE49-F238E27FC236}">
                <a16:creationId xmlns:a16="http://schemas.microsoft.com/office/drawing/2014/main" id="{083B6AE9-E1D8-26DC-069D-D849BA2A1B0E}"/>
              </a:ext>
            </a:extLst>
          </p:cNvPr>
          <p:cNvSpPr txBox="1">
            <a:spLocks noChangeArrowheads="1"/>
          </p:cNvSpPr>
          <p:nvPr/>
        </p:nvSpPr>
        <p:spPr>
          <a:xfrm>
            <a:off x="117764" y="7880"/>
            <a:ext cx="8894618" cy="85725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b="1" dirty="0">
                <a:latin typeface="Times New Roman" panose="02020603050405020304" pitchFamily="18" charset="0"/>
                <a:cs typeface="Times New Roman" panose="02020603050405020304" pitchFamily="18" charset="0"/>
              </a:rPr>
              <a:t>FREESTYLE</a:t>
            </a:r>
            <a:endParaRPr lang="en-IN" altLang="en-US" sz="7200" b="1" dirty="0">
              <a:latin typeface="Times New Roman" panose="02020603050405020304" pitchFamily="18" charset="0"/>
              <a:cs typeface="Times New Roman" panose="02020603050405020304" pitchFamily="18" charset="0"/>
            </a:endParaRPr>
          </a:p>
        </p:txBody>
      </p:sp>
      <p:pic>
        <p:nvPicPr>
          <p:cNvPr id="2050" name="Picture 2" descr="Basic Swimming Strokes and their Benefits | Swimming strokes, Freestyle  swimming, Swimming workout">
            <a:extLst>
              <a:ext uri="{FF2B5EF4-FFF2-40B4-BE49-F238E27FC236}">
                <a16:creationId xmlns:a16="http://schemas.microsoft.com/office/drawing/2014/main" id="{0B44FCB4-5171-A802-2926-9926BC4EE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4800" y="2423700"/>
            <a:ext cx="3312000" cy="186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8" name="Picture 7"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16853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588" y="1086452"/>
            <a:ext cx="5384015" cy="3346965"/>
          </a:xfrm>
        </p:spPr>
        <p:txBody>
          <a:bodyPr>
            <a:normAutofit fontScale="92500"/>
          </a:bodyPr>
          <a:lstStyle/>
          <a:p>
            <a:pPr marL="0" indent="0" algn="just">
              <a:buNone/>
            </a:pPr>
            <a:r>
              <a:rPr lang="en-US" sz="2600" b="1" dirty="0">
                <a:latin typeface="Times New Roman" panose="02020603050405020304" pitchFamily="18" charset="0"/>
                <a:cs typeface="Times New Roman" panose="02020603050405020304" pitchFamily="18" charset="0"/>
              </a:rPr>
              <a:t>The arm stroke: </a:t>
            </a:r>
          </a:p>
          <a:p>
            <a:pPr algn="just"/>
            <a:r>
              <a:rPr lang="en-US" sz="2600" dirty="0">
                <a:latin typeface="Times New Roman" panose="02020603050405020304" pitchFamily="18" charset="0"/>
                <a:cs typeface="Times New Roman" panose="02020603050405020304" pitchFamily="18" charset="0"/>
              </a:rPr>
              <a:t> Move the arms in an alternating windmill motion.</a:t>
            </a:r>
          </a:p>
          <a:p>
            <a:pPr algn="just"/>
            <a:r>
              <a:rPr lang="en-US" sz="2600" dirty="0">
                <a:latin typeface="Times New Roman" panose="02020603050405020304" pitchFamily="18" charset="0"/>
                <a:cs typeface="Times New Roman" panose="02020603050405020304" pitchFamily="18" charset="0"/>
              </a:rPr>
              <a:t> Pull each arm through the water with equal strength.</a:t>
            </a:r>
          </a:p>
          <a:p>
            <a:pPr algn="just"/>
            <a:r>
              <a:rPr lang="en-US" sz="2600" dirty="0">
                <a:latin typeface="Times New Roman" panose="02020603050405020304" pitchFamily="18" charset="0"/>
                <a:cs typeface="Times New Roman" panose="02020603050405020304" pitchFamily="18" charset="0"/>
              </a:rPr>
              <a:t>Pull arms underwater in an "s" pattern.</a:t>
            </a:r>
          </a:p>
          <a:p>
            <a:pPr algn="just"/>
            <a:r>
              <a:rPr lang="en-US" sz="2600" dirty="0">
                <a:latin typeface="Times New Roman" panose="02020603050405020304" pitchFamily="18" charset="0"/>
                <a:cs typeface="Times New Roman" panose="02020603050405020304" pitchFamily="18" charset="0"/>
              </a:rPr>
              <a:t>Cup the hands but keep the wrist and hand relaxed during recovery.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494" y="1205345"/>
            <a:ext cx="2711639" cy="302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90A47721-6395-3841-E008-A2D86209271A}"/>
              </a:ext>
            </a:extLst>
          </p:cNvPr>
          <p:cNvSpPr txBox="1">
            <a:spLocks noGrp="1" noChangeArrowheads="1"/>
          </p:cNvSpPr>
          <p:nvPr>
            <p:ph type="title"/>
          </p:nvPr>
        </p:nvSpPr>
        <p:spPr>
          <a:xfrm>
            <a:off x="1094610" y="16426"/>
            <a:ext cx="7149390" cy="79057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700" dirty="0" err="1">
                <a:latin typeface="Times New Roman" panose="02020603050405020304" pitchFamily="18" charset="0"/>
                <a:cs typeface="Times New Roman" panose="02020603050405020304" pitchFamily="18" charset="0"/>
              </a:rPr>
              <a:t>Cont</a:t>
            </a:r>
            <a:r>
              <a:rPr lang="en-GB" altLang="en-US" sz="2700" dirty="0">
                <a:latin typeface="Times New Roman" panose="02020603050405020304" pitchFamily="18" charset="0"/>
                <a:cs typeface="Times New Roman" panose="02020603050405020304" pitchFamily="18" charset="0"/>
              </a:rPr>
              <a:t>…..</a:t>
            </a:r>
            <a:endParaRPr lang="en-IN" altLang="en-US"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23822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3" y="1145407"/>
            <a:ext cx="4944817" cy="3218447"/>
          </a:xfrm>
        </p:spPr>
        <p:txBody>
          <a:bodyPr>
            <a:normAutofit fontScale="92500" lnSpcReduction="10000"/>
          </a:bodyPr>
          <a:lstStyle/>
          <a:p>
            <a:pPr marL="0" indent="0">
              <a:buNone/>
            </a:pPr>
            <a:r>
              <a:rPr lang="en-US" b="1"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Breathing: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Raise one arm to begin the stroke. As the shoulder rises, turn the head to catch a breath.</a:t>
            </a:r>
          </a:p>
          <a:p>
            <a:pPr algn="just"/>
            <a:r>
              <a:rPr lang="en-US" sz="2200" dirty="0">
                <a:latin typeface="Times New Roman" panose="02020603050405020304" pitchFamily="18" charset="0"/>
                <a:cs typeface="Times New Roman" panose="02020603050405020304" pitchFamily="18" charset="0"/>
              </a:rPr>
              <a:t>Take as many breaths as necessary and then exhale through the nose and mouth when the head returns to the water.</a:t>
            </a:r>
          </a:p>
          <a:p>
            <a:pPr algn="just"/>
            <a:r>
              <a:rPr lang="en-US" sz="2200" dirty="0">
                <a:latin typeface="Times New Roman" panose="02020603050405020304" pitchFamily="18" charset="0"/>
                <a:cs typeface="Times New Roman" panose="02020603050405020304" pitchFamily="18" charset="0"/>
              </a:rPr>
              <a:t>Repeat the head turn to the other side in coordination with the beginning of the opposite arm stroke.</a:t>
            </a:r>
          </a:p>
          <a:p>
            <a:endParaRPr lang="en-US"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11249066-2D6F-BF76-405C-717A0008E1F4}"/>
              </a:ext>
            </a:extLst>
          </p:cNvPr>
          <p:cNvSpPr txBox="1">
            <a:spLocks noGrp="1" noChangeArrowheads="1"/>
          </p:cNvSpPr>
          <p:nvPr>
            <p:ph type="title"/>
          </p:nvPr>
        </p:nvSpPr>
        <p:spPr>
          <a:xfrm>
            <a:off x="1094610" y="26524"/>
            <a:ext cx="7149390" cy="804862"/>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700" dirty="0" err="1">
                <a:latin typeface="Arial Unicode MS"/>
              </a:rPr>
              <a:t>Cont</a:t>
            </a:r>
            <a:r>
              <a:rPr lang="en-GB" altLang="en-US" sz="2700" dirty="0">
                <a:latin typeface="Arial Unicode MS"/>
              </a:rPr>
              <a:t>….</a:t>
            </a:r>
            <a:endParaRPr lang="en-IN" altLang="en-US" dirty="0"/>
          </a:p>
        </p:txBody>
      </p:sp>
      <p:pic>
        <p:nvPicPr>
          <p:cNvPr id="4" name="Picture 2">
            <a:extLst>
              <a:ext uri="{FF2B5EF4-FFF2-40B4-BE49-F238E27FC236}">
                <a16:creationId xmlns:a16="http://schemas.microsoft.com/office/drawing/2014/main" id="{2C9D52AB-E645-19E8-7378-31464BB61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685" y="1912043"/>
            <a:ext cx="3420732" cy="1788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95822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10" y="228600"/>
            <a:ext cx="8219750" cy="757825"/>
          </a:xfrm>
        </p:spPr>
        <p:txBody>
          <a:bodyPr>
            <a:normAutofit fontScale="90000"/>
          </a:bodyPr>
          <a:lstStyle/>
          <a:p>
            <a:pPr algn="ctr"/>
            <a:br>
              <a:rPr lang="en-US" sz="2900" b="1" dirty="0">
                <a:solidFill>
                  <a:srgbClr val="FF0000"/>
                </a:solidFill>
              </a:rPr>
            </a:br>
            <a:r>
              <a:rPr lang="en-US" sz="2900" b="1" dirty="0">
                <a:solidFill>
                  <a:srgbClr val="FF0000"/>
                </a:solidFill>
              </a:rPr>
              <a:t> </a:t>
            </a:r>
            <a:br>
              <a:rPr lang="en-US" dirty="0"/>
            </a:br>
            <a:endParaRPr lang="en-US" dirty="0"/>
          </a:p>
        </p:txBody>
      </p:sp>
      <p:sp>
        <p:nvSpPr>
          <p:cNvPr id="3" name="Content Placeholder 2"/>
          <p:cNvSpPr>
            <a:spLocks noGrp="1"/>
          </p:cNvSpPr>
          <p:nvPr>
            <p:ph idx="1"/>
          </p:nvPr>
        </p:nvSpPr>
        <p:spPr>
          <a:xfrm>
            <a:off x="187035" y="1136073"/>
            <a:ext cx="5119255" cy="3880602"/>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Similar to the freestyle in that you use an alternate windmill arm stroke and flutter kick. </a:t>
            </a:r>
          </a:p>
          <a:p>
            <a:pPr marL="0" indent="0">
              <a:buNone/>
            </a:pPr>
            <a:r>
              <a:rPr lang="en-US" sz="2200" b="1" dirty="0">
                <a:latin typeface="Times New Roman" panose="02020603050405020304" pitchFamily="18" charset="0"/>
                <a:cs typeface="Times New Roman" panose="02020603050405020304" pitchFamily="18" charset="0"/>
              </a:rPr>
              <a:t>The leg kick: </a:t>
            </a:r>
          </a:p>
          <a:p>
            <a:r>
              <a:rPr lang="en-US" sz="2200" dirty="0">
                <a:latin typeface="Times New Roman" panose="02020603050405020304" pitchFamily="18" charset="0"/>
                <a:cs typeface="Times New Roman" panose="02020603050405020304" pitchFamily="18" charset="0"/>
              </a:rPr>
              <a:t>It's a flutter kick where the legs kick in an alternating order.</a:t>
            </a:r>
          </a:p>
          <a:p>
            <a:r>
              <a:rPr lang="en-US" sz="2200" dirty="0">
                <a:latin typeface="Times New Roman" panose="02020603050405020304" pitchFamily="18" charset="0"/>
                <a:cs typeface="Times New Roman" panose="02020603050405020304" pitchFamily="18" charset="0"/>
              </a:rPr>
              <a:t>Bend the knees slightly.</a:t>
            </a:r>
          </a:p>
          <a:p>
            <a:r>
              <a:rPr lang="en-US" sz="2200" dirty="0">
                <a:latin typeface="Times New Roman" panose="02020603050405020304" pitchFamily="18" charset="0"/>
                <a:cs typeface="Times New Roman" panose="02020603050405020304" pitchFamily="18" charset="0"/>
              </a:rPr>
              <a:t>Relax the feet and ankles (they should be almost floppy).</a:t>
            </a:r>
          </a:p>
          <a:p>
            <a:r>
              <a:rPr lang="en-US" sz="2200" dirty="0">
                <a:latin typeface="Times New Roman" panose="02020603050405020304" pitchFamily="18" charset="0"/>
                <a:cs typeface="Times New Roman" panose="02020603050405020304" pitchFamily="18" charset="0"/>
              </a:rPr>
              <a:t>Emphasize the up-kick for propulsion. </a:t>
            </a:r>
          </a:p>
          <a:p>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1424DB78-E1C0-85DF-DF9D-DD4EC014520A}"/>
              </a:ext>
            </a:extLst>
          </p:cNvPr>
          <p:cNvSpPr txBox="1">
            <a:spLocks noChangeArrowheads="1"/>
          </p:cNvSpPr>
          <p:nvPr/>
        </p:nvSpPr>
        <p:spPr>
          <a:xfrm>
            <a:off x="117764" y="7876"/>
            <a:ext cx="8894618" cy="85725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700" dirty="0">
                <a:latin typeface="Arial Unicode MS"/>
              </a:rPr>
              <a:t>BACK STROKE</a:t>
            </a:r>
            <a:endParaRPr lang="en-IN" altLang="en-US" dirty="0"/>
          </a:p>
        </p:txBody>
      </p:sp>
      <p:pic>
        <p:nvPicPr>
          <p:cNvPr id="5" name="Picture 2" descr="arena - Backstroke">
            <a:extLst>
              <a:ext uri="{FF2B5EF4-FFF2-40B4-BE49-F238E27FC236}">
                <a16:creationId xmlns:a16="http://schemas.microsoft.com/office/drawing/2014/main" id="{657A5854-F7C7-4DE2-2E2D-5D55C91F1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382" y="1653699"/>
            <a:ext cx="3960000" cy="2845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108694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1097</TotalTime>
  <Words>1260</Words>
  <Application>Microsoft Office PowerPoint</Application>
  <PresentationFormat>On-screen Show (16:9)</PresentationFormat>
  <Paragraphs>190</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 Unicode MS</vt:lpstr>
      <vt:lpstr>Arial</vt:lpstr>
      <vt:lpstr>Calibri</vt:lpstr>
      <vt:lpstr>Open sans</vt:lpstr>
      <vt:lpstr>Open sans</vt:lpstr>
      <vt:lpstr>Times New Roman</vt:lpstr>
      <vt:lpstr>Office Theme</vt:lpstr>
      <vt:lpstr>PowerPoint Presentation</vt:lpstr>
      <vt:lpstr>OBJECTIVES</vt:lpstr>
      <vt:lpstr>INTRODUCTION</vt:lpstr>
      <vt:lpstr>Cont….</vt:lpstr>
      <vt:lpstr>PowerPoint Presentation</vt:lpstr>
      <vt:lpstr>PowerPoint Presentation</vt:lpstr>
      <vt:lpstr>Cont…..</vt:lpstr>
      <vt:lpstr>Cont….</vt:lpstr>
      <vt:lpstr>   </vt:lpstr>
      <vt:lpstr>Cont…</vt:lpstr>
      <vt:lpstr>Cont….</vt:lpstr>
      <vt:lpstr>  </vt:lpstr>
      <vt:lpstr>Cont….</vt:lpstr>
      <vt:lpstr> </vt:lpstr>
      <vt:lpstr>PowerPoint Presentation</vt:lpstr>
      <vt:lpstr>BACK STROKE WITHOUT USE OF ARMS</vt:lpstr>
      <vt:lpstr>Cont..</vt:lpstr>
      <vt:lpstr>Cont..</vt:lpstr>
      <vt:lpstr>SIDE STROKE WITH USING OF ONE ARMS</vt:lpstr>
      <vt:lpstr>Cont…</vt:lpstr>
      <vt:lpstr>PowerPoint Presentation</vt:lpstr>
      <vt:lpstr>UNDER WATER SWIMMING </vt:lpstr>
      <vt:lpstr>Cont…</vt:lpstr>
      <vt:lpstr>NIGHT SWIMMING</vt:lpstr>
      <vt:lpstr>REVIEW</vt:lpstr>
      <vt:lpstr>PowerPoint Presentation</vt:lpstr>
      <vt:lpstr>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 ON FWR</dc:title>
  <dc:creator>04bn NDRF Arakkonam</dc:creator>
  <cp:lastModifiedBy>NDRF ACADEMY</cp:lastModifiedBy>
  <cp:revision>179</cp:revision>
  <dcterms:created xsi:type="dcterms:W3CDTF">2025-03-09T04:24:30Z</dcterms:created>
  <dcterms:modified xsi:type="dcterms:W3CDTF">2026-01-05T12:49:31Z</dcterms:modified>
</cp:coreProperties>
</file>