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1188" r:id="rId2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0B39E6-3AA2-49E0-A406-3E5636F6B6FF}" v="1" dt="2026-01-07T12:23:56.233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DRF ACADEMY" userId="4cebfd5606abfb1b" providerId="LiveId" clId="{0E945188-966B-4235-8D1D-55F65228EBDE}"/>
    <pc:docChg chg="addSld delSld modSld">
      <pc:chgData name="NDRF ACADEMY" userId="4cebfd5606abfb1b" providerId="LiveId" clId="{0E945188-966B-4235-8D1D-55F65228EBDE}" dt="2026-01-07T12:23:56.233" v="2"/>
      <pc:docMkLst>
        <pc:docMk/>
      </pc:docMkLst>
      <pc:sldChg chg="del">
        <pc:chgData name="NDRF ACADEMY" userId="4cebfd5606abfb1b" providerId="LiveId" clId="{0E945188-966B-4235-8D1D-55F65228EBDE}" dt="2026-01-07T12:23:54.358" v="1" actId="47"/>
        <pc:sldMkLst>
          <pc:docMk/>
          <pc:sldMk cId="0" sldId="283"/>
        </pc:sldMkLst>
      </pc:sldChg>
      <pc:sldChg chg="add del">
        <pc:chgData name="NDRF ACADEMY" userId="4cebfd5606abfb1b" providerId="LiveId" clId="{0E945188-966B-4235-8D1D-55F65228EBDE}" dt="2026-01-07T12:23:56.233" v="2"/>
        <pc:sldMkLst>
          <pc:docMk/>
          <pc:sldMk cId="1708063356" sldId="1188"/>
        </pc:sldMkLst>
      </pc:sldChg>
      <pc:sldMasterChg chg="delSldLayout">
        <pc:chgData name="NDRF ACADEMY" userId="4cebfd5606abfb1b" providerId="LiveId" clId="{0E945188-966B-4235-8D1D-55F65228EBDE}" dt="2026-01-07T12:23:54.358" v="1" actId="47"/>
        <pc:sldMasterMkLst>
          <pc:docMk/>
          <pc:sldMasterMk cId="0" sldId="2147483648"/>
        </pc:sldMasterMkLst>
        <pc:sldLayoutChg chg="del">
          <pc:chgData name="NDRF ACADEMY" userId="4cebfd5606abfb1b" providerId="LiveId" clId="{0E945188-966B-4235-8D1D-55F65228EBDE}" dt="2026-01-07T12:23:54.358" v="1" actId="47"/>
          <pc:sldLayoutMkLst>
            <pc:docMk/>
            <pc:sldMasterMk cId="0" sldId="2147483648"/>
            <pc:sldLayoutMk cId="0" sldId="2147483652"/>
          </pc:sldLayoutMkLst>
        </pc:sldLayoutChg>
        <pc:sldLayoutChg chg="del">
          <pc:chgData name="NDRF ACADEMY" userId="4cebfd5606abfb1b" providerId="LiveId" clId="{0E945188-966B-4235-8D1D-55F65228EBDE}" dt="2026-01-07T12:23:52.532" v="0" actId="47"/>
          <pc:sldLayoutMkLst>
            <pc:docMk/>
            <pc:sldMasterMk cId="0" sldId="2147483648"/>
            <pc:sldLayoutMk cId="292184136" sldId="214748365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1pPr>
    <a:lvl2pPr indent="228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2pPr>
    <a:lvl3pPr indent="457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3pPr>
    <a:lvl4pPr indent="685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4pPr>
    <a:lvl5pPr indent="9144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5pPr>
    <a:lvl6pPr indent="11430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6pPr>
    <a:lvl7pPr indent="1371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7pPr>
    <a:lvl8pPr indent="1600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8pPr>
    <a:lvl9pPr indent="1828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12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3" name="PPT 3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3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14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69123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7" name="Picture 6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9" y="159400"/>
            <a:ext cx="2159001" cy="11895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200" y="-6215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2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4" name="PPT 3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3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2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69123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3">
    <p:bg>
      <p:bgPr>
        <a:solidFill>
          <a:srgbClr val="881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3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8851571" y="12177503"/>
            <a:ext cx="508300" cy="502197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l" defTabSz="1662545">
              <a:defRPr sz="2400">
                <a:solidFill>
                  <a:srgbClr val="FFFFFF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416469" y="3401615"/>
            <a:ext cx="7298268" cy="574940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200" b="1" i="0">
                <a:solidFill>
                  <a:srgbClr val="C00000"/>
                </a:solidFill>
              </a:defRPr>
            </a:lvl1pPr>
            <a:lvl2pPr marL="10572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2pPr>
            <a:lvl3pPr marL="1447800" indent="-533400">
              <a:spcBef>
                <a:spcPts val="1000"/>
              </a:spcBef>
              <a:buSzPct val="100000"/>
              <a:buChar char="•"/>
              <a:defRPr sz="4200" b="1" i="0">
                <a:solidFill>
                  <a:srgbClr val="C00000"/>
                </a:solidFill>
              </a:defRPr>
            </a:lvl3pPr>
            <a:lvl4pPr marL="19716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4pPr>
            <a:lvl5pPr marL="2428875" indent="-600075">
              <a:spcBef>
                <a:spcPts val="1000"/>
              </a:spcBef>
              <a:buSzPct val="100000"/>
              <a:buChar char="»"/>
              <a:defRPr sz="4200" b="1" i="0">
                <a:solidFill>
                  <a:srgbClr val="C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6416469" y="4169701"/>
            <a:ext cx="7296414" cy="1726209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600"/>
              </a:spcBef>
              <a:defRPr sz="2600" i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3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63599" y="905338"/>
            <a:ext cx="22851535" cy="96096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sz="7400" b="1" i="0">
                <a:solidFill>
                  <a:srgbClr val="C00000"/>
                </a:solidFill>
              </a:defRPr>
            </a:pPr>
            <a:endParaRPr/>
          </a:p>
        </p:txBody>
      </p:sp>
      <p:sp>
        <p:nvSpPr>
          <p:cNvPr id="54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863599" y="2060773"/>
            <a:ext cx="22851535" cy="76623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5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Red 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1" descr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3594" y="2825551"/>
            <a:ext cx="3793068" cy="2698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2847" y="8184445"/>
            <a:ext cx="3781780" cy="3341513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82954" y="3593637"/>
            <a:ext cx="8640961" cy="6528726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6400" i="0"/>
            </a:lvl1pPr>
            <a:lvl2pPr marL="1371600" indent="-914400">
              <a:spcBef>
                <a:spcPts val="1500"/>
              </a:spcBef>
              <a:buSzPct val="100000"/>
              <a:buChar char="–"/>
              <a:defRPr sz="6400" i="0"/>
            </a:lvl2pPr>
            <a:lvl3pPr marL="1727200" indent="-812800">
              <a:spcBef>
                <a:spcPts val="1500"/>
              </a:spcBef>
              <a:buSzPct val="100000"/>
              <a:buChar char="•"/>
              <a:defRPr sz="6400" i="0"/>
            </a:lvl3pPr>
            <a:lvl4pPr marL="2286000" indent="-914400">
              <a:spcBef>
                <a:spcPts val="1500"/>
              </a:spcBef>
              <a:buSzPct val="100000"/>
              <a:buChar char="–"/>
              <a:defRPr sz="6400" i="0"/>
            </a:lvl4pPr>
            <a:lvl5pPr marL="2743200" indent="-914400">
              <a:spcBef>
                <a:spcPts val="1500"/>
              </a:spcBef>
              <a:buSzPct val="100000"/>
              <a:buChar char="»"/>
              <a:defRPr sz="6400" i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47316" y="10314384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800"/>
              </a:spcBef>
              <a:defRPr sz="3600" b="1" i="0"/>
            </a:pPr>
            <a:endParaRPr/>
          </a:p>
        </p:txBody>
      </p:sp>
      <p:sp>
        <p:nvSpPr>
          <p:cNvPr id="66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47316" y="11082470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600"/>
              </a:spcBef>
              <a:defRPr sz="2600" i="0"/>
            </a:pPr>
            <a:endParaRPr/>
          </a:p>
        </p:txBody>
      </p:sp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lide - Urban Resi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5" name="Picture 4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9" y="159400"/>
            <a:ext cx="2159001" cy="11895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200" y="-6215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6728844" y="12343369"/>
            <a:ext cx="746356" cy="738662"/>
          </a:xfrm>
        </p:spPr>
        <p:txBody>
          <a:bodyPr/>
          <a:lstStyle/>
          <a:p>
            <a:fld id="{68AED0BF-B613-4EA2-A21D-6A60A5241C27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2875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2218794" y="10698426"/>
            <a:ext cx="20726401" cy="768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919" tIns="121919" rIns="121919" bIns="1219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2206890" y="11658533"/>
            <a:ext cx="20738305" cy="768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919" tIns="121919" rIns="121919" bIns="121919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ln w="127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 defTabSz="2438400">
              <a:defRPr sz="3200">
                <a:latin typeface="HelveticaNeueLT Std Lt"/>
                <a:ea typeface="HelveticaNeueLT Std Lt"/>
                <a:cs typeface="HelveticaNeueLT Std Lt"/>
                <a:sym typeface="HelveticaNeueLT Std L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</p:sldLayoutIdLst>
  <p:transition spd="med"/>
  <p:txStyles>
    <p:titleStyle>
      <a:lvl1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457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914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1371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18288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22860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2743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3200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3657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1pPr>
      <a:lvl2pPr marL="0" marR="0" indent="457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2pPr>
      <a:lvl3pPr marL="0" marR="0" indent="914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3pPr>
      <a:lvl4pPr marL="0" marR="0" indent="1371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4pPr>
      <a:lvl5pPr marL="0" marR="0" indent="18288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5pPr>
      <a:lvl6pPr marL="0" marR="0" indent="22860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6pPr>
      <a:lvl7pPr marL="0" marR="0" indent="2743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7pPr>
      <a:lvl8pPr marL="0" marR="0" indent="3200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8pPr>
      <a:lvl9pPr marL="0" marR="0" indent="3657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aerial-view-firefighters-extinguishing-fire-industrial-area.jpg" descr="aerial-view-firefighters-extinguishing-fire-industrial-area.jpg"/>
          <p:cNvPicPr>
            <a:picLocks noChangeAspect="1"/>
          </p:cNvPicPr>
          <p:nvPr/>
        </p:nvPicPr>
        <p:blipFill>
          <a:blip r:embed="rId2"/>
          <a:srcRect l="405" t="38328" r="21653"/>
          <a:stretch>
            <a:fillRect/>
          </a:stretch>
        </p:blipFill>
        <p:spPr>
          <a:xfrm>
            <a:off x="0" y="0"/>
            <a:ext cx="24434802" cy="12895882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87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8" name="PPT 3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3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89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9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</a:t>
            </a:fld>
            <a:endParaRPr/>
          </a:p>
        </p:txBody>
      </p:sp>
      <p:sp>
        <p:nvSpPr>
          <p:cNvPr id="91" name="Rectangle"/>
          <p:cNvSpPr/>
          <p:nvPr/>
        </p:nvSpPr>
        <p:spPr>
          <a:xfrm>
            <a:off x="0" y="0"/>
            <a:ext cx="24384001" cy="13716000"/>
          </a:xfrm>
          <a:prstGeom prst="rect">
            <a:avLst/>
          </a:prstGeom>
          <a:solidFill>
            <a:srgbClr val="535353">
              <a:alpha val="7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92" name="Image" descr="Image"/>
          <p:cNvPicPr>
            <a:picLocks noChangeAspect="1"/>
          </p:cNvPicPr>
          <p:nvPr/>
        </p:nvPicPr>
        <p:blipFill>
          <a:blip r:embed="rId3">
            <a:alphaModFix amt="80000"/>
          </a:blip>
          <a:srcRect l="50481"/>
          <a:stretch>
            <a:fillRect/>
          </a:stretch>
        </p:blipFill>
        <p:spPr>
          <a:xfrm>
            <a:off x="-9134951" y="3461930"/>
            <a:ext cx="22868203" cy="4981461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CSSR-logo-white-01.png" descr="CSSR-logo-white-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02931" y="-521984"/>
            <a:ext cx="7583187" cy="5360976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Shape"/>
          <p:cNvSpPr/>
          <p:nvPr/>
        </p:nvSpPr>
        <p:spPr>
          <a:xfrm flipH="1">
            <a:off x="0" y="11193859"/>
            <a:ext cx="24384000" cy="25221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8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95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5254" y="11359894"/>
            <a:ext cx="7291578" cy="2139271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LESSON 3…"/>
          <p:cNvSpPr txBox="1"/>
          <p:nvPr/>
        </p:nvSpPr>
        <p:spPr>
          <a:xfrm>
            <a:off x="1200259" y="3829124"/>
            <a:ext cx="11373447" cy="4294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defTabSz="2438400">
              <a:lnSpc>
                <a:spcPct val="80000"/>
              </a:lnSpc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LESSON 3</a:t>
            </a:r>
          </a:p>
          <a:p>
            <a:pPr defTabSz="2438400">
              <a:lnSpc>
                <a:spcPct val="80000"/>
              </a:lnSpc>
              <a:spcBef>
                <a:spcPts val="1000"/>
              </a:spcBef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Construction Materials, </a:t>
            </a:r>
          </a:p>
          <a:p>
            <a:pPr defTabSz="2438400">
              <a:lnSpc>
                <a:spcPct val="80000"/>
              </a:lnSpc>
              <a:spcBef>
                <a:spcPts val="1000"/>
              </a:spcBef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Structures and </a:t>
            </a:r>
          </a:p>
          <a:p>
            <a:pPr defTabSz="2438400">
              <a:lnSpc>
                <a:spcPct val="80000"/>
              </a:lnSpc>
              <a:spcBef>
                <a:spcPts val="1000"/>
              </a:spcBef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Damage Types</a:t>
            </a:r>
          </a:p>
        </p:txBody>
      </p:sp>
      <p:grpSp>
        <p:nvGrpSpPr>
          <p:cNvPr id="99" name="Group"/>
          <p:cNvGrpSpPr/>
          <p:nvPr/>
        </p:nvGrpSpPr>
        <p:grpSpPr>
          <a:xfrm>
            <a:off x="21539200" y="12813338"/>
            <a:ext cx="1879600" cy="902663"/>
            <a:chOff x="0" y="0"/>
            <a:chExt cx="1879600" cy="902661"/>
          </a:xfrm>
        </p:grpSpPr>
        <p:sp>
          <p:nvSpPr>
            <p:cNvPr id="97" name="PPT 3-1"/>
            <p:cNvSpPr txBox="1"/>
            <p:nvPr/>
          </p:nvSpPr>
          <p:spPr>
            <a:xfrm>
              <a:off x="177346" y="0"/>
              <a:ext cx="1524908" cy="6772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78283" tIns="78283" rIns="78283" bIns="78283" numCol="1" anchor="t">
              <a:spAutoFit/>
            </a:bodyPr>
            <a:lstStyle>
              <a:lvl1pPr algn="ctr" defTabSz="2438400">
                <a:spcBef>
                  <a:spcPts val="600"/>
                </a:spcBef>
                <a:defRPr sz="3000" b="1">
                  <a:solidFill>
                    <a:srgbClr val="535353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>
                <a:defRPr b="0"/>
              </a:pPr>
              <a:r>
                <a:rPr b="1"/>
                <a:t>PPT 3-1</a:t>
              </a:r>
            </a:p>
          </p:txBody>
        </p:sp>
        <p:sp>
          <p:nvSpPr>
            <p:cNvPr id="98" name="Rectangle"/>
            <p:cNvSpPr/>
            <p:nvPr/>
          </p:nvSpPr>
          <p:spPr>
            <a:xfrm>
              <a:off x="0" y="699461"/>
              <a:ext cx="1879600" cy="203201"/>
            </a:xfrm>
            <a:prstGeom prst="rect">
              <a:avLst/>
            </a:prstGeom>
            <a:solidFill>
              <a:srgbClr val="C00000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02" name="Group"/>
          <p:cNvGrpSpPr/>
          <p:nvPr/>
        </p:nvGrpSpPr>
        <p:grpSpPr>
          <a:xfrm>
            <a:off x="10804095" y="11401302"/>
            <a:ext cx="4693358" cy="2183455"/>
            <a:chOff x="0" y="0"/>
            <a:chExt cx="4693356" cy="2183453"/>
          </a:xfrm>
        </p:grpSpPr>
        <p:pic>
          <p:nvPicPr>
            <p:cNvPr id="100" name="NDMA India.png" descr="NDMA India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88518"/>
              <a:ext cx="1917899" cy="1917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1" name="NDRF India.jpg" descr="NDRF India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509903" y="0"/>
              <a:ext cx="2183454" cy="21834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3" name="Photo Credit: Freepik"/>
          <p:cNvSpPr txBox="1"/>
          <p:nvPr/>
        </p:nvSpPr>
        <p:spPr>
          <a:xfrm rot="16200000">
            <a:off x="-844613" y="9589983"/>
            <a:ext cx="2404593" cy="461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>
              <a:defRPr sz="1800">
                <a:solidFill>
                  <a:srgbClr val="DDDDD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Photo Credit: Freepik</a:t>
            </a:r>
          </a:p>
        </p:txBody>
      </p:sp>
      <p:pic>
        <p:nvPicPr>
          <p:cNvPr id="21" name="Picture 20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9" y="159400"/>
            <a:ext cx="2159001" cy="118955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200" y="-6215"/>
            <a:ext cx="1833282" cy="1301615"/>
          </a:xfrm>
          <a:prstGeom prst="rect">
            <a:avLst/>
          </a:prstGeom>
        </p:spPr>
      </p:pic>
      <p:sp>
        <p:nvSpPr>
          <p:cNvPr id="2" name="Duties of…">
            <a:extLst>
              <a:ext uri="{FF2B5EF4-FFF2-40B4-BE49-F238E27FC236}">
                <a16:creationId xmlns:a16="http://schemas.microsoft.com/office/drawing/2014/main" id="{9C7A3C9D-B5D9-3669-25C0-CEF33D6CC5C1}"/>
              </a:ext>
            </a:extLst>
          </p:cNvPr>
          <p:cNvSpPr txBox="1"/>
          <p:nvPr/>
        </p:nvSpPr>
        <p:spPr>
          <a:xfrm>
            <a:off x="14028359" y="11359894"/>
            <a:ext cx="9712472" cy="835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4" tIns="78284" rIns="78284" bIns="78284">
            <a:spAutoFit/>
          </a:bodyPr>
          <a:lstStyle/>
          <a:p>
            <a:pPr algn="ctr"/>
            <a:r>
              <a:rPr lang="en-US" sz="4400" b="1" dirty="0">
                <a:latin typeface="Open sans"/>
              </a:rPr>
              <a:t>Presented By:- Sohel Lakhani. DC</a:t>
            </a:r>
            <a:endParaRPr lang="en-US" sz="4400" dirty="0">
              <a:latin typeface="Open sans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226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27" name="PPT 3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3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228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2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230" name="Rounded Rectangle"/>
          <p:cNvSpPr/>
          <p:nvPr/>
        </p:nvSpPr>
        <p:spPr>
          <a:xfrm>
            <a:off x="1526201" y="8635909"/>
            <a:ext cx="6350001" cy="2286001"/>
          </a:xfrm>
          <a:prstGeom prst="roundRect">
            <a:avLst>
              <a:gd name="adj" fmla="val 5556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31" name="Rounded Rectangle"/>
          <p:cNvSpPr/>
          <p:nvPr/>
        </p:nvSpPr>
        <p:spPr>
          <a:xfrm>
            <a:off x="9017000" y="8635909"/>
            <a:ext cx="6350000" cy="2286001"/>
          </a:xfrm>
          <a:prstGeom prst="roundRect">
            <a:avLst>
              <a:gd name="adj" fmla="val 5556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32" name="Properties of Construction Materials"/>
          <p:cNvSpPr txBox="1"/>
          <p:nvPr/>
        </p:nvSpPr>
        <p:spPr>
          <a:xfrm>
            <a:off x="1077422" y="1622166"/>
            <a:ext cx="12002293" cy="2255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1896340">
              <a:lnSpc>
                <a:spcPct val="90000"/>
              </a:lnSpc>
              <a:defRPr sz="64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Properties of</a:t>
            </a:r>
            <a:br>
              <a:rPr dirty="0"/>
            </a:br>
            <a:r>
              <a:rPr dirty="0"/>
              <a:t>Construction Materials</a:t>
            </a:r>
          </a:p>
        </p:txBody>
      </p:sp>
      <p:sp>
        <p:nvSpPr>
          <p:cNvPr id="233" name="Rounded Rectangle"/>
          <p:cNvSpPr/>
          <p:nvPr/>
        </p:nvSpPr>
        <p:spPr>
          <a:xfrm>
            <a:off x="16507798" y="8635909"/>
            <a:ext cx="6350001" cy="2286001"/>
          </a:xfrm>
          <a:prstGeom prst="roundRect">
            <a:avLst>
              <a:gd name="adj" fmla="val 5556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34" name="Steel"/>
          <p:cNvSpPr txBox="1"/>
          <p:nvPr/>
        </p:nvSpPr>
        <p:spPr>
          <a:xfrm>
            <a:off x="11220846" y="9226459"/>
            <a:ext cx="1942308" cy="110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Steel</a:t>
            </a:r>
          </a:p>
        </p:txBody>
      </p:sp>
      <p:sp>
        <p:nvSpPr>
          <p:cNvPr id="235" name="Wood"/>
          <p:cNvSpPr txBox="1"/>
          <p:nvPr/>
        </p:nvSpPr>
        <p:spPr>
          <a:xfrm>
            <a:off x="18550514" y="9226459"/>
            <a:ext cx="2264569" cy="110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Wood</a:t>
            </a:r>
          </a:p>
        </p:txBody>
      </p:sp>
      <p:sp>
        <p:nvSpPr>
          <p:cNvPr id="236" name="Concrete"/>
          <p:cNvSpPr txBox="1"/>
          <p:nvPr/>
        </p:nvSpPr>
        <p:spPr>
          <a:xfrm>
            <a:off x="2923021" y="9148174"/>
            <a:ext cx="3689551" cy="1261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Concrete</a:t>
            </a:r>
          </a:p>
        </p:txBody>
      </p:sp>
      <p:pic>
        <p:nvPicPr>
          <p:cNvPr id="237" name="Image" descr="Image"/>
          <p:cNvPicPr>
            <a:picLocks noChangeAspect="1"/>
          </p:cNvPicPr>
          <p:nvPr/>
        </p:nvPicPr>
        <p:blipFill>
          <a:blip r:embed="rId2"/>
          <a:srcRect l="16785" t="3317" r="16785" b="4626"/>
          <a:stretch>
            <a:fillRect/>
          </a:stretch>
        </p:blipFill>
        <p:spPr>
          <a:xfrm>
            <a:off x="3243911" y="5169849"/>
            <a:ext cx="3047771" cy="30478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39" y="0"/>
                </a:moveTo>
                <a:cubicBezTo>
                  <a:pt x="7321" y="0"/>
                  <a:pt x="4803" y="1006"/>
                  <a:pt x="2882" y="3017"/>
                </a:cubicBezTo>
                <a:cubicBezTo>
                  <a:pt x="-961" y="7038"/>
                  <a:pt x="-961" y="13557"/>
                  <a:pt x="2882" y="17578"/>
                </a:cubicBezTo>
                <a:cubicBezTo>
                  <a:pt x="6725" y="21600"/>
                  <a:pt x="12953" y="21600"/>
                  <a:pt x="16796" y="17578"/>
                </a:cubicBezTo>
                <a:cubicBezTo>
                  <a:pt x="20639" y="13557"/>
                  <a:pt x="20639" y="7038"/>
                  <a:pt x="16796" y="3017"/>
                </a:cubicBezTo>
                <a:cubicBezTo>
                  <a:pt x="14875" y="1006"/>
                  <a:pt x="12357" y="0"/>
                  <a:pt x="9839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38" name="Image" descr="Image"/>
          <p:cNvPicPr>
            <a:picLocks noChangeAspect="1"/>
          </p:cNvPicPr>
          <p:nvPr/>
        </p:nvPicPr>
        <p:blipFill>
          <a:blip r:embed="rId3"/>
          <a:srcRect l="23014" t="4545" r="11387" b="4548"/>
          <a:stretch>
            <a:fillRect/>
          </a:stretch>
        </p:blipFill>
        <p:spPr>
          <a:xfrm>
            <a:off x="10668115" y="5169849"/>
            <a:ext cx="3047771" cy="30478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39" y="0"/>
                </a:moveTo>
                <a:cubicBezTo>
                  <a:pt x="7321" y="0"/>
                  <a:pt x="4803" y="1006"/>
                  <a:pt x="2882" y="3017"/>
                </a:cubicBezTo>
                <a:cubicBezTo>
                  <a:pt x="-961" y="7038"/>
                  <a:pt x="-961" y="13557"/>
                  <a:pt x="2882" y="17578"/>
                </a:cubicBezTo>
                <a:cubicBezTo>
                  <a:pt x="6725" y="21600"/>
                  <a:pt x="12953" y="21600"/>
                  <a:pt x="16796" y="17578"/>
                </a:cubicBezTo>
                <a:cubicBezTo>
                  <a:pt x="20639" y="13557"/>
                  <a:pt x="20639" y="7038"/>
                  <a:pt x="16796" y="3017"/>
                </a:cubicBezTo>
                <a:cubicBezTo>
                  <a:pt x="14875" y="1006"/>
                  <a:pt x="12357" y="0"/>
                  <a:pt x="9839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39" name="Image" descr="Image"/>
          <p:cNvPicPr>
            <a:picLocks noChangeAspect="1"/>
          </p:cNvPicPr>
          <p:nvPr/>
        </p:nvPicPr>
        <p:blipFill>
          <a:blip r:embed="rId4"/>
          <a:srcRect l="17581" t="4545" r="17581" b="4548"/>
          <a:stretch>
            <a:fillRect/>
          </a:stretch>
        </p:blipFill>
        <p:spPr>
          <a:xfrm>
            <a:off x="18158914" y="5169849"/>
            <a:ext cx="3047771" cy="30478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39" y="0"/>
                </a:moveTo>
                <a:cubicBezTo>
                  <a:pt x="7321" y="0"/>
                  <a:pt x="4803" y="1006"/>
                  <a:pt x="2882" y="3017"/>
                </a:cubicBezTo>
                <a:cubicBezTo>
                  <a:pt x="-961" y="7038"/>
                  <a:pt x="-961" y="13557"/>
                  <a:pt x="2882" y="17578"/>
                </a:cubicBezTo>
                <a:cubicBezTo>
                  <a:pt x="6725" y="21600"/>
                  <a:pt x="12953" y="21600"/>
                  <a:pt x="16796" y="17578"/>
                </a:cubicBezTo>
                <a:cubicBezTo>
                  <a:pt x="20639" y="13557"/>
                  <a:pt x="20639" y="7038"/>
                  <a:pt x="16796" y="3017"/>
                </a:cubicBezTo>
                <a:cubicBezTo>
                  <a:pt x="14875" y="1006"/>
                  <a:pt x="12357" y="0"/>
                  <a:pt x="9839" y="0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Rectangle"/>
          <p:cNvSpPr/>
          <p:nvPr/>
        </p:nvSpPr>
        <p:spPr>
          <a:xfrm>
            <a:off x="8206978" y="0"/>
            <a:ext cx="16216268" cy="13716001"/>
          </a:xfrm>
          <a:prstGeom prst="rect">
            <a:avLst/>
          </a:prstGeom>
          <a:solidFill>
            <a:srgbClr val="88192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42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24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44" name="PPT 3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3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24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247" name="Methods of Construction"/>
          <p:cNvSpPr txBox="1"/>
          <p:nvPr/>
        </p:nvSpPr>
        <p:spPr>
          <a:xfrm>
            <a:off x="1077422" y="1674921"/>
            <a:ext cx="12002293" cy="2255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64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Methods of Construction</a:t>
            </a:r>
          </a:p>
        </p:txBody>
      </p:sp>
      <p:sp>
        <p:nvSpPr>
          <p:cNvPr id="248" name="UNFRAMED STRUCTURES: those in which the weight of the floors and roof are supported by the bearing walls."/>
          <p:cNvSpPr txBox="1"/>
          <p:nvPr/>
        </p:nvSpPr>
        <p:spPr>
          <a:xfrm>
            <a:off x="9985055" y="4879096"/>
            <a:ext cx="12764110" cy="305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sz="6400" b="1">
                <a:latin typeface="Open Sans"/>
                <a:ea typeface="Open Sans"/>
                <a:cs typeface="Open Sans"/>
                <a:sym typeface="Open Sans"/>
              </a:rPr>
              <a:t>UNFRAMED STRUCTURES:</a:t>
            </a:r>
            <a:br/>
            <a:r>
              <a:t>those in which the weight of the floors and roof are supported by the bearing walls. </a:t>
            </a:r>
          </a:p>
        </p:txBody>
      </p:sp>
      <p:sp>
        <p:nvSpPr>
          <p:cNvPr id="249" name="Line"/>
          <p:cNvSpPr/>
          <p:nvPr/>
        </p:nvSpPr>
        <p:spPr>
          <a:xfrm>
            <a:off x="7544229" y="3619648"/>
            <a:ext cx="17011186" cy="782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0"/>
                </a:moveTo>
                <a:lnTo>
                  <a:pt x="3367" y="225"/>
                </a:lnTo>
                <a:lnTo>
                  <a:pt x="4367" y="21600"/>
                </a:lnTo>
                <a:lnTo>
                  <a:pt x="5360" y="0"/>
                </a:lnTo>
                <a:lnTo>
                  <a:pt x="21600" y="15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11" name="Picture 10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9" y="159400"/>
            <a:ext cx="2159001" cy="11895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200" y="-6215"/>
            <a:ext cx="1833282" cy="1301615"/>
          </a:xfrm>
          <a:prstGeom prst="rect">
            <a:avLst/>
          </a:prstGeom>
        </p:spPr>
      </p:pic>
      <p:pic>
        <p:nvPicPr>
          <p:cNvPr id="13" name="Picture 12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9" y="159399"/>
            <a:ext cx="2159001" cy="11895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4728" y="4881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Rectangle"/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rgbClr val="88192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52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25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54" name="PPT 3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3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25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5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257" name="Methods of Construction"/>
          <p:cNvSpPr txBox="1"/>
          <p:nvPr/>
        </p:nvSpPr>
        <p:spPr>
          <a:xfrm>
            <a:off x="1077422" y="1798012"/>
            <a:ext cx="12002293" cy="2255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64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Methods of Construction</a:t>
            </a:r>
          </a:p>
        </p:txBody>
      </p:sp>
      <p:sp>
        <p:nvSpPr>
          <p:cNvPr id="258" name="FRAMED STRUCTURES: consist of a structural steel or reinforced concrete skeleton made of horizontal beams and vertical columns."/>
          <p:cNvSpPr txBox="1"/>
          <p:nvPr/>
        </p:nvSpPr>
        <p:spPr>
          <a:xfrm>
            <a:off x="9985055" y="4879096"/>
            <a:ext cx="12764110" cy="3978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sz="6400" b="1">
                <a:latin typeface="Open Sans"/>
                <a:ea typeface="Open Sans"/>
                <a:cs typeface="Open Sans"/>
                <a:sym typeface="Open Sans"/>
              </a:rPr>
              <a:t>FRAMED STRUCTURES:</a:t>
            </a:r>
            <a:br>
              <a:rPr>
                <a:latin typeface="Arial"/>
                <a:ea typeface="Arial"/>
                <a:cs typeface="Arial"/>
                <a:sym typeface="Arial"/>
              </a:rPr>
            </a:br>
            <a:r>
              <a:t>consist of a structural steel or reinforced concrete skeleton made of horizontal beams and vertical columns. </a:t>
            </a:r>
          </a:p>
        </p:txBody>
      </p:sp>
      <p:sp>
        <p:nvSpPr>
          <p:cNvPr id="259" name="Line"/>
          <p:cNvSpPr/>
          <p:nvPr/>
        </p:nvSpPr>
        <p:spPr>
          <a:xfrm>
            <a:off x="7544229" y="3619648"/>
            <a:ext cx="17011186" cy="782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0"/>
                </a:moveTo>
                <a:lnTo>
                  <a:pt x="3367" y="225"/>
                </a:lnTo>
                <a:lnTo>
                  <a:pt x="4367" y="21600"/>
                </a:lnTo>
                <a:lnTo>
                  <a:pt x="5360" y="0"/>
                </a:lnTo>
                <a:lnTo>
                  <a:pt x="21600" y="15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11" name="Picture 10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9" y="159400"/>
            <a:ext cx="2159001" cy="11895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200" y="-6215"/>
            <a:ext cx="1833282" cy="1301615"/>
          </a:xfrm>
          <a:prstGeom prst="rect">
            <a:avLst/>
          </a:prstGeom>
        </p:spPr>
      </p:pic>
      <p:pic>
        <p:nvPicPr>
          <p:cNvPr id="13" name="Picture 12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99" y="311800"/>
            <a:ext cx="2159001" cy="11895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7600" y="146185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262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63" name="PPT 3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3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264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sp>
        <p:nvSpPr>
          <p:cNvPr id="266" name="Structural Types"/>
          <p:cNvSpPr txBox="1"/>
          <p:nvPr/>
        </p:nvSpPr>
        <p:spPr>
          <a:xfrm>
            <a:off x="1077422" y="1657336"/>
            <a:ext cx="7113118" cy="2145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64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Structural Types</a:t>
            </a:r>
          </a:p>
        </p:txBody>
      </p:sp>
      <p:sp>
        <p:nvSpPr>
          <p:cNvPr id="267" name="Rounded Rectangle"/>
          <p:cNvSpPr/>
          <p:nvPr/>
        </p:nvSpPr>
        <p:spPr>
          <a:xfrm>
            <a:off x="2677288" y="4893545"/>
            <a:ext cx="8890001" cy="2319180"/>
          </a:xfrm>
          <a:prstGeom prst="roundRect">
            <a:avLst>
              <a:gd name="adj" fmla="val 5476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68" name="Light frame"/>
          <p:cNvSpPr txBox="1"/>
          <p:nvPr/>
        </p:nvSpPr>
        <p:spPr>
          <a:xfrm>
            <a:off x="3266206" y="5532434"/>
            <a:ext cx="7712165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508000" indent="-508000" defTabSz="1896340">
              <a:spcBef>
                <a:spcPts val="1000"/>
              </a:spcBef>
              <a:buSzPct val="100000"/>
              <a:buChar char="‣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Light frame</a:t>
            </a:r>
          </a:p>
        </p:txBody>
      </p:sp>
      <p:sp>
        <p:nvSpPr>
          <p:cNvPr id="269" name="Rounded Rectangle"/>
          <p:cNvSpPr/>
          <p:nvPr/>
        </p:nvSpPr>
        <p:spPr>
          <a:xfrm>
            <a:off x="12816711" y="4893545"/>
            <a:ext cx="8890001" cy="2319180"/>
          </a:xfrm>
          <a:prstGeom prst="roundRect">
            <a:avLst>
              <a:gd name="adj" fmla="val 5476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70" name="Heavy wall"/>
          <p:cNvSpPr txBox="1"/>
          <p:nvPr/>
        </p:nvSpPr>
        <p:spPr>
          <a:xfrm>
            <a:off x="13565108" y="5532435"/>
            <a:ext cx="7686167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508000" indent="-508000" defTabSz="1896340">
              <a:spcBef>
                <a:spcPts val="1000"/>
              </a:spcBef>
              <a:buSzPct val="100000"/>
              <a:buChar char="‣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Heavy wall</a:t>
            </a:r>
          </a:p>
        </p:txBody>
      </p:sp>
      <p:sp>
        <p:nvSpPr>
          <p:cNvPr id="271" name="Rounded Rectangle"/>
          <p:cNvSpPr/>
          <p:nvPr/>
        </p:nvSpPr>
        <p:spPr>
          <a:xfrm>
            <a:off x="2677288" y="7729129"/>
            <a:ext cx="8890001" cy="2319181"/>
          </a:xfrm>
          <a:prstGeom prst="roundRect">
            <a:avLst>
              <a:gd name="adj" fmla="val 5476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72" name="Heavy floor"/>
          <p:cNvSpPr txBox="1"/>
          <p:nvPr/>
        </p:nvSpPr>
        <p:spPr>
          <a:xfrm>
            <a:off x="3266206" y="8368020"/>
            <a:ext cx="6400889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508000" indent="-508000" defTabSz="1896340">
              <a:spcBef>
                <a:spcPts val="1000"/>
              </a:spcBef>
              <a:buSzPct val="100000"/>
              <a:buChar char="‣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Heavy floor</a:t>
            </a:r>
          </a:p>
        </p:txBody>
      </p:sp>
      <p:sp>
        <p:nvSpPr>
          <p:cNvPr id="273" name="Rounded Rectangle"/>
          <p:cNvSpPr/>
          <p:nvPr/>
        </p:nvSpPr>
        <p:spPr>
          <a:xfrm>
            <a:off x="12816711" y="7729129"/>
            <a:ext cx="8890001" cy="2319181"/>
          </a:xfrm>
          <a:prstGeom prst="roundRect">
            <a:avLst>
              <a:gd name="adj" fmla="val 5476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74" name="Pre-cast concrete"/>
          <p:cNvSpPr txBox="1"/>
          <p:nvPr/>
        </p:nvSpPr>
        <p:spPr>
          <a:xfrm>
            <a:off x="13594584" y="8368020"/>
            <a:ext cx="7627216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508000" indent="-508000" defTabSz="1896340">
              <a:spcBef>
                <a:spcPts val="1000"/>
              </a:spcBef>
              <a:buSzPct val="100000"/>
              <a:buChar char="‣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Pre-cast concrete</a:t>
            </a:r>
          </a:p>
        </p:txBody>
      </p:sp>
      <p:pic>
        <p:nvPicPr>
          <p:cNvPr id="16" name="Picture 15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9" y="159400"/>
            <a:ext cx="2159001" cy="11895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200" y="-6215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683698" y="0"/>
            <a:ext cx="16700302" cy="1371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277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78" name="PPT 3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3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279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8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pic>
        <p:nvPicPr>
          <p:cNvPr id="281" name="Light Frame" descr="Light Frame"/>
          <p:cNvPicPr>
            <a:picLocks noChangeAspect="1"/>
          </p:cNvPicPr>
          <p:nvPr/>
        </p:nvPicPr>
        <p:blipFill>
          <a:blip r:embed="rId2"/>
          <a:srcRect b="6404"/>
          <a:stretch>
            <a:fillRect/>
          </a:stretch>
        </p:blipFill>
        <p:spPr>
          <a:xfrm>
            <a:off x="10524032" y="2959099"/>
            <a:ext cx="12849310" cy="8890001"/>
          </a:xfrm>
          <a:prstGeom prst="rect">
            <a:avLst/>
          </a:prstGeom>
          <a:ln w="12700">
            <a:miter lim="400000"/>
          </a:ln>
        </p:spPr>
      </p:pic>
      <p:sp>
        <p:nvSpPr>
          <p:cNvPr id="282" name="Light Frame Structure"/>
          <p:cNvSpPr txBox="1"/>
          <p:nvPr/>
        </p:nvSpPr>
        <p:spPr>
          <a:xfrm>
            <a:off x="1077422" y="2009028"/>
            <a:ext cx="6132270" cy="1733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64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Light Frame Structure</a:t>
            </a:r>
          </a:p>
        </p:txBody>
      </p:sp>
      <p:pic>
        <p:nvPicPr>
          <p:cNvPr id="9" name="Picture 8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9" y="159400"/>
            <a:ext cx="2159001" cy="11895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200" y="-6215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683698" y="0"/>
            <a:ext cx="16700302" cy="1371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285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86" name="PPT 3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3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287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8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289" name="Heavy Wall Structure"/>
          <p:cNvSpPr txBox="1"/>
          <p:nvPr/>
        </p:nvSpPr>
        <p:spPr>
          <a:xfrm>
            <a:off x="1077422" y="2237628"/>
            <a:ext cx="6483963" cy="1733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64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Heavy Wall Structure</a:t>
            </a:r>
          </a:p>
        </p:txBody>
      </p:sp>
      <p:pic>
        <p:nvPicPr>
          <p:cNvPr id="290" name="Heavy wall" descr="Heavy wall"/>
          <p:cNvPicPr>
            <a:picLocks noChangeAspect="1"/>
          </p:cNvPicPr>
          <p:nvPr/>
        </p:nvPicPr>
        <p:blipFill>
          <a:blip r:embed="rId2"/>
          <a:srcRect b="7717"/>
          <a:stretch>
            <a:fillRect/>
          </a:stretch>
        </p:blipFill>
        <p:spPr>
          <a:xfrm>
            <a:off x="10403467" y="3499097"/>
            <a:ext cx="11135733" cy="889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8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9" y="159400"/>
            <a:ext cx="2159001" cy="11895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200" y="-6215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683698" y="0"/>
            <a:ext cx="16700302" cy="1371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29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94" name="PPT 3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3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29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  <p:sp>
        <p:nvSpPr>
          <p:cNvPr id="297" name="Heavy Floor Structure"/>
          <p:cNvSpPr txBox="1"/>
          <p:nvPr/>
        </p:nvSpPr>
        <p:spPr>
          <a:xfrm>
            <a:off x="1077421" y="1639751"/>
            <a:ext cx="5694117" cy="25218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64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Heavy Floor Structure</a:t>
            </a:r>
          </a:p>
        </p:txBody>
      </p:sp>
      <p:pic>
        <p:nvPicPr>
          <p:cNvPr id="298" name="Heavy floor2" descr="Heavy floor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3070" y="2632937"/>
            <a:ext cx="12588771" cy="10180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8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9" y="159400"/>
            <a:ext cx="2159001" cy="11895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200" y="-6215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683698" y="0"/>
            <a:ext cx="16700302" cy="1371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301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02" name="PPT 3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3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303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  <p:sp>
        <p:nvSpPr>
          <p:cNvPr id="305" name="Pre-Cast Concrete Structure"/>
          <p:cNvSpPr txBox="1"/>
          <p:nvPr/>
        </p:nvSpPr>
        <p:spPr>
          <a:xfrm>
            <a:off x="1077422" y="1798012"/>
            <a:ext cx="5745409" cy="25218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64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Pre-Cast Concrete Structure</a:t>
            </a:r>
          </a:p>
        </p:txBody>
      </p:sp>
      <p:pic>
        <p:nvPicPr>
          <p:cNvPr id="306" name="Precast2" descr="Precas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5087" y="2428746"/>
            <a:ext cx="11213205" cy="990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8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9" y="159400"/>
            <a:ext cx="2159001" cy="11895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200" y="-6215"/>
            <a:ext cx="1833282" cy="1301615"/>
          </a:xfrm>
          <a:prstGeom prst="rect">
            <a:avLst/>
          </a:prstGeom>
        </p:spPr>
      </p:pic>
      <p:pic>
        <p:nvPicPr>
          <p:cNvPr id="11" name="Picture 10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9" y="166136"/>
            <a:ext cx="2159001" cy="11895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200" y="521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309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10" name="PPT 3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3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311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  <p:sp>
        <p:nvSpPr>
          <p:cNvPr id="313" name="Characteristics of a Structure"/>
          <p:cNvSpPr txBox="1"/>
          <p:nvPr/>
        </p:nvSpPr>
        <p:spPr>
          <a:xfrm>
            <a:off x="1077422" y="1903520"/>
            <a:ext cx="8308976" cy="2255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64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Characteristics of a Structure</a:t>
            </a:r>
          </a:p>
        </p:txBody>
      </p:sp>
      <p:sp>
        <p:nvSpPr>
          <p:cNvPr id="314" name="Rounded Rectangle"/>
          <p:cNvSpPr/>
          <p:nvPr/>
        </p:nvSpPr>
        <p:spPr>
          <a:xfrm>
            <a:off x="2677288" y="4893545"/>
            <a:ext cx="8890001" cy="2540001"/>
          </a:xfrm>
          <a:prstGeom prst="roundRect">
            <a:avLst>
              <a:gd name="adj" fmla="val 5000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15" name="General"/>
          <p:cNvSpPr txBox="1"/>
          <p:nvPr/>
        </p:nvSpPr>
        <p:spPr>
          <a:xfrm>
            <a:off x="3266206" y="5532434"/>
            <a:ext cx="7712165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508000" indent="-508000" defTabSz="1896340">
              <a:spcBef>
                <a:spcPts val="1000"/>
              </a:spcBef>
              <a:buSzPct val="100000"/>
              <a:buChar char="‣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General</a:t>
            </a:r>
          </a:p>
        </p:txBody>
      </p:sp>
      <p:sp>
        <p:nvSpPr>
          <p:cNvPr id="316" name="Rounded Rectangle"/>
          <p:cNvSpPr/>
          <p:nvPr/>
        </p:nvSpPr>
        <p:spPr>
          <a:xfrm>
            <a:off x="12816711" y="4893545"/>
            <a:ext cx="8890001" cy="2540001"/>
          </a:xfrm>
          <a:prstGeom prst="roundRect">
            <a:avLst>
              <a:gd name="adj" fmla="val 5000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17" name="Architecture"/>
          <p:cNvSpPr txBox="1"/>
          <p:nvPr/>
        </p:nvSpPr>
        <p:spPr>
          <a:xfrm>
            <a:off x="13565108" y="5532435"/>
            <a:ext cx="7686167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508000" indent="-508000" defTabSz="1896340">
              <a:spcBef>
                <a:spcPts val="1000"/>
              </a:spcBef>
              <a:buSzPct val="100000"/>
              <a:buChar char="‣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Architecture</a:t>
            </a:r>
          </a:p>
        </p:txBody>
      </p:sp>
      <p:sp>
        <p:nvSpPr>
          <p:cNvPr id="318" name="Rounded Rectangle"/>
          <p:cNvSpPr/>
          <p:nvPr/>
        </p:nvSpPr>
        <p:spPr>
          <a:xfrm>
            <a:off x="2677288" y="8202098"/>
            <a:ext cx="8890001" cy="2540001"/>
          </a:xfrm>
          <a:prstGeom prst="roundRect">
            <a:avLst>
              <a:gd name="adj" fmla="val 5000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19" name="Structural elements"/>
          <p:cNvSpPr txBox="1"/>
          <p:nvPr/>
        </p:nvSpPr>
        <p:spPr>
          <a:xfrm>
            <a:off x="3266206" y="8498089"/>
            <a:ext cx="6400889" cy="198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508000" indent="-508000" defTabSz="1896340">
              <a:spcBef>
                <a:spcPts val="1000"/>
              </a:spcBef>
              <a:buSzPct val="100000"/>
              <a:buChar char="‣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Structural elements</a:t>
            </a:r>
          </a:p>
        </p:txBody>
      </p:sp>
      <p:sp>
        <p:nvSpPr>
          <p:cNvPr id="320" name="Rounded Rectangle"/>
          <p:cNvSpPr/>
          <p:nvPr/>
        </p:nvSpPr>
        <p:spPr>
          <a:xfrm>
            <a:off x="12816711" y="8202098"/>
            <a:ext cx="8890001" cy="2540001"/>
          </a:xfrm>
          <a:prstGeom prst="roundRect">
            <a:avLst>
              <a:gd name="adj" fmla="val 5000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21" name="Non-structural elements"/>
          <p:cNvSpPr txBox="1"/>
          <p:nvPr/>
        </p:nvSpPr>
        <p:spPr>
          <a:xfrm>
            <a:off x="13594584" y="8498089"/>
            <a:ext cx="7627216" cy="198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508000" indent="-508000" defTabSz="1896340">
              <a:spcBef>
                <a:spcPts val="1000"/>
              </a:spcBef>
              <a:buSzPct val="100000"/>
              <a:buChar char="‣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Non-structural elements</a:t>
            </a:r>
          </a:p>
        </p:txBody>
      </p:sp>
      <p:pic>
        <p:nvPicPr>
          <p:cNvPr id="16" name="Picture 15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9" y="159400"/>
            <a:ext cx="2159001" cy="11895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200" y="-6215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32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25" name="PPT 3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3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326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/>
          </a:p>
        </p:txBody>
      </p:sp>
      <p:grpSp>
        <p:nvGrpSpPr>
          <p:cNvPr id="337" name="Group"/>
          <p:cNvGrpSpPr/>
          <p:nvPr/>
        </p:nvGrpSpPr>
        <p:grpSpPr>
          <a:xfrm>
            <a:off x="3139868" y="3055694"/>
            <a:ext cx="18104264" cy="9398001"/>
            <a:chOff x="0" y="0"/>
            <a:chExt cx="18104261" cy="9398000"/>
          </a:xfrm>
        </p:grpSpPr>
        <p:pic>
          <p:nvPicPr>
            <p:cNvPr id="328" name="non-structure" descr="non-structure"/>
            <p:cNvPicPr>
              <a:picLocks noChangeAspect="1"/>
            </p:cNvPicPr>
            <p:nvPr/>
          </p:nvPicPr>
          <p:blipFill>
            <a:blip r:embed="rId2"/>
            <a:srcRect r="41177" b="67762"/>
            <a:stretch>
              <a:fillRect/>
            </a:stretch>
          </p:blipFill>
          <p:spPr>
            <a:xfrm>
              <a:off x="1328447" y="549448"/>
              <a:ext cx="16104915" cy="80907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29" name="Cantilever"/>
            <p:cNvSpPr txBox="1"/>
            <p:nvPr/>
          </p:nvSpPr>
          <p:spPr>
            <a:xfrm>
              <a:off x="14963385" y="1853633"/>
              <a:ext cx="3140877" cy="9660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defTabSz="914400">
                <a:spcBef>
                  <a:spcPts val="1300"/>
                </a:spcBef>
                <a:defRPr sz="2200" b="1"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r>
                <a:t>Cantilever </a:t>
              </a:r>
            </a:p>
          </p:txBody>
        </p:sp>
        <p:sp>
          <p:nvSpPr>
            <p:cNvPr id="330" name="Beam"/>
            <p:cNvSpPr txBox="1"/>
            <p:nvPr/>
          </p:nvSpPr>
          <p:spPr>
            <a:xfrm>
              <a:off x="0" y="0"/>
              <a:ext cx="3140876" cy="9660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defTabSz="914400">
                <a:spcBef>
                  <a:spcPts val="1300"/>
                </a:spcBef>
                <a:defRPr sz="2200" b="1"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r>
                <a:t>Beam </a:t>
              </a:r>
            </a:p>
          </p:txBody>
        </p:sp>
        <p:sp>
          <p:nvSpPr>
            <p:cNvPr id="331" name="Line"/>
            <p:cNvSpPr/>
            <p:nvPr/>
          </p:nvSpPr>
          <p:spPr>
            <a:xfrm>
              <a:off x="661014" y="751717"/>
              <a:ext cx="4849705" cy="1391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5" h="20745" extrusionOk="0">
                  <a:moveTo>
                    <a:pt x="2061" y="0"/>
                  </a:moveTo>
                  <a:cubicBezTo>
                    <a:pt x="348" y="7335"/>
                    <a:pt x="-1365" y="14670"/>
                    <a:pt x="1657" y="18135"/>
                  </a:cubicBezTo>
                  <a:cubicBezTo>
                    <a:pt x="4679" y="21600"/>
                    <a:pt x="17157" y="20295"/>
                    <a:pt x="20235" y="20745"/>
                  </a:cubicBezTo>
                </a:path>
              </a:pathLst>
            </a:custGeom>
            <a:noFill/>
            <a:ln w="3810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 sz="2100"/>
              </a:pPr>
              <a:endParaRPr/>
            </a:p>
          </p:txBody>
        </p:sp>
        <p:sp>
          <p:nvSpPr>
            <p:cNvPr id="332" name="Line"/>
            <p:cNvSpPr/>
            <p:nvPr/>
          </p:nvSpPr>
          <p:spPr>
            <a:xfrm>
              <a:off x="5257045" y="2113263"/>
              <a:ext cx="544063" cy="1"/>
            </a:xfrm>
            <a:prstGeom prst="line">
              <a:avLst/>
            </a:prstGeom>
            <a:noFill/>
            <a:ln w="38100" cap="flat">
              <a:solidFill>
                <a:srgbClr val="80808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 sz="2100"/>
              </a:pPr>
              <a:endParaRPr/>
            </a:p>
          </p:txBody>
        </p:sp>
        <p:sp>
          <p:nvSpPr>
            <p:cNvPr id="333" name="Rectangle"/>
            <p:cNvSpPr/>
            <p:nvPr/>
          </p:nvSpPr>
          <p:spPr>
            <a:xfrm>
              <a:off x="2383193" y="8434938"/>
              <a:ext cx="2787069" cy="784927"/>
            </a:xfrm>
            <a:prstGeom prst="rect">
              <a:avLst/>
            </a:prstGeom>
            <a:noFill/>
            <a:ln w="5715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2300"/>
              </a:pPr>
              <a:endParaRPr/>
            </a:p>
          </p:txBody>
        </p:sp>
        <p:sp>
          <p:nvSpPr>
            <p:cNvPr id="334" name="Rectangle"/>
            <p:cNvSpPr/>
            <p:nvPr/>
          </p:nvSpPr>
          <p:spPr>
            <a:xfrm>
              <a:off x="9272425" y="8377578"/>
              <a:ext cx="2783731" cy="775871"/>
            </a:xfrm>
            <a:prstGeom prst="rect">
              <a:avLst/>
            </a:prstGeom>
            <a:noFill/>
            <a:ln w="5715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2300"/>
              </a:pPr>
              <a:endParaRPr/>
            </a:p>
          </p:txBody>
        </p:sp>
        <p:sp>
          <p:nvSpPr>
            <p:cNvPr id="335" name="Foundation"/>
            <p:cNvSpPr txBox="1"/>
            <p:nvPr/>
          </p:nvSpPr>
          <p:spPr>
            <a:xfrm>
              <a:off x="13811842" y="8431920"/>
              <a:ext cx="3621521" cy="9660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defTabSz="914400">
                <a:spcBef>
                  <a:spcPts val="1300"/>
                </a:spcBef>
                <a:defRPr sz="2200" b="1"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r>
                <a:t>Foundation</a:t>
              </a:r>
            </a:p>
          </p:txBody>
        </p:sp>
        <p:sp>
          <p:nvSpPr>
            <p:cNvPr id="336" name="Line"/>
            <p:cNvSpPr/>
            <p:nvPr/>
          </p:nvSpPr>
          <p:spPr>
            <a:xfrm flipH="1" flipV="1">
              <a:off x="11315163" y="8751928"/>
              <a:ext cx="2526721" cy="27171"/>
            </a:xfrm>
            <a:prstGeom prst="line">
              <a:avLst/>
            </a:prstGeom>
            <a:noFill/>
            <a:ln w="38100" cap="flat">
              <a:solidFill>
                <a:srgbClr val="80808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 sz="2100"/>
              </a:pPr>
              <a:endParaRPr/>
            </a:p>
          </p:txBody>
        </p:sp>
      </p:grpSp>
      <p:sp>
        <p:nvSpPr>
          <p:cNvPr id="338" name="Structural Elements"/>
          <p:cNvSpPr txBox="1"/>
          <p:nvPr/>
        </p:nvSpPr>
        <p:spPr>
          <a:xfrm>
            <a:off x="1077422" y="1622166"/>
            <a:ext cx="13654594" cy="1261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64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Structural Elements</a:t>
            </a:r>
          </a:p>
        </p:txBody>
      </p:sp>
      <p:pic>
        <p:nvPicPr>
          <p:cNvPr id="18" name="Picture 17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9" y="159400"/>
            <a:ext cx="2159001" cy="118955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200" y="-6215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106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7" name="PPT 3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3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108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110" name="Upon completing this lesson, you will be able to:"/>
          <p:cNvSpPr txBox="1">
            <a:spLocks noGrp="1"/>
          </p:cNvSpPr>
          <p:nvPr>
            <p:ph type="body" sz="quarter" idx="4294967295"/>
          </p:nvPr>
        </p:nvSpPr>
        <p:spPr>
          <a:xfrm>
            <a:off x="1144986" y="2979139"/>
            <a:ext cx="7627217" cy="7757722"/>
          </a:xfrm>
          <a:prstGeom prst="rect">
            <a:avLst/>
          </a:prstGeom>
        </p:spPr>
        <p:txBody>
          <a:bodyPr lIns="89235" tIns="89235" rIns="89235" bIns="89235" anchor="t"/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Upon completing this lesson, you will be able to:</a:t>
            </a:r>
          </a:p>
        </p:txBody>
      </p:sp>
      <p:sp>
        <p:nvSpPr>
          <p:cNvPr id="111" name="OBJECTIVES"/>
          <p:cNvSpPr txBox="1"/>
          <p:nvPr/>
        </p:nvSpPr>
        <p:spPr>
          <a:xfrm>
            <a:off x="1077422" y="1340817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grpSp>
        <p:nvGrpSpPr>
          <p:cNvPr id="114" name="Group"/>
          <p:cNvGrpSpPr/>
          <p:nvPr/>
        </p:nvGrpSpPr>
        <p:grpSpPr>
          <a:xfrm>
            <a:off x="10013073" y="2710170"/>
            <a:ext cx="1219201" cy="1681958"/>
            <a:chOff x="0" y="115975"/>
            <a:chExt cx="1219200" cy="1681957"/>
          </a:xfrm>
        </p:grpSpPr>
        <p:sp>
          <p:nvSpPr>
            <p:cNvPr id="112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13" name="1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17" name="Group"/>
          <p:cNvGrpSpPr/>
          <p:nvPr/>
        </p:nvGrpSpPr>
        <p:grpSpPr>
          <a:xfrm>
            <a:off x="10013073" y="6017021"/>
            <a:ext cx="1219201" cy="1681958"/>
            <a:chOff x="0" y="115975"/>
            <a:chExt cx="1219200" cy="1681957"/>
          </a:xfrm>
        </p:grpSpPr>
        <p:sp>
          <p:nvSpPr>
            <p:cNvPr id="115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16" name="2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120" name="Group"/>
          <p:cNvGrpSpPr/>
          <p:nvPr/>
        </p:nvGrpSpPr>
        <p:grpSpPr>
          <a:xfrm>
            <a:off x="10013073" y="8784721"/>
            <a:ext cx="1219201" cy="1681958"/>
            <a:chOff x="0" y="115975"/>
            <a:chExt cx="1219200" cy="1681957"/>
          </a:xfrm>
        </p:grpSpPr>
        <p:sp>
          <p:nvSpPr>
            <p:cNvPr id="118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19" name="3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3</a:t>
              </a:r>
            </a:p>
          </p:txBody>
        </p:sp>
      </p:grpSp>
      <p:sp>
        <p:nvSpPr>
          <p:cNvPr id="121" name="Define construction materials and classify them by their composition types and uses.…"/>
          <p:cNvSpPr txBox="1"/>
          <p:nvPr/>
        </p:nvSpPr>
        <p:spPr>
          <a:xfrm>
            <a:off x="11835645" y="2925647"/>
            <a:ext cx="11875355" cy="9656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t>Define construction materials and classify them by their composition types and uses.</a:t>
            </a:r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t>List and describe three forces that can affect construction materials. </a:t>
            </a:r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t>List three properties of each material:  concrete, steel and wood.</a:t>
            </a:r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t>Describe two methods of construction.</a:t>
            </a:r>
          </a:p>
        </p:txBody>
      </p:sp>
      <p:grpSp>
        <p:nvGrpSpPr>
          <p:cNvPr id="124" name="Group"/>
          <p:cNvGrpSpPr/>
          <p:nvPr/>
        </p:nvGrpSpPr>
        <p:grpSpPr>
          <a:xfrm>
            <a:off x="10013073" y="11263127"/>
            <a:ext cx="1219201" cy="1681958"/>
            <a:chOff x="0" y="115975"/>
            <a:chExt cx="1219200" cy="1681957"/>
          </a:xfrm>
        </p:grpSpPr>
        <p:sp>
          <p:nvSpPr>
            <p:cNvPr id="122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23" name="4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4</a:t>
              </a:r>
            </a:p>
          </p:txBody>
        </p:sp>
      </p:grp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683698" y="0"/>
            <a:ext cx="16700302" cy="1371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341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42" name="PPT 3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3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343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20</a:t>
            </a:fld>
            <a:endParaRPr/>
          </a:p>
        </p:txBody>
      </p:sp>
      <p:sp>
        <p:nvSpPr>
          <p:cNvPr id="345" name="Non-Structural Elements"/>
          <p:cNvSpPr txBox="1"/>
          <p:nvPr/>
        </p:nvSpPr>
        <p:spPr>
          <a:xfrm>
            <a:off x="1077422" y="1534243"/>
            <a:ext cx="5903670" cy="25218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64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Non-Structural Elements</a:t>
            </a:r>
          </a:p>
        </p:txBody>
      </p:sp>
      <p:pic>
        <p:nvPicPr>
          <p:cNvPr id="346" name="non-structure" descr="non-structure"/>
          <p:cNvPicPr>
            <a:picLocks noChangeAspect="1"/>
          </p:cNvPicPr>
          <p:nvPr/>
        </p:nvPicPr>
        <p:blipFill>
          <a:blip r:embed="rId2"/>
          <a:srcRect l="8921" t="37269" r="1373" b="5421"/>
          <a:stretch>
            <a:fillRect/>
          </a:stretch>
        </p:blipFill>
        <p:spPr>
          <a:xfrm>
            <a:off x="9425354" y="2345612"/>
            <a:ext cx="10761439" cy="10709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icture 9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9" y="159400"/>
            <a:ext cx="2159001" cy="11895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200" y="-6215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349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50" name="PPT 3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3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351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21</a:t>
            </a:fld>
            <a:endParaRPr/>
          </a:p>
        </p:txBody>
      </p:sp>
      <p:sp>
        <p:nvSpPr>
          <p:cNvPr id="353" name="Damage Types"/>
          <p:cNvSpPr txBox="1"/>
          <p:nvPr/>
        </p:nvSpPr>
        <p:spPr>
          <a:xfrm>
            <a:off x="1077422" y="1622166"/>
            <a:ext cx="8308976" cy="1261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64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Damage Types</a:t>
            </a:r>
          </a:p>
        </p:txBody>
      </p:sp>
      <p:sp>
        <p:nvSpPr>
          <p:cNvPr id="354" name="Rounded Rectangle"/>
          <p:cNvSpPr/>
          <p:nvPr/>
        </p:nvSpPr>
        <p:spPr>
          <a:xfrm>
            <a:off x="2677288" y="5461107"/>
            <a:ext cx="8890001" cy="6096001"/>
          </a:xfrm>
          <a:prstGeom prst="roundRect">
            <a:avLst>
              <a:gd name="adj" fmla="val 20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55" name="STRUCTURAL:  affecting structural (load-bearing) elements"/>
          <p:cNvSpPr txBox="1"/>
          <p:nvPr/>
        </p:nvSpPr>
        <p:spPr>
          <a:xfrm>
            <a:off x="3266206" y="6099997"/>
            <a:ext cx="7712165" cy="386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b="1">
                <a:latin typeface="Open Sans"/>
                <a:ea typeface="Open Sans"/>
                <a:cs typeface="Open Sans"/>
                <a:sym typeface="Open Sans"/>
              </a:rPr>
              <a:t>STRUCTURAL: </a:t>
            </a:r>
            <a:r>
              <a:t> </a:t>
            </a:r>
            <a:r>
              <a:rPr>
                <a:solidFill>
                  <a:srgbClr val="535353"/>
                </a:solidFill>
              </a:rPr>
              <a:t>affecting structural (load-bearing) elements</a:t>
            </a:r>
          </a:p>
        </p:txBody>
      </p:sp>
      <p:sp>
        <p:nvSpPr>
          <p:cNvPr id="356" name="Rounded Rectangle"/>
          <p:cNvSpPr/>
          <p:nvPr/>
        </p:nvSpPr>
        <p:spPr>
          <a:xfrm>
            <a:off x="12816711" y="5461107"/>
            <a:ext cx="8890001" cy="6096001"/>
          </a:xfrm>
          <a:prstGeom prst="roundRect">
            <a:avLst>
              <a:gd name="adj" fmla="val 20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57" name="NON-STRUCTURAL:  affecting…"/>
          <p:cNvSpPr txBox="1"/>
          <p:nvPr/>
        </p:nvSpPr>
        <p:spPr>
          <a:xfrm>
            <a:off x="13565108" y="6099997"/>
            <a:ext cx="7686167" cy="386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b="1">
                <a:latin typeface="Open Sans"/>
                <a:ea typeface="Open Sans"/>
                <a:cs typeface="Open Sans"/>
                <a:sym typeface="Open Sans"/>
              </a:rPr>
              <a:t>NON-STRUCTURAL:</a:t>
            </a:r>
            <a:r>
              <a:t>  </a:t>
            </a:r>
            <a:r>
              <a:rPr>
                <a:solidFill>
                  <a:srgbClr val="535353"/>
                </a:solidFill>
              </a:rPr>
              <a:t>affecting </a:t>
            </a:r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>
                <a:solidFill>
                  <a:srgbClr val="535353"/>
                </a:solidFill>
              </a:rPr>
              <a:t>non-structural and decorative elements</a:t>
            </a:r>
          </a:p>
        </p:txBody>
      </p:sp>
      <p:sp>
        <p:nvSpPr>
          <p:cNvPr id="358" name="Damage to a building can be classified as two types:"/>
          <p:cNvSpPr txBox="1">
            <a:spLocks noGrp="1"/>
          </p:cNvSpPr>
          <p:nvPr>
            <p:ph type="body" sz="quarter" idx="4294967295"/>
          </p:nvPr>
        </p:nvSpPr>
        <p:spPr>
          <a:xfrm>
            <a:off x="1144986" y="2979139"/>
            <a:ext cx="7627217" cy="2173490"/>
          </a:xfrm>
          <a:prstGeom prst="rect">
            <a:avLst/>
          </a:prstGeom>
        </p:spPr>
        <p:txBody>
          <a:bodyPr lIns="89235" tIns="89235" rIns="89235" bIns="89235" anchor="t"/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Damage to a building can be classified as two types: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683698" y="0"/>
            <a:ext cx="16700302" cy="1371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361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62" name="PPT 3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3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363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22</a:t>
            </a:fld>
            <a:endParaRPr/>
          </a:p>
        </p:txBody>
      </p:sp>
      <p:pic>
        <p:nvPicPr>
          <p:cNvPr id="365" name="Damage" descr="Da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7642" y="2538249"/>
            <a:ext cx="12194139" cy="9144001"/>
          </a:xfrm>
          <a:prstGeom prst="rect">
            <a:avLst/>
          </a:prstGeom>
          <a:ln w="12700">
            <a:miter lim="400000"/>
          </a:ln>
        </p:spPr>
      </p:pic>
      <p:sp>
        <p:nvSpPr>
          <p:cNvPr id="366" name="Colombia earthquake:…"/>
          <p:cNvSpPr txBox="1"/>
          <p:nvPr/>
        </p:nvSpPr>
        <p:spPr>
          <a:xfrm>
            <a:off x="1029587" y="2569641"/>
            <a:ext cx="6654111" cy="2502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/>
          <a:p>
            <a:pPr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 b="1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Colombia earthquake: </a:t>
            </a:r>
          </a:p>
          <a:p>
            <a:pPr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structural and non-structural damage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809892" y="0"/>
            <a:ext cx="15574108" cy="1371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369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70" name="PPT 3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3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371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23</a:t>
            </a:fld>
            <a:endParaRPr/>
          </a:p>
        </p:txBody>
      </p:sp>
      <p:pic>
        <p:nvPicPr>
          <p:cNvPr id="373" name="Cantilever" descr="Cantilev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0417" y="1624218"/>
            <a:ext cx="10443767" cy="10467564"/>
          </a:xfrm>
          <a:prstGeom prst="rect">
            <a:avLst/>
          </a:prstGeom>
          <a:ln w="12700">
            <a:miter lim="400000"/>
          </a:ln>
        </p:spPr>
      </p:pic>
      <p:sp>
        <p:nvSpPr>
          <p:cNvPr id="374" name="Basic Collapse Patterns"/>
          <p:cNvSpPr txBox="1"/>
          <p:nvPr/>
        </p:nvSpPr>
        <p:spPr>
          <a:xfrm>
            <a:off x="1077422" y="1798012"/>
            <a:ext cx="8308976" cy="2255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64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Basic Collapse Patterns</a:t>
            </a:r>
          </a:p>
        </p:txBody>
      </p:sp>
      <p:sp>
        <p:nvSpPr>
          <p:cNvPr id="375" name="Cantilever"/>
          <p:cNvSpPr txBox="1"/>
          <p:nvPr/>
        </p:nvSpPr>
        <p:spPr>
          <a:xfrm>
            <a:off x="1213077" y="6227266"/>
            <a:ext cx="4150322" cy="126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Cantilever</a:t>
            </a:r>
          </a:p>
        </p:txBody>
      </p:sp>
      <p:pic>
        <p:nvPicPr>
          <p:cNvPr id="10" name="Picture 9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9" y="159400"/>
            <a:ext cx="2159001" cy="11895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200" y="-6215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683698" y="0"/>
            <a:ext cx="16700302" cy="1371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378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79" name="PPT 3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3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380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24</a:t>
            </a:fld>
            <a:endParaRPr/>
          </a:p>
        </p:txBody>
      </p:sp>
      <p:sp>
        <p:nvSpPr>
          <p:cNvPr id="382" name="Basic Collapse Patterns"/>
          <p:cNvSpPr txBox="1"/>
          <p:nvPr/>
        </p:nvSpPr>
        <p:spPr>
          <a:xfrm>
            <a:off x="1077422" y="1622166"/>
            <a:ext cx="8308976" cy="2255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64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Basic Collapse Patterns</a:t>
            </a:r>
          </a:p>
        </p:txBody>
      </p:sp>
      <p:sp>
        <p:nvSpPr>
          <p:cNvPr id="383" name="Lean-to"/>
          <p:cNvSpPr txBox="1"/>
          <p:nvPr/>
        </p:nvSpPr>
        <p:spPr>
          <a:xfrm>
            <a:off x="1213077" y="6227266"/>
            <a:ext cx="3143053" cy="126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Lean-to</a:t>
            </a:r>
          </a:p>
        </p:txBody>
      </p:sp>
      <p:pic>
        <p:nvPicPr>
          <p:cNvPr id="384" name="Lean-to" descr="Lean-t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4767" y="2023482"/>
            <a:ext cx="12942826" cy="101770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icture 9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9" y="159400"/>
            <a:ext cx="2159001" cy="11895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200" y="-6215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7683698" y="0"/>
            <a:ext cx="16700302" cy="1371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387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88" name="PPT 3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3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389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9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25</a:t>
            </a:fld>
            <a:endParaRPr/>
          </a:p>
        </p:txBody>
      </p:sp>
      <p:sp>
        <p:nvSpPr>
          <p:cNvPr id="391" name="Basic Collapse Patterns"/>
          <p:cNvSpPr txBox="1"/>
          <p:nvPr/>
        </p:nvSpPr>
        <p:spPr>
          <a:xfrm>
            <a:off x="1077422" y="1710089"/>
            <a:ext cx="8308976" cy="2255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64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Basic Collapse Patterns</a:t>
            </a:r>
          </a:p>
        </p:txBody>
      </p:sp>
      <p:sp>
        <p:nvSpPr>
          <p:cNvPr id="392" name="Pancake"/>
          <p:cNvSpPr txBox="1"/>
          <p:nvPr/>
        </p:nvSpPr>
        <p:spPr>
          <a:xfrm>
            <a:off x="1213077" y="6227266"/>
            <a:ext cx="3447456" cy="126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Pancake</a:t>
            </a:r>
          </a:p>
        </p:txBody>
      </p:sp>
      <p:pic>
        <p:nvPicPr>
          <p:cNvPr id="393" name="Pancake" descr="Pancak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6154" y="1769085"/>
            <a:ext cx="11281388" cy="104675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icture 9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9" y="159400"/>
            <a:ext cx="2159001" cy="11895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200" y="-6215"/>
            <a:ext cx="1833282" cy="1301615"/>
          </a:xfrm>
          <a:prstGeom prst="rect">
            <a:avLst/>
          </a:prstGeom>
        </p:spPr>
      </p:pic>
      <p:pic>
        <p:nvPicPr>
          <p:cNvPr id="12" name="Picture 11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99" y="311800"/>
            <a:ext cx="2159001" cy="11895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7600" y="146185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396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97" name="PPT 3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3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398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26</a:t>
            </a:fld>
            <a:endParaRPr/>
          </a:p>
        </p:txBody>
      </p:sp>
      <p:sp>
        <p:nvSpPr>
          <p:cNvPr id="400" name="Basic Collapse Patterns"/>
          <p:cNvSpPr txBox="1"/>
          <p:nvPr/>
        </p:nvSpPr>
        <p:spPr>
          <a:xfrm>
            <a:off x="1077422" y="1710089"/>
            <a:ext cx="8308976" cy="2255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64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Basic Collapse Patterns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83698" y="0"/>
            <a:ext cx="16700302" cy="1371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V-Shape"/>
          <p:cNvSpPr txBox="1"/>
          <p:nvPr/>
        </p:nvSpPr>
        <p:spPr>
          <a:xfrm>
            <a:off x="1213077" y="6227266"/>
            <a:ext cx="3345459" cy="126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V-Shape</a:t>
            </a:r>
          </a:p>
        </p:txBody>
      </p:sp>
      <p:pic>
        <p:nvPicPr>
          <p:cNvPr id="402" name="V-shape" descr="V-shap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7110" y="2466001"/>
            <a:ext cx="14476303" cy="96819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Picture 11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9" y="159400"/>
            <a:ext cx="2159001" cy="11895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200" y="-6215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83698" y="0"/>
            <a:ext cx="16700302" cy="1371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405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406" name="PPT 3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3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407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4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27</a:t>
            </a:fld>
            <a:endParaRPr/>
          </a:p>
        </p:txBody>
      </p:sp>
      <p:sp>
        <p:nvSpPr>
          <p:cNvPr id="409" name="Identify Structural Damage"/>
          <p:cNvSpPr txBox="1"/>
          <p:nvPr/>
        </p:nvSpPr>
        <p:spPr>
          <a:xfrm>
            <a:off x="1077422" y="2009028"/>
            <a:ext cx="8308976" cy="3250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64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Identify Structural Damage</a:t>
            </a:r>
          </a:p>
        </p:txBody>
      </p:sp>
      <p:pic>
        <p:nvPicPr>
          <p:cNvPr id="410" name="failure" descr="fail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5421" y="1163164"/>
            <a:ext cx="13953579" cy="117136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icture 9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9" y="159400"/>
            <a:ext cx="2159001" cy="11895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200" y="-6215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152400" y="0"/>
            <a:ext cx="24079200" cy="13563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7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887200" y="65532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en-IN" sz="72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D6900A-37B1-25E8-DEA8-CD370440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37402" y="12737075"/>
            <a:ext cx="701472" cy="738662"/>
          </a:xfrm>
        </p:spPr>
        <p:txBody>
          <a:bodyPr/>
          <a:lstStyle/>
          <a:p>
            <a:fld id="{2BB1E14F-796C-409E-9B94-89634ADD74DA}" type="slidenum">
              <a:rPr lang="en-IN" smtClean="0"/>
              <a:t>28</a:t>
            </a:fld>
            <a:endParaRPr lang="en-IN"/>
          </a:p>
        </p:txBody>
      </p:sp>
      <p:sp>
        <p:nvSpPr>
          <p:cNvPr id="5" name="Rounded Rectangle">
            <a:extLst>
              <a:ext uri="{FF2B5EF4-FFF2-40B4-BE49-F238E27FC236}">
                <a16:creationId xmlns:a16="http://schemas.microsoft.com/office/drawing/2014/main" id="{84E5656A-9707-D91F-731E-B05F3A2105A5}"/>
              </a:ext>
            </a:extLst>
          </p:cNvPr>
          <p:cNvSpPr/>
          <p:nvPr/>
        </p:nvSpPr>
        <p:spPr>
          <a:xfrm>
            <a:off x="8434730" y="291338"/>
            <a:ext cx="13610612" cy="1252372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4" tIns="78284" rIns="78284" bIns="78284"/>
          <a:lstStyle/>
          <a:p>
            <a:endParaRPr sz="4800">
              <a:latin typeface="Open Sans"/>
            </a:endParaRPr>
          </a:p>
        </p:txBody>
      </p:sp>
      <p:sp>
        <p:nvSpPr>
          <p:cNvPr id="6" name="Duties of…">
            <a:extLst>
              <a:ext uri="{FF2B5EF4-FFF2-40B4-BE49-F238E27FC236}">
                <a16:creationId xmlns:a16="http://schemas.microsoft.com/office/drawing/2014/main" id="{848F74B0-1F3A-240E-68E6-62D0EC9F3863}"/>
              </a:ext>
            </a:extLst>
          </p:cNvPr>
          <p:cNvSpPr txBox="1"/>
          <p:nvPr/>
        </p:nvSpPr>
        <p:spPr>
          <a:xfrm>
            <a:off x="679139" y="6460433"/>
            <a:ext cx="7449138" cy="1389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4" tIns="78284" rIns="78284" bIns="78284">
            <a:spAutoFit/>
          </a:bodyPr>
          <a:lstStyle/>
          <a:p>
            <a:pPr algn="ctr"/>
            <a:r>
              <a:rPr lang="en-US" sz="8000" b="1" dirty="0">
                <a:latin typeface="Open sans"/>
              </a:rPr>
              <a:t>THANK YOU </a:t>
            </a:r>
            <a:r>
              <a:rPr lang="en-US" sz="8000" dirty="0">
                <a:latin typeface="Open sans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45DFA0-FA40-1268-9BDA-EE87700A3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" y="0"/>
            <a:ext cx="4880698" cy="2926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75644E-1651-5CBA-BB13-D20A48592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5236" y="13243"/>
            <a:ext cx="2774164" cy="245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4CA96A-DBE4-90D4-F8B7-34DFA0DBB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4986" y="1266064"/>
            <a:ext cx="11478776" cy="10698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8063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127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28" name="PPT 3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3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129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3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131" name="Upon completing this lesson, you will be able to:"/>
          <p:cNvSpPr txBox="1">
            <a:spLocks noGrp="1"/>
          </p:cNvSpPr>
          <p:nvPr>
            <p:ph type="body" sz="quarter" idx="4294967295"/>
          </p:nvPr>
        </p:nvSpPr>
        <p:spPr>
          <a:xfrm>
            <a:off x="1144986" y="2979139"/>
            <a:ext cx="7627217" cy="7757722"/>
          </a:xfrm>
          <a:prstGeom prst="rect">
            <a:avLst/>
          </a:prstGeom>
        </p:spPr>
        <p:txBody>
          <a:bodyPr lIns="89235" tIns="89235" rIns="89235" bIns="89235" anchor="t"/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Upon completing this lesson, you will be able to:</a:t>
            </a:r>
          </a:p>
        </p:txBody>
      </p:sp>
      <p:sp>
        <p:nvSpPr>
          <p:cNvPr id="132" name="OBJECTIVES"/>
          <p:cNvSpPr txBox="1"/>
          <p:nvPr/>
        </p:nvSpPr>
        <p:spPr>
          <a:xfrm>
            <a:off x="1077422" y="1411154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sp>
        <p:nvSpPr>
          <p:cNvPr id="133" name="List four types of structures.…"/>
          <p:cNvSpPr txBox="1"/>
          <p:nvPr/>
        </p:nvSpPr>
        <p:spPr>
          <a:xfrm>
            <a:off x="11860613" y="4490317"/>
            <a:ext cx="11893114" cy="7928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t>List four types of structures.</a:t>
            </a:r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t>List at least three characteristics of </a:t>
            </a:r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t>a building in each of the following </a:t>
            </a:r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t>four categories: </a:t>
            </a:r>
          </a:p>
          <a:p>
            <a:pPr marL="762000" indent="-508000" defTabSz="1896340"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t>general </a:t>
            </a:r>
          </a:p>
          <a:p>
            <a:pPr marL="762000" indent="-508000" defTabSz="1896340"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t>architecture </a:t>
            </a:r>
          </a:p>
          <a:p>
            <a:pPr marL="762000" indent="-508000" defTabSz="1896340"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t>structural elements</a:t>
            </a:r>
          </a:p>
          <a:p>
            <a:pPr marL="762000" indent="-508000" defTabSz="1896340"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t>non-structural elements</a:t>
            </a:r>
          </a:p>
        </p:txBody>
      </p:sp>
      <p:grpSp>
        <p:nvGrpSpPr>
          <p:cNvPr id="136" name="Group"/>
          <p:cNvGrpSpPr/>
          <p:nvPr/>
        </p:nvGrpSpPr>
        <p:grpSpPr>
          <a:xfrm>
            <a:off x="10013073" y="4177718"/>
            <a:ext cx="1219201" cy="1681958"/>
            <a:chOff x="0" y="115975"/>
            <a:chExt cx="1219200" cy="1681957"/>
          </a:xfrm>
        </p:grpSpPr>
        <p:sp>
          <p:nvSpPr>
            <p:cNvPr id="134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35" name="5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5</a:t>
              </a:r>
            </a:p>
          </p:txBody>
        </p:sp>
      </p:grpSp>
      <p:grpSp>
        <p:nvGrpSpPr>
          <p:cNvPr id="139" name="Group"/>
          <p:cNvGrpSpPr/>
          <p:nvPr/>
        </p:nvGrpSpPr>
        <p:grpSpPr>
          <a:xfrm>
            <a:off x="10013073" y="6017021"/>
            <a:ext cx="1219201" cy="1681958"/>
            <a:chOff x="0" y="115975"/>
            <a:chExt cx="1219200" cy="1681957"/>
          </a:xfrm>
        </p:grpSpPr>
        <p:sp>
          <p:nvSpPr>
            <p:cNvPr id="137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38" name="6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6</a:t>
              </a:r>
            </a:p>
          </p:txBody>
        </p:sp>
      </p:grp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142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43" name="PPT 3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3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144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146" name="Upon completing this lesson, you will be able to:"/>
          <p:cNvSpPr txBox="1">
            <a:spLocks noGrp="1"/>
          </p:cNvSpPr>
          <p:nvPr>
            <p:ph type="body" sz="quarter" idx="4294967295"/>
          </p:nvPr>
        </p:nvSpPr>
        <p:spPr>
          <a:xfrm>
            <a:off x="1144986" y="2979139"/>
            <a:ext cx="7627217" cy="7757722"/>
          </a:xfrm>
          <a:prstGeom prst="rect">
            <a:avLst/>
          </a:prstGeom>
        </p:spPr>
        <p:txBody>
          <a:bodyPr lIns="89235" tIns="89235" rIns="89235" bIns="89235" anchor="t"/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Upon completing this lesson, you will be able to:</a:t>
            </a:r>
          </a:p>
        </p:txBody>
      </p:sp>
      <p:sp>
        <p:nvSpPr>
          <p:cNvPr id="147" name="OBJECTIVES"/>
          <p:cNvSpPr txBox="1"/>
          <p:nvPr/>
        </p:nvSpPr>
        <p:spPr>
          <a:xfrm>
            <a:off x="1077422" y="1428737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sp>
        <p:nvSpPr>
          <p:cNvPr id="148" name="List and describe two types of damage in a structure and their potential resulting failures.…"/>
          <p:cNvSpPr txBox="1"/>
          <p:nvPr/>
        </p:nvSpPr>
        <p:spPr>
          <a:xfrm>
            <a:off x="11860613" y="5532128"/>
            <a:ext cx="11386727" cy="5592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t>List and describe two types of damage in a structure and their potential resulting failures.</a:t>
            </a:r>
          </a:p>
          <a:p>
            <a:pPr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t>Name and describe the four basic collapse patterns.</a:t>
            </a:r>
          </a:p>
        </p:txBody>
      </p:sp>
      <p:grpSp>
        <p:nvGrpSpPr>
          <p:cNvPr id="151" name="Group"/>
          <p:cNvGrpSpPr/>
          <p:nvPr/>
        </p:nvGrpSpPr>
        <p:grpSpPr>
          <a:xfrm>
            <a:off x="10013073" y="5367500"/>
            <a:ext cx="1219201" cy="1681958"/>
            <a:chOff x="0" y="115975"/>
            <a:chExt cx="1219200" cy="1681957"/>
          </a:xfrm>
        </p:grpSpPr>
        <p:sp>
          <p:nvSpPr>
            <p:cNvPr id="149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50" name="7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7</a:t>
              </a:r>
            </a:p>
          </p:txBody>
        </p:sp>
      </p:grpSp>
      <p:grpSp>
        <p:nvGrpSpPr>
          <p:cNvPr id="154" name="Group"/>
          <p:cNvGrpSpPr/>
          <p:nvPr/>
        </p:nvGrpSpPr>
        <p:grpSpPr>
          <a:xfrm>
            <a:off x="10013073" y="8946092"/>
            <a:ext cx="1219201" cy="1681958"/>
            <a:chOff x="0" y="115975"/>
            <a:chExt cx="1219200" cy="1681957"/>
          </a:xfrm>
        </p:grpSpPr>
        <p:sp>
          <p:nvSpPr>
            <p:cNvPr id="152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53" name="8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8</a:t>
              </a:r>
            </a:p>
          </p:txBody>
        </p:sp>
      </p:grpSp>
      <p:pic>
        <p:nvPicPr>
          <p:cNvPr id="16" name="Picture 15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9" y="159399"/>
            <a:ext cx="2159001" cy="11895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4728" y="4881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157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8" name="PPT 3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3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159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6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grpSp>
        <p:nvGrpSpPr>
          <p:cNvPr id="163" name="Group"/>
          <p:cNvGrpSpPr/>
          <p:nvPr/>
        </p:nvGrpSpPr>
        <p:grpSpPr>
          <a:xfrm>
            <a:off x="998695" y="5681826"/>
            <a:ext cx="4826001" cy="2319180"/>
            <a:chOff x="0" y="0"/>
            <a:chExt cx="4826000" cy="2319179"/>
          </a:xfrm>
        </p:grpSpPr>
        <p:sp>
          <p:nvSpPr>
            <p:cNvPr id="161" name="Rounded Rectangle"/>
            <p:cNvSpPr/>
            <p:nvPr/>
          </p:nvSpPr>
          <p:spPr>
            <a:xfrm>
              <a:off x="0" y="0"/>
              <a:ext cx="4826000" cy="2319180"/>
            </a:xfrm>
            <a:prstGeom prst="roundRect">
              <a:avLst>
                <a:gd name="adj" fmla="val 5476"/>
              </a:avLst>
            </a:prstGeom>
            <a:solidFill>
              <a:srgbClr val="EAEAEA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62" name="Stone"/>
            <p:cNvSpPr txBox="1"/>
            <p:nvPr/>
          </p:nvSpPr>
          <p:spPr>
            <a:xfrm>
              <a:off x="217980" y="759540"/>
              <a:ext cx="4041465" cy="800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marL="508000" indent="-508000" defTabSz="1896340">
                <a:spcBef>
                  <a:spcPts val="1000"/>
                </a:spcBef>
                <a:buSzPct val="100000"/>
                <a:buChar char="‣"/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4000">
                  <a:solidFill>
                    <a:srgbClr val="C00000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defRPr>
              </a:lvl1pPr>
            </a:lstStyle>
            <a:p>
              <a:r>
                <a:t>Stone</a:t>
              </a:r>
            </a:p>
          </p:txBody>
        </p:sp>
      </p:grpSp>
      <p:grpSp>
        <p:nvGrpSpPr>
          <p:cNvPr id="166" name="Group"/>
          <p:cNvGrpSpPr/>
          <p:nvPr/>
        </p:nvGrpSpPr>
        <p:grpSpPr>
          <a:xfrm>
            <a:off x="12637980" y="5681826"/>
            <a:ext cx="5080698" cy="2319180"/>
            <a:chOff x="0" y="0"/>
            <a:chExt cx="5080696" cy="2319179"/>
          </a:xfrm>
        </p:grpSpPr>
        <p:sp>
          <p:nvSpPr>
            <p:cNvPr id="164" name="Rounded Rectangle"/>
            <p:cNvSpPr/>
            <p:nvPr/>
          </p:nvSpPr>
          <p:spPr>
            <a:xfrm>
              <a:off x="0" y="0"/>
              <a:ext cx="4826000" cy="2319180"/>
            </a:xfrm>
            <a:prstGeom prst="roundRect">
              <a:avLst>
                <a:gd name="adj" fmla="val 5476"/>
              </a:avLst>
            </a:prstGeom>
            <a:solidFill>
              <a:srgbClr val="EAEAEA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65" name="Metal"/>
            <p:cNvSpPr txBox="1"/>
            <p:nvPr/>
          </p:nvSpPr>
          <p:spPr>
            <a:xfrm>
              <a:off x="349617" y="759540"/>
              <a:ext cx="4731080" cy="800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marL="508000" indent="-508000" defTabSz="1896340">
                <a:spcBef>
                  <a:spcPts val="1000"/>
                </a:spcBef>
                <a:buSzPct val="100000"/>
                <a:buChar char="‣"/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4000">
                  <a:solidFill>
                    <a:srgbClr val="C00000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defRPr>
              </a:lvl1pPr>
            </a:lstStyle>
            <a:p>
              <a:r>
                <a:t>Metal</a:t>
              </a:r>
            </a:p>
          </p:txBody>
        </p:sp>
      </p:grpSp>
      <p:grpSp>
        <p:nvGrpSpPr>
          <p:cNvPr id="169" name="Group"/>
          <p:cNvGrpSpPr/>
          <p:nvPr/>
        </p:nvGrpSpPr>
        <p:grpSpPr>
          <a:xfrm>
            <a:off x="18273991" y="5681826"/>
            <a:ext cx="4946980" cy="2319180"/>
            <a:chOff x="0" y="0"/>
            <a:chExt cx="4946979" cy="2319179"/>
          </a:xfrm>
        </p:grpSpPr>
        <p:sp>
          <p:nvSpPr>
            <p:cNvPr id="167" name="Rounded Rectangle"/>
            <p:cNvSpPr/>
            <p:nvPr/>
          </p:nvSpPr>
          <p:spPr>
            <a:xfrm>
              <a:off x="0" y="0"/>
              <a:ext cx="4826000" cy="2319180"/>
            </a:xfrm>
            <a:prstGeom prst="roundRect">
              <a:avLst>
                <a:gd name="adj" fmla="val 5476"/>
              </a:avLst>
            </a:prstGeom>
            <a:solidFill>
              <a:srgbClr val="EAEAEA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68" name="Conglomerates"/>
            <p:cNvSpPr txBox="1"/>
            <p:nvPr/>
          </p:nvSpPr>
          <p:spPr>
            <a:xfrm>
              <a:off x="215900" y="759540"/>
              <a:ext cx="4731080" cy="800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marL="508000" indent="-508000" defTabSz="1896340">
                <a:spcBef>
                  <a:spcPts val="1000"/>
                </a:spcBef>
                <a:buSzPct val="100000"/>
                <a:buChar char="‣"/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4000">
                  <a:solidFill>
                    <a:srgbClr val="C00000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defRPr>
              </a:lvl1pPr>
            </a:lstStyle>
            <a:p>
              <a:r>
                <a:t>Conglomerates</a:t>
              </a:r>
            </a:p>
          </p:txBody>
        </p:sp>
      </p:grpSp>
      <p:grpSp>
        <p:nvGrpSpPr>
          <p:cNvPr id="172" name="Group"/>
          <p:cNvGrpSpPr/>
          <p:nvPr/>
        </p:nvGrpSpPr>
        <p:grpSpPr>
          <a:xfrm>
            <a:off x="6818338" y="5681826"/>
            <a:ext cx="4826001" cy="2319180"/>
            <a:chOff x="0" y="0"/>
            <a:chExt cx="4826000" cy="2319179"/>
          </a:xfrm>
        </p:grpSpPr>
        <p:sp>
          <p:nvSpPr>
            <p:cNvPr id="170" name="Rounded Rectangle"/>
            <p:cNvSpPr/>
            <p:nvPr/>
          </p:nvSpPr>
          <p:spPr>
            <a:xfrm>
              <a:off x="0" y="0"/>
              <a:ext cx="4826000" cy="2319180"/>
            </a:xfrm>
            <a:prstGeom prst="roundRect">
              <a:avLst>
                <a:gd name="adj" fmla="val 5476"/>
              </a:avLst>
            </a:prstGeom>
            <a:solidFill>
              <a:srgbClr val="EAEAEA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71" name="Organic materials"/>
            <p:cNvSpPr txBox="1"/>
            <p:nvPr/>
          </p:nvSpPr>
          <p:spPr>
            <a:xfrm>
              <a:off x="377459" y="410290"/>
              <a:ext cx="3445575" cy="1498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marL="508000" indent="-508000" defTabSz="1896340">
                <a:spcBef>
                  <a:spcPts val="1000"/>
                </a:spcBef>
                <a:buSzPct val="100000"/>
                <a:buChar char="‣"/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4000">
                  <a:solidFill>
                    <a:srgbClr val="C00000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defRPr>
              </a:lvl1pPr>
            </a:lstStyle>
            <a:p>
              <a:r>
                <a:t>Organic materials</a:t>
              </a:r>
            </a:p>
          </p:txBody>
        </p:sp>
      </p:grpSp>
      <p:sp>
        <p:nvSpPr>
          <p:cNvPr id="173" name="Construction…"/>
          <p:cNvSpPr txBox="1"/>
          <p:nvPr/>
        </p:nvSpPr>
        <p:spPr>
          <a:xfrm>
            <a:off x="1077422" y="1657332"/>
            <a:ext cx="7893895" cy="2645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defTabSz="1896340"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Construction </a:t>
            </a:r>
          </a:p>
          <a:p>
            <a:pPr defTabSz="1896340"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Materials</a:t>
            </a:r>
          </a:p>
        </p:txBody>
      </p:sp>
      <p:sp>
        <p:nvSpPr>
          <p:cNvPr id="174" name="Classified by composition"/>
          <p:cNvSpPr txBox="1"/>
          <p:nvPr/>
        </p:nvSpPr>
        <p:spPr>
          <a:xfrm>
            <a:off x="1144986" y="3995139"/>
            <a:ext cx="7627217" cy="18460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89235" tIns="89235" rIns="89235" bIns="89235">
            <a:normAutofit/>
          </a:bodyPr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Classified by composition</a:t>
            </a:r>
          </a:p>
        </p:txBody>
      </p:sp>
      <p:grpSp>
        <p:nvGrpSpPr>
          <p:cNvPr id="177" name="Group"/>
          <p:cNvGrpSpPr/>
          <p:nvPr/>
        </p:nvGrpSpPr>
        <p:grpSpPr>
          <a:xfrm>
            <a:off x="998695" y="8517411"/>
            <a:ext cx="4826001" cy="2319180"/>
            <a:chOff x="0" y="0"/>
            <a:chExt cx="4826000" cy="2319179"/>
          </a:xfrm>
        </p:grpSpPr>
        <p:sp>
          <p:nvSpPr>
            <p:cNvPr id="175" name="Rounded Rectangle"/>
            <p:cNvSpPr/>
            <p:nvPr/>
          </p:nvSpPr>
          <p:spPr>
            <a:xfrm>
              <a:off x="0" y="0"/>
              <a:ext cx="4826000" cy="2319180"/>
            </a:xfrm>
            <a:prstGeom prst="roundRect">
              <a:avLst>
                <a:gd name="adj" fmla="val 5476"/>
              </a:avLst>
            </a:prstGeom>
            <a:solidFill>
              <a:srgbClr val="EAEAEA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76" name="Ceramics"/>
            <p:cNvSpPr txBox="1"/>
            <p:nvPr/>
          </p:nvSpPr>
          <p:spPr>
            <a:xfrm>
              <a:off x="217980" y="744815"/>
              <a:ext cx="4041465" cy="800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marL="508000" indent="-508000" defTabSz="1896340">
                <a:spcBef>
                  <a:spcPts val="1000"/>
                </a:spcBef>
                <a:buSzPct val="100000"/>
                <a:buChar char="‣"/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4000">
                  <a:solidFill>
                    <a:srgbClr val="C00000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defRPr>
              </a:lvl1pPr>
            </a:lstStyle>
            <a:p>
              <a:r>
                <a:t>Ceramics</a:t>
              </a:r>
            </a:p>
          </p:txBody>
        </p:sp>
      </p:grpSp>
      <p:grpSp>
        <p:nvGrpSpPr>
          <p:cNvPr id="180" name="Group"/>
          <p:cNvGrpSpPr/>
          <p:nvPr/>
        </p:nvGrpSpPr>
        <p:grpSpPr>
          <a:xfrm>
            <a:off x="12637980" y="8517411"/>
            <a:ext cx="5080698" cy="2319180"/>
            <a:chOff x="0" y="0"/>
            <a:chExt cx="5080696" cy="2319179"/>
          </a:xfrm>
        </p:grpSpPr>
        <p:sp>
          <p:nvSpPr>
            <p:cNvPr id="178" name="Rounded Rectangle"/>
            <p:cNvSpPr/>
            <p:nvPr/>
          </p:nvSpPr>
          <p:spPr>
            <a:xfrm>
              <a:off x="0" y="0"/>
              <a:ext cx="4826000" cy="2319180"/>
            </a:xfrm>
            <a:prstGeom prst="roundRect">
              <a:avLst>
                <a:gd name="adj" fmla="val 5476"/>
              </a:avLst>
            </a:prstGeom>
            <a:solidFill>
              <a:srgbClr val="EAEAEA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79" name="Plastics"/>
            <p:cNvSpPr txBox="1"/>
            <p:nvPr/>
          </p:nvSpPr>
          <p:spPr>
            <a:xfrm>
              <a:off x="349617" y="744815"/>
              <a:ext cx="4731080" cy="800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marL="508000" indent="-508000" defTabSz="1896340">
                <a:spcBef>
                  <a:spcPts val="1000"/>
                </a:spcBef>
                <a:buSzPct val="100000"/>
                <a:buChar char="‣"/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4000">
                  <a:solidFill>
                    <a:srgbClr val="C00000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defRPr>
              </a:lvl1pPr>
            </a:lstStyle>
            <a:p>
              <a:r>
                <a:t>Plastics</a:t>
              </a:r>
            </a:p>
          </p:txBody>
        </p:sp>
      </p:grpSp>
      <p:grpSp>
        <p:nvGrpSpPr>
          <p:cNvPr id="183" name="Group"/>
          <p:cNvGrpSpPr/>
          <p:nvPr/>
        </p:nvGrpSpPr>
        <p:grpSpPr>
          <a:xfrm>
            <a:off x="6818338" y="8517411"/>
            <a:ext cx="4826001" cy="2319180"/>
            <a:chOff x="0" y="0"/>
            <a:chExt cx="4826000" cy="2319179"/>
          </a:xfrm>
        </p:grpSpPr>
        <p:sp>
          <p:nvSpPr>
            <p:cNvPr id="181" name="Rounded Rectangle"/>
            <p:cNvSpPr/>
            <p:nvPr/>
          </p:nvSpPr>
          <p:spPr>
            <a:xfrm>
              <a:off x="0" y="0"/>
              <a:ext cx="4826000" cy="2319180"/>
            </a:xfrm>
            <a:prstGeom prst="roundRect">
              <a:avLst>
                <a:gd name="adj" fmla="val 5476"/>
              </a:avLst>
            </a:prstGeom>
            <a:solidFill>
              <a:srgbClr val="EAEAEA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82" name="Glass"/>
            <p:cNvSpPr txBox="1"/>
            <p:nvPr/>
          </p:nvSpPr>
          <p:spPr>
            <a:xfrm>
              <a:off x="406934" y="744815"/>
              <a:ext cx="3445576" cy="800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marL="508000" indent="-508000" defTabSz="1896340">
                <a:spcBef>
                  <a:spcPts val="1000"/>
                </a:spcBef>
                <a:buSzPct val="100000"/>
                <a:buChar char="‣"/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4000">
                  <a:solidFill>
                    <a:srgbClr val="C00000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defRPr>
              </a:lvl1pPr>
            </a:lstStyle>
            <a:p>
              <a:r>
                <a:t>Glass</a:t>
              </a:r>
            </a:p>
          </p:txBody>
        </p:sp>
      </p:grpSp>
      <p:pic>
        <p:nvPicPr>
          <p:cNvPr id="30" name="Picture 29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9" y="159399"/>
            <a:ext cx="2159001" cy="118955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4728" y="4881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186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87" name="PPT 3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3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188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  <p:sp>
        <p:nvSpPr>
          <p:cNvPr id="190" name="Rounded Rectangle"/>
          <p:cNvSpPr/>
          <p:nvPr/>
        </p:nvSpPr>
        <p:spPr>
          <a:xfrm>
            <a:off x="2677288" y="5681826"/>
            <a:ext cx="8890001" cy="2319180"/>
          </a:xfrm>
          <a:prstGeom prst="roundRect">
            <a:avLst>
              <a:gd name="adj" fmla="val 5476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91" name="Structural/load-bearing elements"/>
          <p:cNvSpPr txBox="1"/>
          <p:nvPr/>
        </p:nvSpPr>
        <p:spPr>
          <a:xfrm>
            <a:off x="3266206" y="6092115"/>
            <a:ext cx="7712165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508000" indent="-508000" defTabSz="1896340">
              <a:spcBef>
                <a:spcPts val="1000"/>
              </a:spcBef>
              <a:buSzPct val="100000"/>
              <a:buChar char="‣"/>
              <a:tabLst>
                <a:tab pos="2286000" algn="l"/>
                <a:tab pos="3644900" algn="l"/>
                <a:tab pos="5029200" algn="l"/>
                <a:tab pos="6388100" algn="l"/>
              </a:tabLst>
              <a:defRPr sz="4000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Structural/load-bearing elements</a:t>
            </a:r>
          </a:p>
        </p:txBody>
      </p:sp>
      <p:sp>
        <p:nvSpPr>
          <p:cNvPr id="192" name="Rounded Rectangle"/>
          <p:cNvSpPr/>
          <p:nvPr/>
        </p:nvSpPr>
        <p:spPr>
          <a:xfrm>
            <a:off x="12816711" y="5681826"/>
            <a:ext cx="8890001" cy="2319180"/>
          </a:xfrm>
          <a:prstGeom prst="roundRect">
            <a:avLst>
              <a:gd name="adj" fmla="val 5476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93" name="Decorative elements"/>
          <p:cNvSpPr txBox="1"/>
          <p:nvPr/>
        </p:nvSpPr>
        <p:spPr>
          <a:xfrm>
            <a:off x="13565108" y="6092116"/>
            <a:ext cx="7686167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508000" indent="-508000" defTabSz="1896340">
              <a:spcBef>
                <a:spcPts val="1000"/>
              </a:spcBef>
              <a:buSzPct val="100000"/>
              <a:buChar char="‣"/>
              <a:tabLst>
                <a:tab pos="2286000" algn="l"/>
                <a:tab pos="3644900" algn="l"/>
                <a:tab pos="5029200" algn="l"/>
                <a:tab pos="6388100" algn="l"/>
              </a:tabLst>
              <a:defRPr sz="4000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Decorative elements</a:t>
            </a:r>
          </a:p>
        </p:txBody>
      </p:sp>
      <p:sp>
        <p:nvSpPr>
          <p:cNvPr id="194" name="Construction…"/>
          <p:cNvSpPr txBox="1"/>
          <p:nvPr/>
        </p:nvSpPr>
        <p:spPr>
          <a:xfrm>
            <a:off x="1077422" y="1375984"/>
            <a:ext cx="7893895" cy="2645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defTabSz="1896340"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Construction </a:t>
            </a:r>
          </a:p>
          <a:p>
            <a:pPr defTabSz="1896340"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Materials</a:t>
            </a:r>
          </a:p>
        </p:txBody>
      </p:sp>
      <p:sp>
        <p:nvSpPr>
          <p:cNvPr id="195" name="Classified by Use"/>
          <p:cNvSpPr txBox="1"/>
          <p:nvPr/>
        </p:nvSpPr>
        <p:spPr>
          <a:xfrm>
            <a:off x="1144986" y="3995139"/>
            <a:ext cx="7627217" cy="18460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89235" tIns="89235" rIns="89235" bIns="89235">
            <a:normAutofit/>
          </a:bodyPr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Classified by Use</a:t>
            </a:r>
          </a:p>
        </p:txBody>
      </p:sp>
      <p:sp>
        <p:nvSpPr>
          <p:cNvPr id="196" name="Rounded Rectangle"/>
          <p:cNvSpPr/>
          <p:nvPr/>
        </p:nvSpPr>
        <p:spPr>
          <a:xfrm>
            <a:off x="2677288" y="8517411"/>
            <a:ext cx="8890001" cy="2319180"/>
          </a:xfrm>
          <a:prstGeom prst="roundRect">
            <a:avLst>
              <a:gd name="adj" fmla="val 5476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97" name="Non-structural walls and partitions"/>
          <p:cNvSpPr txBox="1"/>
          <p:nvPr/>
        </p:nvSpPr>
        <p:spPr>
          <a:xfrm>
            <a:off x="3266206" y="8927700"/>
            <a:ext cx="6400889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508000" indent="-508000" defTabSz="1896340">
              <a:spcBef>
                <a:spcPts val="1000"/>
              </a:spcBef>
              <a:buSzPct val="100000"/>
              <a:buChar char="‣"/>
              <a:tabLst>
                <a:tab pos="2286000" algn="l"/>
                <a:tab pos="3644900" algn="l"/>
                <a:tab pos="5029200" algn="l"/>
                <a:tab pos="6388100" algn="l"/>
              </a:tabLst>
              <a:defRPr sz="4000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Non-structural walls and partitions</a:t>
            </a:r>
          </a:p>
        </p:txBody>
      </p:sp>
      <p:sp>
        <p:nvSpPr>
          <p:cNvPr id="198" name="Rounded Rectangle"/>
          <p:cNvSpPr/>
          <p:nvPr/>
        </p:nvSpPr>
        <p:spPr>
          <a:xfrm>
            <a:off x="12816711" y="8517411"/>
            <a:ext cx="8890001" cy="2319180"/>
          </a:xfrm>
          <a:prstGeom prst="roundRect">
            <a:avLst>
              <a:gd name="adj" fmla="val 5476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99" name="Covering elements (roofing)"/>
          <p:cNvSpPr txBox="1"/>
          <p:nvPr/>
        </p:nvSpPr>
        <p:spPr>
          <a:xfrm>
            <a:off x="13594584" y="8927700"/>
            <a:ext cx="7627216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508000" indent="-508000" defTabSz="1896340">
              <a:spcBef>
                <a:spcPts val="1000"/>
              </a:spcBef>
              <a:buSzPct val="100000"/>
              <a:buChar char="‣"/>
              <a:tabLst>
                <a:tab pos="2286000" algn="l"/>
                <a:tab pos="3644900" algn="l"/>
                <a:tab pos="5029200" algn="l"/>
                <a:tab pos="6388100" algn="l"/>
              </a:tabLst>
              <a:defRPr sz="4000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Covering elements (roofing)</a:t>
            </a:r>
          </a:p>
        </p:txBody>
      </p:sp>
      <p:pic>
        <p:nvPicPr>
          <p:cNvPr id="17" name="Picture 16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9" y="159399"/>
            <a:ext cx="2159001" cy="118955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4728" y="4881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683698" y="0"/>
            <a:ext cx="16700302" cy="1371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202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03" name="PPT 3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3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204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0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206" name="Tension"/>
          <p:cNvSpPr txBox="1"/>
          <p:nvPr/>
        </p:nvSpPr>
        <p:spPr>
          <a:xfrm>
            <a:off x="1077422" y="1798012"/>
            <a:ext cx="13654594" cy="1261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64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Tension</a:t>
            </a:r>
          </a:p>
        </p:txBody>
      </p:sp>
      <p:pic>
        <p:nvPicPr>
          <p:cNvPr id="207" name="image.pdf" descr="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4045" y="5013280"/>
            <a:ext cx="13955695" cy="4572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8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9" y="159399"/>
            <a:ext cx="2159001" cy="11895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4728" y="4881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683698" y="0"/>
            <a:ext cx="16700302" cy="1371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210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11" name="PPT 3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3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212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214" name="Compression"/>
          <p:cNvSpPr txBox="1"/>
          <p:nvPr/>
        </p:nvSpPr>
        <p:spPr>
          <a:xfrm>
            <a:off x="1077422" y="1798012"/>
            <a:ext cx="13654594" cy="1261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64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Compression</a:t>
            </a:r>
          </a:p>
        </p:txBody>
      </p:sp>
      <p:pic>
        <p:nvPicPr>
          <p:cNvPr id="215" name="image.pdf" descr="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4385" y="1348956"/>
            <a:ext cx="5334000" cy="12140538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8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9" y="159399"/>
            <a:ext cx="2159001" cy="11895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4728" y="4881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683698" y="0"/>
            <a:ext cx="16700302" cy="1371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218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19" name="PPT 3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3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220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222" name="Shear"/>
          <p:cNvSpPr txBox="1"/>
          <p:nvPr/>
        </p:nvSpPr>
        <p:spPr>
          <a:xfrm>
            <a:off x="1077422" y="1798012"/>
            <a:ext cx="13654594" cy="1261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64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Shear</a:t>
            </a:r>
          </a:p>
        </p:txBody>
      </p:sp>
      <p:pic>
        <p:nvPicPr>
          <p:cNvPr id="223" name="image.pdf" descr="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9508" y="2280477"/>
            <a:ext cx="10902461" cy="9995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icture 9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9" y="159399"/>
            <a:ext cx="2159001" cy="11895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4728" y="4881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593</Words>
  <Application>Microsoft Office PowerPoint</Application>
  <PresentationFormat>Custom</PresentationFormat>
  <Paragraphs>186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HelveticaNeueLT Std Lt</vt:lpstr>
      <vt:lpstr>Open sans</vt:lpstr>
      <vt:lpstr>Open sans</vt:lpstr>
      <vt:lpstr>Times New Roman</vt:lpstr>
      <vt:lpstr>Verdana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NDRF HQ</dc:creator>
  <cp:lastModifiedBy>NDRF HQ</cp:lastModifiedBy>
  <cp:revision>7</cp:revision>
  <dcterms:modified xsi:type="dcterms:W3CDTF">2026-01-30T11:47:11Z</dcterms:modified>
</cp:coreProperties>
</file>