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70" r:id="rId3"/>
    <p:sldId id="258" r:id="rId4"/>
    <p:sldId id="271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3" r:id="rId13"/>
    <p:sldId id="264" r:id="rId14"/>
    <p:sldId id="265" r:id="rId15"/>
    <p:sldId id="272" r:id="rId16"/>
    <p:sldId id="273" r:id="rId17"/>
    <p:sldId id="274" r:id="rId18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pos="7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>
        <p:guide orient="horz" pos="3888"/>
        <p:guide pos="7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41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7F0ABAC-7910-1DD2-143C-490EB2BF7E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A5EADBA-8026-649D-5482-35BA93DE3F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0659756-F6E9-73CB-822A-CEC0E4601B8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E4A5B8D-0BFF-7A06-8319-989D36B5D8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CD099BEF-E1FA-4C35-98BE-B7ADD995E3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8871391-F615-03AF-16AC-34C54AC7DF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F5B0A2F-B096-C3D5-BEAE-30C3D7E2C7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99E2A12-EDFE-B88B-0D9A-C18C81509DF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7D3D9364-734F-5581-A423-7D73528589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6412F1AC-A9C5-3D84-A9D3-5223F3FEF3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93722DD-99DF-A0F4-C920-33F328B4A4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117B106-1A0F-40F9-A276-933AFE417A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0475F68-5342-7B5A-1BC4-63F846ADD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CBCEFD-C193-43B1-B1FA-E5267A1F8523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366350C-06F7-6B9B-9BA2-E8CA687E67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165F708-DCAD-A509-18FD-4FE80508A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09CA599-14ED-9B46-A0EF-FF606E85C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661EB6-5FBA-47DC-AD5D-328292BF1CE6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E3D45A7-654A-FCAA-32BE-1843B13B33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3B62EC2-D191-3140-34EE-E8F0AF275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3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53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609600"/>
            <a:ext cx="2032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609600"/>
            <a:ext cx="5892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86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237" indent="0" algn="ctr">
              <a:buNone/>
              <a:defRPr/>
            </a:lvl2pPr>
            <a:lvl3pPr marL="1088473" indent="0" algn="ctr">
              <a:buNone/>
              <a:defRPr/>
            </a:lvl3pPr>
            <a:lvl4pPr marL="1632711" indent="0" algn="ctr">
              <a:buNone/>
              <a:defRPr/>
            </a:lvl4pPr>
            <a:lvl5pPr marL="2176947" indent="0" algn="ctr">
              <a:buNone/>
              <a:defRPr/>
            </a:lvl5pPr>
            <a:lvl6pPr marL="2721184" indent="0" algn="ctr">
              <a:buNone/>
              <a:defRPr/>
            </a:lvl6pPr>
            <a:lvl7pPr marL="3265420" indent="0" algn="ctr">
              <a:buNone/>
              <a:defRPr/>
            </a:lvl7pPr>
            <a:lvl8pPr marL="3809657" indent="0" algn="ctr">
              <a:buNone/>
              <a:defRPr/>
            </a:lvl8pPr>
            <a:lvl9pPr marL="43538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2D20A-22D2-BA91-22AA-44B7043A9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B6454F-49A4-4D3B-B5AB-0479628EFECB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D0CC14-FF0E-EDEE-5C84-B87D154BB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FF33E8-9BD2-EB30-6F8A-86F23FF88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4133CE29-0605-4A69-93D8-336E46CE4CEC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64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C2E643-2E85-5595-B7CE-0A09DB70B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55B4E9-F19F-4CC0-84D9-FF4A5CEBFEC3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A9ABAA-5682-70B8-8BBD-16CDE6AF2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35CF80-9510-84DF-BF3A-19C11D130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49752549-7A2D-4EEC-AB59-5141FCE92C18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9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/>
            </a:lvl1pPr>
            <a:lvl2pPr marL="544237" indent="0">
              <a:buNone/>
              <a:defRPr sz="2167"/>
            </a:lvl2pPr>
            <a:lvl3pPr marL="1088473" indent="0">
              <a:buNone/>
              <a:defRPr sz="1917"/>
            </a:lvl3pPr>
            <a:lvl4pPr marL="1632711" indent="0">
              <a:buNone/>
              <a:defRPr sz="1667"/>
            </a:lvl4pPr>
            <a:lvl5pPr marL="2176947" indent="0">
              <a:buNone/>
              <a:defRPr sz="1667"/>
            </a:lvl5pPr>
            <a:lvl6pPr marL="2721184" indent="0">
              <a:buNone/>
              <a:defRPr sz="1667"/>
            </a:lvl6pPr>
            <a:lvl7pPr marL="3265420" indent="0">
              <a:buNone/>
              <a:defRPr sz="1667"/>
            </a:lvl7pPr>
            <a:lvl8pPr marL="3809657" indent="0">
              <a:buNone/>
              <a:defRPr sz="1667"/>
            </a:lvl8pPr>
            <a:lvl9pPr marL="4353894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3777CD-F752-0B46-94E3-BDE5C628F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EF4564-4D30-4A0E-A42F-318DA9E3FD9B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20BD41-5D5D-10B6-D3DA-07B157B7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F8A05-FB74-F917-3EF2-A910559AC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FF34DF6F-03AC-4BB3-B98E-3AD29685AB2D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62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D4A68399-617B-FD0D-EFF3-D63C90E7F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4EA77C-CCE6-4F28-A726-B18A6C691E29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C8E53FA-7782-7FA1-604D-1007ED5D08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4AAE63-7EC7-F1DA-2A2D-F94839B69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9190D499-A306-4BE5-B9B9-561EB56DCDAD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67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20DAFE-DAF9-2BD9-ABC1-5F625E398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EB754E-69A6-4CC7-A736-30A64B2A32EE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73B35E-E8D4-97FB-1597-A376E6FB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147054-AFAE-056F-5046-23D352A34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92CC55EA-3DA5-478D-9EEC-6326B659E96D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755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96F3BC-3946-CD99-095E-44DE105D5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ACAC2D-DCD3-4ADB-AABB-87D51B771060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0AE6DF-72CE-5D5D-C6DD-0D42EDE24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46DFA9-C2CB-7A96-B683-617896D06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1C52FDCD-221F-4408-A666-FB2F7E8FA6AC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8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F69CB3-F865-C2C4-84C7-93D64DD63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4B4537-4E34-423B-8C64-2F3303620F0B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C061F6-FE96-145F-0F2C-60FDAE6CC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8C1E16-3CBA-CA38-9825-4333B6C26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F95C9149-98A9-4153-9448-5582DFE37CCE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93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1014A1E-0899-6899-619B-7483B3DD1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1B02E0-6F5A-4A5B-9D3E-2F98055A3EC3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3C726C-4755-2DDB-C635-FADAF444F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F37034-FE78-46ED-FB7A-43B4C3124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B7A3FE9B-6F08-4B4F-BBC6-114A1B427C83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45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389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CAADFC01-B488-48AF-BC81-9E884BD76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CF1AFC-B1A9-4BAD-83F6-220B54158AE9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1DCF4D8-DAAA-F1F1-6037-F60FA511E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55BCF0-15A5-AFB3-6FD2-EC5362D5E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77BB6280-C3F9-4B0D-946E-157A5F5E1CF9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221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3E3A76-A242-C541-C497-B1ED91B51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EF1884-7D8B-4566-9440-C990189C02F9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F138DB-84D8-D538-E1CA-CF5E63CAC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971D7-A194-FF8C-4EA3-7B6B8A082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8D054ED3-D863-4389-8C18-65CDAD21A1F1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32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F8B52E-D4AC-DFE4-DD6A-786AF3191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57B0F0-BAD9-452B-898B-63E7F1B964ED}" type="datetime1">
              <a:rPr lang="en-US" altLang="en-US"/>
              <a:pPr>
                <a:defRPr/>
              </a:pPr>
              <a:t>1/30/2026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B18A-C152-BA3F-50F6-03EC1E3DC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EEF4A4-3BEA-9D0F-983E-A1A4D2D26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DB3284EC-626D-4081-97AE-6AE3827A886C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3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47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07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38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40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60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09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08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B4C18-1B47-B446-3E17-46237571B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609600"/>
            <a:ext cx="812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9D4E26-928E-6F05-38B9-B65BEDEAE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981200"/>
            <a:ext cx="812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level 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9">
            <a:extLst>
              <a:ext uri="{FF2B5EF4-FFF2-40B4-BE49-F238E27FC236}">
                <a16:creationId xmlns:a16="http://schemas.microsoft.com/office/drawing/2014/main" id="{0993D243-7DD0-2540-41E2-3F61D61F01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54400" y="6248400"/>
            <a:ext cx="48768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200" b="1">
                <a:latin typeface="Arial" panose="020B0604020202020204" pitchFamily="34" charset="0"/>
              </a:rPr>
              <a:t>Training for Instructors</a:t>
            </a:r>
          </a:p>
        </p:txBody>
      </p:sp>
      <p:sp>
        <p:nvSpPr>
          <p:cNvPr id="1029" name="AutoShape 11">
            <a:extLst>
              <a:ext uri="{FF2B5EF4-FFF2-40B4-BE49-F238E27FC236}">
                <a16:creationId xmlns:a16="http://schemas.microsoft.com/office/drawing/2014/main" id="{A431F35D-56F7-8367-E41B-BBFB636518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206375"/>
            <a:ext cx="11590338" cy="6042025"/>
          </a:xfrm>
          <a:prstGeom prst="roundRect">
            <a:avLst>
              <a:gd name="adj" fmla="val 1699"/>
            </a:avLst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97F2A3FF-0846-6E76-E61C-CC550D6F14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" y="6291263"/>
            <a:ext cx="2032000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100" b="1" dirty="0">
                <a:latin typeface="Arial" panose="020B0604020202020204" pitchFamily="34" charset="0"/>
              </a:rPr>
              <a:t>PEER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en-US" sz="4000" b="1" dirty="0">
          <a:solidFill>
            <a:srgbClr val="000066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511175" indent="-1619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858838" indent="-1746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chemeClr val="tx1"/>
          </a:solidFill>
          <a:latin typeface="+mn-lt"/>
        </a:defRPr>
      </a:lvl2pPr>
      <a:lvl3pPr marL="1201738" indent="-168275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4EA92D-4B18-2DAC-4B63-CB3D4E410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049463"/>
            <a:ext cx="324167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7A600B-6D63-8DA3-F878-1AE80A560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95700" y="855663"/>
            <a:ext cx="849630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2" name="Picture 2" descr="A logo with a symbol and text&#10;&#10;AI-generated content may be incorrect.">
            <a:extLst>
              <a:ext uri="{FF2B5EF4-FFF2-40B4-BE49-F238E27FC236}">
                <a16:creationId xmlns:a16="http://schemas.microsoft.com/office/drawing/2014/main" id="{8F059B26-68CC-4BCE-9F90-B70DC821E3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963" y="128588"/>
            <a:ext cx="8397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74B5B916-76EF-FDD0-FF35-295F22D2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8588"/>
            <a:ext cx="1042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544237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088473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632711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176947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06400" indent="-406400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2650" indent="-339725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58900" indent="-26987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903413" indent="-2698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47925" indent="-26987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993302" indent="-272118" algn="l" rtl="0" fontAlgn="base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  <a:cs typeface="+mn-cs"/>
        </a:defRPr>
      </a:lvl6pPr>
      <a:lvl7pPr marL="3537538" indent="-272118" algn="l" rtl="0" fontAlgn="base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  <a:cs typeface="+mn-cs"/>
        </a:defRPr>
      </a:lvl7pPr>
      <a:lvl8pPr marL="4081776" indent="-272118" algn="l" rtl="0" fontAlgn="base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  <a:cs typeface="+mn-cs"/>
        </a:defRPr>
      </a:lvl8pPr>
      <a:lvl9pPr marL="4626012" indent="-272118" algn="l" rtl="0" fontAlgn="base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E4EA168-CDFF-74AE-58BE-71AA63B2A8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435225"/>
            <a:ext cx="7772400" cy="1470025"/>
          </a:xfrm>
        </p:spPr>
        <p:txBody>
          <a:bodyPr/>
          <a:lstStyle/>
          <a:p>
            <a:r>
              <a:rPr sz="4800">
                <a:solidFill>
                  <a:schemeClr val="tx1"/>
                </a:solidFill>
                <a:latin typeface="Open sans" panose="020B0606030504020204" pitchFamily="34" charset="0"/>
              </a:rPr>
              <a:t>Unit 3</a:t>
            </a:r>
            <a:br>
              <a:rPr sz="4800">
                <a:solidFill>
                  <a:schemeClr val="accent2"/>
                </a:solidFill>
                <a:latin typeface="Open sans" panose="020B0606030504020204" pitchFamily="34" charset="0"/>
              </a:rPr>
            </a:br>
            <a:r>
              <a:rPr sz="4800">
                <a:solidFill>
                  <a:schemeClr val="accent2"/>
                </a:solidFill>
                <a:latin typeface="Open sans" panose="020B0606030504020204" pitchFamily="34" charset="0"/>
              </a:rPr>
              <a:t>Communication and Platform Skills</a:t>
            </a:r>
          </a:p>
        </p:txBody>
      </p:sp>
      <p:pic>
        <p:nvPicPr>
          <p:cNvPr id="16387" name="Picture 19">
            <a:extLst>
              <a:ext uri="{FF2B5EF4-FFF2-40B4-BE49-F238E27FC236}">
                <a16:creationId xmlns:a16="http://schemas.microsoft.com/office/drawing/2014/main" id="{6797D042-2A98-768B-EB06-2EC247DA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30511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323DA7F4-21CE-2490-148C-4C46704A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5613"/>
            <a:ext cx="3322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57EE0D7D-1DC0-A40A-D2FA-759F7B9A7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>
            <a:extLst>
              <a:ext uri="{FF2B5EF4-FFF2-40B4-BE49-F238E27FC236}">
                <a16:creationId xmlns:a16="http://schemas.microsoft.com/office/drawing/2014/main" id="{BF6DDBA7-25F3-4C4D-993D-1DCB1F6C0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>
            <a:extLst>
              <a:ext uri="{FF2B5EF4-FFF2-40B4-BE49-F238E27FC236}">
                <a16:creationId xmlns:a16="http://schemas.microsoft.com/office/drawing/2014/main" id="{82016DD5-3D3A-31E8-FC87-C70F4A107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519613"/>
            <a:ext cx="96805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C9B6D4BD-A60B-2ADA-26F1-4CB6450C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/>
          <a:stretch>
            <a:fillRect/>
          </a:stretch>
        </p:blipFill>
        <p:spPr bwMode="auto">
          <a:xfrm>
            <a:off x="1998663" y="601663"/>
            <a:ext cx="8008937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4D9A0AF5-61C5-72A0-563C-C8C67F8C2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1475" y="6273800"/>
            <a:ext cx="74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PPT 3-9</a:t>
            </a:r>
          </a:p>
        </p:txBody>
      </p:sp>
      <p:pic>
        <p:nvPicPr>
          <p:cNvPr id="26628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8F2F754-3BDD-442C-8014-6C8E0D67B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08C15EC5-6A21-B496-9CC5-79D6F6941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43C3A85-EA5B-E99B-0706-19DF40728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6738" y="425450"/>
            <a:ext cx="6096000" cy="11430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Presentation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541A15A-B020-3673-73E1-9F5F13C6A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71888" y="1597025"/>
            <a:ext cx="5086350" cy="3138488"/>
          </a:xfrm>
        </p:spPr>
        <p:txBody>
          <a:bodyPr/>
          <a:lstStyle/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Energy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Style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Activity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Equipment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Support Material</a:t>
            </a:r>
            <a:endParaRPr lang="en-US" altLang="en-US" sz="3200" b="0">
              <a:latin typeface="Open sans" panose="020B0606030504020204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FE81E71-5B18-4EB5-4316-1B6F5E8A7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8325" y="6353175"/>
            <a:ext cx="1731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3-10</a:t>
            </a:r>
          </a:p>
        </p:txBody>
      </p:sp>
      <p:pic>
        <p:nvPicPr>
          <p:cNvPr id="27653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8E315CC1-6D9E-6C40-83AA-E0471D0A9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>
            <a:extLst>
              <a:ext uri="{FF2B5EF4-FFF2-40B4-BE49-F238E27FC236}">
                <a16:creationId xmlns:a16="http://schemas.microsoft.com/office/drawing/2014/main" id="{F1BA5F61-73E5-A104-653C-11493D7CA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918AAA6-2259-B5F4-5F85-6AAD2990B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3025" y="354013"/>
            <a:ext cx="6096000" cy="11430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Presence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D014122-F11F-5983-DC69-F10CE1B14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14775" y="1670050"/>
            <a:ext cx="5026025" cy="3022600"/>
          </a:xfrm>
        </p:spPr>
        <p:txBody>
          <a:bodyPr/>
          <a:lstStyle/>
          <a:p>
            <a:pPr marL="798513" indent="-449263"/>
            <a:r>
              <a:rPr lang="en-US" altLang="en-US" sz="3600" b="0">
                <a:latin typeface="Open sans" panose="020B0606030504020204" pitchFamily="34" charset="0"/>
              </a:rPr>
              <a:t>Voice</a:t>
            </a:r>
          </a:p>
          <a:p>
            <a:pPr marL="798513" indent="-449263"/>
            <a:r>
              <a:rPr lang="en-US" altLang="en-US" sz="3600" b="0">
                <a:latin typeface="Open sans" panose="020B0606030504020204" pitchFamily="34" charset="0"/>
              </a:rPr>
              <a:t>Vocabulary</a:t>
            </a:r>
          </a:p>
          <a:p>
            <a:pPr marL="798513" indent="-449263"/>
            <a:r>
              <a:rPr lang="en-US" altLang="en-US" sz="3600" b="0">
                <a:latin typeface="Open sans" panose="020B0606030504020204" pitchFamily="34" charset="0"/>
              </a:rPr>
              <a:t>Pace</a:t>
            </a:r>
          </a:p>
          <a:p>
            <a:pPr marL="798513" indent="-449263"/>
            <a:r>
              <a:rPr lang="en-US" altLang="en-US" sz="3600" b="0">
                <a:latin typeface="Open sans" panose="020B0606030504020204" pitchFamily="34" charset="0"/>
              </a:rPr>
              <a:t>Non-verbals</a:t>
            </a:r>
          </a:p>
          <a:p>
            <a:pPr marL="798513" indent="-449263"/>
            <a:r>
              <a:rPr lang="en-US" altLang="en-US" sz="3600" b="0">
                <a:latin typeface="Open sans" panose="020B0606030504020204" pitchFamily="34" charset="0"/>
              </a:rPr>
              <a:t>Communication</a:t>
            </a:r>
            <a:endParaRPr lang="en-US" altLang="en-US" sz="3200" b="0">
              <a:latin typeface="Open sans" panose="020B0606030504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0474A95F-CE69-4617-AB99-EF5F87FDF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5" y="6332538"/>
            <a:ext cx="1746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3-11</a:t>
            </a:r>
          </a:p>
        </p:txBody>
      </p:sp>
      <p:pic>
        <p:nvPicPr>
          <p:cNvPr id="28677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D3403C1-CCD3-6693-C9B2-427A3F2B1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>
            <a:extLst>
              <a:ext uri="{FF2B5EF4-FFF2-40B4-BE49-F238E27FC236}">
                <a16:creationId xmlns:a16="http://schemas.microsoft.com/office/drawing/2014/main" id="{2B38E7A9-4BD8-DDBC-93EE-6639667C6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A4E5564-7C79-1E4A-10C2-8179F2292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3875" y="312738"/>
            <a:ext cx="6096000" cy="11430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Participation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4AD3BFD-1504-5BD6-9296-71849F014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1150" y="1616075"/>
            <a:ext cx="4154488" cy="2676525"/>
          </a:xfrm>
        </p:spPr>
        <p:txBody>
          <a:bodyPr/>
          <a:lstStyle/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Exercises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Feedback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Active Listening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Instructions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6999FB97-DCF6-5328-E026-F3C15711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346825"/>
            <a:ext cx="17319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3-12</a:t>
            </a:r>
          </a:p>
        </p:txBody>
      </p:sp>
      <p:pic>
        <p:nvPicPr>
          <p:cNvPr id="29701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8CC2C4C2-983A-BAA3-5417-78C296FFC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>
            <a:extLst>
              <a:ext uri="{FF2B5EF4-FFF2-40B4-BE49-F238E27FC236}">
                <a16:creationId xmlns:a16="http://schemas.microsoft.com/office/drawing/2014/main" id="{7B37F347-14BD-68FB-B7C2-9AF25D57C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A5609DE-FFC5-0DBD-4F81-6A4841F2F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550863"/>
            <a:ext cx="6096000" cy="5334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Unit 3 Objectives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0D66409-7469-065D-63AC-BA9E8AB3C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5375" y="1371600"/>
            <a:ext cx="7867650" cy="1689100"/>
          </a:xfrm>
        </p:spPr>
        <p:txBody>
          <a:bodyPr/>
          <a:lstStyle/>
          <a:p>
            <a:pPr marL="0" indent="0">
              <a:buFontTx/>
              <a:buNone/>
              <a:tabLst>
                <a:tab pos="398463" algn="l"/>
              </a:tabLst>
            </a:pPr>
            <a:r>
              <a:rPr lang="en-US" altLang="en-US" sz="3600" b="0">
                <a:latin typeface="Open sans" panose="020B0606030504020204" pitchFamily="34" charset="0"/>
              </a:rPr>
              <a:t>Upon completion of this unit, you will be able to do the following: </a:t>
            </a:r>
          </a:p>
          <a:p>
            <a:pPr marL="1317625" lvl="1" indent="-742950">
              <a:buClrTx/>
              <a:buFontTx/>
              <a:buAutoNum type="arabicPeriod"/>
              <a:tabLst>
                <a:tab pos="398463" algn="l"/>
              </a:tabLst>
            </a:pPr>
            <a:r>
              <a:rPr lang="en-US" altLang="en-US" sz="3600" b="0">
                <a:latin typeface="Open sans" panose="020B0606030504020204" pitchFamily="34" charset="0"/>
              </a:rPr>
              <a:t>Describe the role of an instructor in training.</a:t>
            </a:r>
          </a:p>
          <a:p>
            <a:pPr marL="1317625" lvl="1" indent="-742950">
              <a:buClrTx/>
              <a:buFontTx/>
              <a:buAutoNum type="arabicPeriod"/>
              <a:tabLst>
                <a:tab pos="398463" algn="l"/>
              </a:tabLst>
            </a:pPr>
            <a:r>
              <a:rPr lang="en-US" altLang="en-US" sz="3600" b="0">
                <a:latin typeface="Open sans" panose="020B0606030504020204" pitchFamily="34" charset="0"/>
              </a:rPr>
              <a:t>List and describe six words that will help you to be a good instructor.</a:t>
            </a:r>
          </a:p>
          <a:p>
            <a:pPr marL="1317625" lvl="1" indent="-742950">
              <a:buClrTx/>
              <a:tabLst>
                <a:tab pos="398463" algn="l"/>
              </a:tabLst>
            </a:pPr>
            <a:endParaRPr lang="en-US" altLang="en-US" sz="3600" b="0">
              <a:latin typeface="Open sans" panose="020B060603050402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EFBC0DC-5364-B5A9-1C3E-114CFFFB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75" y="6357938"/>
            <a:ext cx="186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3-13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6E5435C-7972-14E6-C5D5-84543AF2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438" y="5461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i="1" kern="0" dirty="0">
                <a:solidFill>
                  <a:schemeClr val="tx2"/>
                </a:solidFill>
                <a:latin typeface="Open sans"/>
                <a:ea typeface="+mj-ea"/>
                <a:cs typeface="+mj-cs"/>
              </a:rPr>
              <a:t>more…</a:t>
            </a:r>
            <a:endParaRPr lang="en-US" altLang="en-US" sz="3600" i="1" kern="0" dirty="0">
              <a:solidFill>
                <a:schemeClr val="tx2"/>
              </a:solidFill>
              <a:latin typeface="Open sans"/>
              <a:ea typeface="+mj-ea"/>
              <a:cs typeface="+mj-cs"/>
            </a:endParaRPr>
          </a:p>
        </p:txBody>
      </p:sp>
      <p:pic>
        <p:nvPicPr>
          <p:cNvPr id="31750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72C98EC2-BEA3-A0C5-BAB2-896EEA0CD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>
            <a:extLst>
              <a:ext uri="{FF2B5EF4-FFF2-40B4-BE49-F238E27FC236}">
                <a16:creationId xmlns:a16="http://schemas.microsoft.com/office/drawing/2014/main" id="{235DA0FE-0B2A-DA21-CE51-FFE6828A7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0E112FD-6901-28C0-B626-F3764F9B5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581025"/>
            <a:ext cx="6096000" cy="5334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Unit 3 Objectives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0C710FE2-9348-6069-1277-26A77EA08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088" y="6357938"/>
            <a:ext cx="186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3-14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217A31E6-0E53-C7FF-454D-A0479FF3D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017713"/>
            <a:ext cx="78946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17625" indent="-742950">
              <a:spcBef>
                <a:spcPct val="20000"/>
              </a:spcBef>
              <a:buClr>
                <a:srgbClr val="CC0000"/>
              </a:buClr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Tx/>
              <a:buFontTx/>
              <a:buAutoNum type="arabicPeriod" startAt="3"/>
            </a:pPr>
            <a:r>
              <a:rPr lang="en-US" altLang="en-US" sz="3600" b="0">
                <a:latin typeface="Open sans" panose="020B0606030504020204" pitchFamily="34" charset="0"/>
              </a:rPr>
              <a:t>Use interactive instructional communication.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8B29CA-F58F-A8AA-BC0E-938FBACE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i="1" kern="0" dirty="0">
                <a:solidFill>
                  <a:schemeClr val="tx2"/>
                </a:solidFill>
                <a:latin typeface="Open sans"/>
                <a:ea typeface="+mj-ea"/>
                <a:cs typeface="+mj-cs"/>
              </a:rPr>
              <a:t>cont’d.</a:t>
            </a:r>
            <a:endParaRPr lang="en-US" altLang="en-US" sz="3600" i="1" kern="0" dirty="0">
              <a:solidFill>
                <a:schemeClr val="tx2"/>
              </a:solidFill>
              <a:latin typeface="Open sans"/>
              <a:ea typeface="+mj-ea"/>
              <a:cs typeface="+mj-cs"/>
            </a:endParaRPr>
          </a:p>
        </p:txBody>
      </p:sp>
      <p:pic>
        <p:nvPicPr>
          <p:cNvPr id="32774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F7BCDD83-8020-3F9E-84A4-8863A5A5D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>
            <a:extLst>
              <a:ext uri="{FF2B5EF4-FFF2-40B4-BE49-F238E27FC236}">
                <a16:creationId xmlns:a16="http://schemas.microsoft.com/office/drawing/2014/main" id="{21B09CCE-08FE-1625-1D7B-4FABC5B92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C0BC4F-D7BE-6554-74F7-EFE8DAADB17F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5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AutoShape 4">
            <a:extLst>
              <a:ext uri="{FF2B5EF4-FFF2-40B4-BE49-F238E27FC236}">
                <a16:creationId xmlns:a16="http://schemas.microsoft.com/office/drawing/2014/main" id="{BAF2C881-20A6-C9D1-6317-B3ED5045EC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IN" altLang="en-US" sz="15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Slide Number Placeholder 1">
            <a:extLst>
              <a:ext uri="{FF2B5EF4-FFF2-40B4-BE49-F238E27FC236}">
                <a16:creationId xmlns:a16="http://schemas.microsoft.com/office/drawing/2014/main" id="{688505DF-D621-F02A-D16D-836FBC57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59696EF-DD55-4662-B3BA-21D9B56986B8}" type="slidenum">
              <a:rPr lang="en-IN" altLang="en-US">
                <a:solidFill>
                  <a:srgbClr val="000000"/>
                </a:solidFill>
              </a:rPr>
              <a:pPr/>
              <a:t>16</a:t>
            </a:fld>
            <a:endParaRPr lang="en-IN" altLang="en-US">
              <a:solidFill>
                <a:srgbClr val="000000"/>
              </a:solidFill>
            </a:endParaRPr>
          </a:p>
        </p:txBody>
      </p:sp>
      <p:sp>
        <p:nvSpPr>
          <p:cNvPr id="33797" name="Rounded Rectangle">
            <a:extLst>
              <a:ext uri="{FF2B5EF4-FFF2-40B4-BE49-F238E27FC236}">
                <a16:creationId xmlns:a16="http://schemas.microsoft.com/office/drawing/2014/main" id="{89C43132-D61C-BA5E-A000-A7F9052CB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46050"/>
            <a:ext cx="6804025" cy="62611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33798" name="Duties of…">
            <a:extLst>
              <a:ext uri="{FF2B5EF4-FFF2-40B4-BE49-F238E27FC236}">
                <a16:creationId xmlns:a16="http://schemas.microsoft.com/office/drawing/2014/main" id="{EB86941D-A09E-7873-591B-D9F4447B5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230563"/>
            <a:ext cx="3724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latin typeface="Open sans" panose="020B0606030504020204" pitchFamily="34" charset="0"/>
              </a:rPr>
              <a:t>THANK YOU </a:t>
            </a:r>
            <a:r>
              <a:rPr lang="en-US" altLang="en-US" sz="400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33799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611710E8-5A7D-6AA0-83A4-AA404C7C7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5938"/>
            <a:ext cx="4876800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BA53DC3-5DB7-31FF-C721-2B9768432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550863"/>
            <a:ext cx="6096000" cy="5334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Unit 3 Objectives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344FD8B-1D5F-040D-D859-313C7A8F8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1263" y="1385888"/>
            <a:ext cx="7867650" cy="1689100"/>
          </a:xfrm>
        </p:spPr>
        <p:txBody>
          <a:bodyPr/>
          <a:lstStyle/>
          <a:p>
            <a:pPr marL="0" indent="0">
              <a:buFontTx/>
              <a:buNone/>
              <a:tabLst>
                <a:tab pos="398463" algn="l"/>
              </a:tabLst>
            </a:pPr>
            <a:r>
              <a:rPr lang="en-US" altLang="en-US" sz="3600" b="0">
                <a:latin typeface="Open sans" panose="020B0606030504020204" pitchFamily="34" charset="0"/>
              </a:rPr>
              <a:t>Upon completion of this unit, you will be able to do the following: </a:t>
            </a:r>
          </a:p>
          <a:p>
            <a:pPr marL="1317625" lvl="1" indent="-742950">
              <a:buClrTx/>
              <a:buFontTx/>
              <a:buAutoNum type="arabicPeriod"/>
              <a:tabLst>
                <a:tab pos="398463" algn="l"/>
              </a:tabLst>
            </a:pPr>
            <a:r>
              <a:rPr lang="en-US" altLang="en-US" sz="3600" b="0">
                <a:latin typeface="Open sans" panose="020B0606030504020204" pitchFamily="34" charset="0"/>
              </a:rPr>
              <a:t>Describe the role of an instructor in training.</a:t>
            </a:r>
          </a:p>
          <a:p>
            <a:pPr marL="1317625" lvl="1" indent="-742950">
              <a:buClrTx/>
              <a:buFontTx/>
              <a:buAutoNum type="arabicPeriod"/>
              <a:tabLst>
                <a:tab pos="398463" algn="l"/>
              </a:tabLst>
            </a:pPr>
            <a:r>
              <a:rPr lang="en-US" altLang="en-US" sz="3600" b="0">
                <a:latin typeface="Open sans" panose="020B0606030504020204" pitchFamily="34" charset="0"/>
              </a:rPr>
              <a:t>List and describe six words that will help you to be a good instructor.</a:t>
            </a:r>
          </a:p>
          <a:p>
            <a:pPr marL="1317625" lvl="1" indent="-742950">
              <a:buClrTx/>
              <a:tabLst>
                <a:tab pos="398463" algn="l"/>
              </a:tabLst>
            </a:pPr>
            <a:endParaRPr lang="en-US" altLang="en-US" sz="3600" b="0">
              <a:latin typeface="Open sans" panose="020B060603050402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FE62F048-3535-3E67-55BA-544570F19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6327775"/>
            <a:ext cx="186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5C15EBE-3761-E4DB-BF74-25CD8E7F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489575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i="1" kern="0" dirty="0">
                <a:solidFill>
                  <a:schemeClr val="tx2"/>
                </a:solidFill>
                <a:latin typeface="Open sans"/>
                <a:ea typeface="+mj-ea"/>
                <a:cs typeface="+mj-cs"/>
              </a:rPr>
              <a:t>more…</a:t>
            </a:r>
            <a:endParaRPr lang="en-US" altLang="en-US" sz="3600" i="1" kern="0" dirty="0">
              <a:solidFill>
                <a:schemeClr val="tx2"/>
              </a:solidFill>
              <a:latin typeface="Open sans"/>
              <a:ea typeface="+mj-ea"/>
              <a:cs typeface="+mj-cs"/>
            </a:endParaRPr>
          </a:p>
        </p:txBody>
      </p:sp>
      <p:pic>
        <p:nvPicPr>
          <p:cNvPr id="18438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1D48EEE-A71F-F9EC-E0E4-A683201D6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>
            <a:extLst>
              <a:ext uri="{FF2B5EF4-FFF2-40B4-BE49-F238E27FC236}">
                <a16:creationId xmlns:a16="http://schemas.microsoft.com/office/drawing/2014/main" id="{C05A1902-27DA-B62E-C909-B5B45EC9E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D020293-9875-2381-7DD8-D107B4B61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581025"/>
            <a:ext cx="6096000" cy="5334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Unit 3 Objectives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2BFA7774-5395-F70A-A940-4EE759716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6327775"/>
            <a:ext cx="186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3-2</a:t>
            </a: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08C53866-10BD-A911-69A9-8C5B1882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017713"/>
            <a:ext cx="78946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17625" indent="-742950">
              <a:spcBef>
                <a:spcPct val="20000"/>
              </a:spcBef>
              <a:buClr>
                <a:srgbClr val="CC0000"/>
              </a:buClr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Tx/>
              <a:buFontTx/>
              <a:buNone/>
            </a:pPr>
            <a:r>
              <a:rPr lang="en-US" altLang="en-US" sz="3600" b="0">
                <a:latin typeface="Open sans" panose="020B0606030504020204" pitchFamily="34" charset="0"/>
              </a:rPr>
              <a:t>3.   Use interactive instructional communication.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8DA14B3-7279-615A-1DA6-45D66E92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i="1" kern="0" dirty="0">
                <a:solidFill>
                  <a:schemeClr val="tx2"/>
                </a:solidFill>
                <a:latin typeface="Open sans"/>
                <a:ea typeface="+mj-ea"/>
                <a:cs typeface="+mj-cs"/>
              </a:rPr>
              <a:t>cont’d.</a:t>
            </a:r>
            <a:endParaRPr lang="en-US" altLang="en-US" sz="3600" i="1" kern="0" dirty="0">
              <a:solidFill>
                <a:schemeClr val="tx2"/>
              </a:solidFill>
              <a:latin typeface="Open sans"/>
              <a:ea typeface="+mj-ea"/>
              <a:cs typeface="+mj-cs"/>
            </a:endParaRPr>
          </a:p>
        </p:txBody>
      </p:sp>
      <p:pic>
        <p:nvPicPr>
          <p:cNvPr id="19462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6BABABC-89F2-C24F-FE7C-808FB3D1B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>
            <a:extLst>
              <a:ext uri="{FF2B5EF4-FFF2-40B4-BE49-F238E27FC236}">
                <a16:creationId xmlns:a16="http://schemas.microsoft.com/office/drawing/2014/main" id="{0E97A531-4B34-2097-3EB8-276EE3704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C11CF5-F887-FA89-86AD-3A0D77AAC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0" y="339725"/>
            <a:ext cx="6096000" cy="11430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Presentations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654968-253B-465D-230F-923CEE43B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2863" y="1628775"/>
            <a:ext cx="4835525" cy="3022600"/>
          </a:xfrm>
        </p:spPr>
        <p:txBody>
          <a:bodyPr/>
          <a:lstStyle/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Plan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Prepare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Personal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Presentation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Presence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Participation</a:t>
            </a:r>
            <a:endParaRPr lang="en-US" altLang="en-US" sz="3200" b="0">
              <a:latin typeface="Open sans" panose="020B0606030504020204" pitchFamily="34" charset="0"/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75E6470D-6BC7-6FDA-41D5-F556A872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838" y="6323013"/>
            <a:ext cx="1760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3-3</a:t>
            </a:r>
          </a:p>
        </p:txBody>
      </p:sp>
      <p:pic>
        <p:nvPicPr>
          <p:cNvPr id="2048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BFE89CA8-F341-CEAE-0B6F-9FC261F6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>
            <a:extLst>
              <a:ext uri="{FF2B5EF4-FFF2-40B4-BE49-F238E27FC236}">
                <a16:creationId xmlns:a16="http://schemas.microsoft.com/office/drawing/2014/main" id="{9E53A17F-D991-8751-014C-1432CA575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2E682BB-4C0D-6001-97E3-9E1D4DCF3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5775" y="363538"/>
            <a:ext cx="6096000" cy="11430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Plan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FE8CD0F-64DD-F93C-EB14-F37806DB6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6413" y="1743075"/>
            <a:ext cx="4203700" cy="1965325"/>
          </a:xfrm>
        </p:spPr>
        <p:txBody>
          <a:bodyPr/>
          <a:lstStyle/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Content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Visual Aids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Exercises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52CE817-A9C7-B9B2-C30F-550C6620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332538"/>
            <a:ext cx="1731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 3-4</a:t>
            </a:r>
          </a:p>
        </p:txBody>
      </p:sp>
      <p:pic>
        <p:nvPicPr>
          <p:cNvPr id="21509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5F1D15F-D9F9-FD0D-30ED-83A2914B1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>
            <a:extLst>
              <a:ext uri="{FF2B5EF4-FFF2-40B4-BE49-F238E27FC236}">
                <a16:creationId xmlns:a16="http://schemas.microsoft.com/office/drawing/2014/main" id="{7B1DDC75-C2AC-7789-9D3D-8C5ADDB84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44F9236-C4DE-9609-4052-A3AF91EF0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1975" y="538163"/>
            <a:ext cx="6096000" cy="11430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Prepare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FD52590-2B1B-D2AF-4F9D-0BFC020F2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33875" y="1855788"/>
            <a:ext cx="3770313" cy="1965325"/>
          </a:xfrm>
        </p:spPr>
        <p:txBody>
          <a:bodyPr/>
          <a:lstStyle/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Lesson Plan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Visual Aids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Practise</a:t>
            </a:r>
            <a:endParaRPr lang="en-US" altLang="en-US" sz="2800" b="0">
              <a:latin typeface="Open sans" panose="020B0606030504020204" pitchFamily="34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9DC4D5BD-4642-9344-ACC6-FAC1BDDD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8" y="6340475"/>
            <a:ext cx="1746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 3-5</a:t>
            </a:r>
          </a:p>
        </p:txBody>
      </p:sp>
      <p:pic>
        <p:nvPicPr>
          <p:cNvPr id="22533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A3F85A2D-669D-EA28-9F86-34270C45B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3F5167E7-5B57-E02A-3419-F740193E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4679688-B26D-2EF4-29AC-93C1D318C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5138" y="382588"/>
            <a:ext cx="6096000" cy="11430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Personal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A732F33-79F1-137E-A238-CC487FBAF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7838" y="1477963"/>
            <a:ext cx="4289425" cy="3235325"/>
          </a:xfrm>
        </p:spPr>
        <p:txBody>
          <a:bodyPr/>
          <a:lstStyle/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Dress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Playthings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Attitude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Visualisation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Perception</a:t>
            </a:r>
            <a:endParaRPr lang="en-US" altLang="en-US" sz="2800" b="0">
              <a:latin typeface="Open sans" panose="020B0606030504020204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C529D51B-1E29-DB0D-541A-6E9E0A4BE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367463"/>
            <a:ext cx="1760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3-6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b="0">
              <a:latin typeface="Open sans" panose="020B0606030504020204" pitchFamily="34" charset="0"/>
            </a:endParaRPr>
          </a:p>
        </p:txBody>
      </p:sp>
      <p:pic>
        <p:nvPicPr>
          <p:cNvPr id="23557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65B0895E-18FD-846D-07CA-12FBCC8A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>
            <a:extLst>
              <a:ext uri="{FF2B5EF4-FFF2-40B4-BE49-F238E27FC236}">
                <a16:creationId xmlns:a16="http://schemas.microsoft.com/office/drawing/2014/main" id="{641A7470-3FEE-04A5-831C-7FAA183A6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A009C47B-3124-B215-D688-9A56C2F1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67818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8">
            <a:extLst>
              <a:ext uri="{FF2B5EF4-FFF2-40B4-BE49-F238E27FC236}">
                <a16:creationId xmlns:a16="http://schemas.microsoft.com/office/drawing/2014/main" id="{AFD1227A-C2FF-FF5A-0F55-35763CEE9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7038" y="6269038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3-7</a:t>
            </a:r>
          </a:p>
        </p:txBody>
      </p:sp>
      <p:pic>
        <p:nvPicPr>
          <p:cNvPr id="24580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8956A83-689B-AD27-E94E-C8E34FA9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1F932DA-DB9B-0F96-FF63-29B561BCC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A545BD7C-BC1E-ADBE-EAD5-BEAA845E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3908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>
            <a:extLst>
              <a:ext uri="{FF2B5EF4-FFF2-40B4-BE49-F238E27FC236}">
                <a16:creationId xmlns:a16="http://schemas.microsoft.com/office/drawing/2014/main" id="{9AD9410A-743B-E9C8-8087-B22ED3441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363" y="6243638"/>
            <a:ext cx="74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3-8</a:t>
            </a:r>
          </a:p>
        </p:txBody>
      </p:sp>
      <p:pic>
        <p:nvPicPr>
          <p:cNvPr id="25604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80F60BD7-EB2C-12A0-6388-F02FF5421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4F019A9C-BF30-B6A4-4ED0-9C0FA2669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Master">
  <a:themeElements>
    <a:clrScheme name="TRMaster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Master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RMaster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Master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Storage:Working:TFI 1999:AV folder:PP:TRMaster.ppt</Template>
  <TotalTime>212</TotalTime>
  <Words>193</Words>
  <Application>Microsoft Office PowerPoint</Application>
  <PresentationFormat>Widescreen</PresentationFormat>
  <Paragraphs>73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</vt:lpstr>
      <vt:lpstr>Arial</vt:lpstr>
      <vt:lpstr>Arial Black</vt:lpstr>
      <vt:lpstr>SimSun</vt:lpstr>
      <vt:lpstr>Open sans</vt:lpstr>
      <vt:lpstr>Times New Roman</vt:lpstr>
      <vt:lpstr>TRMaster</vt:lpstr>
      <vt:lpstr>Default Design</vt:lpstr>
      <vt:lpstr>Unit 3 Communication and Platform Skills</vt:lpstr>
      <vt:lpstr>Unit 3 Objectives</vt:lpstr>
      <vt:lpstr>Unit 3 Objectives</vt:lpstr>
      <vt:lpstr>Presentations</vt:lpstr>
      <vt:lpstr>Plan</vt:lpstr>
      <vt:lpstr>Prepare</vt:lpstr>
      <vt:lpstr>Personal</vt:lpstr>
      <vt:lpstr>PowerPoint Presentation</vt:lpstr>
      <vt:lpstr>PowerPoint Presentation</vt:lpstr>
      <vt:lpstr>PowerPoint Presentation</vt:lpstr>
      <vt:lpstr>Presentation</vt:lpstr>
      <vt:lpstr>Presence</vt:lpstr>
      <vt:lpstr>Participation</vt:lpstr>
      <vt:lpstr>Unit 3 Objectives</vt:lpstr>
      <vt:lpstr>Unit 3 Objectives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OBJECTIVES:</dc:title>
  <dc:creator>Jerry and Dee Williams</dc:creator>
  <cp:lastModifiedBy>NDRF HQ</cp:lastModifiedBy>
  <cp:revision>46</cp:revision>
  <cp:lastPrinted>1999-09-02T16:02:32Z</cp:lastPrinted>
  <dcterms:created xsi:type="dcterms:W3CDTF">1999-09-02T15:19:57Z</dcterms:created>
  <dcterms:modified xsi:type="dcterms:W3CDTF">2026-01-30T12:29:18Z</dcterms:modified>
</cp:coreProperties>
</file>