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59"/>
  </p:notesMasterIdLst>
  <p:sldIdLst>
    <p:sldId id="322" r:id="rId2"/>
    <p:sldId id="380" r:id="rId3"/>
    <p:sldId id="390" r:id="rId4"/>
    <p:sldId id="381" r:id="rId5"/>
    <p:sldId id="382" r:id="rId6"/>
    <p:sldId id="383" r:id="rId7"/>
    <p:sldId id="384" r:id="rId8"/>
    <p:sldId id="393" r:id="rId9"/>
    <p:sldId id="385" r:id="rId10"/>
    <p:sldId id="394" r:id="rId11"/>
    <p:sldId id="386" r:id="rId12"/>
    <p:sldId id="395" r:id="rId13"/>
    <p:sldId id="387" r:id="rId14"/>
    <p:sldId id="388" r:id="rId15"/>
    <p:sldId id="325" r:id="rId16"/>
    <p:sldId id="328" r:id="rId17"/>
    <p:sldId id="331" r:id="rId18"/>
    <p:sldId id="334" r:id="rId19"/>
    <p:sldId id="337" r:id="rId20"/>
    <p:sldId id="340" r:id="rId21"/>
    <p:sldId id="343" r:id="rId22"/>
    <p:sldId id="346" r:id="rId23"/>
    <p:sldId id="349" r:id="rId24"/>
    <p:sldId id="352" r:id="rId25"/>
    <p:sldId id="355" r:id="rId26"/>
    <p:sldId id="358" r:id="rId27"/>
    <p:sldId id="361" r:id="rId28"/>
    <p:sldId id="364" r:id="rId29"/>
    <p:sldId id="367" r:id="rId30"/>
    <p:sldId id="370" r:id="rId31"/>
    <p:sldId id="373" r:id="rId32"/>
    <p:sldId id="376" r:id="rId33"/>
    <p:sldId id="379" r:id="rId34"/>
    <p:sldId id="259" r:id="rId35"/>
    <p:sldId id="262" r:id="rId36"/>
    <p:sldId id="265" r:id="rId37"/>
    <p:sldId id="268" r:id="rId38"/>
    <p:sldId id="271" r:id="rId39"/>
    <p:sldId id="274" r:id="rId40"/>
    <p:sldId id="277" r:id="rId41"/>
    <p:sldId id="280" r:id="rId42"/>
    <p:sldId id="283" r:id="rId43"/>
    <p:sldId id="286" r:id="rId44"/>
    <p:sldId id="289" r:id="rId45"/>
    <p:sldId id="292" r:id="rId46"/>
    <p:sldId id="295" r:id="rId47"/>
    <p:sldId id="298" r:id="rId48"/>
    <p:sldId id="301" r:id="rId49"/>
    <p:sldId id="304" r:id="rId50"/>
    <p:sldId id="307" r:id="rId51"/>
    <p:sldId id="310" r:id="rId52"/>
    <p:sldId id="313" r:id="rId53"/>
    <p:sldId id="316" r:id="rId54"/>
    <p:sldId id="319" r:id="rId55"/>
    <p:sldId id="391" r:id="rId56"/>
    <p:sldId id="389" r:id="rId57"/>
    <p:sldId id="1188" r:id="rId58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09" d="100"/>
          <a:sy n="109" d="100"/>
        </p:scale>
        <p:origin x="76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4344" y="-7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1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4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EAB7-D0F2-866F-AC01-DA45704D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CB4D8-4C98-6101-D29E-CEEB6456E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D9565-324B-A95A-FEB4-0A7CFD185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35519-C410-1AFB-A679-1C525740D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3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5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F2B0-5F46-77E6-8BB7-1AE76772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3F885-6148-86C9-AE3E-8124B1D67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7F48A-5B8F-BD3B-458A-85A055585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4E79-3B52-8AEC-13B8-7082F05EF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4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0BA02-17F8-7F3E-268B-9ABEC276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D9BDD-4D9B-0C30-08B4-255F36323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4AFE3-E341-9F56-E5B4-446169971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A4E98-9B9F-C040-A1AD-F858DCF54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6063-B0B0-AC76-6724-37E77DEB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F8816-0B66-120F-7586-1DFA88944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C32C-7514-0C48-0BE8-8F718DA6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AC7C9-056A-2F19-7BD2-DAD0D365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FD88C-5DD0-1C72-4FD3-E5D07198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141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07B-CB6C-5CED-6D59-1003B4B2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40401-2853-AD4C-CEC2-FF16CD90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14379-E3F7-EBED-F8B0-A75D065C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CA84-F009-DEA6-B29F-42F1A80F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66BB-1122-17D6-280B-751D1EAC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776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D5A58-762C-AA51-150A-72171460B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D6BF0-7AB3-29BD-BB93-1648C6BA0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7D1E-8236-3363-C2DC-FA0AE46F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0C265-417B-C74A-0114-B07A383D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B42D-4203-1B4C-9F95-005C4F37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43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8037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EA5B-3DCE-11C1-D0D2-F75FC9F8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BC54-DA6F-F0EC-9522-D073C96E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72A5-27E3-33B2-C5A7-3241CC65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0BF5C-54A5-0708-F6A9-98ED0794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733B-5128-A3C8-65D7-B603A393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745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229E-67AD-2D1F-A3E5-1936A619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0804D-8DAE-1C03-5679-417D83E8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88DDE-4D70-C3E5-B860-0F5B5F46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09CD0-3A9C-2379-8342-006DB536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A4BB-6F3F-3B19-EFA7-2AC4DB00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860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D55A-ED2B-4439-2F04-9A5052F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09D2F-F713-E462-FD78-011722B31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1015-8A5C-DE81-6A72-700B36A4C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B1D97-E6CB-87CD-7D69-8F8D97AD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F3740-D03D-955B-4429-2977ACEA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8DC91-C0A4-B720-03B2-4AB5442F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911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7D5D-1698-C59F-F0C9-9532D5D8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8CF3-E52E-D869-F8A5-CBAE7F067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E8572-BB9F-83D9-8F69-F22C10E3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0E7CD-79AB-85DD-DF04-E50F75E3D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90F74-5709-B11E-FDC5-EA96190E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0390B-5A27-235F-5813-F4A38A39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808D3-BBEB-A799-8223-DA3978F0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50BD2-9C14-D627-A2FF-D6E5B0AD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20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6700-FF8B-ACF0-8570-E7A5793A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47FBF-2172-115A-A073-70B80612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52160-A023-A714-1D58-5ACA0B56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96744-F801-B5B2-D2A4-57261855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972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328EA-C957-799E-CC3F-935098B0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5998E-3E8E-2F07-8579-12628B0B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CA40-840D-5530-ED07-DB6AC91E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6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8CCF-27EC-8F88-9C85-9F4736AB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517F-7C74-B21B-46A1-63EF14C2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1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500">
                <a:latin typeface="Times New Roman" pitchFamily="18" charset="0"/>
                <a:cs typeface="Times New Roman" pitchFamily="18" charset="0"/>
              </a:defRPr>
            </a:lvl4pPr>
            <a:lvl5pPr>
              <a:defRPr sz="1500">
                <a:latin typeface="Times New Roman" pitchFamily="18" charset="0"/>
                <a:cs typeface="Times New Roman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7A54-6FCB-75A7-ADA3-627961E0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C229-4B09-B31C-2B08-8242F7A1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E5A59-4EA0-FC66-98D7-EC2F7B56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66A0E-0C1D-19BE-E7FC-03D0AFF7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29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0DB5-909B-AFD9-280B-26036CDB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51A2C-9ECC-3493-2946-111CFFE0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A31CE-0B87-F168-5230-22154B40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346C2-3341-5EC0-58D7-57DA2CD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DF22B-8ABD-93F2-EE37-65F10E5B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D1989-96FA-4B57-F1EB-B1065C5D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353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4EEF5-4D99-1507-0374-D1E32F98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72D0-F857-A4BA-6A2A-2C754DAC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DC9E3-A537-C370-9542-844931ED5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8C43-973D-4F97-BF23-3810ED28B38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0C88-AD4D-DCFA-0692-D76FC56F5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FD46-923B-8838-DDEE-28AB6DE43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186D-A101-41B5-9771-C0B8DE36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3357" y="57150"/>
            <a:ext cx="6533243" cy="11430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>
                <a:solidFill>
                  <a:srgbClr val="277884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Optima" pitchFamily="34" charset="-120"/>
              </a:rPr>
              <a:t>AQUATIC DISASTER IN GENERAL &amp; SOP</a:t>
            </a:r>
            <a:endParaRPr lang="en-US" sz="2800" b="1" u="sng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33854"/>
            <a:ext cx="8839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  <p:sp>
        <p:nvSpPr>
          <p:cNvPr id="4" name="Duties of…">
            <a:extLst>
              <a:ext uri="{FF2B5EF4-FFF2-40B4-BE49-F238E27FC236}">
                <a16:creationId xmlns:a16="http://schemas.microsoft.com/office/drawing/2014/main" id="{602D7834-5FD0-79E1-35EB-A890C1CF8DDF}"/>
              </a:ext>
            </a:extLst>
          </p:cNvPr>
          <p:cNvSpPr txBox="1"/>
          <p:nvPr/>
        </p:nvSpPr>
        <p:spPr>
          <a:xfrm>
            <a:off x="5486400" y="4490232"/>
            <a:ext cx="3505200" cy="32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600" b="1" dirty="0">
                <a:latin typeface="Open sans"/>
              </a:rPr>
              <a:t>Presented By:- Kamal Mehra,2IC</a:t>
            </a:r>
            <a:endParaRPr lang="en-US" sz="1600" dirty="0">
              <a:latin typeface="Open san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92392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DURING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8200" y="1428750"/>
            <a:ext cx="7467600" cy="2914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 not walk or drive in the flood waters.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Flood water can wash away vehicles as well.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Eat freshly cooked or dry food. Keep your food covered.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Drink boiled/chlorinated water.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Use disinfectants to keep your surroundings clean.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1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DURING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81000" y="1428750"/>
            <a:ext cx="8763000" cy="33528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Don’t enter floodwaters. In case you need to, wear suitable footwear.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Stay away from sewerage lines, gutters, drains, culverts, etc.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Stay away from electric poles and fallen power lines to avoid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electrocution.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Mark any open drains or manholes with visible signs (red flags or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barricades).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05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DURING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81000" y="1504950"/>
            <a:ext cx="8763000" cy="32766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 not walk or drive in the flood waters.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Flood water can wash away vehicles as well.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Eat freshly cooked or dry food. Keep your food covered.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Drink boiled/chlorinated water.</a:t>
            </a:r>
          </a:p>
          <a:p>
            <a:pPr marL="342900" indent="-34290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Use disinfectants to keep your surroundings clean.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25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762000" y="971550"/>
            <a:ext cx="7194600" cy="3962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 not allow children to play in or near flood waters.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Don’t use any damaged electrical goods, get them checked.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If instructed, turn off utilities at main switches and unplug appliances.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Don’t touch electrical equipment if wet.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Watch out for broken electric poles and wires, sharp objects and debris.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 not eat food that has been in flood waters.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Use mosquito nets to prevent malaria.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Be careful of snakes as snake bites are common during floods.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Don’t use the toilet or tap water if the water lines / sewage pipes are damaged.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 not drink tap water until advised by the Health Department that the</a:t>
            </a:r>
          </a:p>
          <a:p>
            <a:pPr marL="285750" indent="-285750" algn="just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water is safe to drink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 AFTER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44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572000"/>
            <a:ext cx="9144000" cy="576072"/>
          </a:xfrm>
          <a:prstGeom prst="rect">
            <a:avLst/>
          </a:prstGeom>
          <a:solidFill>
            <a:srgbClr val="5EA8A7"/>
          </a:solidFill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8503920" y="4572000"/>
            <a:ext cx="640080" cy="576072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11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500" t="14822" r="18334" b="6621"/>
          <a:stretch/>
        </p:blipFill>
        <p:spPr>
          <a:xfrm>
            <a:off x="152400" y="0"/>
            <a:ext cx="89916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1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INTRODUCTION TO SOP OF FLOOD DISASTER RESPONSE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49324"/>
            <a:ext cx="82296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Standard Operating Procedure (SOP) outlines the systematic approach to managing flood disasters.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It serves as a guide for organizations and agencies involved in disaster response.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Understanding this SOP is vital for effective coordination and execution during emergencies.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AIM OF SOP IN FLOOD RESPONSE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39800"/>
            <a:ext cx="8229600" cy="30036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primary aim is to minimize the impact of floods on affected communities.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It seeks to enhance the preparedness and response capabilities of organizations.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aim also includes ensuring the safety and well-being of individuals during such disasters.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PURPOSE OF SOP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purpose is to provide a clear framework for action during flood emergencies.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It is designed to enable quick decision-making and efficient resource allocation.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SOP aims to establish roles and responsibilities for all stakeholders involved.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OBJECTIVES OF THE SOP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69900" y="16573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To facilitate timely and effective response operations.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 To ensure the protection of life, property, and the environment during      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To includes promoting community awareness and preparedness for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524000" y="228600"/>
            <a:ext cx="64008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SCOPE OF THE SOP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04950"/>
            <a:ext cx="8229600" cy="28384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scope encompasses all phases of flood management, from preparedness to recovery.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It includes guidelines for response coordination among various agencies and organizations.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SOP covers a variety of flood scenarios, including flash floods, river floods, and urban flooding.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Tx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Upon completion of this lesson you will be able to :-</a:t>
            </a:r>
          </a:p>
          <a:p>
            <a:pPr>
              <a:lnSpc>
                <a:spcPct val="150000"/>
              </a:lnSpc>
              <a:buSzTx/>
            </a:pPr>
            <a:endParaRPr lang="en-US" sz="14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Define Aquatic disaster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List Reasons of Aquatic disaster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Describe types of Aquatic disaster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List Dos and don’ts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Introduction of SOP and Aquatic disaster   </a:t>
            </a: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OBJECTIVE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529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PREPAREDNESS PHASE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preparedness phase involves risk assessment and planning for potential flood events.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Training and drills are conducted to ensure readiness among responders.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Community engagement is crucial to fostering local preparedness initiatives.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EARLY WARNING SYSTEMS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Effective early warning systems are essential for timely flood alerts.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These systems should utilize technology for real-time data collection and dissemination.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Public education on interpreting warnings can significantly enhance community safety.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RESPONSE COORDINATION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280160"/>
            <a:ext cx="8001000" cy="306324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Response coordination involves collaboration among local, state, and federal agencies.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Establishing a command center aids in streamlined operations during emergencies.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Clear communication channels are vital for effective coordination among responders.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RESOURCE 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Efficient resource management ensures that necessary supplies and personnel are available.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Inventory tracking and logistics planning are key components of resource management.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Partnerships with NGOs and private sectors can bolster resource availability.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FIELD OPERATIONS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49324"/>
            <a:ext cx="82296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Field operations entail deploying teams to assess damage and provide aid.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First responders must prioritize life-saving measures in the immediate aftermath.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Regular updates and feedback loops are essential for adapting response strategies.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COMMUNITY ENGAGEMENT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49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Engaging the community fosters trust and cooperation during disaster response.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 volunteers can play a critical role in providing immediate assistance.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Outreach programs can educate communities on flood safety and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HEALTH AND SAFETY PROTOCOLS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Health and safety protocols must be established to protect responders and victims.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Personal protective equipment (PPE) should be made available to all personnel.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Mental health support services should be included for those affected by the disaster.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POST-DISASTER RECOVERY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Recovery efforts focus on rebuilding and restoring affected communities.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Long-term recovery plans should address infrastructure, housing, and public services.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Community involvement in recovery planning can enhance resilience and sustainability.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MONITORING AND EVALUATION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49324"/>
            <a:ext cx="82296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Regular monitoring and evaluation of response efforts are crucial for improvement.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Feedback from responders and affected communities helps identify areas for enhancement.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Lessons learned should be documented to inform future SOP revisions.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TRAINING AND CAPACITY BUILDING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Ongoing training and capacity building ensure that responders are well-prepared.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Simulations and workshops can enhance practical skills and knowledge.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Collaboration with educational institutions can strengthen training resources.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6B20-340C-2A35-DBAB-7C0A3338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F6688D7C-5D67-78DC-DD52-4B7549E1700D}"/>
              </a:ext>
            </a:extLst>
          </p:cNvPr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DEFINITION OF AQUATIC DISASTER:-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EC29F4D-C997-DC6B-530A-FB7B2C799A4B}"/>
              </a:ext>
            </a:extLst>
          </p:cNvPr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Aquatic means relating to water, living in or near water or taking place in water.</a:t>
            </a:r>
          </a:p>
          <a:p>
            <a:pPr>
              <a:buSzTx/>
            </a:pPr>
            <a:endParaRPr lang="en-US" sz="20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Water related disaster is called aquatic disaster.</a:t>
            </a:r>
          </a:p>
          <a:p>
            <a:pPr marL="342900" indent="-342900">
              <a:buSzTx/>
              <a:buChar char="•"/>
            </a:pPr>
            <a:endParaRPr lang="en-US" sz="20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Aquatic disasters include flood, tidal waves, storm surge, tsunami etc.</a:t>
            </a:r>
          </a:p>
          <a:p>
            <a:pPr marL="342900" indent="-342900">
              <a:buSzTx/>
              <a:buChar char="•"/>
            </a:pPr>
            <a:endParaRPr lang="en-US" sz="20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Excess or low water availability creates the situation of aquatic disaster.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43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LEGAL AND REGULATORY FRAMEWORK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49324"/>
            <a:ext cx="82296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Understanding the legal framework governing disaster response is essential.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Compliance with local, state, and federal regulations ensures accountability.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SOP should align with existing laws to facilitate effective implementation.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TECHNOLOGY INTEGRATION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Leveraging technology can enhance flood response efficiency and accuracy.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Geographic Information Systems (GIS) can aid in mapping flood-prone areas.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Social media can be used for real-time updates and community engagement.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CHALLENGES IN FLOOD RESPONSE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349324"/>
            <a:ext cx="82296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Common challenges include resource limitations and logistical hurdles during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Communication breakdowns can hinder response efforts and coordination.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Addressing these challenges requires proactive planning and adaptive strategies.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FUTURE DIRECTIONS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future of flood disaster response will likely involve innovative technologies.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Increased focus on climate resilience will shape preparedness and recovery efforts.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Collaborative approaches among stakeholders will enhance overall response effectiveness.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0"/>
            <a:ext cx="8229600" cy="4572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Roles And Responsibilities During Flood, Decision Of Deployment, execution Of Response, Administration</a:t>
            </a:r>
            <a:r>
              <a:rPr lang="en-US" sz="3000" b="1" dirty="0">
                <a:solidFill>
                  <a:srgbClr val="277884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,</a:t>
            </a:r>
            <a:endParaRPr lang="en-US" sz="3000" dirty="0"/>
          </a:p>
        </p:txBody>
      </p:sp>
      <p:pic>
        <p:nvPicPr>
          <p:cNvPr id="3" name="Picture 2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4" name="Picture 3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INTRODUCTION TO FLOOD RESPONSE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04950"/>
            <a:ext cx="8229600" cy="28384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Floods can cause widespread damage and require a coordinated response.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Understanding roles and responsibilities is crucial for effective management.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This presentation outlines key aspects of flood response administration.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OVERVIEW OF FLOOD RISKS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Floods can result from heavy rainfall, storm surges, or snowmelt.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pose risks to life, property, and infrastructure.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Identifying flood-prone areas is vital for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KEY STAKEHOLDERS IN FLOOD RESPONSE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733550"/>
            <a:ext cx="8229600" cy="26098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Local, state, and federal agencies play significant roles in response efforts.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Non-governmental organizations (NGOs) often provide essential support.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Community volunteers are crucial for on-the-ground assistance.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EMERGENCY MANAGEMENT AGENCIES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657350"/>
            <a:ext cx="8229600" cy="2686049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Emergency management agencies coordinate disaster response efforts.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develop plans, conduct training, and oversee resource allocation.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Their leadership is critical for effective communication during disasters.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 GOVERNMENT RESPONSIBILITIES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 governments are the first responders to flood emergencies.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are responsible for implementing evacuation orders and public safety.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 officials must assess damage and request state or federal aid.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REASONS OF AQUATIC DISASTER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Enhance Water Level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Heavy Rain Fall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Climate Change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Break In Dam Or Pier</a:t>
            </a:r>
          </a:p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    Cloud Burst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Water Discharge From Dam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 change of river course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3746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STATE GOVERNMENT ROLE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000" y="1349324"/>
            <a:ext cx="7620000" cy="2994075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State governments provide resources and support to local agencies.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coordinate regional response efforts and manage state resources.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State officials also play a key role in recovery and rebuilding.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FEDERAL GOVERNMENT INVOLVEMENT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federal government offers financial assistance and resources.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Agencies like FEMA lead national response efforts and disaster declarations.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provide expertise in logistics and long-term recovery planning.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NGOS AND COMMUNITY ORGANIZATIONS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657350"/>
            <a:ext cx="8229600" cy="26860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NGOs provide immediate relief and recovery support during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often coordinate volunteer efforts and distribute supplies.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Their presence helps bridge gaps in government response capabilities.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ROLE OF THE MILITARY AND NATIONAL GUARD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 military can provide logistical support and personnel during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National Guard units may assist in search and rescue operations.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They are trained to operate in challenging conditions and provide security.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PUBLIC INFORMATION AND COMMUNICATION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04950"/>
            <a:ext cx="8229600" cy="28384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Clear communication is essential for effective flood response.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Agencies must provide timely updates on flood conditions and safety.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Public information campaigns can educate communities on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DECISION-MAKING FRAMEWORK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657350"/>
            <a:ext cx="8229600" cy="26860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Quick decision-making is key during flood emergencies.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Command structures should be established for efficient coordination.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Regular updates and assessments inform ongoing response strategies.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DEPLOYMENT OF RESOURCES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428750"/>
            <a:ext cx="8229600" cy="2914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Rapid deployment of resources is critical during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Agencies must assess needs and allocate personnel and equipment.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Logistics planning ensures supplies reach affected areas promptly.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COMMUNITY ENGAGEMENT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Engaging communities enhances resilience and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Public meetings can inform residents of risks and response plans.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Local knowledge is valuable for identifying vulnerable populations.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TRAINING AND PREPAREDNESS DRILLS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809750"/>
            <a:ext cx="8229600" cy="25336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Regular training ensures all stakeholders are ready for flood events.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Simulated drills can help refine response plans and coordination.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Continuous education keeps agencies updated on best practices.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RECOVERY PLANNING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657350"/>
            <a:ext cx="8229600" cy="26860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Recovery planning should begin during the response phase.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Long-term recovery involves rebuilding infrastructure and support systems.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Collaboration among agencies is essential for effective recovery.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47800" y="228600"/>
            <a:ext cx="65088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TYPES OF AQUATIC DISASTERS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Flood  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Surge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</a:t>
            </a:r>
          </a:p>
          <a:p>
            <a:pPr marL="342900" indent="-342900">
              <a:lnSpc>
                <a:spcPct val="150000"/>
              </a:lnSpc>
              <a:buSz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Waves</a:t>
            </a:r>
          </a:p>
        </p:txBody>
      </p:sp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289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FUNDING AND RESOURCE MANAGEMENT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733550"/>
            <a:ext cx="8229600" cy="26098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Adequate funding is necessary for emergency response and recovery.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Agencies must effectively manage resources to avoid shortages.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Financial planning supports sustained efforts in the aftermath of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POST-FLOOD EVALUATION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733550"/>
            <a:ext cx="8229600" cy="26098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Evaluating response efforts helps identify successes and areas for improvement.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Feedback from stakeholders can enhance future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Lessons learned contribute to the development of better strategies.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LEGAL AND REGULATORY CONSIDERATIONS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733550"/>
            <a:ext cx="8229600" cy="26098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Legal frameworks govern emergency response and resource allocation.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Compliance with regulations ensures accountability during disasters.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Understanding liability issues is crucial for all response agencies.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IMPORTANCE OF COLLABORATION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962150"/>
            <a:ext cx="8229600" cy="2381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Collaboration among stakeholders enhances overall effectiveness.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Sharing resources and information leads to better outcomes.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Building partnerships strengthens community resilience and recovery.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CONCLUSION AND CALL TO ACTION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81150"/>
            <a:ext cx="82296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Effective flood response requires well-defined roles and coordinated efforts.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Continuous training and community engagement are vital for preparedness.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Tx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Together, we can build a more resilient society in the face of floods.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F686-1418-D3C9-22CA-5096E875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E846793F-7038-1B4C-E16C-C0F23179BBF1}"/>
              </a:ext>
            </a:extLst>
          </p:cNvPr>
          <p:cNvSpPr/>
          <p:nvPr/>
        </p:nvSpPr>
        <p:spPr>
          <a:xfrm>
            <a:off x="457200" y="22860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REVIEW</a:t>
            </a:r>
            <a:r>
              <a:rPr lang="en-US" sz="2400" b="1" u="sng" dirty="0">
                <a:solidFill>
                  <a:srgbClr val="277884"/>
                </a:solidFill>
                <a:latin typeface="Optima" pitchFamily="34" charset="0"/>
                <a:ea typeface="Optima" pitchFamily="34" charset="-122"/>
                <a:cs typeface="Optima" pitchFamily="34" charset="-120"/>
              </a:rPr>
              <a:t> </a:t>
            </a:r>
            <a:endParaRPr lang="en-US" sz="2400" u="sng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AF93008-0B07-E834-4CAF-68073DA6CAA1}"/>
              </a:ext>
            </a:extLst>
          </p:cNvPr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Tx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Now your are able to :-</a:t>
            </a:r>
          </a:p>
          <a:p>
            <a:pPr>
              <a:lnSpc>
                <a:spcPct val="150000"/>
              </a:lnSpc>
              <a:buSzTx/>
            </a:pPr>
            <a:endParaRPr lang="en-US" sz="14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Define Aquatic disaster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List Reasons of Aquatic disaster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Describe types of Aquatic disaster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List Dos and don’ts </a:t>
            </a:r>
          </a:p>
          <a:p>
            <a:pPr marL="457200" indent="-457200">
              <a:lnSpc>
                <a:spcPct val="150000"/>
              </a:lnSpc>
              <a:buSzTx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Introduction of SOP and Aquatic disaster   </a:t>
            </a:r>
          </a:p>
          <a:p>
            <a:pPr marL="342900" indent="-342900">
              <a:buSzTx/>
              <a:buChar char="•"/>
            </a:pPr>
            <a:endParaRPr lang="en-US" sz="2000" dirty="0"/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363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8FDC-0FBE-FCDB-1CDA-51C6F6B9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133405D7-40E4-B6AF-B786-F8493E9E98F8}"/>
              </a:ext>
            </a:extLst>
          </p:cNvPr>
          <p:cNvSpPr/>
          <p:nvPr/>
        </p:nvSpPr>
        <p:spPr>
          <a:xfrm>
            <a:off x="457200" y="1748790"/>
            <a:ext cx="8229600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ANY QUESITON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4" name="Picture 3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262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06324" y="28011"/>
            <a:ext cx="8931353" cy="5030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46" y="2458696"/>
            <a:ext cx="226110" cy="2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833" tIns="33916" rIns="67833" bIns="33916" numCol="1" anchor="t" anchorCtr="0" compatLnSpc="1">
            <a:prstTxWarp prst="textNoShape">
              <a:avLst/>
            </a:prstTxWarp>
          </a:bodyPr>
          <a:lstStyle/>
          <a:p>
            <a:endParaRPr lang="en-IN" sz="103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57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3178370" y="136074"/>
            <a:ext cx="5048389" cy="46452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037" tIns="29037" rIns="29037" bIns="29037"/>
          <a:lstStyle/>
          <a:p>
            <a:endParaRPr sz="178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01699" y="2424285"/>
            <a:ext cx="2763002" cy="51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037" tIns="29037" rIns="29037" bIns="29037">
            <a:spAutoFit/>
          </a:bodyPr>
          <a:lstStyle/>
          <a:p>
            <a:pPr algn="ctr"/>
            <a:r>
              <a:rPr lang="en-US" sz="2967" b="1" dirty="0">
                <a:latin typeface="Open sans"/>
              </a:rPr>
              <a:t>THANK YOU </a:t>
            </a:r>
            <a:r>
              <a:rPr lang="en-US" sz="2967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" y="28011"/>
            <a:ext cx="1810328" cy="108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44" y="32921"/>
            <a:ext cx="1028982" cy="91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D8000-C3B3-55C2-332B-F8DBC9A1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3" y="788393"/>
            <a:ext cx="3692494" cy="361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423358" y="228600"/>
            <a:ext cx="6533242" cy="82296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277884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EFFECT OF AQUATIC DISASTER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 Loss of Human Life</a:t>
            </a:r>
          </a:p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 Injury</a:t>
            </a:r>
          </a:p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 Loss of Livelihood</a:t>
            </a:r>
          </a:p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 Displacement</a:t>
            </a:r>
          </a:p>
          <a:p>
            <a:pPr>
              <a:lnSpc>
                <a:spcPct val="150000"/>
              </a:lnSpc>
              <a:buSzTx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 Spread of Disease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96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 BEFORE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9600" y="1143000"/>
            <a:ext cx="85344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Ignore rumors, stay calm and don’t panic.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Keep your mobile phones charged for emergency communication.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Listen to radio; watch TV, read newspapers for weather updates.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Keep cattle/animals untied to ensure their safety.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Prepare an emergency kit with essential items for safety and survival.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Keep your documents and valuables in water-proof bags.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82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 BEFORE DISASTER</a:t>
            </a:r>
          </a:p>
          <a:p>
            <a:pPr>
              <a:buSzTx/>
            </a:pPr>
            <a:endParaRPr lang="en-US" sz="2400" b="1" u="sng" dirty="0">
              <a:solidFill>
                <a:srgbClr val="222222"/>
              </a:solidFill>
              <a:latin typeface="Times New Roman" panose="02020603050405020304" pitchFamily="18" charset="0"/>
              <a:ea typeface="Optima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9600" y="1581150"/>
            <a:ext cx="8534400" cy="276225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Know the safe routes to nearest shelter/raised pucca house.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Evacuate immediately to safe places when directed by government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officials.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Store enough ready-to-eat food and water for at least a week.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Be aware of flash flood areas such as canals, streams, drainage channels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48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228600"/>
            <a:ext cx="8229600" cy="104775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DO’S AND DON’TS DURING DISASTER</a:t>
            </a:r>
          </a:p>
          <a:p>
            <a:pPr>
              <a:buSzTx/>
            </a:pPr>
            <a:endParaRPr lang="en-US" sz="2400" dirty="0">
              <a:solidFill>
                <a:srgbClr val="222222"/>
              </a:solidFill>
              <a:latin typeface="Optima" pitchFamily="34" charset="0"/>
              <a:ea typeface="Optima" pitchFamily="34" charset="-122"/>
              <a:cs typeface="Optima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8200" y="1143000"/>
            <a:ext cx="7467600" cy="3200400"/>
          </a:xfrm>
          <a:prstGeom prst="rect">
            <a:avLst/>
          </a:prstGeom>
          <a:noFill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Don’t enter floodwaters. In case you need to, wear suitable footwear.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Stay away from sewerage lines, gutters, drains, culverts, etc.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Stay away from electric poles and fallen power lines to avoid electrocution.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Mark any open drains or manholes with visible signs (red flags or</a:t>
            </a:r>
          </a:p>
          <a:p>
            <a:pPr marL="342900" indent="-342900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Optima" pitchFamily="34" charset="-122"/>
                <a:cs typeface="Times New Roman" panose="02020603050405020304" pitchFamily="18" charset="0"/>
              </a:rPr>
              <a:t>barricades).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-9525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58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2"/>
  <p:tag name="AS_RELEASE_DATE" val="2024.02.14"/>
  <p:tag name="AS_TITLE" val="Aspose.Slides for .NET6"/>
  <p:tag name="AS_VERSION" val="24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2155</Words>
  <Application>Microsoft Office PowerPoint</Application>
  <PresentationFormat>On-screen Show (16:9)</PresentationFormat>
  <Paragraphs>390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MS PMincho</vt:lpstr>
      <vt:lpstr>Arial</vt:lpstr>
      <vt:lpstr>Calibri</vt:lpstr>
      <vt:lpstr>Open sans</vt:lpstr>
      <vt:lpstr>Open sans</vt:lpstr>
      <vt:lpstr>Optima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ETAH KE CHITEH</dc:creator>
  <cp:lastModifiedBy>NDRF ACADEMY</cp:lastModifiedBy>
  <cp:revision>43</cp:revision>
  <cp:lastPrinted>2024-11-03T12:16:25Z</cp:lastPrinted>
  <dcterms:created xsi:type="dcterms:W3CDTF">2024-11-03T12:16:25Z</dcterms:created>
  <dcterms:modified xsi:type="dcterms:W3CDTF">2026-01-05T12:49:55Z</dcterms:modified>
</cp:coreProperties>
</file>