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69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" name="PPT 21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21 -</a:t>
            </a:r>
          </a:p>
        </p:txBody>
      </p:sp>
      <p:sp>
        <p:nvSpPr>
          <p:cNvPr id="1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39204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" name="PPT 21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21 -</a:t>
            </a:r>
          </a:p>
        </p:txBody>
      </p:sp>
      <p:sp>
        <p:nvSpPr>
          <p:cNvPr id="2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1904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rgbClr val="881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EER | MFR | INDIA"/>
          <p:cNvSpPr txBox="1"/>
          <p:nvPr/>
        </p:nvSpPr>
        <p:spPr>
          <a:xfrm>
            <a:off x="6150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3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" name="PPT 21 -"/>
          <p:cNvSpPr txBox="1"/>
          <p:nvPr/>
        </p:nvSpPr>
        <p:spPr>
          <a:xfrm>
            <a:off x="214511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21 -</a:t>
            </a:r>
          </a:p>
        </p:txBody>
      </p:sp>
      <p:sp>
        <p:nvSpPr>
          <p:cNvPr id="3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633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 defTabSz="2438400">
              <a:defRPr sz="32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accident-fire-brigade-rescues-victim-car.jpg" descr="accident-fire-brigade-rescues-victim-car.jpg"/>
          <p:cNvPicPr>
            <a:picLocks noChangeAspect="1"/>
          </p:cNvPicPr>
          <p:nvPr/>
        </p:nvPicPr>
        <p:blipFill>
          <a:blip r:embed="rId2"/>
          <a:srcRect l="62" t="979" b="14985"/>
          <a:stretch>
            <a:fillRect/>
          </a:stretch>
        </p:blipFill>
        <p:spPr>
          <a:xfrm>
            <a:off x="-44847" y="0"/>
            <a:ext cx="24473587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8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1" name="PPT 21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21 -</a:t>
            </a:r>
          </a:p>
        </p:txBody>
      </p:sp>
      <p:sp>
        <p:nvSpPr>
          <p:cNvPr id="8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7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sp>
        <p:nvSpPr>
          <p:cNvPr id="84" name="Rectangle"/>
          <p:cNvSpPr/>
          <p:nvPr/>
        </p:nvSpPr>
        <p:spPr>
          <a:xfrm>
            <a:off x="-25400" y="-25400"/>
            <a:ext cx="24434800" cy="13766800"/>
          </a:xfrm>
          <a:prstGeom prst="rect">
            <a:avLst/>
          </a:prstGeom>
          <a:solidFill>
            <a:srgbClr val="535353">
              <a:alpha val="8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5" name="Shape"/>
          <p:cNvSpPr/>
          <p:nvPr/>
        </p:nvSpPr>
        <p:spPr>
          <a:xfrm>
            <a:off x="-7545204" y="3791289"/>
            <a:ext cx="19135756" cy="3585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rgbClr val="DA751A">
              <a:alpha val="9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6" name="LESSON 21…"/>
          <p:cNvSpPr txBox="1"/>
          <p:nvPr/>
        </p:nvSpPr>
        <p:spPr>
          <a:xfrm>
            <a:off x="1200259" y="4083123"/>
            <a:ext cx="8878263" cy="3029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LESSON 21</a:t>
            </a:r>
          </a:p>
          <a:p>
            <a:pPr defTabSz="2438400">
              <a:lnSpc>
                <a:spcPct val="80000"/>
              </a:lnSpc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Triage and Multiple Casualty Incidents</a:t>
            </a:r>
          </a:p>
        </p:txBody>
      </p:sp>
      <p:grpSp>
        <p:nvGrpSpPr>
          <p:cNvPr id="92" name="Group"/>
          <p:cNvGrpSpPr/>
          <p:nvPr/>
        </p:nvGrpSpPr>
        <p:grpSpPr>
          <a:xfrm>
            <a:off x="-1" y="11193859"/>
            <a:ext cx="24434801" cy="2522141"/>
            <a:chOff x="0" y="0"/>
            <a:chExt cx="24434800" cy="2522140"/>
          </a:xfrm>
        </p:grpSpPr>
        <p:sp>
          <p:nvSpPr>
            <p:cNvPr id="87" name="Shape"/>
            <p:cNvSpPr/>
            <p:nvPr/>
          </p:nvSpPr>
          <p:spPr>
            <a:xfrm flipH="1">
              <a:off x="0" y="0"/>
              <a:ext cx="24434801" cy="2522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934" y="0"/>
                  </a:lnTo>
                  <a:lnTo>
                    <a:pt x="19328" y="7094"/>
                  </a:lnTo>
                  <a:lnTo>
                    <a:pt x="187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pic>
          <p:nvPicPr>
            <p:cNvPr id="88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7816" y="317422"/>
              <a:ext cx="6604001" cy="19375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1" name="Group"/>
            <p:cNvGrpSpPr/>
            <p:nvPr/>
          </p:nvGrpSpPr>
          <p:grpSpPr>
            <a:xfrm>
              <a:off x="10512114" y="268426"/>
              <a:ext cx="4318001" cy="2008830"/>
              <a:chOff x="0" y="0"/>
              <a:chExt cx="4318000" cy="2008829"/>
            </a:xfrm>
          </p:grpSpPr>
          <p:pic>
            <p:nvPicPr>
              <p:cNvPr id="89" name="NDMA India.png" descr="NDMA India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81439"/>
                <a:ext cx="1764513" cy="17645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0" name="NDRF India.jpeg" descr="NDRF India.jpe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09170" y="0"/>
                <a:ext cx="2008830" cy="20088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5" name="Group"/>
          <p:cNvGrpSpPr/>
          <p:nvPr/>
        </p:nvGrpSpPr>
        <p:grpSpPr>
          <a:xfrm>
            <a:off x="21539200" y="12813338"/>
            <a:ext cx="2209800" cy="1270001"/>
            <a:chOff x="30361" y="0"/>
            <a:chExt cx="2209800" cy="1270000"/>
          </a:xfrm>
        </p:grpSpPr>
        <p:sp>
          <p:nvSpPr>
            <p:cNvPr id="93" name="PPT 21 - 1"/>
            <p:cNvSpPr/>
            <p:nvPr/>
          </p:nvSpPr>
          <p:spPr>
            <a:xfrm>
              <a:off x="970161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21 - 1</a:t>
              </a:r>
            </a:p>
          </p:txBody>
        </p:sp>
        <p:sp>
          <p:nvSpPr>
            <p:cNvPr id="94" name="Rectangle"/>
            <p:cNvSpPr/>
            <p:nvPr/>
          </p:nvSpPr>
          <p:spPr>
            <a:xfrm>
              <a:off x="30361" y="699461"/>
              <a:ext cx="1879601" cy="203201"/>
            </a:xfrm>
            <a:prstGeom prst="rect">
              <a:avLst/>
            </a:prstGeom>
            <a:solidFill>
              <a:srgbClr val="585756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6" name="Photo Credit: Freepik"/>
          <p:cNvSpPr txBox="1"/>
          <p:nvPr/>
        </p:nvSpPr>
        <p:spPr>
          <a:xfrm rot="16200000">
            <a:off x="-856286" y="951912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97" name="MFR-logo-02.png" descr="MFR-logo-02.png"/>
          <p:cNvPicPr>
            <a:picLocks noChangeAspect="1"/>
          </p:cNvPicPr>
          <p:nvPr/>
        </p:nvPicPr>
        <p:blipFill>
          <a:blip r:embed="rId6"/>
          <a:srcRect t="12599" b="19178"/>
          <a:stretch>
            <a:fillRect/>
          </a:stretch>
        </p:blipFill>
        <p:spPr>
          <a:xfrm>
            <a:off x="16574627" y="0"/>
            <a:ext cx="7102674" cy="3425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2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45028"/>
            <a:ext cx="2159001" cy="11895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6980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0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1" name="PPT 21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21 -</a:t>
            </a:r>
          </a:p>
        </p:txBody>
      </p:sp>
      <p:sp>
        <p:nvSpPr>
          <p:cNvPr id="10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971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04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05" name="OBJECTIVES"/>
          <p:cNvSpPr txBox="1"/>
          <p:nvPr/>
        </p:nvSpPr>
        <p:spPr>
          <a:xfrm>
            <a:off x="1077422" y="989120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sp>
        <p:nvSpPr>
          <p:cNvPr id="106" name="Define Incident Command System.…"/>
          <p:cNvSpPr txBox="1"/>
          <p:nvPr/>
        </p:nvSpPr>
        <p:spPr>
          <a:xfrm>
            <a:off x="11659744" y="5444384"/>
            <a:ext cx="11941596" cy="4590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Define Incident Command System.</a:t>
            </a:r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the five functions of the EMS sector of the Incident Command System.</a:t>
            </a:r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Define triage.</a:t>
            </a:r>
          </a:p>
        </p:txBody>
      </p:sp>
      <p:grpSp>
        <p:nvGrpSpPr>
          <p:cNvPr id="109" name="Group"/>
          <p:cNvGrpSpPr/>
          <p:nvPr/>
        </p:nvGrpSpPr>
        <p:grpSpPr>
          <a:xfrm>
            <a:off x="9958192" y="5169901"/>
            <a:ext cx="1219201" cy="1681958"/>
            <a:chOff x="0" y="115975"/>
            <a:chExt cx="1219200" cy="1681957"/>
          </a:xfrm>
        </p:grpSpPr>
        <p:sp>
          <p:nvSpPr>
            <p:cNvPr id="10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8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12" name="Group"/>
          <p:cNvGrpSpPr/>
          <p:nvPr/>
        </p:nvGrpSpPr>
        <p:grpSpPr>
          <a:xfrm>
            <a:off x="9958192" y="6893909"/>
            <a:ext cx="1219201" cy="1681958"/>
            <a:chOff x="0" y="115975"/>
            <a:chExt cx="1219200" cy="1681957"/>
          </a:xfrm>
        </p:grpSpPr>
        <p:sp>
          <p:nvSpPr>
            <p:cNvPr id="110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1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15" name="Group"/>
          <p:cNvGrpSpPr/>
          <p:nvPr/>
        </p:nvGrpSpPr>
        <p:grpSpPr>
          <a:xfrm>
            <a:off x="9958192" y="9250383"/>
            <a:ext cx="1219201" cy="1681959"/>
            <a:chOff x="0" y="115975"/>
            <a:chExt cx="1219200" cy="1681957"/>
          </a:xfrm>
        </p:grpSpPr>
        <p:sp>
          <p:nvSpPr>
            <p:cNvPr id="113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4" name="3"/>
            <p:cNvSpPr txBox="1"/>
            <p:nvPr/>
          </p:nvSpPr>
          <p:spPr>
            <a:xfrm>
              <a:off x="2745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45028"/>
            <a:ext cx="2159001" cy="1189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6980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1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9" name="PPT 21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21 -</a:t>
            </a:r>
          </a:p>
        </p:txBody>
      </p:sp>
      <p:sp>
        <p:nvSpPr>
          <p:cNvPr id="12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971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22" name="Upon completing this lesson, you will become familiar with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become familiar with:</a:t>
            </a:r>
          </a:p>
        </p:txBody>
      </p:sp>
      <p:sp>
        <p:nvSpPr>
          <p:cNvPr id="123" name="OBJECTIVES"/>
          <p:cNvSpPr txBox="1"/>
          <p:nvPr/>
        </p:nvSpPr>
        <p:spPr>
          <a:xfrm>
            <a:off x="1077422" y="989120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sp>
        <p:nvSpPr>
          <p:cNvPr id="124" name="List the four categories of triage with their associated colours and briefly explain each category.…"/>
          <p:cNvSpPr txBox="1"/>
          <p:nvPr/>
        </p:nvSpPr>
        <p:spPr>
          <a:xfrm>
            <a:off x="11659744" y="4760577"/>
            <a:ext cx="11840325" cy="6806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the four categories of triage with their associated </a:t>
            </a:r>
            <a:r>
              <a:rPr dirty="0" err="1"/>
              <a:t>colours</a:t>
            </a:r>
            <a:r>
              <a:rPr dirty="0"/>
              <a:t> and briefly explain each category.</a:t>
            </a:r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the three benchmarks of </a:t>
            </a:r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the S.T.A.R.T. system of triage.</a:t>
            </a:r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Correctly triage a simulated multiple casualty incident.</a:t>
            </a:r>
          </a:p>
        </p:txBody>
      </p:sp>
      <p:grpSp>
        <p:nvGrpSpPr>
          <p:cNvPr id="127" name="Group"/>
          <p:cNvGrpSpPr/>
          <p:nvPr/>
        </p:nvGrpSpPr>
        <p:grpSpPr>
          <a:xfrm>
            <a:off x="9958192" y="4540594"/>
            <a:ext cx="1219201" cy="1681958"/>
            <a:chOff x="0" y="141375"/>
            <a:chExt cx="1219200" cy="1681957"/>
          </a:xfrm>
        </p:grpSpPr>
        <p:sp>
          <p:nvSpPr>
            <p:cNvPr id="12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26" name="4"/>
            <p:cNvSpPr txBox="1"/>
            <p:nvPr/>
          </p:nvSpPr>
          <p:spPr>
            <a:xfrm>
              <a:off x="249104" y="1413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30" name="Group"/>
          <p:cNvGrpSpPr/>
          <p:nvPr/>
        </p:nvGrpSpPr>
        <p:grpSpPr>
          <a:xfrm>
            <a:off x="9958192" y="7845549"/>
            <a:ext cx="1219201" cy="1681958"/>
            <a:chOff x="0" y="141375"/>
            <a:chExt cx="1219200" cy="1681957"/>
          </a:xfrm>
        </p:grpSpPr>
        <p:sp>
          <p:nvSpPr>
            <p:cNvPr id="12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29" name="5"/>
            <p:cNvSpPr txBox="1"/>
            <p:nvPr/>
          </p:nvSpPr>
          <p:spPr>
            <a:xfrm>
              <a:off x="261804" y="1413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133" name="Group"/>
          <p:cNvGrpSpPr/>
          <p:nvPr/>
        </p:nvGrpSpPr>
        <p:grpSpPr>
          <a:xfrm>
            <a:off x="9958192" y="10309693"/>
            <a:ext cx="1219201" cy="1681958"/>
            <a:chOff x="0" y="141375"/>
            <a:chExt cx="1219200" cy="1681957"/>
          </a:xfrm>
        </p:grpSpPr>
        <p:sp>
          <p:nvSpPr>
            <p:cNvPr id="13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2" name="6"/>
            <p:cNvSpPr txBox="1"/>
            <p:nvPr/>
          </p:nvSpPr>
          <p:spPr>
            <a:xfrm>
              <a:off x="249104" y="1413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6</a:t>
              </a:r>
            </a:p>
          </p:txBody>
        </p:sp>
      </p:grp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45028"/>
            <a:ext cx="2159001" cy="1189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6980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88192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6" name="A flexible system for managing people and resources."/>
          <p:cNvSpPr txBox="1"/>
          <p:nvPr/>
        </p:nvSpPr>
        <p:spPr>
          <a:xfrm>
            <a:off x="9858055" y="5260096"/>
            <a:ext cx="13264764" cy="218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1896340">
              <a:lnSpc>
                <a:spcPct val="11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just"/>
            <a:r>
              <a:rPr dirty="0"/>
              <a:t>A flexible system for managing people and resources.</a:t>
            </a:r>
          </a:p>
        </p:txBody>
      </p:sp>
      <p:sp>
        <p:nvSpPr>
          <p:cNvPr id="137" name="Line"/>
          <p:cNvSpPr/>
          <p:nvPr/>
        </p:nvSpPr>
        <p:spPr>
          <a:xfrm>
            <a:off x="7544229" y="3619648"/>
            <a:ext cx="17011186" cy="782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0"/>
                </a:moveTo>
                <a:lnTo>
                  <a:pt x="3367" y="225"/>
                </a:lnTo>
                <a:lnTo>
                  <a:pt x="4367" y="21600"/>
                </a:lnTo>
                <a:lnTo>
                  <a:pt x="5360" y="0"/>
                </a:lnTo>
                <a:lnTo>
                  <a:pt x="21600" y="152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8" name="Incident Command System (ICS)"/>
          <p:cNvSpPr txBox="1"/>
          <p:nvPr/>
        </p:nvSpPr>
        <p:spPr>
          <a:xfrm>
            <a:off x="1077422" y="1534243"/>
            <a:ext cx="6997803" cy="3143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Incident Command System (ICS)</a:t>
            </a:r>
          </a:p>
        </p:txBody>
      </p:sp>
      <p:sp>
        <p:nvSpPr>
          <p:cNvPr id="139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4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41" name="PPT 21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21 -</a:t>
            </a:r>
          </a:p>
        </p:txBody>
      </p:sp>
      <p:sp>
        <p:nvSpPr>
          <p:cNvPr id="14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606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45028"/>
            <a:ext cx="2159001" cy="1189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6980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ounded Rectangle"/>
          <p:cNvSpPr/>
          <p:nvPr/>
        </p:nvSpPr>
        <p:spPr>
          <a:xfrm>
            <a:off x="6577655" y="1131837"/>
            <a:ext cx="16837435" cy="11452326"/>
          </a:xfrm>
          <a:prstGeom prst="roundRect">
            <a:avLst>
              <a:gd name="adj" fmla="val 2470"/>
            </a:avLst>
          </a:prstGeom>
          <a:solidFill>
            <a:srgbClr val="EAEAEA">
              <a:alpha val="5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46" name="Rounded Rectangle"/>
          <p:cNvSpPr/>
          <p:nvPr/>
        </p:nvSpPr>
        <p:spPr>
          <a:xfrm>
            <a:off x="11237498" y="3616486"/>
            <a:ext cx="11276566" cy="6193265"/>
          </a:xfrm>
          <a:prstGeom prst="roundRect">
            <a:avLst>
              <a:gd name="adj" fmla="val 3060"/>
            </a:avLst>
          </a:prstGeom>
          <a:solidFill>
            <a:schemeClr val="accent1">
              <a:alpha val="4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47" name="Rounded Rectangle"/>
          <p:cNvSpPr/>
          <p:nvPr/>
        </p:nvSpPr>
        <p:spPr>
          <a:xfrm>
            <a:off x="16911865" y="10118735"/>
            <a:ext cx="5491046" cy="2185936"/>
          </a:xfrm>
          <a:prstGeom prst="roundRect">
            <a:avLst>
              <a:gd name="adj" fmla="val 3863"/>
            </a:avLst>
          </a:prstGeom>
          <a:solidFill>
            <a:srgbClr val="FFFFFF"/>
          </a:solidFill>
          <a:ln w="63500">
            <a:solidFill>
              <a:srgbClr val="1F4E80"/>
            </a:solidFill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48" name="PEER | MF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MFR | INDIA</a:t>
            </a:r>
          </a:p>
        </p:txBody>
      </p:sp>
      <p:sp>
        <p:nvSpPr>
          <p:cNvPr id="14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50" name="PPT 21 -"/>
          <p:cNvSpPr txBox="1"/>
          <p:nvPr/>
        </p:nvSpPr>
        <p:spPr>
          <a:xfrm>
            <a:off x="21412331" y="12813338"/>
            <a:ext cx="167613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21 -</a:t>
            </a:r>
          </a:p>
        </p:txBody>
      </p:sp>
      <p:sp>
        <p:nvSpPr>
          <p:cNvPr id="15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55666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grpSp>
        <p:nvGrpSpPr>
          <p:cNvPr id="156" name="Group"/>
          <p:cNvGrpSpPr/>
          <p:nvPr/>
        </p:nvGrpSpPr>
        <p:grpSpPr>
          <a:xfrm>
            <a:off x="11376006" y="10819807"/>
            <a:ext cx="1270001" cy="1266129"/>
            <a:chOff x="0" y="0"/>
            <a:chExt cx="1270000" cy="1266128"/>
          </a:xfrm>
        </p:grpSpPr>
        <p:sp>
          <p:nvSpPr>
            <p:cNvPr id="153" name="Plus"/>
            <p:cNvSpPr/>
            <p:nvPr/>
          </p:nvSpPr>
          <p:spPr>
            <a:xfrm>
              <a:off x="273940" y="230381"/>
              <a:ext cx="753096" cy="805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0"/>
                  </a:moveTo>
                  <a:lnTo>
                    <a:pt x="16200" y="0"/>
                  </a:lnTo>
                  <a:lnTo>
                    <a:pt x="16200" y="6085"/>
                  </a:lnTo>
                  <a:lnTo>
                    <a:pt x="21600" y="6085"/>
                  </a:lnTo>
                  <a:lnTo>
                    <a:pt x="21600" y="15515"/>
                  </a:lnTo>
                  <a:lnTo>
                    <a:pt x="16200" y="15515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15515"/>
                  </a:lnTo>
                  <a:lnTo>
                    <a:pt x="0" y="15515"/>
                  </a:lnTo>
                  <a:lnTo>
                    <a:pt x="0" y="6085"/>
                  </a:lnTo>
                  <a:lnTo>
                    <a:pt x="5400" y="6085"/>
                  </a:lnTo>
                  <a:lnTo>
                    <a:pt x="5400" y="0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>
              <a:outerShdw blurRad="63500" dist="17960" dir="2700000" rotWithShape="0">
                <a:srgbClr val="999999"/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2300"/>
              </a:pPr>
              <a:endParaRPr>
                <a:latin typeface="Open Sans"/>
              </a:endParaRPr>
            </a:p>
          </p:txBody>
        </p:sp>
        <p:sp>
          <p:nvSpPr>
            <p:cNvPr id="154" name="H"/>
            <p:cNvSpPr txBox="1"/>
            <p:nvPr/>
          </p:nvSpPr>
          <p:spPr>
            <a:xfrm>
              <a:off x="495172" y="394633"/>
              <a:ext cx="417806" cy="5784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2600" b="1"/>
              </a:lvl1pPr>
            </a:lstStyle>
            <a:p>
              <a:r>
                <a:rPr>
                  <a:latin typeface="Open Sans"/>
                </a:rPr>
                <a:t>H</a:t>
              </a:r>
            </a:p>
          </p:txBody>
        </p:sp>
        <p:sp>
          <p:nvSpPr>
            <p:cNvPr id="155" name="Circle"/>
            <p:cNvSpPr/>
            <p:nvPr/>
          </p:nvSpPr>
          <p:spPr>
            <a:xfrm>
              <a:off x="0" y="0"/>
              <a:ext cx="1270000" cy="1266129"/>
            </a:xfrm>
            <a:prstGeom prst="ellips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2300"/>
              </a:pPr>
              <a:endParaRPr>
                <a:latin typeface="Open Sans"/>
              </a:endParaRPr>
            </a:p>
          </p:txBody>
        </p:sp>
      </p:grpSp>
      <p:pic>
        <p:nvPicPr>
          <p:cNvPr id="157" name="image.png" descr="image.png"/>
          <p:cNvPicPr>
            <a:picLocks noChangeAspect="1"/>
          </p:cNvPicPr>
          <p:nvPr/>
        </p:nvPicPr>
        <p:blipFill>
          <a:blip r:embed="rId2"/>
          <a:srcRect l="1562" t="8176" r="470" b="870"/>
          <a:stretch>
            <a:fillRect/>
          </a:stretch>
        </p:blipFill>
        <p:spPr>
          <a:xfrm>
            <a:off x="7319319" y="5900628"/>
            <a:ext cx="2763181" cy="975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extrusionOk="0">
                <a:moveTo>
                  <a:pt x="9971" y="0"/>
                </a:moveTo>
                <a:cubicBezTo>
                  <a:pt x="9729" y="-1"/>
                  <a:pt x="9422" y="76"/>
                  <a:pt x="8761" y="246"/>
                </a:cubicBezTo>
                <a:cubicBezTo>
                  <a:pt x="7816" y="490"/>
                  <a:pt x="7615" y="665"/>
                  <a:pt x="7644" y="1187"/>
                </a:cubicBezTo>
                <a:cubicBezTo>
                  <a:pt x="7675" y="1721"/>
                  <a:pt x="7470" y="1846"/>
                  <a:pt x="6354" y="2013"/>
                </a:cubicBezTo>
                <a:cubicBezTo>
                  <a:pt x="5072" y="2204"/>
                  <a:pt x="4999" y="2267"/>
                  <a:pt x="4164" y="3893"/>
                </a:cubicBezTo>
                <a:cubicBezTo>
                  <a:pt x="3689" y="4817"/>
                  <a:pt x="3264" y="5742"/>
                  <a:pt x="3221" y="5940"/>
                </a:cubicBezTo>
                <a:cubicBezTo>
                  <a:pt x="3178" y="6139"/>
                  <a:pt x="2544" y="6426"/>
                  <a:pt x="1813" y="6582"/>
                </a:cubicBezTo>
                <a:cubicBezTo>
                  <a:pt x="681" y="6823"/>
                  <a:pt x="465" y="6974"/>
                  <a:pt x="336" y="7654"/>
                </a:cubicBezTo>
                <a:cubicBezTo>
                  <a:pt x="136" y="8718"/>
                  <a:pt x="14" y="9940"/>
                  <a:pt x="1" y="10975"/>
                </a:cubicBezTo>
                <a:cubicBezTo>
                  <a:pt x="-3" y="11320"/>
                  <a:pt x="6" y="11642"/>
                  <a:pt x="26" y="11933"/>
                </a:cubicBezTo>
                <a:cubicBezTo>
                  <a:pt x="94" y="12897"/>
                  <a:pt x="174" y="13064"/>
                  <a:pt x="544" y="13058"/>
                </a:cubicBezTo>
                <a:cubicBezTo>
                  <a:pt x="784" y="13054"/>
                  <a:pt x="1296" y="13198"/>
                  <a:pt x="1679" y="13374"/>
                </a:cubicBezTo>
                <a:cubicBezTo>
                  <a:pt x="2332" y="13674"/>
                  <a:pt x="2397" y="13814"/>
                  <a:pt x="2712" y="15571"/>
                </a:cubicBezTo>
                <a:cubicBezTo>
                  <a:pt x="2977" y="17046"/>
                  <a:pt x="3127" y="17470"/>
                  <a:pt x="3410" y="17504"/>
                </a:cubicBezTo>
                <a:cubicBezTo>
                  <a:pt x="4199" y="17600"/>
                  <a:pt x="4482" y="17364"/>
                  <a:pt x="4766" y="16397"/>
                </a:cubicBezTo>
                <a:cubicBezTo>
                  <a:pt x="4964" y="15722"/>
                  <a:pt x="5149" y="15455"/>
                  <a:pt x="5324" y="15606"/>
                </a:cubicBezTo>
                <a:cubicBezTo>
                  <a:pt x="5468" y="15731"/>
                  <a:pt x="6590" y="16129"/>
                  <a:pt x="7818" y="16485"/>
                </a:cubicBezTo>
                <a:cubicBezTo>
                  <a:pt x="12572" y="17863"/>
                  <a:pt x="12353" y="17751"/>
                  <a:pt x="12353" y="18901"/>
                </a:cubicBezTo>
                <a:cubicBezTo>
                  <a:pt x="12353" y="19237"/>
                  <a:pt x="12546" y="20027"/>
                  <a:pt x="12784" y="20659"/>
                </a:cubicBezTo>
                <a:lnTo>
                  <a:pt x="13141" y="21599"/>
                </a:lnTo>
                <a:cubicBezTo>
                  <a:pt x="14685" y="21357"/>
                  <a:pt x="14959" y="20817"/>
                  <a:pt x="15207" y="19455"/>
                </a:cubicBezTo>
                <a:cubicBezTo>
                  <a:pt x="15463" y="18050"/>
                  <a:pt x="16012" y="17721"/>
                  <a:pt x="17202" y="18260"/>
                </a:cubicBezTo>
                <a:cubicBezTo>
                  <a:pt x="17924" y="18587"/>
                  <a:pt x="18238" y="18556"/>
                  <a:pt x="18753" y="18093"/>
                </a:cubicBezTo>
                <a:cubicBezTo>
                  <a:pt x="19107" y="17773"/>
                  <a:pt x="19619" y="17384"/>
                  <a:pt x="19888" y="17232"/>
                </a:cubicBezTo>
                <a:cubicBezTo>
                  <a:pt x="20156" y="17080"/>
                  <a:pt x="20500" y="16713"/>
                  <a:pt x="20651" y="16415"/>
                </a:cubicBezTo>
                <a:cubicBezTo>
                  <a:pt x="20802" y="16116"/>
                  <a:pt x="21017" y="15870"/>
                  <a:pt x="21126" y="15870"/>
                </a:cubicBezTo>
                <a:cubicBezTo>
                  <a:pt x="21376" y="15870"/>
                  <a:pt x="21517" y="15553"/>
                  <a:pt x="21597" y="14183"/>
                </a:cubicBezTo>
                <a:cubicBezTo>
                  <a:pt x="21556" y="13921"/>
                  <a:pt x="21506" y="13731"/>
                  <a:pt x="21423" y="13585"/>
                </a:cubicBezTo>
                <a:cubicBezTo>
                  <a:pt x="21230" y="13243"/>
                  <a:pt x="21144" y="12668"/>
                  <a:pt x="21144" y="11705"/>
                </a:cubicBezTo>
                <a:cubicBezTo>
                  <a:pt x="21144" y="10626"/>
                  <a:pt x="21071" y="10227"/>
                  <a:pt x="20828" y="9965"/>
                </a:cubicBezTo>
                <a:cubicBezTo>
                  <a:pt x="20544" y="9659"/>
                  <a:pt x="18058" y="8751"/>
                  <a:pt x="15924" y="8164"/>
                </a:cubicBezTo>
                <a:cubicBezTo>
                  <a:pt x="15151" y="7951"/>
                  <a:pt x="15019" y="7737"/>
                  <a:pt x="13718" y="4789"/>
                </a:cubicBezTo>
                <a:cubicBezTo>
                  <a:pt x="12503" y="2036"/>
                  <a:pt x="12280" y="1683"/>
                  <a:pt x="11916" y="1890"/>
                </a:cubicBezTo>
                <a:cubicBezTo>
                  <a:pt x="11577" y="2082"/>
                  <a:pt x="11482" y="1977"/>
                  <a:pt x="11423" y="1327"/>
                </a:cubicBezTo>
                <a:cubicBezTo>
                  <a:pt x="11370" y="751"/>
                  <a:pt x="11190" y="456"/>
                  <a:pt x="10771" y="264"/>
                </a:cubicBezTo>
                <a:cubicBezTo>
                  <a:pt x="10388" y="88"/>
                  <a:pt x="10213" y="2"/>
                  <a:pt x="997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58" name="Collection Area…"/>
          <p:cNvSpPr txBox="1"/>
          <p:nvPr/>
        </p:nvSpPr>
        <p:spPr>
          <a:xfrm>
            <a:off x="19162396" y="10509274"/>
            <a:ext cx="3074933" cy="1532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/>
          <a:p>
            <a: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30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>
                <a:latin typeface="Open Sans"/>
              </a:rPr>
              <a:t>Collection Area</a:t>
            </a:r>
          </a:p>
          <a:p>
            <a: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30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>
                <a:latin typeface="Open Sans"/>
              </a:rPr>
              <a:t>for the Walking Wounded</a:t>
            </a:r>
          </a:p>
        </p:txBody>
      </p:sp>
      <p:sp>
        <p:nvSpPr>
          <p:cNvPr id="159" name="Logistics…"/>
          <p:cNvSpPr txBox="1"/>
          <p:nvPr/>
        </p:nvSpPr>
        <p:spPr>
          <a:xfrm>
            <a:off x="13447207" y="9996742"/>
            <a:ext cx="2852239" cy="1115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/>
          <a:p>
            <a: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30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>
                <a:latin typeface="Open Sans"/>
              </a:rPr>
              <a:t>Logistics</a:t>
            </a:r>
          </a:p>
          <a:p>
            <a: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30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>
                <a:latin typeface="Open Sans"/>
              </a:rPr>
              <a:t>and Staging</a:t>
            </a:r>
          </a:p>
        </p:txBody>
      </p:sp>
      <p:sp>
        <p:nvSpPr>
          <p:cNvPr id="160" name="Transportation"/>
          <p:cNvSpPr txBox="1"/>
          <p:nvPr/>
        </p:nvSpPr>
        <p:spPr>
          <a:xfrm>
            <a:off x="7236662" y="9963998"/>
            <a:ext cx="2928494" cy="699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89235" tIns="89235" rIns="89235" bIns="89235">
            <a:normAutofit/>
          </a:bodyPr>
          <a:lstStyle>
            <a:lvl1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3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Transportation</a:t>
            </a:r>
          </a:p>
        </p:txBody>
      </p:sp>
      <p:sp>
        <p:nvSpPr>
          <p:cNvPr id="161" name="Security and Access Control"/>
          <p:cNvSpPr txBox="1"/>
          <p:nvPr/>
        </p:nvSpPr>
        <p:spPr>
          <a:xfrm>
            <a:off x="7283869" y="4616770"/>
            <a:ext cx="3471038" cy="1115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3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Security and Access Control</a:t>
            </a:r>
          </a:p>
        </p:txBody>
      </p:sp>
      <p:grpSp>
        <p:nvGrpSpPr>
          <p:cNvPr id="164" name="Group"/>
          <p:cNvGrpSpPr/>
          <p:nvPr/>
        </p:nvGrpSpPr>
        <p:grpSpPr>
          <a:xfrm>
            <a:off x="11413546" y="2322682"/>
            <a:ext cx="3743601" cy="950284"/>
            <a:chOff x="0" y="0"/>
            <a:chExt cx="3743600" cy="950282"/>
          </a:xfrm>
        </p:grpSpPr>
        <p:sp>
          <p:nvSpPr>
            <p:cNvPr id="162" name="Rounded Rectangle"/>
            <p:cNvSpPr/>
            <p:nvPr/>
          </p:nvSpPr>
          <p:spPr>
            <a:xfrm>
              <a:off x="0" y="0"/>
              <a:ext cx="3743601" cy="950283"/>
            </a:xfrm>
            <a:prstGeom prst="roundRect">
              <a:avLst>
                <a:gd name="adj" fmla="val 11290"/>
              </a:avLst>
            </a:prstGeom>
            <a:noFill/>
            <a:ln w="50800" cap="flat">
              <a:solidFill>
                <a:srgbClr val="1F4E80"/>
              </a:solidFill>
              <a:prstDash val="solid"/>
              <a:round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63" name="Command Post"/>
            <p:cNvSpPr txBox="1"/>
            <p:nvPr/>
          </p:nvSpPr>
          <p:spPr>
            <a:xfrm>
              <a:off x="374067" y="125555"/>
              <a:ext cx="2995466" cy="6991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89235" tIns="89235" rIns="89235" bIns="89235" numCol="1" anchor="t">
              <a:normAutofit/>
            </a:bodyPr>
            <a:lstStyle>
              <a:lvl1pPr defTabSz="1896340">
                <a:lnSpc>
                  <a:spcPct val="8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30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>
                  <a:latin typeface="Open Sans"/>
                </a:rPr>
                <a:t>Command Post</a:t>
              </a:r>
            </a:p>
          </p:txBody>
        </p:sp>
      </p:grpSp>
      <p:sp>
        <p:nvSpPr>
          <p:cNvPr id="165" name="Outer Perimeter"/>
          <p:cNvSpPr txBox="1"/>
          <p:nvPr/>
        </p:nvSpPr>
        <p:spPr>
          <a:xfrm>
            <a:off x="19191213" y="1271992"/>
            <a:ext cx="4040264" cy="762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89235" tIns="89235" rIns="89235" bIns="89235">
            <a:normAutofit/>
          </a:bodyPr>
          <a:lstStyle>
            <a:lvl1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3400" cap="all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Outer Perimeter</a:t>
            </a:r>
          </a:p>
        </p:txBody>
      </p:sp>
      <p:sp>
        <p:nvSpPr>
          <p:cNvPr id="166" name="Inner Perimeter"/>
          <p:cNvSpPr txBox="1"/>
          <p:nvPr/>
        </p:nvSpPr>
        <p:spPr>
          <a:xfrm>
            <a:off x="18379197" y="3747797"/>
            <a:ext cx="3943700" cy="762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3400" cap="all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Inner Perimeter</a:t>
            </a:r>
          </a:p>
        </p:txBody>
      </p:sp>
      <p:sp>
        <p:nvSpPr>
          <p:cNvPr id="167" name="Line"/>
          <p:cNvSpPr/>
          <p:nvPr/>
        </p:nvSpPr>
        <p:spPr>
          <a:xfrm flipV="1">
            <a:off x="16623763" y="6082785"/>
            <a:ext cx="2225194" cy="589319"/>
          </a:xfrm>
          <a:prstGeom prst="line">
            <a:avLst/>
          </a:prstGeom>
          <a:ln w="381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>
              <a:latin typeface="Open Sans"/>
            </a:endParaRPr>
          </a:p>
        </p:txBody>
      </p:sp>
      <p:sp>
        <p:nvSpPr>
          <p:cNvPr id="168" name="Incident Command System (ICS)"/>
          <p:cNvSpPr txBox="1"/>
          <p:nvPr/>
        </p:nvSpPr>
        <p:spPr>
          <a:xfrm>
            <a:off x="1077422" y="1903520"/>
            <a:ext cx="6997803" cy="2734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Incident Command System (ICS)</a:t>
            </a:r>
          </a:p>
        </p:txBody>
      </p:sp>
      <p:pic>
        <p:nvPicPr>
          <p:cNvPr id="169" name="177538-OXB3DF-426.jpg" descr="177538-OXB3DF-426.jpg"/>
          <p:cNvPicPr>
            <a:picLocks noChangeAspect="1"/>
          </p:cNvPicPr>
          <p:nvPr/>
        </p:nvPicPr>
        <p:blipFill>
          <a:blip r:embed="rId3"/>
          <a:srcRect l="14766" t="38950" r="39057" b="41049"/>
          <a:stretch>
            <a:fillRect/>
          </a:stretch>
        </p:blipFill>
        <p:spPr>
          <a:xfrm>
            <a:off x="7233062" y="10846119"/>
            <a:ext cx="2935694" cy="1271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0" extrusionOk="0">
                <a:moveTo>
                  <a:pt x="397" y="0"/>
                </a:moveTo>
                <a:lnTo>
                  <a:pt x="295" y="303"/>
                </a:lnTo>
                <a:cubicBezTo>
                  <a:pt x="183" y="632"/>
                  <a:pt x="156" y="1443"/>
                  <a:pt x="245" y="1826"/>
                </a:cubicBezTo>
                <a:cubicBezTo>
                  <a:pt x="302" y="2072"/>
                  <a:pt x="325" y="17761"/>
                  <a:pt x="269" y="17971"/>
                </a:cubicBezTo>
                <a:cubicBezTo>
                  <a:pt x="251" y="18036"/>
                  <a:pt x="185" y="18086"/>
                  <a:pt x="120" y="18086"/>
                </a:cubicBezTo>
                <a:cubicBezTo>
                  <a:pt x="20" y="18086"/>
                  <a:pt x="0" y="18145"/>
                  <a:pt x="0" y="18429"/>
                </a:cubicBezTo>
                <a:lnTo>
                  <a:pt x="0" y="18766"/>
                </a:lnTo>
                <a:lnTo>
                  <a:pt x="733" y="18766"/>
                </a:lnTo>
                <a:lnTo>
                  <a:pt x="1469" y="18766"/>
                </a:lnTo>
                <a:lnTo>
                  <a:pt x="1586" y="19373"/>
                </a:lnTo>
                <a:cubicBezTo>
                  <a:pt x="1782" y="20398"/>
                  <a:pt x="2146" y="21158"/>
                  <a:pt x="2596" y="21489"/>
                </a:cubicBezTo>
                <a:cubicBezTo>
                  <a:pt x="2663" y="21538"/>
                  <a:pt x="3246" y="21568"/>
                  <a:pt x="3892" y="21556"/>
                </a:cubicBezTo>
                <a:cubicBezTo>
                  <a:pt x="5024" y="21535"/>
                  <a:pt x="5076" y="21523"/>
                  <a:pt x="5288" y="21266"/>
                </a:cubicBezTo>
                <a:cubicBezTo>
                  <a:pt x="5409" y="21119"/>
                  <a:pt x="5557" y="20896"/>
                  <a:pt x="5618" y="20768"/>
                </a:cubicBezTo>
                <a:lnTo>
                  <a:pt x="5729" y="20538"/>
                </a:lnTo>
                <a:lnTo>
                  <a:pt x="5840" y="20768"/>
                </a:lnTo>
                <a:cubicBezTo>
                  <a:pt x="5901" y="20896"/>
                  <a:pt x="6049" y="21119"/>
                  <a:pt x="6170" y="21266"/>
                </a:cubicBezTo>
                <a:cubicBezTo>
                  <a:pt x="6380" y="21521"/>
                  <a:pt x="6443" y="21535"/>
                  <a:pt x="7534" y="21569"/>
                </a:cubicBezTo>
                <a:cubicBezTo>
                  <a:pt x="8509" y="21600"/>
                  <a:pt x="8715" y="21581"/>
                  <a:pt x="8944" y="21414"/>
                </a:cubicBezTo>
                <a:cubicBezTo>
                  <a:pt x="9312" y="21147"/>
                  <a:pt x="9655" y="20421"/>
                  <a:pt x="9846" y="19494"/>
                </a:cubicBezTo>
                <a:lnTo>
                  <a:pt x="9995" y="18766"/>
                </a:lnTo>
                <a:lnTo>
                  <a:pt x="11461" y="18766"/>
                </a:lnTo>
                <a:lnTo>
                  <a:pt x="12930" y="18766"/>
                </a:lnTo>
                <a:lnTo>
                  <a:pt x="13085" y="19507"/>
                </a:lnTo>
                <a:cubicBezTo>
                  <a:pt x="13253" y="20304"/>
                  <a:pt x="13486" y="20861"/>
                  <a:pt x="13820" y="21273"/>
                </a:cubicBezTo>
                <a:cubicBezTo>
                  <a:pt x="14017" y="21515"/>
                  <a:pt x="14089" y="21536"/>
                  <a:pt x="14889" y="21536"/>
                </a:cubicBezTo>
                <a:cubicBezTo>
                  <a:pt x="15723" y="21536"/>
                  <a:pt x="15752" y="21526"/>
                  <a:pt x="15990" y="21232"/>
                </a:cubicBezTo>
                <a:cubicBezTo>
                  <a:pt x="16125" y="21067"/>
                  <a:pt x="16320" y="20727"/>
                  <a:pt x="16425" y="20478"/>
                </a:cubicBezTo>
                <a:lnTo>
                  <a:pt x="16615" y="20026"/>
                </a:lnTo>
                <a:lnTo>
                  <a:pt x="16860" y="20579"/>
                </a:lnTo>
                <a:cubicBezTo>
                  <a:pt x="17231" y="21422"/>
                  <a:pt x="17478" y="21590"/>
                  <a:pt x="18338" y="21590"/>
                </a:cubicBezTo>
                <a:cubicBezTo>
                  <a:pt x="19111" y="21590"/>
                  <a:pt x="19317" y="21485"/>
                  <a:pt x="19649" y="20923"/>
                </a:cubicBezTo>
                <a:cubicBezTo>
                  <a:pt x="19916" y="20469"/>
                  <a:pt x="20127" y="19782"/>
                  <a:pt x="20230" y="19016"/>
                </a:cubicBezTo>
                <a:lnTo>
                  <a:pt x="20314" y="18369"/>
                </a:lnTo>
                <a:lnTo>
                  <a:pt x="20919" y="18342"/>
                </a:lnTo>
                <a:cubicBezTo>
                  <a:pt x="21327" y="18320"/>
                  <a:pt x="21536" y="18259"/>
                  <a:pt x="21561" y="18167"/>
                </a:cubicBezTo>
                <a:cubicBezTo>
                  <a:pt x="21582" y="18091"/>
                  <a:pt x="21599" y="17555"/>
                  <a:pt x="21599" y="16974"/>
                </a:cubicBezTo>
                <a:cubicBezTo>
                  <a:pt x="21600" y="15941"/>
                  <a:pt x="21597" y="15910"/>
                  <a:pt x="21453" y="15619"/>
                </a:cubicBezTo>
                <a:lnTo>
                  <a:pt x="21304" y="15323"/>
                </a:lnTo>
                <a:lnTo>
                  <a:pt x="21304" y="13382"/>
                </a:lnTo>
                <a:cubicBezTo>
                  <a:pt x="21304" y="12312"/>
                  <a:pt x="21284" y="11305"/>
                  <a:pt x="21258" y="11145"/>
                </a:cubicBezTo>
                <a:cubicBezTo>
                  <a:pt x="21198" y="10785"/>
                  <a:pt x="21150" y="10730"/>
                  <a:pt x="20087" y="9892"/>
                </a:cubicBezTo>
                <a:lnTo>
                  <a:pt x="19225" y="9218"/>
                </a:lnTo>
                <a:lnTo>
                  <a:pt x="18992" y="8335"/>
                </a:lnTo>
                <a:cubicBezTo>
                  <a:pt x="18831" y="7735"/>
                  <a:pt x="18777" y="7441"/>
                  <a:pt x="18819" y="7405"/>
                </a:cubicBezTo>
                <a:cubicBezTo>
                  <a:pt x="18854" y="7377"/>
                  <a:pt x="19034" y="7341"/>
                  <a:pt x="19222" y="7325"/>
                </a:cubicBezTo>
                <a:lnTo>
                  <a:pt x="19567" y="7291"/>
                </a:lnTo>
                <a:lnTo>
                  <a:pt x="19582" y="5984"/>
                </a:lnTo>
                <a:lnTo>
                  <a:pt x="19593" y="4670"/>
                </a:lnTo>
                <a:lnTo>
                  <a:pt x="18822" y="4656"/>
                </a:lnTo>
                <a:cubicBezTo>
                  <a:pt x="18126" y="4643"/>
                  <a:pt x="18043" y="4621"/>
                  <a:pt x="17976" y="4427"/>
                </a:cubicBezTo>
                <a:cubicBezTo>
                  <a:pt x="17862" y="4098"/>
                  <a:pt x="17709" y="3962"/>
                  <a:pt x="17462" y="3962"/>
                </a:cubicBezTo>
                <a:cubicBezTo>
                  <a:pt x="17267" y="3962"/>
                  <a:pt x="17230" y="3924"/>
                  <a:pt x="17190" y="3679"/>
                </a:cubicBezTo>
                <a:cubicBezTo>
                  <a:pt x="17131" y="3322"/>
                  <a:pt x="17041" y="3319"/>
                  <a:pt x="16609" y="3679"/>
                </a:cubicBezTo>
                <a:cubicBezTo>
                  <a:pt x="16289" y="3946"/>
                  <a:pt x="16214" y="3964"/>
                  <a:pt x="15491" y="3935"/>
                </a:cubicBezTo>
                <a:lnTo>
                  <a:pt x="14717" y="3901"/>
                </a:lnTo>
                <a:lnTo>
                  <a:pt x="14702" y="3585"/>
                </a:lnTo>
                <a:cubicBezTo>
                  <a:pt x="14681" y="3155"/>
                  <a:pt x="14770" y="2945"/>
                  <a:pt x="14971" y="2945"/>
                </a:cubicBezTo>
                <a:lnTo>
                  <a:pt x="15140" y="2945"/>
                </a:lnTo>
                <a:lnTo>
                  <a:pt x="15123" y="2291"/>
                </a:lnTo>
                <a:lnTo>
                  <a:pt x="15108" y="1644"/>
                </a:lnTo>
                <a:lnTo>
                  <a:pt x="14912" y="1584"/>
                </a:lnTo>
                <a:lnTo>
                  <a:pt x="14717" y="1530"/>
                </a:lnTo>
                <a:lnTo>
                  <a:pt x="14702" y="910"/>
                </a:lnTo>
                <a:cubicBezTo>
                  <a:pt x="14694" y="570"/>
                  <a:pt x="14664" y="228"/>
                  <a:pt x="14635" y="148"/>
                </a:cubicBezTo>
                <a:cubicBezTo>
                  <a:pt x="14593" y="32"/>
                  <a:pt x="13194" y="0"/>
                  <a:pt x="7490" y="0"/>
                </a:cubicBezTo>
                <a:lnTo>
                  <a:pt x="397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72" name="Group"/>
          <p:cNvGrpSpPr/>
          <p:nvPr/>
        </p:nvGrpSpPr>
        <p:grpSpPr>
          <a:xfrm>
            <a:off x="15588028" y="2322682"/>
            <a:ext cx="3743601" cy="950284"/>
            <a:chOff x="0" y="0"/>
            <a:chExt cx="3743600" cy="950282"/>
          </a:xfrm>
        </p:grpSpPr>
        <p:sp>
          <p:nvSpPr>
            <p:cNvPr id="170" name="Comm."/>
            <p:cNvSpPr txBox="1"/>
            <p:nvPr/>
          </p:nvSpPr>
          <p:spPr>
            <a:xfrm>
              <a:off x="1122487" y="125555"/>
              <a:ext cx="1498627" cy="6991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89235" tIns="89235" rIns="89235" bIns="89235" numCol="1" anchor="t">
              <a:normAutofit/>
            </a:bodyPr>
            <a:lstStyle>
              <a:lvl1pPr defTabSz="1896340">
                <a:lnSpc>
                  <a:spcPct val="8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30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>
                  <a:latin typeface="Open Sans"/>
                </a:rPr>
                <a:t>Comm.</a:t>
              </a:r>
            </a:p>
          </p:txBody>
        </p:sp>
        <p:sp>
          <p:nvSpPr>
            <p:cNvPr id="171" name="Rounded Rectangle"/>
            <p:cNvSpPr/>
            <p:nvPr/>
          </p:nvSpPr>
          <p:spPr>
            <a:xfrm>
              <a:off x="0" y="0"/>
              <a:ext cx="3743601" cy="950283"/>
            </a:xfrm>
            <a:prstGeom prst="roundRect">
              <a:avLst>
                <a:gd name="adj" fmla="val 11290"/>
              </a:avLst>
            </a:prstGeom>
            <a:noFill/>
            <a:ln w="50800" cap="flat">
              <a:solidFill>
                <a:srgbClr val="1F4E80"/>
              </a:solidFill>
              <a:prstDash val="solid"/>
              <a:round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</p:grpSp>
      <p:grpSp>
        <p:nvGrpSpPr>
          <p:cNvPr id="175" name="Group"/>
          <p:cNvGrpSpPr/>
          <p:nvPr/>
        </p:nvGrpSpPr>
        <p:grpSpPr>
          <a:xfrm>
            <a:off x="18996299" y="4735684"/>
            <a:ext cx="3018816" cy="2871064"/>
            <a:chOff x="77677" y="0"/>
            <a:chExt cx="3018815" cy="2871063"/>
          </a:xfrm>
        </p:grpSpPr>
        <p:sp>
          <p:nvSpPr>
            <p:cNvPr id="173" name="Star"/>
            <p:cNvSpPr/>
            <p:nvPr/>
          </p:nvSpPr>
          <p:spPr>
            <a:xfrm>
              <a:off x="77677" y="0"/>
              <a:ext cx="3018816" cy="2871064"/>
            </a:xfrm>
            <a:prstGeom prst="star5">
              <a:avLst>
                <a:gd name="adj" fmla="val 40169"/>
                <a:gd name="hf" fmla="val 105146"/>
                <a:gd name="vf" fmla="val 110557"/>
              </a:avLst>
            </a:prstGeom>
            <a:solidFill>
              <a:srgbClr val="FFFFFF"/>
            </a:solidFill>
            <a:ln w="63500" cap="flat">
              <a:solidFill>
                <a:srgbClr val="1F4E80"/>
              </a:solidFill>
              <a:prstDash val="solid"/>
              <a:round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74" name="Incident Area…"/>
            <p:cNvSpPr txBox="1"/>
            <p:nvPr/>
          </p:nvSpPr>
          <p:spPr>
            <a:xfrm>
              <a:off x="495678" y="825049"/>
              <a:ext cx="2182813" cy="1707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9235" tIns="89235" rIns="89235" bIns="89235" numCol="1" anchor="t">
              <a:normAutofit/>
            </a:bodyPr>
            <a:lstStyle/>
            <a:p>
              <a:pPr algn="ctr"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3200"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>
                  <a:latin typeface="Open Sans"/>
                </a:rPr>
                <a:t>Incident Area</a:t>
              </a:r>
            </a:p>
            <a:p>
              <a:pPr algn="ctr"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3200"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>
                  <a:latin typeface="Open Sans"/>
                </a:rPr>
                <a:t>(Triage)</a:t>
              </a:r>
            </a:p>
          </p:txBody>
        </p:sp>
      </p:grpSp>
      <p:grpSp>
        <p:nvGrpSpPr>
          <p:cNvPr id="179" name="Group"/>
          <p:cNvGrpSpPr/>
          <p:nvPr/>
        </p:nvGrpSpPr>
        <p:grpSpPr>
          <a:xfrm>
            <a:off x="11608927" y="6917604"/>
            <a:ext cx="5910112" cy="2562343"/>
            <a:chOff x="0" y="0"/>
            <a:chExt cx="5910110" cy="2562342"/>
          </a:xfrm>
        </p:grpSpPr>
        <p:sp>
          <p:nvSpPr>
            <p:cNvPr id="176" name="Rounded Rectangle"/>
            <p:cNvSpPr/>
            <p:nvPr/>
          </p:nvSpPr>
          <p:spPr>
            <a:xfrm>
              <a:off x="0" y="0"/>
              <a:ext cx="5910111" cy="2562343"/>
            </a:xfrm>
            <a:prstGeom prst="roundRect">
              <a:avLst>
                <a:gd name="adj" fmla="val 3863"/>
              </a:avLst>
            </a:prstGeom>
            <a:solidFill>
              <a:srgbClr val="FFFFFF"/>
            </a:solidFill>
            <a:ln w="63500" cap="flat">
              <a:solidFill>
                <a:srgbClr val="1F4E80"/>
              </a:solidFill>
              <a:prstDash val="solid"/>
              <a:round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pic>
          <p:nvPicPr>
            <p:cNvPr id="177" name="image.png" descr="image.png"/>
            <p:cNvPicPr>
              <a:picLocks noChangeAspect="1"/>
            </p:cNvPicPr>
            <p:nvPr/>
          </p:nvPicPr>
          <p:blipFill>
            <a:blip r:embed="rId4"/>
            <a:srcRect l="7028" t="3549" r="8310" b="2092"/>
            <a:stretch>
              <a:fillRect/>
            </a:stretch>
          </p:blipFill>
          <p:spPr>
            <a:xfrm>
              <a:off x="303939" y="341460"/>
              <a:ext cx="1879241" cy="1879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20595" extrusionOk="0">
                  <a:moveTo>
                    <a:pt x="9839" y="0"/>
                  </a:moveTo>
                  <a:cubicBezTo>
                    <a:pt x="7321" y="0"/>
                    <a:pt x="4804" y="1007"/>
                    <a:pt x="2882" y="3018"/>
                  </a:cubicBezTo>
                  <a:cubicBezTo>
                    <a:pt x="-961" y="7040"/>
                    <a:pt x="-961" y="13557"/>
                    <a:pt x="2882" y="17578"/>
                  </a:cubicBezTo>
                  <a:cubicBezTo>
                    <a:pt x="6725" y="21600"/>
                    <a:pt x="12953" y="21600"/>
                    <a:pt x="16796" y="17578"/>
                  </a:cubicBezTo>
                  <a:cubicBezTo>
                    <a:pt x="20639" y="13557"/>
                    <a:pt x="20639" y="7040"/>
                    <a:pt x="16796" y="3018"/>
                  </a:cubicBezTo>
                  <a:cubicBezTo>
                    <a:pt x="14874" y="1007"/>
                    <a:pt x="12357" y="0"/>
                    <a:pt x="9839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78" name="Collection and Treatment Area…"/>
            <p:cNvSpPr txBox="1"/>
            <p:nvPr/>
          </p:nvSpPr>
          <p:spPr>
            <a:xfrm>
              <a:off x="2343084" y="463010"/>
              <a:ext cx="3471038" cy="1636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9235" tIns="89235" rIns="89235" bIns="89235" numCol="1" anchor="t">
              <a:normAutofit/>
            </a:bodyPr>
            <a:lstStyle/>
            <a:p>
              <a:pPr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3000"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>
                  <a:latin typeface="Open Sans"/>
                </a:rPr>
                <a:t>Collection and Treatment Area</a:t>
              </a:r>
            </a:p>
            <a:p>
              <a:pPr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3000"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>
                  <a:latin typeface="Open Sans"/>
                </a:rPr>
                <a:t>for the Wounded</a:t>
              </a:r>
            </a:p>
          </p:txBody>
        </p:sp>
      </p:grpSp>
      <p:pic>
        <p:nvPicPr>
          <p:cNvPr id="180" name="image.png" descr="image.png"/>
          <p:cNvPicPr>
            <a:picLocks noChangeAspect="1"/>
          </p:cNvPicPr>
          <p:nvPr/>
        </p:nvPicPr>
        <p:blipFill>
          <a:blip r:embed="rId2"/>
          <a:srcRect l="1562" t="8176" r="470" b="870"/>
          <a:stretch>
            <a:fillRect/>
          </a:stretch>
        </p:blipFill>
        <p:spPr>
          <a:xfrm>
            <a:off x="13491736" y="11259320"/>
            <a:ext cx="2763181" cy="975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extrusionOk="0">
                <a:moveTo>
                  <a:pt x="9971" y="0"/>
                </a:moveTo>
                <a:cubicBezTo>
                  <a:pt x="9729" y="-1"/>
                  <a:pt x="9422" y="76"/>
                  <a:pt x="8761" y="246"/>
                </a:cubicBezTo>
                <a:cubicBezTo>
                  <a:pt x="7816" y="490"/>
                  <a:pt x="7615" y="665"/>
                  <a:pt x="7644" y="1187"/>
                </a:cubicBezTo>
                <a:cubicBezTo>
                  <a:pt x="7675" y="1721"/>
                  <a:pt x="7470" y="1846"/>
                  <a:pt x="6354" y="2013"/>
                </a:cubicBezTo>
                <a:cubicBezTo>
                  <a:pt x="5072" y="2204"/>
                  <a:pt x="4999" y="2267"/>
                  <a:pt x="4164" y="3893"/>
                </a:cubicBezTo>
                <a:cubicBezTo>
                  <a:pt x="3689" y="4817"/>
                  <a:pt x="3264" y="5742"/>
                  <a:pt x="3221" y="5940"/>
                </a:cubicBezTo>
                <a:cubicBezTo>
                  <a:pt x="3178" y="6139"/>
                  <a:pt x="2544" y="6426"/>
                  <a:pt x="1813" y="6582"/>
                </a:cubicBezTo>
                <a:cubicBezTo>
                  <a:pt x="681" y="6823"/>
                  <a:pt x="465" y="6974"/>
                  <a:pt x="336" y="7654"/>
                </a:cubicBezTo>
                <a:cubicBezTo>
                  <a:pt x="136" y="8718"/>
                  <a:pt x="14" y="9940"/>
                  <a:pt x="1" y="10975"/>
                </a:cubicBezTo>
                <a:cubicBezTo>
                  <a:pt x="-3" y="11320"/>
                  <a:pt x="6" y="11642"/>
                  <a:pt x="26" y="11933"/>
                </a:cubicBezTo>
                <a:cubicBezTo>
                  <a:pt x="94" y="12897"/>
                  <a:pt x="174" y="13064"/>
                  <a:pt x="544" y="13058"/>
                </a:cubicBezTo>
                <a:cubicBezTo>
                  <a:pt x="784" y="13054"/>
                  <a:pt x="1296" y="13198"/>
                  <a:pt x="1679" y="13374"/>
                </a:cubicBezTo>
                <a:cubicBezTo>
                  <a:pt x="2332" y="13674"/>
                  <a:pt x="2397" y="13814"/>
                  <a:pt x="2712" y="15571"/>
                </a:cubicBezTo>
                <a:cubicBezTo>
                  <a:pt x="2977" y="17046"/>
                  <a:pt x="3127" y="17470"/>
                  <a:pt x="3410" y="17504"/>
                </a:cubicBezTo>
                <a:cubicBezTo>
                  <a:pt x="4199" y="17600"/>
                  <a:pt x="4482" y="17364"/>
                  <a:pt x="4766" y="16397"/>
                </a:cubicBezTo>
                <a:cubicBezTo>
                  <a:pt x="4964" y="15722"/>
                  <a:pt x="5149" y="15455"/>
                  <a:pt x="5324" y="15606"/>
                </a:cubicBezTo>
                <a:cubicBezTo>
                  <a:pt x="5468" y="15731"/>
                  <a:pt x="6590" y="16129"/>
                  <a:pt x="7818" y="16485"/>
                </a:cubicBezTo>
                <a:cubicBezTo>
                  <a:pt x="12572" y="17863"/>
                  <a:pt x="12353" y="17751"/>
                  <a:pt x="12353" y="18901"/>
                </a:cubicBezTo>
                <a:cubicBezTo>
                  <a:pt x="12353" y="19237"/>
                  <a:pt x="12546" y="20027"/>
                  <a:pt x="12784" y="20659"/>
                </a:cubicBezTo>
                <a:lnTo>
                  <a:pt x="13141" y="21599"/>
                </a:lnTo>
                <a:cubicBezTo>
                  <a:pt x="14685" y="21357"/>
                  <a:pt x="14959" y="20817"/>
                  <a:pt x="15207" y="19455"/>
                </a:cubicBezTo>
                <a:cubicBezTo>
                  <a:pt x="15463" y="18050"/>
                  <a:pt x="16012" y="17721"/>
                  <a:pt x="17202" y="18260"/>
                </a:cubicBezTo>
                <a:cubicBezTo>
                  <a:pt x="17924" y="18587"/>
                  <a:pt x="18238" y="18556"/>
                  <a:pt x="18753" y="18093"/>
                </a:cubicBezTo>
                <a:cubicBezTo>
                  <a:pt x="19107" y="17773"/>
                  <a:pt x="19619" y="17384"/>
                  <a:pt x="19888" y="17232"/>
                </a:cubicBezTo>
                <a:cubicBezTo>
                  <a:pt x="20156" y="17080"/>
                  <a:pt x="20500" y="16713"/>
                  <a:pt x="20651" y="16415"/>
                </a:cubicBezTo>
                <a:cubicBezTo>
                  <a:pt x="20802" y="16116"/>
                  <a:pt x="21017" y="15870"/>
                  <a:pt x="21126" y="15870"/>
                </a:cubicBezTo>
                <a:cubicBezTo>
                  <a:pt x="21376" y="15870"/>
                  <a:pt x="21517" y="15553"/>
                  <a:pt x="21597" y="14183"/>
                </a:cubicBezTo>
                <a:cubicBezTo>
                  <a:pt x="21556" y="13921"/>
                  <a:pt x="21506" y="13731"/>
                  <a:pt x="21423" y="13585"/>
                </a:cubicBezTo>
                <a:cubicBezTo>
                  <a:pt x="21230" y="13243"/>
                  <a:pt x="21144" y="12668"/>
                  <a:pt x="21144" y="11705"/>
                </a:cubicBezTo>
                <a:cubicBezTo>
                  <a:pt x="21144" y="10626"/>
                  <a:pt x="21071" y="10227"/>
                  <a:pt x="20828" y="9965"/>
                </a:cubicBezTo>
                <a:cubicBezTo>
                  <a:pt x="20544" y="9659"/>
                  <a:pt x="18058" y="8751"/>
                  <a:pt x="15924" y="8164"/>
                </a:cubicBezTo>
                <a:cubicBezTo>
                  <a:pt x="15151" y="7951"/>
                  <a:pt x="15019" y="7737"/>
                  <a:pt x="13718" y="4789"/>
                </a:cubicBezTo>
                <a:cubicBezTo>
                  <a:pt x="12503" y="2036"/>
                  <a:pt x="12280" y="1683"/>
                  <a:pt x="11916" y="1890"/>
                </a:cubicBezTo>
                <a:cubicBezTo>
                  <a:pt x="11577" y="2082"/>
                  <a:pt x="11482" y="1977"/>
                  <a:pt x="11423" y="1327"/>
                </a:cubicBezTo>
                <a:cubicBezTo>
                  <a:pt x="11370" y="751"/>
                  <a:pt x="11190" y="456"/>
                  <a:pt x="10771" y="264"/>
                </a:cubicBezTo>
                <a:cubicBezTo>
                  <a:pt x="10388" y="88"/>
                  <a:pt x="10213" y="2"/>
                  <a:pt x="9971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83" name="Group"/>
          <p:cNvGrpSpPr/>
          <p:nvPr/>
        </p:nvGrpSpPr>
        <p:grpSpPr>
          <a:xfrm>
            <a:off x="17208504" y="10348095"/>
            <a:ext cx="1752948" cy="1778033"/>
            <a:chOff x="24258" y="0"/>
            <a:chExt cx="1752946" cy="1778032"/>
          </a:xfrm>
        </p:grpSpPr>
        <p:sp>
          <p:nvSpPr>
            <p:cNvPr id="181" name="Oval"/>
            <p:cNvSpPr/>
            <p:nvPr/>
          </p:nvSpPr>
          <p:spPr>
            <a:xfrm>
              <a:off x="24258" y="16"/>
              <a:ext cx="1752948" cy="177800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pic>
          <p:nvPicPr>
            <p:cNvPr id="182" name="image.png" descr="image.png"/>
            <p:cNvPicPr>
              <a:picLocks/>
            </p:cNvPicPr>
            <p:nvPr/>
          </p:nvPicPr>
          <p:blipFill>
            <a:blip r:embed="rId5"/>
            <a:srcRect t="1368" r="9" b="7684"/>
            <a:stretch>
              <a:fillRect/>
            </a:stretch>
          </p:blipFill>
          <p:spPr>
            <a:xfrm>
              <a:off x="136618" y="0"/>
              <a:ext cx="1528273" cy="1778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5" extrusionOk="0">
                  <a:moveTo>
                    <a:pt x="10455" y="0"/>
                  </a:moveTo>
                  <a:cubicBezTo>
                    <a:pt x="7285" y="0"/>
                    <a:pt x="4118" y="1005"/>
                    <a:pt x="1700" y="3016"/>
                  </a:cubicBezTo>
                  <a:cubicBezTo>
                    <a:pt x="1041" y="3563"/>
                    <a:pt x="479" y="4158"/>
                    <a:pt x="0" y="4785"/>
                  </a:cubicBezTo>
                  <a:lnTo>
                    <a:pt x="0" y="15809"/>
                  </a:lnTo>
                  <a:cubicBezTo>
                    <a:pt x="479" y="16436"/>
                    <a:pt x="1041" y="17031"/>
                    <a:pt x="1700" y="17579"/>
                  </a:cubicBezTo>
                  <a:cubicBezTo>
                    <a:pt x="6537" y="21600"/>
                    <a:pt x="14379" y="21600"/>
                    <a:pt x="19216" y="17579"/>
                  </a:cubicBezTo>
                  <a:cubicBezTo>
                    <a:pt x="20226" y="16739"/>
                    <a:pt x="21012" y="15787"/>
                    <a:pt x="21600" y="14775"/>
                  </a:cubicBezTo>
                  <a:lnTo>
                    <a:pt x="21600" y="5820"/>
                  </a:lnTo>
                  <a:cubicBezTo>
                    <a:pt x="21012" y="4807"/>
                    <a:pt x="20226" y="3855"/>
                    <a:pt x="19216" y="3016"/>
                  </a:cubicBezTo>
                  <a:cubicBezTo>
                    <a:pt x="16797" y="1005"/>
                    <a:pt x="13625" y="0"/>
                    <a:pt x="1045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41" name="Picture 4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45028"/>
            <a:ext cx="2159001" cy="118955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6980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88192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86" name="The process of sorting patients to determine the order in which they will receive care."/>
          <p:cNvSpPr txBox="1"/>
          <p:nvPr/>
        </p:nvSpPr>
        <p:spPr>
          <a:xfrm>
            <a:off x="9858055" y="5260096"/>
            <a:ext cx="12998377" cy="3268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1896340">
              <a:lnSpc>
                <a:spcPct val="11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just"/>
            <a:r>
              <a:rPr dirty="0"/>
              <a:t>The process of sorting patients to determine the order in which they will receive care.</a:t>
            </a:r>
          </a:p>
        </p:txBody>
      </p:sp>
      <p:sp>
        <p:nvSpPr>
          <p:cNvPr id="187" name="Line"/>
          <p:cNvSpPr/>
          <p:nvPr/>
        </p:nvSpPr>
        <p:spPr>
          <a:xfrm>
            <a:off x="7544229" y="3619648"/>
            <a:ext cx="17011186" cy="782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0"/>
                </a:moveTo>
                <a:lnTo>
                  <a:pt x="3367" y="225"/>
                </a:lnTo>
                <a:lnTo>
                  <a:pt x="4367" y="21600"/>
                </a:lnTo>
                <a:lnTo>
                  <a:pt x="5360" y="0"/>
                </a:lnTo>
                <a:lnTo>
                  <a:pt x="21600" y="152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88" name="Triage"/>
          <p:cNvSpPr txBox="1"/>
          <p:nvPr/>
        </p:nvSpPr>
        <p:spPr>
          <a:xfrm>
            <a:off x="1077422" y="1622166"/>
            <a:ext cx="6997803" cy="1223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Triage</a:t>
            </a:r>
          </a:p>
        </p:txBody>
      </p:sp>
      <p:sp>
        <p:nvSpPr>
          <p:cNvPr id="189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9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91" name="PPT 21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21 -</a:t>
            </a:r>
          </a:p>
        </p:txBody>
      </p:sp>
      <p:sp>
        <p:nvSpPr>
          <p:cNvPr id="19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606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45028"/>
            <a:ext cx="2159001" cy="1189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6980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EER | MF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MFR | INDIA</a:t>
            </a:r>
          </a:p>
        </p:txBody>
      </p:sp>
      <p:sp>
        <p:nvSpPr>
          <p:cNvPr id="19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97" name="PPT 21 -"/>
          <p:cNvSpPr txBox="1"/>
          <p:nvPr/>
        </p:nvSpPr>
        <p:spPr>
          <a:xfrm>
            <a:off x="21412331" y="12813338"/>
            <a:ext cx="167613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21 -</a:t>
            </a:r>
          </a:p>
        </p:txBody>
      </p:sp>
      <p:sp>
        <p:nvSpPr>
          <p:cNvPr id="19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55666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200" name="Rounded Rectangle"/>
          <p:cNvSpPr/>
          <p:nvPr/>
        </p:nvSpPr>
        <p:spPr>
          <a:xfrm>
            <a:off x="1141904" y="3126861"/>
            <a:ext cx="10668001" cy="4318001"/>
          </a:xfrm>
          <a:prstGeom prst="roundRect">
            <a:avLst>
              <a:gd name="adj" fmla="val 2941"/>
            </a:avLst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01" name="Rounded Rectangle"/>
          <p:cNvSpPr/>
          <p:nvPr/>
        </p:nvSpPr>
        <p:spPr>
          <a:xfrm>
            <a:off x="12574810" y="3126861"/>
            <a:ext cx="10668001" cy="4318001"/>
          </a:xfrm>
          <a:prstGeom prst="roundRect">
            <a:avLst>
              <a:gd name="adj" fmla="val 2941"/>
            </a:avLst>
          </a:prstGeom>
          <a:solidFill>
            <a:srgbClr val="FDCC0D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02" name="START Categories"/>
          <p:cNvSpPr txBox="1"/>
          <p:nvPr/>
        </p:nvSpPr>
        <p:spPr>
          <a:xfrm>
            <a:off x="1077422" y="1323229"/>
            <a:ext cx="11353354" cy="1044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START Categories</a:t>
            </a:r>
          </a:p>
        </p:txBody>
      </p:sp>
      <p:sp>
        <p:nvSpPr>
          <p:cNvPr id="203" name="Rounded Rectangle"/>
          <p:cNvSpPr/>
          <p:nvPr/>
        </p:nvSpPr>
        <p:spPr>
          <a:xfrm>
            <a:off x="1141904" y="8008200"/>
            <a:ext cx="10668001" cy="4318001"/>
          </a:xfrm>
          <a:prstGeom prst="roundRect">
            <a:avLst>
              <a:gd name="adj" fmla="val 2941"/>
            </a:avLst>
          </a:prstGeom>
          <a:solidFill>
            <a:srgbClr val="25994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04" name="Rounded Rectangle"/>
          <p:cNvSpPr/>
          <p:nvPr/>
        </p:nvSpPr>
        <p:spPr>
          <a:xfrm>
            <a:off x="12574810" y="8008200"/>
            <a:ext cx="10668001" cy="4318001"/>
          </a:xfrm>
          <a:prstGeom prst="roundRect">
            <a:avLst>
              <a:gd name="adj" fmla="val 2941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05" name="Rectangle"/>
          <p:cNvSpPr/>
          <p:nvPr/>
        </p:nvSpPr>
        <p:spPr>
          <a:xfrm>
            <a:off x="1141904" y="4154328"/>
            <a:ext cx="10668001" cy="3290534"/>
          </a:xfrm>
          <a:prstGeom prst="roundRect">
            <a:avLst>
              <a:gd name="adj" fmla="val 0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06" name="Rectangle"/>
          <p:cNvSpPr/>
          <p:nvPr/>
        </p:nvSpPr>
        <p:spPr>
          <a:xfrm>
            <a:off x="12574810" y="4154328"/>
            <a:ext cx="10668001" cy="3290534"/>
          </a:xfrm>
          <a:prstGeom prst="roundRect">
            <a:avLst>
              <a:gd name="adj" fmla="val 0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07" name="Rectangle"/>
          <p:cNvSpPr/>
          <p:nvPr/>
        </p:nvSpPr>
        <p:spPr>
          <a:xfrm>
            <a:off x="1141904" y="9035667"/>
            <a:ext cx="10668001" cy="3290533"/>
          </a:xfrm>
          <a:prstGeom prst="roundRect">
            <a:avLst>
              <a:gd name="adj" fmla="val 0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08" name="Rectangle"/>
          <p:cNvSpPr/>
          <p:nvPr/>
        </p:nvSpPr>
        <p:spPr>
          <a:xfrm>
            <a:off x="12574810" y="9035667"/>
            <a:ext cx="10668001" cy="3290533"/>
          </a:xfrm>
          <a:prstGeom prst="roundRect">
            <a:avLst>
              <a:gd name="adj" fmla="val 0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09" name="Priority 1 (RED)…"/>
          <p:cNvSpPr txBox="1"/>
          <p:nvPr/>
        </p:nvSpPr>
        <p:spPr>
          <a:xfrm>
            <a:off x="2049513" y="4777444"/>
            <a:ext cx="8852783" cy="18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 b="1">
                <a:solidFill>
                  <a:srgbClr val="33384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Priority 1 (RED)</a:t>
            </a:r>
          </a:p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>
                <a:latin typeface="Open Sans"/>
              </a:rPr>
              <a:t>highest priority or immediate</a:t>
            </a:r>
          </a:p>
        </p:txBody>
      </p:sp>
      <p:sp>
        <p:nvSpPr>
          <p:cNvPr id="210" name="Priority 2 (YELLOW)…"/>
          <p:cNvSpPr txBox="1"/>
          <p:nvPr/>
        </p:nvSpPr>
        <p:spPr>
          <a:xfrm>
            <a:off x="13867140" y="4777444"/>
            <a:ext cx="8083341" cy="18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 b="1">
                <a:solidFill>
                  <a:srgbClr val="33384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Priority 2 (YELLOW)</a:t>
            </a:r>
          </a:p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>
                <a:latin typeface="Open Sans"/>
              </a:rPr>
              <a:t>second priority or delayed</a:t>
            </a:r>
          </a:p>
        </p:txBody>
      </p:sp>
      <p:sp>
        <p:nvSpPr>
          <p:cNvPr id="211" name="Priority 3 (GREEN)…"/>
          <p:cNvSpPr txBox="1"/>
          <p:nvPr/>
        </p:nvSpPr>
        <p:spPr>
          <a:xfrm>
            <a:off x="2915134" y="9662849"/>
            <a:ext cx="7121540" cy="18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 b="1">
                <a:solidFill>
                  <a:srgbClr val="33384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Priority 3 (GREEN)</a:t>
            </a:r>
          </a:p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>
                <a:latin typeface="Open Sans"/>
              </a:rPr>
              <a:t>lowest priority or minor</a:t>
            </a:r>
          </a:p>
        </p:txBody>
      </p:sp>
      <p:sp>
        <p:nvSpPr>
          <p:cNvPr id="212" name="Priority 0 (BLACK)…"/>
          <p:cNvSpPr txBox="1"/>
          <p:nvPr/>
        </p:nvSpPr>
        <p:spPr>
          <a:xfrm>
            <a:off x="14427088" y="9741134"/>
            <a:ext cx="6963445" cy="166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 b="1">
                <a:solidFill>
                  <a:srgbClr val="33384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Priority 0 (BLACK)</a:t>
            </a:r>
          </a:p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>
                <a:latin typeface="Open Sans"/>
              </a:rPr>
              <a:t>dead; no care required</a:t>
            </a:r>
          </a:p>
        </p:txBody>
      </p:sp>
      <p:sp>
        <p:nvSpPr>
          <p:cNvPr id="213" name="Priority 1 (RED)"/>
          <p:cNvSpPr txBox="1"/>
          <p:nvPr/>
        </p:nvSpPr>
        <p:spPr>
          <a:xfrm>
            <a:off x="1402182" y="3346832"/>
            <a:ext cx="3471503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3000" cap="all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Priority 1 (RED)</a:t>
            </a:r>
          </a:p>
        </p:txBody>
      </p:sp>
      <p:sp>
        <p:nvSpPr>
          <p:cNvPr id="214" name="Priority 2 (YELLOW)"/>
          <p:cNvSpPr txBox="1"/>
          <p:nvPr/>
        </p:nvSpPr>
        <p:spPr>
          <a:xfrm>
            <a:off x="12846589" y="3346832"/>
            <a:ext cx="4263386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3000" cap="all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Priority 2 (YELLOW)</a:t>
            </a:r>
          </a:p>
        </p:txBody>
      </p:sp>
      <p:sp>
        <p:nvSpPr>
          <p:cNvPr id="215" name="Priority 3 (GREEN)"/>
          <p:cNvSpPr txBox="1"/>
          <p:nvPr/>
        </p:nvSpPr>
        <p:spPr>
          <a:xfrm>
            <a:off x="1392932" y="8200735"/>
            <a:ext cx="402774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3000" cap="all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Priority 3 (GREEN)</a:t>
            </a:r>
          </a:p>
        </p:txBody>
      </p:sp>
      <p:sp>
        <p:nvSpPr>
          <p:cNvPr id="216" name="Priority 0 (BLACK)"/>
          <p:cNvSpPr txBox="1"/>
          <p:nvPr/>
        </p:nvSpPr>
        <p:spPr>
          <a:xfrm>
            <a:off x="12916510" y="8200735"/>
            <a:ext cx="3920343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3000" cap="all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Priority 0 (BLACK)</a:t>
            </a:r>
          </a:p>
        </p:txBody>
      </p:sp>
      <p:pic>
        <p:nvPicPr>
          <p:cNvPr id="24" name="Picture 23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45028"/>
            <a:ext cx="2159001" cy="11895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6980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EER | MF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MFR | INDIA</a:t>
            </a:r>
          </a:p>
        </p:txBody>
      </p:sp>
      <p:sp>
        <p:nvSpPr>
          <p:cNvPr id="21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20" name="PPT 21 -"/>
          <p:cNvSpPr txBox="1"/>
          <p:nvPr/>
        </p:nvSpPr>
        <p:spPr>
          <a:xfrm>
            <a:off x="21412331" y="12813338"/>
            <a:ext cx="167613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21 -</a:t>
            </a:r>
          </a:p>
        </p:txBody>
      </p:sp>
      <p:sp>
        <p:nvSpPr>
          <p:cNvPr id="22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55666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223" name="S.T.A.R.T.…"/>
          <p:cNvSpPr txBox="1"/>
          <p:nvPr/>
        </p:nvSpPr>
        <p:spPr>
          <a:xfrm>
            <a:off x="1077422" y="1710089"/>
            <a:ext cx="6290171" cy="1930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>
                <a:latin typeface="Open Sans"/>
              </a:rPr>
              <a:t>S.T.A.R.T. </a:t>
            </a:r>
          </a:p>
          <a:p>
            <a: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>
                <a:latin typeface="Open Sans"/>
              </a:rPr>
              <a:t>Flowchart</a:t>
            </a:r>
          </a:p>
        </p:txBody>
      </p:sp>
      <p:pic>
        <p:nvPicPr>
          <p:cNvPr id="224" name="LS21-START Flowchart.png" descr="LS21-START Flowchart.png"/>
          <p:cNvPicPr>
            <a:picLocks noChangeAspect="1"/>
          </p:cNvPicPr>
          <p:nvPr/>
        </p:nvPicPr>
        <p:blipFill>
          <a:blip r:embed="rId2"/>
          <a:srcRect l="22744" t="5312" r="17763" b="4069"/>
          <a:stretch>
            <a:fillRect/>
          </a:stretch>
        </p:blipFill>
        <p:spPr>
          <a:xfrm>
            <a:off x="7896080" y="288589"/>
            <a:ext cx="15336756" cy="13138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45028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6980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ircle"/>
          <p:cNvSpPr/>
          <p:nvPr/>
        </p:nvSpPr>
        <p:spPr>
          <a:xfrm>
            <a:off x="-8639176" y="-8445205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227" name="IMG-3642.JPG" descr="IMG-3642.JPG"/>
          <p:cNvPicPr>
            <a:picLocks noChangeAspect="1"/>
          </p:cNvPicPr>
          <p:nvPr/>
        </p:nvPicPr>
        <p:blipFill>
          <a:blip r:embed="rId2"/>
          <a:srcRect l="25406"/>
          <a:stretch>
            <a:fillRect/>
          </a:stretch>
        </p:blipFill>
        <p:spPr>
          <a:xfrm flipH="1">
            <a:off x="-2789159" y="-627962"/>
            <a:ext cx="12809302" cy="11447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28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2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30" name="PPT 21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21 -</a:t>
            </a:r>
          </a:p>
        </p:txBody>
      </p:sp>
      <p:sp>
        <p:nvSpPr>
          <p:cNvPr id="23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7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3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854" y="7608386"/>
            <a:ext cx="7112001" cy="50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1812" y="7622565"/>
            <a:ext cx="8459525" cy="5103795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Photo Credit: Freepik"/>
          <p:cNvSpPr txBox="1"/>
          <p:nvPr/>
        </p:nvSpPr>
        <p:spPr>
          <a:xfrm rot="16200000">
            <a:off x="-844613" y="9208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45028"/>
            <a:ext cx="2159001" cy="1189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6980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339</Words>
  <Application>Microsoft Office PowerPoint</Application>
  <PresentationFormat>Custom</PresentationFormat>
  <Paragraphs>88</Paragraphs>
  <Slides>9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HelveticaNeueLT Std Lt</vt:lpstr>
      <vt:lpstr>Open Sans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NDRF HQ</dc:creator>
  <cp:lastModifiedBy>NDRF HQ</cp:lastModifiedBy>
  <cp:revision>3</cp:revision>
  <dcterms:modified xsi:type="dcterms:W3CDTF">2026-01-30T12:21:09Z</dcterms:modified>
</cp:coreProperties>
</file>