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387" r:id="rId2"/>
    <p:sldId id="257" r:id="rId3"/>
    <p:sldId id="275" r:id="rId4"/>
    <p:sldId id="382" r:id="rId5"/>
    <p:sldId id="383" r:id="rId6"/>
    <p:sldId id="384" r:id="rId7"/>
    <p:sldId id="371" r:id="rId8"/>
    <p:sldId id="385" r:id="rId9"/>
    <p:sldId id="386" r:id="rId10"/>
    <p:sldId id="389" r:id="rId11"/>
    <p:sldId id="390" r:id="rId12"/>
    <p:sldId id="388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5" autoAdjust="0"/>
    <p:restoredTop sz="94660"/>
  </p:normalViewPr>
  <p:slideViewPr>
    <p:cSldViewPr snapToGrid="0">
      <p:cViewPr varScale="1">
        <p:scale>
          <a:sx n="39" d="100"/>
          <a:sy n="39" d="100"/>
        </p:scale>
        <p:origin x="835" y="8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99193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24F2B74D-F11E-A5DB-5043-8BE355B57385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9"/>
            <a:ext cx="905046" cy="50261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5E2FD404-044F-4320-5F92-72E92DB0DDD7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solidFill>
          <a:srgbClr val="535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" descr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2B3DFEB-AD9F-FE6C-361E-0205A8A5B25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DB766189-80CE-A703-E292-9366EB64CAE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A9E7F-ED96-1630-5F44-F7F1631848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137" y="38720"/>
            <a:ext cx="2231142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D5626698-A73A-12E1-1740-8A55985147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2" name="PEER | MFR | INDIA">
            <a:extLst>
              <a:ext uri="{FF2B5EF4-FFF2-40B4-BE49-F238E27FC236}">
                <a16:creationId xmlns:a16="http://schemas.microsoft.com/office/drawing/2014/main" id="{5756C156-BAFF-F354-1A4C-767C3126B277}"/>
              </a:ext>
            </a:extLst>
          </p:cNvPr>
          <p:cNvSpPr txBox="1"/>
          <p:nvPr userDrawn="1"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dirty="0"/>
              <a:t>CAPF | </a:t>
            </a:r>
            <a:r>
              <a:rPr dirty="0"/>
              <a:t>MFR | INDIA</a:t>
            </a: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68B22D2E-D8EC-4A98-23F7-488A6E15488E}"/>
              </a:ext>
            </a:extLst>
          </p:cNvPr>
          <p:cNvSpPr/>
          <p:nvPr userDrawn="1"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" name="PPT 2 -">
            <a:extLst>
              <a:ext uri="{FF2B5EF4-FFF2-40B4-BE49-F238E27FC236}">
                <a16:creationId xmlns:a16="http://schemas.microsoft.com/office/drawing/2014/main" id="{8B0424C2-D99E-7E04-A2DF-88986D9AF56C}"/>
              </a:ext>
            </a:extLst>
          </p:cNvPr>
          <p:cNvSpPr txBox="1"/>
          <p:nvPr userDrawn="1"/>
        </p:nvSpPr>
        <p:spPr>
          <a:xfrm>
            <a:off x="21437178" y="12813338"/>
            <a:ext cx="1626446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20</a:t>
            </a:r>
            <a:r>
              <a:rPr b="1" dirty="0"/>
              <a:t> -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6D4E023-009E-D84A-59B6-CFE974A124D7}"/>
              </a:ext>
            </a:extLst>
          </p:cNvPr>
          <p:cNvSpPr/>
          <p:nvPr userDrawn="1"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E68C5C7-2EFC-EA6F-F155-AFCE48EDDBA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</p:sldLayoutIdLst>
  <p:transition spd="med"/>
  <p:hf hdr="0" dt="0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F27801-618A-FC75-6F7A-FEC92A17FD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69100" y="12835531"/>
            <a:ext cx="3686352" cy="677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sp>
        <p:nvSpPr>
          <p:cNvPr id="7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79" name="PPT 2 -"/>
          <p:cNvSpPr txBox="1"/>
          <p:nvPr/>
        </p:nvSpPr>
        <p:spPr>
          <a:xfrm>
            <a:off x="22010250" y="12813338"/>
            <a:ext cx="480298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  -</a:t>
            </a:r>
          </a:p>
        </p:txBody>
      </p:sp>
      <p:sp>
        <p:nvSpPr>
          <p:cNvPr id="8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</a:t>
            </a:fld>
            <a:endParaRPr/>
          </a:p>
        </p:txBody>
      </p:sp>
      <p:sp>
        <p:nvSpPr>
          <p:cNvPr id="83" name="Shape"/>
          <p:cNvSpPr/>
          <p:nvPr/>
        </p:nvSpPr>
        <p:spPr>
          <a:xfrm>
            <a:off x="504100" y="3968678"/>
            <a:ext cx="13772463" cy="3709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4" name="LESSON 2…"/>
          <p:cNvSpPr txBox="1"/>
          <p:nvPr/>
        </p:nvSpPr>
        <p:spPr>
          <a:xfrm>
            <a:off x="1200259" y="4083124"/>
            <a:ext cx="9740888" cy="3324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IN" dirty="0"/>
              <a:t>LESSON 20 </a:t>
            </a:r>
          </a:p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Report Writing and Preparation for the Next Call</a:t>
            </a:r>
          </a:p>
        </p:txBody>
      </p:sp>
      <p:sp>
        <p:nvSpPr>
          <p:cNvPr id="85" name="Shape"/>
          <p:cNvSpPr/>
          <p:nvPr/>
        </p:nvSpPr>
        <p:spPr>
          <a:xfrm flipH="1">
            <a:off x="-87200" y="2457"/>
            <a:ext cx="24497477" cy="252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endParaRPr/>
          </a:p>
        </p:txBody>
      </p:sp>
      <p:pic>
        <p:nvPicPr>
          <p:cNvPr id="95" name="MFR-logo-02.png" descr="MFR-logo-02.png"/>
          <p:cNvPicPr>
            <a:picLocks noChangeAspect="1"/>
          </p:cNvPicPr>
          <p:nvPr/>
        </p:nvPicPr>
        <p:blipFill>
          <a:blip r:embed="rId3" cstate="print"/>
          <a:srcRect t="12599" b="19178"/>
          <a:stretch>
            <a:fillRect/>
          </a:stretch>
        </p:blipFill>
        <p:spPr>
          <a:xfrm>
            <a:off x="16316126" y="7112432"/>
            <a:ext cx="7102674" cy="3425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941"/>
            <a:ext cx="3258094" cy="22195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742" y="-86295"/>
            <a:ext cx="2231141" cy="242859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9EC43E-C7B1-EF48-5F3B-E2AF3723BE8A}"/>
              </a:ext>
            </a:extLst>
          </p:cNvPr>
          <p:cNvSpPr/>
          <p:nvPr/>
        </p:nvSpPr>
        <p:spPr>
          <a:xfrm>
            <a:off x="4831337" y="354061"/>
            <a:ext cx="16234425" cy="99215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              MEDICAL FIRST RESPONDER</a:t>
            </a:r>
            <a:endParaRPr kumimoji="0" lang="en-I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8" name="PEER | CSSR | INDIA">
            <a:extLst>
              <a:ext uri="{FF2B5EF4-FFF2-40B4-BE49-F238E27FC236}">
                <a16:creationId xmlns:a16="http://schemas.microsoft.com/office/drawing/2014/main" id="{FEF0CCE6-B2AE-9EAB-6B3B-5FA5D2198DCB}"/>
              </a:ext>
            </a:extLst>
          </p:cNvPr>
          <p:cNvSpPr txBox="1"/>
          <p:nvPr/>
        </p:nvSpPr>
        <p:spPr>
          <a:xfrm>
            <a:off x="663350" y="1296065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>
                <a:solidFill>
                  <a:srgbClr val="FF0000"/>
                </a:solidFill>
              </a:rPr>
              <a:t>CAPF</a:t>
            </a:r>
            <a:r>
              <a:rPr dirty="0">
                <a:solidFill>
                  <a:srgbClr val="FF0000"/>
                </a:solidFill>
              </a:rPr>
              <a:t> | </a:t>
            </a:r>
            <a:r>
              <a:rPr lang="en-US" dirty="0">
                <a:solidFill>
                  <a:srgbClr val="FF0000"/>
                </a:solidFill>
              </a:rPr>
              <a:t>MFR</a:t>
            </a:r>
            <a:r>
              <a:rPr dirty="0">
                <a:solidFill>
                  <a:srgbClr val="FF0000"/>
                </a:solidFill>
              </a:rPr>
              <a:t> | INDIA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4880A2-A3EA-53AF-C0CD-BB4BF3790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10486" y="3431176"/>
            <a:ext cx="8810455" cy="8810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CAB4BE-95E3-250E-BBC5-AE361798E305}"/>
              </a:ext>
            </a:extLst>
          </p:cNvPr>
          <p:cNvSpPr txBox="1"/>
          <p:nvPr/>
        </p:nvSpPr>
        <p:spPr>
          <a:xfrm>
            <a:off x="3861516" y="9122755"/>
            <a:ext cx="7397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N" sz="2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Presented by:- Pavan Dev Gaur, 2IC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84673-8DD5-EAC2-A6DC-B30ED51D7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ADB61B75-51E1-7E0D-A970-2E754A8257D7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US" sz="4800" dirty="0"/>
              <a:t>Now you are able to: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0281C4C0-D532-3F6C-96CB-9D21489E8690}"/>
              </a:ext>
            </a:extLst>
          </p:cNvPr>
          <p:cNvSpPr txBox="1"/>
          <p:nvPr/>
        </p:nvSpPr>
        <p:spPr>
          <a:xfrm>
            <a:off x="8661373" y="787889"/>
            <a:ext cx="3455472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Review</a:t>
            </a:r>
            <a:endParaRPr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73DF7807-D59F-657A-A1CC-9299C90C95A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7" name="Demonstrate how to record information about the patient’s condition and treatment given on the prescribed form.…">
            <a:extLst>
              <a:ext uri="{FF2B5EF4-FFF2-40B4-BE49-F238E27FC236}">
                <a16:creationId xmlns:a16="http://schemas.microsoft.com/office/drawing/2014/main" id="{953BD497-273A-8900-0991-76393E0BB500}"/>
              </a:ext>
            </a:extLst>
          </p:cNvPr>
          <p:cNvSpPr txBox="1"/>
          <p:nvPr/>
        </p:nvSpPr>
        <p:spPr>
          <a:xfrm>
            <a:off x="11659744" y="5444384"/>
            <a:ext cx="11941596" cy="510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Demonstrate how to record information about the patient’s condition and treatment given on the prescribed form.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List five steps to decontaminate            the transport vehicle.</a:t>
            </a:r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CE71DFB2-83DF-3E87-9A2F-5EF844B5B0D5}"/>
              </a:ext>
            </a:extLst>
          </p:cNvPr>
          <p:cNvGrpSpPr/>
          <p:nvPr/>
        </p:nvGrpSpPr>
        <p:grpSpPr>
          <a:xfrm>
            <a:off x="9958192" y="5444384"/>
            <a:ext cx="1219201" cy="1681958"/>
            <a:chOff x="0" y="115975"/>
            <a:chExt cx="1219200" cy="168195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5D4B3593-6E93-21D9-07DA-724422C9B0D7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1">
              <a:extLst>
                <a:ext uri="{FF2B5EF4-FFF2-40B4-BE49-F238E27FC236}">
                  <a16:creationId xmlns:a16="http://schemas.microsoft.com/office/drawing/2014/main" id="{115219C9-1AA7-8467-31FD-984FF7559B13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033A7FB8-F5BD-CE99-D033-6DF35543D9FC}"/>
              </a:ext>
            </a:extLst>
          </p:cNvPr>
          <p:cNvGrpSpPr/>
          <p:nvPr/>
        </p:nvGrpSpPr>
        <p:grpSpPr>
          <a:xfrm>
            <a:off x="9958192" y="8549144"/>
            <a:ext cx="1219201" cy="1681958"/>
            <a:chOff x="0" y="115975"/>
            <a:chExt cx="1219200" cy="168195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1C77BB4A-0AB5-F54D-91C2-3BFB52FA74A6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2">
              <a:extLst>
                <a:ext uri="{FF2B5EF4-FFF2-40B4-BE49-F238E27FC236}">
                  <a16:creationId xmlns:a16="http://schemas.microsoft.com/office/drawing/2014/main" id="{DAB7CBB6-2967-FD1A-74BB-9F0CCD7C3DDD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818509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661C0-0156-E4FD-09A8-A5BCBA1C7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73BAAA38-BC8C-DA17-A037-33B58E690896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US" sz="4800"/>
              <a:t>Now you are able to:</a:t>
            </a:r>
            <a:endParaRPr lang="en-US" sz="4800" dirty="0"/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BA9B6F83-4D42-D593-6A3B-67AAA4113AD1}"/>
              </a:ext>
            </a:extLst>
          </p:cNvPr>
          <p:cNvSpPr txBox="1"/>
          <p:nvPr/>
        </p:nvSpPr>
        <p:spPr>
          <a:xfrm>
            <a:off x="8661373" y="787889"/>
            <a:ext cx="3455472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Review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ADD3DB66-ACF5-A101-CCED-49706616EBB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2" name="List four steps to decontaminate          the stretcher.…">
            <a:extLst>
              <a:ext uri="{FF2B5EF4-FFF2-40B4-BE49-F238E27FC236}">
                <a16:creationId xmlns:a16="http://schemas.microsoft.com/office/drawing/2014/main" id="{C931ACC6-10C2-F7AC-3EFD-9720A6297C41}"/>
              </a:ext>
            </a:extLst>
          </p:cNvPr>
          <p:cNvSpPr txBox="1"/>
          <p:nvPr/>
        </p:nvSpPr>
        <p:spPr>
          <a:xfrm>
            <a:off x="11659744" y="4760577"/>
            <a:ext cx="11840325" cy="6760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four steps to decontaminate          the stretcher.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three steps to decontaminate instruments.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the three items for personal decontamination.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CC10DDAD-ED77-E90E-70A4-0FFD7E36D62A}"/>
              </a:ext>
            </a:extLst>
          </p:cNvPr>
          <p:cNvGrpSpPr/>
          <p:nvPr/>
        </p:nvGrpSpPr>
        <p:grpSpPr>
          <a:xfrm>
            <a:off x="9958192" y="4527894"/>
            <a:ext cx="1219201" cy="1681958"/>
            <a:chOff x="0" y="128675"/>
            <a:chExt cx="1219200" cy="168195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DFE748FE-947E-8578-5648-E02A6E0EC3AD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7" name="3">
              <a:extLst>
                <a:ext uri="{FF2B5EF4-FFF2-40B4-BE49-F238E27FC236}">
                  <a16:creationId xmlns:a16="http://schemas.microsoft.com/office/drawing/2014/main" id="{2ED74B27-8A85-5A05-DC51-DAF785248F82}"/>
                </a:ext>
              </a:extLst>
            </p:cNvPr>
            <p:cNvSpPr txBox="1"/>
            <p:nvPr/>
          </p:nvSpPr>
          <p:spPr>
            <a:xfrm>
              <a:off x="261804" y="1286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6E0E5148-565A-F2E0-C5DB-2FFD6048313B}"/>
              </a:ext>
            </a:extLst>
          </p:cNvPr>
          <p:cNvGrpSpPr/>
          <p:nvPr/>
        </p:nvGrpSpPr>
        <p:grpSpPr>
          <a:xfrm>
            <a:off x="9958192" y="6992038"/>
            <a:ext cx="1219201" cy="1681958"/>
            <a:chOff x="0" y="141375"/>
            <a:chExt cx="1219200" cy="168195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C947FF94-A94F-8B18-9A8E-D975B33C0EE0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4">
              <a:extLst>
                <a:ext uri="{FF2B5EF4-FFF2-40B4-BE49-F238E27FC236}">
                  <a16:creationId xmlns:a16="http://schemas.microsoft.com/office/drawing/2014/main" id="{052AC51A-AA8E-8322-4EE2-520C63198C97}"/>
                </a:ext>
              </a:extLst>
            </p:cNvPr>
            <p:cNvSpPr txBox="1"/>
            <p:nvPr/>
          </p:nvSpPr>
          <p:spPr>
            <a:xfrm>
              <a:off x="2618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22" name="Group">
            <a:extLst>
              <a:ext uri="{FF2B5EF4-FFF2-40B4-BE49-F238E27FC236}">
                <a16:creationId xmlns:a16="http://schemas.microsoft.com/office/drawing/2014/main" id="{412D3921-298C-8C8C-4B8D-AF0B3C994CE8}"/>
              </a:ext>
            </a:extLst>
          </p:cNvPr>
          <p:cNvGrpSpPr/>
          <p:nvPr/>
        </p:nvGrpSpPr>
        <p:grpSpPr>
          <a:xfrm>
            <a:off x="9958192" y="9456182"/>
            <a:ext cx="1219201" cy="1681958"/>
            <a:chOff x="0" y="141375"/>
            <a:chExt cx="1219200" cy="1681957"/>
          </a:xfrm>
        </p:grpSpPr>
        <p:sp>
          <p:nvSpPr>
            <p:cNvPr id="23" name="Circle">
              <a:extLst>
                <a:ext uri="{FF2B5EF4-FFF2-40B4-BE49-F238E27FC236}">
                  <a16:creationId xmlns:a16="http://schemas.microsoft.com/office/drawing/2014/main" id="{B99C56C9-0D4B-3435-895C-1F6FD904019C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4" name="5">
              <a:extLst>
                <a:ext uri="{FF2B5EF4-FFF2-40B4-BE49-F238E27FC236}">
                  <a16:creationId xmlns:a16="http://schemas.microsoft.com/office/drawing/2014/main" id="{FB6D9D52-1968-DBAD-903D-F26057CE46D3}"/>
                </a:ext>
              </a:extLst>
            </p:cNvPr>
            <p:cNvSpPr txBox="1"/>
            <p:nvPr/>
          </p:nvSpPr>
          <p:spPr>
            <a:xfrm>
              <a:off x="2618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502084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22" name="IMG-3642.JPG" descr="IMG-3642.JPG"/>
          <p:cNvPicPr>
            <a:picLocks noChangeAspect="1"/>
          </p:cNvPicPr>
          <p:nvPr/>
        </p:nvPicPr>
        <p:blipFill>
          <a:blip r:embed="rId2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648186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6B61E-3BFB-8B6A-B54D-9BFC4C887C61}"/>
              </a:ext>
            </a:extLst>
          </p:cNvPr>
          <p:cNvSpPr/>
          <p:nvPr/>
        </p:nvSpPr>
        <p:spPr>
          <a:xfrm>
            <a:off x="14237731" y="1915775"/>
            <a:ext cx="4301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THANK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518E35-6747-06C1-F896-D0CB4FEDB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193" y="3474209"/>
            <a:ext cx="7285264" cy="8326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4CA96A-DBE4-90D4-F8B7-34DFA0DBB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3672" y="3474209"/>
            <a:ext cx="10230306" cy="8962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C77F0D2F-63C2-DC7A-327A-7363CBB73A8D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US" sz="4800" dirty="0"/>
              <a:t>Upon completing this lesson, you will be able to: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D3DB3725-B6EF-8DE8-0BDC-B71D6415B706}"/>
              </a:ext>
            </a:extLst>
          </p:cNvPr>
          <p:cNvSpPr txBox="1"/>
          <p:nvPr/>
        </p:nvSpPr>
        <p:spPr>
          <a:xfrm>
            <a:off x="8661373" y="787889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83C7BAED-6F29-E142-C962-8C88F04D95B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7" name="Demonstrate how to record information about the patient’s condition and treatment given on the prescribed form.…">
            <a:extLst>
              <a:ext uri="{FF2B5EF4-FFF2-40B4-BE49-F238E27FC236}">
                <a16:creationId xmlns:a16="http://schemas.microsoft.com/office/drawing/2014/main" id="{2A44BA4A-8988-4482-BD3E-EFE1DB68347E}"/>
              </a:ext>
            </a:extLst>
          </p:cNvPr>
          <p:cNvSpPr txBox="1"/>
          <p:nvPr/>
        </p:nvSpPr>
        <p:spPr>
          <a:xfrm>
            <a:off x="11659744" y="5444384"/>
            <a:ext cx="11941596" cy="510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Demonstrate how to record information about the patient’s condition and treatment given on the prescribed form.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List five steps to decontaminate            the transport vehicle.</a:t>
            </a:r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61BD9567-513C-0BA7-6858-BDEF9FCE8F4C}"/>
              </a:ext>
            </a:extLst>
          </p:cNvPr>
          <p:cNvGrpSpPr/>
          <p:nvPr/>
        </p:nvGrpSpPr>
        <p:grpSpPr>
          <a:xfrm>
            <a:off x="9958192" y="5444384"/>
            <a:ext cx="1219201" cy="1681958"/>
            <a:chOff x="0" y="115975"/>
            <a:chExt cx="1219200" cy="168195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4ABE3DDB-C269-B25C-251F-C13124B80F6C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1">
              <a:extLst>
                <a:ext uri="{FF2B5EF4-FFF2-40B4-BE49-F238E27FC236}">
                  <a16:creationId xmlns:a16="http://schemas.microsoft.com/office/drawing/2014/main" id="{11F35A0B-9905-C53A-4FC7-8FEFF87AC674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DE74BA7E-E9C7-B72B-B512-50A76B5199AD}"/>
              </a:ext>
            </a:extLst>
          </p:cNvPr>
          <p:cNvGrpSpPr/>
          <p:nvPr/>
        </p:nvGrpSpPr>
        <p:grpSpPr>
          <a:xfrm>
            <a:off x="9958192" y="8549144"/>
            <a:ext cx="1219201" cy="1681958"/>
            <a:chOff x="0" y="115975"/>
            <a:chExt cx="1219200" cy="168195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55B626D4-EF67-36FE-3E0D-7674CD26D3FD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2">
              <a:extLst>
                <a:ext uri="{FF2B5EF4-FFF2-40B4-BE49-F238E27FC236}">
                  <a16:creationId xmlns:a16="http://schemas.microsoft.com/office/drawing/2014/main" id="{BD4E9057-4219-0FB8-8A32-BB09AD7AC771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2A287-F30E-965F-8CE8-767FBC7C0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F5718F69-9DD9-9433-D379-32CAAFCAE4EB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US" sz="4800" dirty="0"/>
              <a:t>Upon completing this lesson, you will be able to: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800CDD3E-D678-F499-FEBF-63CF25662869}"/>
              </a:ext>
            </a:extLst>
          </p:cNvPr>
          <p:cNvSpPr txBox="1"/>
          <p:nvPr/>
        </p:nvSpPr>
        <p:spPr>
          <a:xfrm>
            <a:off x="8661373" y="787889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604411A1-C3C6-2F4F-82AF-C46323EE4C0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2" name="List four steps to decontaminate          the stretcher.…">
            <a:extLst>
              <a:ext uri="{FF2B5EF4-FFF2-40B4-BE49-F238E27FC236}">
                <a16:creationId xmlns:a16="http://schemas.microsoft.com/office/drawing/2014/main" id="{435BE4F9-478E-9574-B5D4-E23ED52432B9}"/>
              </a:ext>
            </a:extLst>
          </p:cNvPr>
          <p:cNvSpPr txBox="1"/>
          <p:nvPr/>
        </p:nvSpPr>
        <p:spPr>
          <a:xfrm>
            <a:off x="11659744" y="4760577"/>
            <a:ext cx="11840325" cy="6760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four steps to decontaminate          the stretcher.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three steps to decontaminate instruments.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List the three items for personal decontamination.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257732B0-973D-3FA0-B0C7-F92F7E5A5326}"/>
              </a:ext>
            </a:extLst>
          </p:cNvPr>
          <p:cNvGrpSpPr/>
          <p:nvPr/>
        </p:nvGrpSpPr>
        <p:grpSpPr>
          <a:xfrm>
            <a:off x="9958192" y="4527894"/>
            <a:ext cx="1219201" cy="1681958"/>
            <a:chOff x="0" y="128675"/>
            <a:chExt cx="1219200" cy="168195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3286047E-11F8-3199-1737-17832A8CFCE8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7" name="3">
              <a:extLst>
                <a:ext uri="{FF2B5EF4-FFF2-40B4-BE49-F238E27FC236}">
                  <a16:creationId xmlns:a16="http://schemas.microsoft.com/office/drawing/2014/main" id="{56B001F0-8E76-901C-F690-02B95CA1ECC7}"/>
                </a:ext>
              </a:extLst>
            </p:cNvPr>
            <p:cNvSpPr txBox="1"/>
            <p:nvPr/>
          </p:nvSpPr>
          <p:spPr>
            <a:xfrm>
              <a:off x="261804" y="1286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AE5EC28B-9553-0CF7-9624-4AB74E4EF373}"/>
              </a:ext>
            </a:extLst>
          </p:cNvPr>
          <p:cNvGrpSpPr/>
          <p:nvPr/>
        </p:nvGrpSpPr>
        <p:grpSpPr>
          <a:xfrm>
            <a:off x="9958192" y="6992038"/>
            <a:ext cx="1219201" cy="1681958"/>
            <a:chOff x="0" y="141375"/>
            <a:chExt cx="1219200" cy="168195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181BD5D8-048F-49B4-D875-F9554E482B36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4">
              <a:extLst>
                <a:ext uri="{FF2B5EF4-FFF2-40B4-BE49-F238E27FC236}">
                  <a16:creationId xmlns:a16="http://schemas.microsoft.com/office/drawing/2014/main" id="{2351C4E0-C4F6-2F0C-F598-DE15CA742EA9}"/>
                </a:ext>
              </a:extLst>
            </p:cNvPr>
            <p:cNvSpPr txBox="1"/>
            <p:nvPr/>
          </p:nvSpPr>
          <p:spPr>
            <a:xfrm>
              <a:off x="2618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22" name="Group">
            <a:extLst>
              <a:ext uri="{FF2B5EF4-FFF2-40B4-BE49-F238E27FC236}">
                <a16:creationId xmlns:a16="http://schemas.microsoft.com/office/drawing/2014/main" id="{9703B9D2-14DD-9C4E-3E66-F101AFA86C05}"/>
              </a:ext>
            </a:extLst>
          </p:cNvPr>
          <p:cNvGrpSpPr/>
          <p:nvPr/>
        </p:nvGrpSpPr>
        <p:grpSpPr>
          <a:xfrm>
            <a:off x="9958192" y="9456182"/>
            <a:ext cx="1219201" cy="1681958"/>
            <a:chOff x="0" y="141375"/>
            <a:chExt cx="1219200" cy="1681957"/>
          </a:xfrm>
        </p:grpSpPr>
        <p:sp>
          <p:nvSpPr>
            <p:cNvPr id="23" name="Circle">
              <a:extLst>
                <a:ext uri="{FF2B5EF4-FFF2-40B4-BE49-F238E27FC236}">
                  <a16:creationId xmlns:a16="http://schemas.microsoft.com/office/drawing/2014/main" id="{C59B7E35-DAC1-6A68-82EA-C221CC582CE1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4" name="5">
              <a:extLst>
                <a:ext uri="{FF2B5EF4-FFF2-40B4-BE49-F238E27FC236}">
                  <a16:creationId xmlns:a16="http://schemas.microsoft.com/office/drawing/2014/main" id="{9D28D4B2-5884-1318-1AE8-221135F94DAB}"/>
                </a:ext>
              </a:extLst>
            </p:cNvPr>
            <p:cNvSpPr txBox="1"/>
            <p:nvPr/>
          </p:nvSpPr>
          <p:spPr>
            <a:xfrm>
              <a:off x="2618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32336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90B30-928D-2584-72F0-282284F97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C34FA68B-B577-CFF9-C53B-C0F84F52833C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C343CB4F-ED42-BB72-6F10-914364309CA5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8B5680C5-3E32-5160-0F39-B674DE384C2D}"/>
              </a:ext>
            </a:extLst>
          </p:cNvPr>
          <p:cNvSpPr txBox="1"/>
          <p:nvPr/>
        </p:nvSpPr>
        <p:spPr>
          <a:xfrm>
            <a:off x="8564880" y="4716207"/>
            <a:ext cx="15076257" cy="5845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857250" marR="0" lvl="0" indent="-857250" algn="l" defTabSz="1896340" rtl="0" eaLnBrk="1" fontAlgn="auto" latinLnBrk="0" hangingPunc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To transfer patient information from one person to another</a:t>
            </a:r>
          </a:p>
          <a:p>
            <a:pPr marL="857250" marR="0" lvl="0" indent="-857250" algn="l" defTabSz="1896340" rtl="0" eaLnBrk="1" fontAlgn="auto" latinLnBrk="0" hangingPunc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To provide legal documentation</a:t>
            </a:r>
          </a:p>
          <a:p>
            <a:pPr marL="857250" marR="0" lvl="0" indent="-857250" algn="l" defTabSz="1896340" rtl="0" eaLnBrk="1" fontAlgn="auto" latinLnBrk="0" hangingPunc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To document the care you provided</a:t>
            </a:r>
          </a:p>
          <a:p>
            <a:pPr marL="857250" marR="0" lvl="0" indent="-857250" algn="l" defTabSz="1896340" rtl="0" eaLnBrk="1" fontAlgn="auto" latinLnBrk="0" hangingPunc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To improve your EMS system</a:t>
            </a:r>
          </a:p>
        </p:txBody>
      </p:sp>
      <p:sp>
        <p:nvSpPr>
          <p:cNvPr id="113" name="Rectangle">
            <a:extLst>
              <a:ext uri="{FF2B5EF4-FFF2-40B4-BE49-F238E27FC236}">
                <a16:creationId xmlns:a16="http://schemas.microsoft.com/office/drawing/2014/main" id="{CF4DFEB5-7EE8-F352-E91C-BE8A034123A2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F593C478-D862-E152-E1BF-05F845ABAC07}"/>
              </a:ext>
            </a:extLst>
          </p:cNvPr>
          <p:cNvSpPr txBox="1"/>
          <p:nvPr/>
        </p:nvSpPr>
        <p:spPr>
          <a:xfrm>
            <a:off x="21437178" y="12813338"/>
            <a:ext cx="1626446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2438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/>
            </a:pPr>
            <a:r>
              <a:rPr kumimoji="0" sz="30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PPT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20</a:t>
            </a:r>
            <a:r>
              <a:rPr kumimoji="0" sz="30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29ACD9B1-0A98-7AD2-0119-4A904D84B6F5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7B81EB6F-3174-1892-DE03-6BB2E251CFD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ctr" defTabSz="1662545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3000" b="1" i="0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pPr marL="0" marR="0" lvl="0" indent="0" algn="ctr" defTabSz="1662545" rtl="0" eaLnBrk="1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3000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FF22BA-808A-2538-570E-E21EB15BA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5AB49C97-DF49-072B-030C-2D93E302C6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72BAA24D-EB31-3479-773A-B7849C6E8FBB}"/>
              </a:ext>
            </a:extLst>
          </p:cNvPr>
          <p:cNvSpPr txBox="1"/>
          <p:nvPr/>
        </p:nvSpPr>
        <p:spPr>
          <a:xfrm>
            <a:off x="742863" y="2812493"/>
            <a:ext cx="7113118" cy="3205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6600" b="1" i="0" u="none" strike="noStrike" kern="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Pre-hospital Treatment Report</a:t>
            </a:r>
          </a:p>
        </p:txBody>
      </p:sp>
    </p:spTree>
    <p:extLst>
      <p:ext uri="{BB962C8B-B14F-4D97-AF65-F5344CB8AC3E}">
        <p14:creationId xmlns:p14="http://schemas.microsoft.com/office/powerpoint/2010/main" val="27155330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ing">
            <a:extLst>
              <a:ext uri="{FF2B5EF4-FFF2-40B4-BE49-F238E27FC236}">
                <a16:creationId xmlns:a16="http://schemas.microsoft.com/office/drawing/2014/main" id="{478F04A7-6FF9-ADC7-E32D-C060FD8C93B7}"/>
              </a:ext>
            </a:extLst>
          </p:cNvPr>
          <p:cNvSpPr txBox="1"/>
          <p:nvPr/>
        </p:nvSpPr>
        <p:spPr>
          <a:xfrm>
            <a:off x="1077422" y="2421680"/>
            <a:ext cx="7449138" cy="1155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189634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200" b="1" i="0" u="none" strike="noStrike" kern="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basic data</a:t>
            </a:r>
            <a:endParaRPr kumimoji="0" sz="7200" b="1" i="0" u="none" strike="noStrike" kern="0" cap="all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Nausea and/or vomiting…">
            <a:extLst>
              <a:ext uri="{FF2B5EF4-FFF2-40B4-BE49-F238E27FC236}">
                <a16:creationId xmlns:a16="http://schemas.microsoft.com/office/drawing/2014/main" id="{0E95A16B-8235-75A3-0D91-9C2CFE5F022E}"/>
              </a:ext>
            </a:extLst>
          </p:cNvPr>
          <p:cNvSpPr txBox="1"/>
          <p:nvPr/>
        </p:nvSpPr>
        <p:spPr>
          <a:xfrm>
            <a:off x="10718337" y="4138115"/>
            <a:ext cx="12893864" cy="9022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marR="0" lvl="0" indent="-60960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kumimoji="0" lang="en-I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Age and sex</a:t>
            </a:r>
          </a:p>
          <a:p>
            <a:pPr marL="609600" marR="0" lvl="0" indent="-60960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kumimoji="0" lang="en-I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Chief complaint</a:t>
            </a:r>
          </a:p>
          <a:p>
            <a:pPr marL="609600" marR="0" lvl="0" indent="-60960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History of the current illness</a:t>
            </a:r>
          </a:p>
          <a:p>
            <a:pPr marL="609600" marR="0" lvl="0" indent="-60960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kumimoji="0" lang="en-I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Medical history</a:t>
            </a:r>
          </a:p>
          <a:p>
            <a:pPr marL="609600" marR="0" lvl="0" indent="-60960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Medication that the patient is receiving</a:t>
            </a:r>
          </a:p>
          <a:p>
            <a:pPr marL="609600" marR="0" lvl="0" indent="-60960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kumimoji="0" lang="en-I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Allergies</a:t>
            </a:r>
          </a:p>
          <a:p>
            <a:pPr marL="609600" marR="0" lvl="0" indent="-60960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State of consciousness and the patient’s general condition</a:t>
            </a:r>
          </a:p>
          <a:p>
            <a:pPr marL="609600" marR="0" lvl="0" indent="-60960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kumimoji="0" lang="en-I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Vital signs</a:t>
            </a:r>
          </a:p>
          <a:p>
            <a:pPr marL="609600" marR="0" lvl="0" indent="-60960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kumimoji="0" lang="en-I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Pertinent physical findings</a:t>
            </a:r>
          </a:p>
          <a:p>
            <a:pPr marL="609600" marR="0" lvl="0" indent="-60960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kumimoji="0" lang="en-I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Treatment given</a:t>
            </a:r>
          </a:p>
          <a:p>
            <a:pPr marL="609600" marR="0" lvl="0" indent="-60960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kumimoji="0" lang="en-I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Disposition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id="{537BF6AB-BDF4-CAEA-8127-EBC06C3068E0}"/>
              </a:ext>
            </a:extLst>
          </p:cNvPr>
          <p:cNvSpPr/>
          <p:nvPr/>
        </p:nvSpPr>
        <p:spPr>
          <a:xfrm>
            <a:off x="10718337" y="3576970"/>
            <a:ext cx="12900379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550703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1178E-E27F-5E61-27C3-E0665564A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BA937349-E282-16AD-46CD-8ED1D027F19E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B7B48651-2EA3-4AE9-499C-A83B8C1FAB81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D9D28B63-3C53-8D3B-F9F1-D293737A6A46}"/>
              </a:ext>
            </a:extLst>
          </p:cNvPr>
          <p:cNvSpPr txBox="1"/>
          <p:nvPr/>
        </p:nvSpPr>
        <p:spPr>
          <a:xfrm>
            <a:off x="8564880" y="4716207"/>
            <a:ext cx="15076257" cy="8023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857250" marR="0" lvl="0" indent="-857250" algn="l" defTabSz="1896340" rtl="0" eaLnBrk="1" fontAlgn="auto" latinLnBrk="0" hangingPunc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Dispose of all contaminated supplies (bandages, dressings, disposable materials) in a sealed plastic bag.</a:t>
            </a:r>
          </a:p>
          <a:p>
            <a:pPr marL="857250" marR="0" lvl="0" indent="-857250" algn="l" defTabSz="1896340" rtl="0" eaLnBrk="1" fontAlgn="auto" latinLnBrk="0" hangingPunc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Collect all contaminated reusable equipment and seal them in another plastic bag.</a:t>
            </a:r>
          </a:p>
          <a:p>
            <a:pPr marL="857250" marR="0" lvl="0" indent="-857250" algn="l" defTabSz="1896340" rtl="0" eaLnBrk="1" fontAlgn="auto" latinLnBrk="0" hangingPunc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Clean the floor, walls and ceiling with soap and water.</a:t>
            </a:r>
          </a:p>
          <a:p>
            <a:pPr marL="857250" marR="0" lvl="0" indent="-857250" algn="l" defTabSz="1896340" rtl="0" eaLnBrk="1" fontAlgn="auto" latinLnBrk="0" hangingPunc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Disinfect surfaces with a solution of water and 10 percent bleach.</a:t>
            </a:r>
          </a:p>
          <a:p>
            <a:pPr marL="857250" marR="0" lvl="0" indent="-857250" algn="l" defTabSz="1896340" rtl="0" eaLnBrk="1" fontAlgn="auto" latinLnBrk="0" hangingPunc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Air out the ambulance</a:t>
            </a:r>
          </a:p>
        </p:txBody>
      </p:sp>
      <p:sp>
        <p:nvSpPr>
          <p:cNvPr id="113" name="Rectangle">
            <a:extLst>
              <a:ext uri="{FF2B5EF4-FFF2-40B4-BE49-F238E27FC236}">
                <a16:creationId xmlns:a16="http://schemas.microsoft.com/office/drawing/2014/main" id="{5E7F26E6-629F-B664-45F9-D3A80FE06C11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C796645A-F8B4-7B7F-6987-D3B638027452}"/>
              </a:ext>
            </a:extLst>
          </p:cNvPr>
          <p:cNvSpPr txBox="1"/>
          <p:nvPr/>
        </p:nvSpPr>
        <p:spPr>
          <a:xfrm>
            <a:off x="21437178" y="12813338"/>
            <a:ext cx="1626446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2438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/>
            </a:pPr>
            <a:r>
              <a:rPr kumimoji="0" sz="30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PPT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20</a:t>
            </a:r>
            <a:r>
              <a:rPr kumimoji="0" sz="30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48F45903-8C8B-BAA6-5A4D-122EB7F85792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3FC71629-C240-B7AC-A399-0787FE2A6C1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ctr" defTabSz="1662545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3000" b="1" i="0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pPr marL="0" marR="0" lvl="0" indent="0" algn="ctr" defTabSz="1662545" rtl="0" eaLnBrk="1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3000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40213B-EEAD-7473-4DC4-066BA92560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D28DA329-C762-A595-192F-5CCF86C899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2B4C461E-3253-FA7B-05DF-17F94F6993DA}"/>
              </a:ext>
            </a:extLst>
          </p:cNvPr>
          <p:cNvSpPr txBox="1"/>
          <p:nvPr/>
        </p:nvSpPr>
        <p:spPr>
          <a:xfrm>
            <a:off x="742863" y="2812493"/>
            <a:ext cx="7113118" cy="989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5400" b="1" i="0" u="none" strike="noStrike" kern="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Decontamination</a:t>
            </a:r>
            <a:endParaRPr kumimoji="0" lang="en-IN" sz="4800" b="1" i="0" u="none" strike="noStrike" kern="0" cap="all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9F5B26-6AA0-9BBA-9D2F-D6AA77B2D1BD}"/>
              </a:ext>
            </a:extLst>
          </p:cNvPr>
          <p:cNvSpPr txBox="1"/>
          <p:nvPr/>
        </p:nvSpPr>
        <p:spPr>
          <a:xfrm>
            <a:off x="742863" y="4250403"/>
            <a:ext cx="707915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Sans-Semibold"/>
                <a:cs typeface="Arial"/>
                <a:sym typeface="Arial"/>
              </a:rPr>
              <a:t>Transport Unit</a:t>
            </a:r>
            <a:endParaRPr kumimoji="0" lang="en-IN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510476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B79C3-AA94-D14C-23A3-E23C84C6E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0FB18E05-89BA-C44E-FF02-1EC1E42E1CA5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ECAA2085-7AA7-E645-7617-7B36E5B3FD50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0B3E1773-99AD-6B95-D26D-EE4468AD8214}"/>
              </a:ext>
            </a:extLst>
          </p:cNvPr>
          <p:cNvSpPr txBox="1"/>
          <p:nvPr/>
        </p:nvSpPr>
        <p:spPr>
          <a:xfrm>
            <a:off x="8564880" y="4716207"/>
            <a:ext cx="15076257" cy="712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0" marR="0" lvl="0" indent="0" algn="l" defTabSz="1896340" rtl="0" eaLnBrk="1" fontAlgn="auto" latinLnBrk="0" hangingPunc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1) Remove the contaminated sheet.</a:t>
            </a:r>
          </a:p>
          <a:p>
            <a:pPr marL="0" marR="0" lvl="0" indent="0" algn="l" defTabSz="1896340" rtl="0" eaLnBrk="1" fontAlgn="auto" latinLnBrk="0" hangingPunc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2) Clean and disinfect the stretcher mattress.</a:t>
            </a:r>
          </a:p>
          <a:p>
            <a:pPr marL="0" marR="0" lvl="0" indent="0" algn="l" defTabSz="1896340" rtl="0" eaLnBrk="1" fontAlgn="auto" latinLnBrk="0" hangingPunc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3) Turn the mattress.</a:t>
            </a:r>
          </a:p>
          <a:p>
            <a:pPr marL="0" marR="0" lvl="0" indent="0" algn="l" defTabSz="1896340" rtl="0" eaLnBrk="1" fontAlgn="auto" latinLnBrk="0" hangingPunc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4) Place a clean sheet on the mattress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.</a:t>
            </a:r>
          </a:p>
        </p:txBody>
      </p:sp>
      <p:sp>
        <p:nvSpPr>
          <p:cNvPr id="113" name="Rectangle">
            <a:extLst>
              <a:ext uri="{FF2B5EF4-FFF2-40B4-BE49-F238E27FC236}">
                <a16:creationId xmlns:a16="http://schemas.microsoft.com/office/drawing/2014/main" id="{6441C788-5866-1D92-7CDD-67C019784E69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B7AE3D51-C944-7831-C245-453B361FF1DE}"/>
              </a:ext>
            </a:extLst>
          </p:cNvPr>
          <p:cNvSpPr txBox="1"/>
          <p:nvPr/>
        </p:nvSpPr>
        <p:spPr>
          <a:xfrm>
            <a:off x="21437178" y="12813338"/>
            <a:ext cx="1626446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2438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/>
            </a:pPr>
            <a:r>
              <a:rPr kumimoji="0" sz="30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PPT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20</a:t>
            </a:r>
            <a:r>
              <a:rPr kumimoji="0" sz="30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19891EFA-662E-4AF9-800E-7A40D24976B0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E23C57A5-1FB4-787F-5C01-BDBC99F66A6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ctr" defTabSz="1662545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3000" b="1" i="0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pPr marL="0" marR="0" lvl="0" indent="0" algn="ctr" defTabSz="1662545" rtl="0" eaLnBrk="1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3000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16746E-A9F3-C5BE-AA5E-B010431C53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EA0D0441-D629-0A32-7180-41AF79B8F3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124886D0-A45F-D411-F367-5F9D041FFBA5}"/>
              </a:ext>
            </a:extLst>
          </p:cNvPr>
          <p:cNvSpPr txBox="1"/>
          <p:nvPr/>
        </p:nvSpPr>
        <p:spPr>
          <a:xfrm>
            <a:off x="742863" y="2812493"/>
            <a:ext cx="7113118" cy="989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5400" b="1" i="0" u="none" strike="noStrike" kern="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Decontamination</a:t>
            </a:r>
            <a:endParaRPr kumimoji="0" lang="en-IN" sz="4800" b="1" i="0" u="none" strike="noStrike" kern="0" cap="all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7D38D-35BB-9C06-8E26-A6BFD4A3665C}"/>
              </a:ext>
            </a:extLst>
          </p:cNvPr>
          <p:cNvSpPr txBox="1"/>
          <p:nvPr/>
        </p:nvSpPr>
        <p:spPr>
          <a:xfrm>
            <a:off x="742863" y="4250403"/>
            <a:ext cx="7079154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Sans-Semibold"/>
                <a:cs typeface="Arial"/>
                <a:sym typeface="Arial"/>
              </a:rPr>
              <a:t>Stretcher</a:t>
            </a:r>
            <a:endParaRPr kumimoji="0" lang="en-IN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33724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B6A07-5D4F-6354-6DB5-A9C0FC903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FF5B6F87-0A46-033B-9750-0A34BE58A0DA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20B9B715-0BCC-3E8F-9388-276923FB210C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045F0461-3ABB-CA8C-FD82-7C45FADEB516}"/>
              </a:ext>
            </a:extLst>
          </p:cNvPr>
          <p:cNvSpPr txBox="1"/>
          <p:nvPr/>
        </p:nvSpPr>
        <p:spPr>
          <a:xfrm>
            <a:off x="8564880" y="4716207"/>
            <a:ext cx="15076257" cy="7622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685800" marR="0" lvl="0" indent="-685800" algn="l" defTabSz="1896340" rtl="0" eaLnBrk="1" fontAlgn="auto" latinLnBrk="0" hangingPunc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Scrub contaminated instruments to eliminate any dried-on material, then wash them with soap and water</a:t>
            </a:r>
          </a:p>
          <a:p>
            <a:pPr marL="685800" marR="0" lvl="0" indent="-685800" algn="l" defTabSz="1896340" rtl="0" eaLnBrk="1" fontAlgn="auto" latinLnBrk="0" hangingPunc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Soak instruments in a 10% bleach and water solution for 10 minutes, then dry them off</a:t>
            </a:r>
          </a:p>
          <a:p>
            <a:pPr marL="685800" marR="0" lvl="0" indent="-685800" algn="l" defTabSz="1896340" rtl="0" eaLnBrk="1" fontAlgn="auto" latinLnBrk="0" hangingPunc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Replace instruments and any medication on the unit</a:t>
            </a:r>
          </a:p>
        </p:txBody>
      </p:sp>
      <p:sp>
        <p:nvSpPr>
          <p:cNvPr id="113" name="Rectangle">
            <a:extLst>
              <a:ext uri="{FF2B5EF4-FFF2-40B4-BE49-F238E27FC236}">
                <a16:creationId xmlns:a16="http://schemas.microsoft.com/office/drawing/2014/main" id="{E1F8D44A-B8AC-BFD8-9C1B-4109A246F90B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8B8E5577-C409-0441-4DBD-35C670E2D59A}"/>
              </a:ext>
            </a:extLst>
          </p:cNvPr>
          <p:cNvSpPr txBox="1"/>
          <p:nvPr/>
        </p:nvSpPr>
        <p:spPr>
          <a:xfrm>
            <a:off x="21437178" y="12813338"/>
            <a:ext cx="1626446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2438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/>
            </a:pPr>
            <a:r>
              <a:rPr kumimoji="0" sz="30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PPT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20</a:t>
            </a:r>
            <a:r>
              <a:rPr kumimoji="0" sz="30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C7D213D1-0490-A4F3-6EEA-FD450A0A8C8A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5BDA1EC3-7368-30DC-BC21-E820EE5CA0A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ctr" defTabSz="1662545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3000" b="1" i="0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pPr marL="0" marR="0" lvl="0" indent="0" algn="ctr" defTabSz="1662545" rtl="0" eaLnBrk="1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3000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815548-3827-DFB1-D0A8-5F1E3EEE1C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D3C2AD8C-7C47-33BA-0A59-568BD808D8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4B003027-C179-8888-8B13-20D87D77E91A}"/>
              </a:ext>
            </a:extLst>
          </p:cNvPr>
          <p:cNvSpPr txBox="1"/>
          <p:nvPr/>
        </p:nvSpPr>
        <p:spPr>
          <a:xfrm>
            <a:off x="742863" y="2812493"/>
            <a:ext cx="7113118" cy="989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5400" b="1" i="0" u="none" strike="noStrike" kern="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Decontamination</a:t>
            </a:r>
            <a:endParaRPr kumimoji="0" lang="en-IN" sz="4800" b="1" i="0" u="none" strike="noStrike" kern="0" cap="all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104836-17C2-F271-93CE-64C053DB1B01}"/>
              </a:ext>
            </a:extLst>
          </p:cNvPr>
          <p:cNvSpPr txBox="1"/>
          <p:nvPr/>
        </p:nvSpPr>
        <p:spPr>
          <a:xfrm>
            <a:off x="742863" y="4250403"/>
            <a:ext cx="7079154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Sans-Semibold"/>
                <a:cs typeface="Arial"/>
                <a:sym typeface="Arial"/>
              </a:rPr>
              <a:t>Instruments</a:t>
            </a:r>
            <a:endParaRPr kumimoji="0" lang="en-IN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109585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0DBA5-F709-AA9C-13A3-0482BDDDF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7688F5CD-A26F-13EB-2096-709BCF2CA2D6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DAAB9BF7-9F2B-7603-EDE3-5347B06235D2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E2C5FD27-A1C2-6E08-C4B7-23EEF29F615C}"/>
              </a:ext>
            </a:extLst>
          </p:cNvPr>
          <p:cNvSpPr txBox="1"/>
          <p:nvPr/>
        </p:nvSpPr>
        <p:spPr>
          <a:xfrm>
            <a:off x="8564880" y="4716207"/>
            <a:ext cx="15076257" cy="3949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685800" marR="0" lvl="0" indent="-685800" algn="l" defTabSz="1896340" rtl="0" eaLnBrk="1" fontAlgn="auto" latinLnBrk="0" hangingPunc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Hands</a:t>
            </a:r>
          </a:p>
          <a:p>
            <a:pPr marL="685800" marR="0" lvl="0" indent="-685800" algn="l" defTabSz="1896340" rtl="0" eaLnBrk="1" fontAlgn="auto" latinLnBrk="0" hangingPunc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Clothes</a:t>
            </a:r>
          </a:p>
          <a:p>
            <a:pPr marL="685800" marR="0" lvl="0" indent="-685800" algn="l" defTabSz="1896340" rtl="0" eaLnBrk="1" fontAlgn="auto" latinLnBrk="0" hangingPunct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Semibold"/>
                <a:ea typeface="Open Sans Semibold"/>
                <a:cs typeface="Open Sans Semibold"/>
                <a:sym typeface="Open Sans Semibold"/>
              </a:rPr>
              <a:t>Shoes</a:t>
            </a:r>
          </a:p>
        </p:txBody>
      </p:sp>
      <p:sp>
        <p:nvSpPr>
          <p:cNvPr id="113" name="Rectangle">
            <a:extLst>
              <a:ext uri="{FF2B5EF4-FFF2-40B4-BE49-F238E27FC236}">
                <a16:creationId xmlns:a16="http://schemas.microsoft.com/office/drawing/2014/main" id="{1407895B-741B-A5C4-FD7F-36CB91B6FD09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A56BBC0C-EFC6-D656-D409-731789D8B596}"/>
              </a:ext>
            </a:extLst>
          </p:cNvPr>
          <p:cNvSpPr txBox="1"/>
          <p:nvPr/>
        </p:nvSpPr>
        <p:spPr>
          <a:xfrm>
            <a:off x="21437178" y="12813338"/>
            <a:ext cx="1626446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ctr" defTabSz="2438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/>
            </a:pPr>
            <a:r>
              <a:rPr kumimoji="0" sz="30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PPT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20</a:t>
            </a:r>
            <a:r>
              <a:rPr kumimoji="0" sz="30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874831E5-FE1A-8889-8595-D1CAB62F54BD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0ECC3977-2C98-E9D6-5460-830656580F6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ctr" defTabSz="1662545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3000" b="1" i="0" u="none" strike="noStrike" kern="0" cap="none" spc="0" normalizeH="0" baseline="0" noProof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pPr marL="0" marR="0" lvl="0" indent="0" algn="ctr" defTabSz="1662545" rtl="0" eaLnBrk="1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3000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080CB-6D6A-3420-AD4C-8BF8F823C7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65D25013-F9D5-84A7-5A87-75F4E500F7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BF826312-049A-FEEE-ED32-870D173B32BF}"/>
              </a:ext>
            </a:extLst>
          </p:cNvPr>
          <p:cNvSpPr txBox="1"/>
          <p:nvPr/>
        </p:nvSpPr>
        <p:spPr>
          <a:xfrm>
            <a:off x="742863" y="2812493"/>
            <a:ext cx="7113118" cy="989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5400" b="1" i="0" u="none" strike="noStrike" kern="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Decontamination</a:t>
            </a:r>
            <a:endParaRPr kumimoji="0" lang="en-IN" sz="4800" b="1" i="0" u="none" strike="noStrike" kern="0" cap="all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EE6D7F-9B14-2CE9-4697-4E51FD70BB6D}"/>
              </a:ext>
            </a:extLst>
          </p:cNvPr>
          <p:cNvSpPr txBox="1"/>
          <p:nvPr/>
        </p:nvSpPr>
        <p:spPr>
          <a:xfrm>
            <a:off x="742863" y="4250403"/>
            <a:ext cx="7079154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Sans-Semibold"/>
                <a:cs typeface="Arial"/>
                <a:sym typeface="Arial"/>
              </a:rPr>
              <a:t>Personal</a:t>
            </a:r>
            <a:endParaRPr kumimoji="0" lang="en-IN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472406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413</Words>
  <Application>Microsoft Office PowerPoint</Application>
  <PresentationFormat>Custom</PresentationFormat>
  <Paragraphs>97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 Black</vt:lpstr>
      <vt:lpstr>Calibri</vt:lpstr>
      <vt:lpstr>Open Sans</vt:lpstr>
      <vt:lpstr>Open Sans Semibold</vt:lpstr>
      <vt:lpstr>OpenSans-Semibold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Kamal Mehra</dc:creator>
  <cp:lastModifiedBy>Aatish Panwar</cp:lastModifiedBy>
  <cp:revision>62</cp:revision>
  <dcterms:modified xsi:type="dcterms:W3CDTF">2026-01-17T16:08:15Z</dcterms:modified>
</cp:coreProperties>
</file>