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3"/>
  </p:notesMasterIdLst>
  <p:handoutMasterIdLst>
    <p:handoutMasterId r:id="rId24"/>
  </p:handoutMasterIdLst>
  <p:sldIdLst>
    <p:sldId id="259" r:id="rId3"/>
    <p:sldId id="260" r:id="rId4"/>
    <p:sldId id="264" r:id="rId5"/>
    <p:sldId id="261" r:id="rId6"/>
    <p:sldId id="262" r:id="rId7"/>
    <p:sldId id="277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8" r:id="rId20"/>
    <p:sldId id="279" r:id="rId21"/>
    <p:sldId id="281" r:id="rId22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798" y="7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0380BD26-463A-61C8-697E-D29462B4867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2C9004DE-C87F-A557-1646-F74A86D9F2EB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14D4EB75-FBB5-2945-0551-7FD606EC6E9F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1" name="Rectangle 5">
            <a:extLst>
              <a:ext uri="{FF2B5EF4-FFF2-40B4-BE49-F238E27FC236}">
                <a16:creationId xmlns:a16="http://schemas.microsoft.com/office/drawing/2014/main" id="{A919A1B8-C07C-425C-8FFE-02E17B8873C9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225225BD-8892-4128-B701-F8BD569478A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4D3C2F75-0B20-705C-BC1E-FF1A32A9249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5C58C859-7F3C-D3B6-73C1-421B7247F74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31CF5AFC-7F8C-685E-741F-A854C9008B47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19A0E1EF-83B0-ACF5-0370-FDDBD0868533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F9F8646D-FE44-D92E-557E-731F46DB73B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B7E69DD2-423B-C726-BEB5-1D55A573FF5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EEE084F-6F88-453F-97B9-811B1B4C378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>
            <a:extLst>
              <a:ext uri="{FF2B5EF4-FFF2-40B4-BE49-F238E27FC236}">
                <a16:creationId xmlns:a16="http://schemas.microsoft.com/office/drawing/2014/main" id="{9B4961EE-D652-BA81-05F5-04D89DD6F67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4B58DB8-F38D-420D-9B35-719454562B5A}" type="slidenum">
              <a:rPr lang="en-US" altLang="en-US"/>
              <a:pPr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18435" name="Slide Image Placeholder 1">
            <a:extLst>
              <a:ext uri="{FF2B5EF4-FFF2-40B4-BE49-F238E27FC236}">
                <a16:creationId xmlns:a16="http://schemas.microsoft.com/office/drawing/2014/main" id="{E67F521D-4ACD-DE40-C966-664FB3DF117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Notes Placeholder 2">
            <a:extLst>
              <a:ext uri="{FF2B5EF4-FFF2-40B4-BE49-F238E27FC236}">
                <a16:creationId xmlns:a16="http://schemas.microsoft.com/office/drawing/2014/main" id="{98DF090C-E276-DA71-9782-CD60DD25C5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5988" y="4344988"/>
            <a:ext cx="5026025" cy="41132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987" tIns="43994" rIns="87987" bIns="43994"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437" name="Slide Number Placeholder 3">
            <a:extLst>
              <a:ext uri="{FF2B5EF4-FFF2-40B4-BE49-F238E27FC236}">
                <a16:creationId xmlns:a16="http://schemas.microsoft.com/office/drawing/2014/main" id="{DACDB665-A2A5-BF56-0660-4AFCBC902432}"/>
              </a:ext>
            </a:extLst>
          </p:cNvPr>
          <p:cNvSpPr txBox="1">
            <a:spLocks noGrp="1"/>
          </p:cNvSpPr>
          <p:nvPr/>
        </p:nvSpPr>
        <p:spPr bwMode="auto">
          <a:xfrm>
            <a:off x="3886200" y="8685213"/>
            <a:ext cx="2971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987" tIns="43994" rIns="87987" bIns="43994" anchor="b"/>
          <a:lstStyle>
            <a:lvl1pPr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29C386EE-C455-4417-BD4E-3AB2D1608186}" type="slidenum">
              <a:rPr lang="en-US" altLang="en-US">
                <a:latin typeface="Times New Roman" panose="02020603050405020304" pitchFamily="18" charset="0"/>
              </a:rPr>
              <a:pPr algn="r" eaLnBrk="1" hangingPunct="1">
                <a:spcBef>
                  <a:spcPct val="0"/>
                </a:spcBef>
              </a:pPr>
              <a:t>1</a:t>
            </a:fld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>
            <a:extLst>
              <a:ext uri="{FF2B5EF4-FFF2-40B4-BE49-F238E27FC236}">
                <a16:creationId xmlns:a16="http://schemas.microsoft.com/office/drawing/2014/main" id="{A6577025-9085-D3C8-A936-E2A745C3103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AFCF5D3-1E71-410C-9966-01854C000928}" type="slidenum">
              <a:rPr lang="en-US" altLang="en-US"/>
              <a:pPr>
                <a:spcBef>
                  <a:spcPct val="0"/>
                </a:spcBef>
              </a:pPr>
              <a:t>2</a:t>
            </a:fld>
            <a:endParaRPr lang="en-US" altLang="en-US"/>
          </a:p>
        </p:txBody>
      </p:sp>
      <p:sp>
        <p:nvSpPr>
          <p:cNvPr id="20483" name="Rectangle 7">
            <a:extLst>
              <a:ext uri="{FF2B5EF4-FFF2-40B4-BE49-F238E27FC236}">
                <a16:creationId xmlns:a16="http://schemas.microsoft.com/office/drawing/2014/main" id="{64C7AEB8-83A7-F192-DF18-106C4141AB37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5213"/>
            <a:ext cx="2971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987" tIns="43994" rIns="87987" bIns="43994" anchor="b"/>
          <a:lstStyle>
            <a:lvl1pPr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05721DF7-7F83-44A9-B80A-9019F9528329}" type="slidenum">
              <a:rPr lang="en-US" altLang="en-US">
                <a:latin typeface="Times New Roman" panose="02020603050405020304" pitchFamily="18" charset="0"/>
              </a:rPr>
              <a:pPr algn="r" eaLnBrk="1" hangingPunct="1">
                <a:spcBef>
                  <a:spcPct val="0"/>
                </a:spcBef>
              </a:pPr>
              <a:t>2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0484" name="Rectangle 2">
            <a:extLst>
              <a:ext uri="{FF2B5EF4-FFF2-40B4-BE49-F238E27FC236}">
                <a16:creationId xmlns:a16="http://schemas.microsoft.com/office/drawing/2014/main" id="{61660BE4-F08D-D8AA-5BE1-954027DB402E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5" name="Rectangle 3">
            <a:extLst>
              <a:ext uri="{FF2B5EF4-FFF2-40B4-BE49-F238E27FC236}">
                <a16:creationId xmlns:a16="http://schemas.microsoft.com/office/drawing/2014/main" id="{8475C744-583B-F072-DA9C-C959076F52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5988" y="4344988"/>
            <a:ext cx="5026025" cy="41132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987" tIns="43994" rIns="87987" bIns="43994"/>
          <a:lstStyle/>
          <a:p>
            <a:pPr eaLnBrk="1" hangingPunct="1"/>
            <a:endParaRPr lang="en-SG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>
            <a:extLst>
              <a:ext uri="{FF2B5EF4-FFF2-40B4-BE49-F238E27FC236}">
                <a16:creationId xmlns:a16="http://schemas.microsoft.com/office/drawing/2014/main" id="{56FB7E06-12FF-AF00-AA7E-E459ED065CF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95EC0CB-4162-4B84-80FB-2F70D4CC08FE}" type="slidenum">
              <a:rPr lang="en-US" altLang="en-US"/>
              <a:pPr>
                <a:spcBef>
                  <a:spcPct val="0"/>
                </a:spcBef>
              </a:pPr>
              <a:t>3</a:t>
            </a:fld>
            <a:endParaRPr lang="en-US" altLang="en-US"/>
          </a:p>
        </p:txBody>
      </p:sp>
      <p:sp>
        <p:nvSpPr>
          <p:cNvPr id="22531" name="Rectangle 7">
            <a:extLst>
              <a:ext uri="{FF2B5EF4-FFF2-40B4-BE49-F238E27FC236}">
                <a16:creationId xmlns:a16="http://schemas.microsoft.com/office/drawing/2014/main" id="{B1E8E265-B04F-8A53-E259-76C4098C6501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5213"/>
            <a:ext cx="2971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987" tIns="43994" rIns="87987" bIns="43994" anchor="b"/>
          <a:lstStyle>
            <a:lvl1pPr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48D72496-C891-421C-839A-8DE291C163B3}" type="slidenum">
              <a:rPr lang="en-US" altLang="en-US">
                <a:latin typeface="Times New Roman" panose="02020603050405020304" pitchFamily="18" charset="0"/>
              </a:rPr>
              <a:pPr algn="r" eaLnBrk="1" hangingPunct="1">
                <a:spcBef>
                  <a:spcPct val="0"/>
                </a:spcBef>
              </a:pPr>
              <a:t>3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2532" name="Rectangle 2">
            <a:extLst>
              <a:ext uri="{FF2B5EF4-FFF2-40B4-BE49-F238E27FC236}">
                <a16:creationId xmlns:a16="http://schemas.microsoft.com/office/drawing/2014/main" id="{FCD90855-DB98-A8EE-1B70-412945EAD645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3" name="Rectangle 3">
            <a:extLst>
              <a:ext uri="{FF2B5EF4-FFF2-40B4-BE49-F238E27FC236}">
                <a16:creationId xmlns:a16="http://schemas.microsoft.com/office/drawing/2014/main" id="{4A56F0C2-B7F9-E631-977A-960B5FDF1E8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5988" y="4344988"/>
            <a:ext cx="5026025" cy="41132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987" tIns="43994" rIns="87987" bIns="43994"/>
          <a:lstStyle/>
          <a:p>
            <a:pPr eaLnBrk="1" hangingPunct="1"/>
            <a:endParaRPr lang="en-SG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>
            <a:extLst>
              <a:ext uri="{FF2B5EF4-FFF2-40B4-BE49-F238E27FC236}">
                <a16:creationId xmlns:a16="http://schemas.microsoft.com/office/drawing/2014/main" id="{3B65F577-7179-51D8-2291-1E97DCFB22A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BC14010-BC1B-4499-96B9-5884D32C186D}" type="slidenum">
              <a:rPr lang="en-US" altLang="en-US"/>
              <a:pPr>
                <a:spcBef>
                  <a:spcPct val="0"/>
                </a:spcBef>
              </a:pPr>
              <a:t>4</a:t>
            </a:fld>
            <a:endParaRPr lang="en-US" altLang="en-US"/>
          </a:p>
        </p:txBody>
      </p:sp>
      <p:sp>
        <p:nvSpPr>
          <p:cNvPr id="24579" name="Rectangle 7">
            <a:extLst>
              <a:ext uri="{FF2B5EF4-FFF2-40B4-BE49-F238E27FC236}">
                <a16:creationId xmlns:a16="http://schemas.microsoft.com/office/drawing/2014/main" id="{003B0E4B-5E77-700F-2452-645F6E00E58F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5213"/>
            <a:ext cx="2971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987" tIns="43994" rIns="87987" bIns="43994" anchor="b"/>
          <a:lstStyle>
            <a:lvl1pPr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AD82586A-B54A-40F8-98A6-B532FE1097BE}" type="slidenum">
              <a:rPr lang="en-US" altLang="en-US">
                <a:latin typeface="Times New Roman" panose="02020603050405020304" pitchFamily="18" charset="0"/>
              </a:rPr>
              <a:pPr algn="r" eaLnBrk="1" hangingPunct="1">
                <a:spcBef>
                  <a:spcPct val="0"/>
                </a:spcBef>
              </a:pPr>
              <a:t>4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4580" name="Rectangle 2">
            <a:extLst>
              <a:ext uri="{FF2B5EF4-FFF2-40B4-BE49-F238E27FC236}">
                <a16:creationId xmlns:a16="http://schemas.microsoft.com/office/drawing/2014/main" id="{D4E36209-E5FB-810B-3F13-B9E6E5BF6E90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1" name="Rectangle 3">
            <a:extLst>
              <a:ext uri="{FF2B5EF4-FFF2-40B4-BE49-F238E27FC236}">
                <a16:creationId xmlns:a16="http://schemas.microsoft.com/office/drawing/2014/main" id="{505E70A0-C859-2C27-F608-AC53B203B97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5988" y="4344988"/>
            <a:ext cx="5026025" cy="41132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987" tIns="43994" rIns="87987" bIns="43994"/>
          <a:lstStyle/>
          <a:p>
            <a:pPr eaLnBrk="1" hangingPunct="1"/>
            <a:endParaRPr lang="en-SG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>
            <a:extLst>
              <a:ext uri="{FF2B5EF4-FFF2-40B4-BE49-F238E27FC236}">
                <a16:creationId xmlns:a16="http://schemas.microsoft.com/office/drawing/2014/main" id="{BD4C3E08-7599-4492-5A81-8969B022C0D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3BFAAD8-6976-4501-B1A6-88C497114541}" type="slidenum">
              <a:rPr lang="en-US" altLang="en-US"/>
              <a:pPr>
                <a:spcBef>
                  <a:spcPct val="0"/>
                </a:spcBef>
              </a:pPr>
              <a:t>18</a:t>
            </a:fld>
            <a:endParaRPr lang="en-US" altLang="en-US"/>
          </a:p>
        </p:txBody>
      </p:sp>
      <p:sp>
        <p:nvSpPr>
          <p:cNvPr id="39939" name="Rectangle 7">
            <a:extLst>
              <a:ext uri="{FF2B5EF4-FFF2-40B4-BE49-F238E27FC236}">
                <a16:creationId xmlns:a16="http://schemas.microsoft.com/office/drawing/2014/main" id="{DF7877AF-C189-4BCE-445B-4433B299433C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5213"/>
            <a:ext cx="2971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987" tIns="43994" rIns="87987" bIns="43994" anchor="b"/>
          <a:lstStyle>
            <a:lvl1pPr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9EE015C7-8A03-41A9-BC6F-BE9F137E23F3}" type="slidenum">
              <a:rPr lang="en-US" altLang="en-US">
                <a:latin typeface="Times New Roman" panose="02020603050405020304" pitchFamily="18" charset="0"/>
              </a:rPr>
              <a:pPr algn="r" eaLnBrk="1" hangingPunct="1">
                <a:spcBef>
                  <a:spcPct val="0"/>
                </a:spcBef>
              </a:pPr>
              <a:t>18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39940" name="Rectangle 2">
            <a:extLst>
              <a:ext uri="{FF2B5EF4-FFF2-40B4-BE49-F238E27FC236}">
                <a16:creationId xmlns:a16="http://schemas.microsoft.com/office/drawing/2014/main" id="{A15CD369-2601-87C0-45C2-F80B5EC28868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1" name="Rectangle 3">
            <a:extLst>
              <a:ext uri="{FF2B5EF4-FFF2-40B4-BE49-F238E27FC236}">
                <a16:creationId xmlns:a16="http://schemas.microsoft.com/office/drawing/2014/main" id="{CBAD249E-E243-0CB4-0543-E4FEC78AD69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5988" y="4344988"/>
            <a:ext cx="5026025" cy="41132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987" tIns="43994" rIns="87987" bIns="43994"/>
          <a:lstStyle/>
          <a:p>
            <a:pPr eaLnBrk="1" hangingPunct="1"/>
            <a:endParaRPr lang="en-SG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>
            <a:extLst>
              <a:ext uri="{FF2B5EF4-FFF2-40B4-BE49-F238E27FC236}">
                <a16:creationId xmlns:a16="http://schemas.microsoft.com/office/drawing/2014/main" id="{4DC5E270-D883-CDDF-23F7-F0381FA2EC4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11CA448-EE7D-4707-8222-D8B98BE41651}" type="slidenum">
              <a:rPr lang="en-US" altLang="en-US"/>
              <a:pPr>
                <a:spcBef>
                  <a:spcPct val="0"/>
                </a:spcBef>
              </a:pPr>
              <a:t>19</a:t>
            </a:fld>
            <a:endParaRPr lang="en-US" altLang="en-US"/>
          </a:p>
        </p:txBody>
      </p:sp>
      <p:sp>
        <p:nvSpPr>
          <p:cNvPr id="41987" name="Rectangle 7">
            <a:extLst>
              <a:ext uri="{FF2B5EF4-FFF2-40B4-BE49-F238E27FC236}">
                <a16:creationId xmlns:a16="http://schemas.microsoft.com/office/drawing/2014/main" id="{A7EE56BD-E732-01C6-232E-5794506CFD07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5213"/>
            <a:ext cx="2971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987" tIns="43994" rIns="87987" bIns="43994" anchor="b"/>
          <a:lstStyle>
            <a:lvl1pPr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062E6090-DFF4-4977-AF58-D21593C0E32A}" type="slidenum">
              <a:rPr lang="en-US" altLang="en-US">
                <a:latin typeface="Times New Roman" panose="02020603050405020304" pitchFamily="18" charset="0"/>
              </a:rPr>
              <a:pPr algn="r" eaLnBrk="1" hangingPunct="1">
                <a:spcBef>
                  <a:spcPct val="0"/>
                </a:spcBef>
              </a:pPr>
              <a:t>19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41988" name="Rectangle 2">
            <a:extLst>
              <a:ext uri="{FF2B5EF4-FFF2-40B4-BE49-F238E27FC236}">
                <a16:creationId xmlns:a16="http://schemas.microsoft.com/office/drawing/2014/main" id="{D5E27AEE-3616-687F-236A-1C49FC052915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9" name="Rectangle 3">
            <a:extLst>
              <a:ext uri="{FF2B5EF4-FFF2-40B4-BE49-F238E27FC236}">
                <a16:creationId xmlns:a16="http://schemas.microsoft.com/office/drawing/2014/main" id="{3911ED1E-CD18-E0AD-DF68-C4A9B78D637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5988" y="4344988"/>
            <a:ext cx="5026025" cy="41132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987" tIns="43994" rIns="87987" bIns="43994"/>
          <a:lstStyle/>
          <a:p>
            <a:pPr eaLnBrk="1" hangingPunct="1"/>
            <a:endParaRPr lang="en-SG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53097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78001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444189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ADB689-98AD-80C1-C355-AFE564D5A1C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96A986-5EA3-B1DE-BF9A-C3EBFC5683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</a:defRPr>
            </a:lvl1pPr>
          </a:lstStyle>
          <a:p>
            <a:pPr>
              <a:defRPr/>
            </a:pPr>
            <a:r>
              <a:rPr lang="en-US"/>
              <a:t>ERT, Kalpakkam DAE Centre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754A2B-5D61-740E-FBDA-592BC392B2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anose="020B0604020202020204" pitchFamily="34" charset="0"/>
              </a:defRPr>
            </a:lvl1pPr>
          </a:lstStyle>
          <a:p>
            <a:fld id="{ACBF1A1E-F4AB-4C39-88D1-D5444560B3F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7505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A3EB83-0BC4-7FDF-F96A-007FA99BCB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AEADE5-5077-DD19-8C90-3D247D6116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</a:defRPr>
            </a:lvl1pPr>
          </a:lstStyle>
          <a:p>
            <a:pPr>
              <a:defRPr/>
            </a:pPr>
            <a:r>
              <a:rPr lang="en-US"/>
              <a:t>ERT, Kalpakkam DAE Centre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FE9A65-4FF8-1E8F-5E35-2428EFDA4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anose="020B0604020202020204" pitchFamily="34" charset="0"/>
              </a:defRPr>
            </a:lvl1pPr>
          </a:lstStyle>
          <a:p>
            <a:fld id="{546F002C-C168-4C96-BC70-5A5DAD9B72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685229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3BD16F-340E-6AF5-911A-330E8B87331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5A2A19-9E8D-A86E-C99B-942200EB60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</a:defRPr>
            </a:lvl1pPr>
          </a:lstStyle>
          <a:p>
            <a:pPr>
              <a:defRPr/>
            </a:pPr>
            <a:r>
              <a:rPr lang="en-US"/>
              <a:t>ERT, Kalpakkam DAE Centre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FF5EA-A199-21F8-8F80-816A3C1996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anose="020B0604020202020204" pitchFamily="34" charset="0"/>
              </a:defRPr>
            </a:lvl1pPr>
          </a:lstStyle>
          <a:p>
            <a:fld id="{BA9DC30A-8ABE-4375-8B80-3936098204E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6487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D8263F-32B0-B065-618E-B8ED9FC4597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B3ABFB-2ECF-A44D-1465-A6B0A2D61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</a:defRPr>
            </a:lvl1pPr>
          </a:lstStyle>
          <a:p>
            <a:pPr>
              <a:defRPr/>
            </a:pPr>
            <a:r>
              <a:rPr lang="en-US"/>
              <a:t>ERT, Kalpakkam DAE Centre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716DD1-3912-48AC-3E64-A384D1319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anose="020B0604020202020204" pitchFamily="34" charset="0"/>
              </a:defRPr>
            </a:lvl1pPr>
          </a:lstStyle>
          <a:p>
            <a:fld id="{4DDF4758-C51F-4508-9225-A03F5ABC36F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78050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5F20B49-7433-4847-C87E-5D55E69D9FF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9C2429A-B973-C3DA-8BE1-EA21AD052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</a:defRPr>
            </a:lvl1pPr>
          </a:lstStyle>
          <a:p>
            <a:pPr>
              <a:defRPr/>
            </a:pPr>
            <a:r>
              <a:rPr lang="en-US"/>
              <a:t>ERT, Kalpakkam DAE Centre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6071BC7-F0E2-4C47-F57F-6E40D4CCC3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anose="020B0604020202020204" pitchFamily="34" charset="0"/>
              </a:defRPr>
            </a:lvl1pPr>
          </a:lstStyle>
          <a:p>
            <a:fld id="{CE1C8C37-F54A-426F-9B6A-A1F969CDB1B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00246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2EF6250-1621-2232-C1A4-FB724581A2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0BE87E-3278-412E-3C44-93F61F5527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</a:defRPr>
            </a:lvl1pPr>
          </a:lstStyle>
          <a:p>
            <a:pPr>
              <a:defRPr/>
            </a:pPr>
            <a:r>
              <a:rPr lang="en-US"/>
              <a:t>ERT, Kalpakkam DAE Centre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4A363C-1E87-A659-34C7-BFA22D790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anose="020B0604020202020204" pitchFamily="34" charset="0"/>
              </a:defRPr>
            </a:lvl1pPr>
          </a:lstStyle>
          <a:p>
            <a:fld id="{AACC22B4-92F7-4FF1-A1D0-E9A635D868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227149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6B5FD3-BFAF-AF44-092E-D442A5CAD98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D2F4EB-315E-3A65-4A87-CC98E66981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</a:defRPr>
            </a:lvl1pPr>
          </a:lstStyle>
          <a:p>
            <a:pPr>
              <a:defRPr/>
            </a:pPr>
            <a:r>
              <a:rPr lang="en-US"/>
              <a:t>ERT, Kalpakkam DAE Centre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EC657D-4BF0-D411-8E67-34BAB79BB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anose="020B0604020202020204" pitchFamily="34" charset="0"/>
              </a:defRPr>
            </a:lvl1pPr>
          </a:lstStyle>
          <a:p>
            <a:fld id="{0A3BFAE1-3B13-4442-8FB6-51E0EA3EEE7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612208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EBB9D3-38E4-2BF9-5C70-213E378F6A5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E1E6FF-7E2D-D1EF-CE0C-FD2B76E312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</a:defRPr>
            </a:lvl1pPr>
          </a:lstStyle>
          <a:p>
            <a:pPr>
              <a:defRPr/>
            </a:pPr>
            <a:r>
              <a:rPr lang="en-US"/>
              <a:t>ERT, Kalpakkam DAE Centre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8935AB-3FA7-F8FC-24A0-ADF2E9188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anose="020B0604020202020204" pitchFamily="34" charset="0"/>
              </a:defRPr>
            </a:lvl1pPr>
          </a:lstStyle>
          <a:p>
            <a:fld id="{88465D38-FD79-48B0-BD70-00665CAF253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70729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46451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6C99C0-54CD-0CB9-03CF-6C4BF7E8286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2AF6E4-8BFA-8390-3AD5-4C728B709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</a:defRPr>
            </a:lvl1pPr>
          </a:lstStyle>
          <a:p>
            <a:pPr>
              <a:defRPr/>
            </a:pPr>
            <a:r>
              <a:rPr lang="en-US"/>
              <a:t>ERT, Kalpakkam DAE Centre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613940-9F8C-BB03-4736-970C1ECD61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anose="020B0604020202020204" pitchFamily="34" charset="0"/>
              </a:defRPr>
            </a:lvl1pPr>
          </a:lstStyle>
          <a:p>
            <a:fld id="{128D6772-8C14-4AF1-B9F8-8BF9EEF28B3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24887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AC975C-2541-9B89-23E1-78DA4F817E7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876AA2-0994-F70F-5F20-670C108CD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</a:defRPr>
            </a:lvl1pPr>
          </a:lstStyle>
          <a:p>
            <a:pPr>
              <a:defRPr/>
            </a:pPr>
            <a:r>
              <a:rPr lang="en-US"/>
              <a:t>ERT, Kalpakkam DAE Centre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989A4C-1BD7-A40B-EC31-7E03EE435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anose="020B0604020202020204" pitchFamily="34" charset="0"/>
              </a:defRPr>
            </a:lvl1pPr>
          </a:lstStyle>
          <a:p>
            <a:fld id="{DAE9A865-98AC-4309-9142-D5CB91A3F20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4039160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860EA3-33EC-CB06-11CD-A181951404B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FAFC19-E99B-6B5F-5907-2F6261BCE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</a:defRPr>
            </a:lvl1pPr>
          </a:lstStyle>
          <a:p>
            <a:pPr>
              <a:defRPr/>
            </a:pPr>
            <a:r>
              <a:rPr lang="en-US"/>
              <a:t>ERT, Kalpakkam DAE Centre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7F629F-FB92-ED91-B740-13E08E198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anose="020B0604020202020204" pitchFamily="34" charset="0"/>
              </a:defRPr>
            </a:lvl1pPr>
          </a:lstStyle>
          <a:p>
            <a:fld id="{659BA003-DE39-4FA2-B713-57C72697AD9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966862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6197600" y="1981200"/>
            <a:ext cx="5080000" cy="4114800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7CB023-4794-F292-D768-8DED7310E94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6DDED5-CAD7-64E1-26A0-FE8B27A5A36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</a:defRPr>
            </a:lvl1pPr>
          </a:lstStyle>
          <a:p>
            <a:pPr>
              <a:defRPr/>
            </a:pPr>
            <a:r>
              <a:rPr lang="en-US"/>
              <a:t>ERT, Kalpakkam DAE Centre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1EAE4A-D11C-3DC5-AB0C-F8CF26867E4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anose="020B0604020202020204" pitchFamily="34" charset="0"/>
              </a:defRPr>
            </a:lvl1pPr>
          </a:lstStyle>
          <a:p>
            <a:fld id="{29E16E24-4A0D-4771-B5BE-6E12C4EE650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0838651"/>
      </p:ext>
    </p:extLst>
  </p:cSld>
  <p:clrMapOvr>
    <a:masterClrMapping/>
  </p:clrMapOvr>
  <p:transition spd="slow">
    <p:pull dir="l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12766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2015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49783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129777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64037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25765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75794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templete.jpg">
            <a:extLst>
              <a:ext uri="{FF2B5EF4-FFF2-40B4-BE49-F238E27FC236}">
                <a16:creationId xmlns:a16="http://schemas.microsoft.com/office/drawing/2014/main" id="{9E1A9E56-CE7D-E4A6-EC40-0029D7E58B9F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63" y="0"/>
            <a:ext cx="121570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Footer Placeholder 4">
            <a:extLst>
              <a:ext uri="{FF2B5EF4-FFF2-40B4-BE49-F238E27FC236}">
                <a16:creationId xmlns:a16="http://schemas.microsoft.com/office/drawing/2014/main" id="{37FA2C60-D092-AF33-20E6-24CCCEE58A32}"/>
              </a:ext>
            </a:extLst>
          </p:cNvPr>
          <p:cNvSpPr>
            <a:spLocks/>
          </p:cNvSpPr>
          <p:nvPr userDrawn="1"/>
        </p:nvSpPr>
        <p:spPr bwMode="auto">
          <a:xfrm>
            <a:off x="10363200" y="6548438"/>
            <a:ext cx="1422400" cy="295275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defRPr/>
            </a:pPr>
            <a:r>
              <a:rPr lang="en-US" altLang="en-US" sz="1200" b="1">
                <a:solidFill>
                  <a:schemeClr val="bg1"/>
                </a:solidFill>
              </a:rPr>
              <a:t>PPT 2- </a:t>
            </a:r>
          </a:p>
        </p:txBody>
      </p:sp>
      <p:sp>
        <p:nvSpPr>
          <p:cNvPr id="1028" name="Slide Number Placeholder 5">
            <a:extLst>
              <a:ext uri="{FF2B5EF4-FFF2-40B4-BE49-F238E27FC236}">
                <a16:creationId xmlns:a16="http://schemas.microsoft.com/office/drawing/2014/main" id="{08C4B40D-A5DC-30E1-AB17-FC1BFF24E62E}"/>
              </a:ext>
            </a:extLst>
          </p:cNvPr>
          <p:cNvSpPr>
            <a:spLocks/>
          </p:cNvSpPr>
          <p:nvPr userDrawn="1"/>
        </p:nvSpPr>
        <p:spPr bwMode="auto">
          <a:xfrm>
            <a:off x="10833100" y="6553200"/>
            <a:ext cx="1219200" cy="3048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141AD155-F1E0-439B-8909-7DCC05B6769A}" type="slidenum">
              <a:rPr lang="en-US" altLang="en-US" sz="1200" b="1">
                <a:solidFill>
                  <a:schemeClr val="bg1"/>
                </a:solidFill>
              </a:rPr>
              <a:pPr algn="r" eaLnBrk="1" hangingPunct="1"/>
              <a:t>‹#›</a:t>
            </a:fld>
            <a:endParaRPr lang="en-US" altLang="en-US" sz="1200" b="1">
              <a:solidFill>
                <a:schemeClr val="bg1"/>
              </a:solidFill>
            </a:endParaRPr>
          </a:p>
        </p:txBody>
      </p:sp>
      <p:sp>
        <p:nvSpPr>
          <p:cNvPr id="1029" name="Text Box 10">
            <a:extLst>
              <a:ext uri="{FF2B5EF4-FFF2-40B4-BE49-F238E27FC236}">
                <a16:creationId xmlns:a16="http://schemas.microsoft.com/office/drawing/2014/main" id="{9CEA2480-7D74-A0B1-37A8-B2E859EE4A08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03200" y="6553200"/>
            <a:ext cx="3657600" cy="3048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1400" b="1" dirty="0">
                <a:solidFill>
                  <a:schemeClr val="bg1"/>
                </a:solidFill>
              </a:rPr>
              <a:t>Rev. January 2016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>
            <a:extLst>
              <a:ext uri="{FF2B5EF4-FFF2-40B4-BE49-F238E27FC236}">
                <a16:creationId xmlns:a16="http://schemas.microsoft.com/office/drawing/2014/main" id="{60AE5304-6E04-16F8-1E8D-A9F80E6BE49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>
            <a:extLst>
              <a:ext uri="{FF2B5EF4-FFF2-40B4-BE49-F238E27FC236}">
                <a16:creationId xmlns:a16="http://schemas.microsoft.com/office/drawing/2014/main" id="{8D526EF7-07B2-9DA9-628D-AC5F5554E6A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38687A-5849-F310-00C5-FC858E24B9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solidFill>
                  <a:srgbClr val="E46C0A"/>
                </a:solidFill>
                <a:latin typeface="Calibri" panose="020F0502020204030204" pitchFamily="34" charset="0"/>
              </a:defRPr>
            </a:lvl1pPr>
          </a:lstStyle>
          <a:p>
            <a:fld id="{B86220E7-D231-445C-B5BE-444DED18BFE0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2053" name="Picture 7" descr="A logo with text on it&#10;&#10;AI-generated content may be incorrect.">
            <a:extLst>
              <a:ext uri="{FF2B5EF4-FFF2-40B4-BE49-F238E27FC236}">
                <a16:creationId xmlns:a16="http://schemas.microsoft.com/office/drawing/2014/main" id="{89510715-9CB5-1FA7-24F5-58AEB3201D9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75" y="107950"/>
            <a:ext cx="1243013" cy="103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PEER | MFR | INDIA">
            <a:extLst>
              <a:ext uri="{FF2B5EF4-FFF2-40B4-BE49-F238E27FC236}">
                <a16:creationId xmlns:a16="http://schemas.microsoft.com/office/drawing/2014/main" id="{A36EF2D5-0C18-F3A8-6518-0092ECF20F32}"/>
              </a:ext>
            </a:extLst>
          </p:cNvPr>
          <p:cNvSpPr txBox="1"/>
          <p:nvPr userDrawn="1"/>
        </p:nvSpPr>
        <p:spPr>
          <a:xfrm>
            <a:off x="152400" y="6308725"/>
            <a:ext cx="2514600" cy="342900"/>
          </a:xfrm>
          <a:prstGeom prst="rect">
            <a:avLst/>
          </a:prstGeom>
          <a:ln w="12700">
            <a:miter lim="400000"/>
          </a:ln>
          <a:extLst>
            <a:ext uri="{C572A759-6A51-4108-AA02-DFA0A04FC94B}"/>
          </a:extLst>
        </p:spPr>
        <p:txBody>
          <a:bodyPr lIns="78283" tIns="78283" rIns="78283" bIns="78283">
            <a:spAutoFit/>
          </a:bodyPr>
          <a:lstStyle>
            <a:lvl1pPr algn="ctr" defTabSz="2438400">
              <a:spcBef>
                <a:spcPts val="600"/>
              </a:spcBef>
              <a:defRPr sz="2400" spc="120">
                <a:solidFill>
                  <a:srgbClr val="535353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1200" b="1" dirty="0">
                <a:solidFill>
                  <a:srgbClr val="F79646">
                    <a:lumMod val="75000"/>
                  </a:srgbClr>
                </a:solidFill>
                <a:latin typeface="Calibri"/>
              </a:rPr>
              <a:t>NDRF | </a:t>
            </a:r>
            <a:r>
              <a:rPr lang="en-IN" sz="1200" b="1" dirty="0">
                <a:solidFill>
                  <a:srgbClr val="F79646">
                    <a:lumMod val="75000"/>
                  </a:srgbClr>
                </a:solidFill>
                <a:latin typeface="Calibri"/>
              </a:rPr>
              <a:t>CBRN</a:t>
            </a:r>
            <a:r>
              <a:rPr sz="1200" b="1" dirty="0">
                <a:solidFill>
                  <a:srgbClr val="F79646">
                    <a:lumMod val="75000"/>
                  </a:srgbClr>
                </a:solidFill>
                <a:latin typeface="Calibri"/>
              </a:rPr>
              <a:t> | INDIA</a:t>
            </a:r>
          </a:p>
        </p:txBody>
      </p:sp>
      <p:sp>
        <p:nvSpPr>
          <p:cNvPr id="10" name="PPT 2 -">
            <a:extLst>
              <a:ext uri="{FF2B5EF4-FFF2-40B4-BE49-F238E27FC236}">
                <a16:creationId xmlns:a16="http://schemas.microsoft.com/office/drawing/2014/main" id="{F9A552CB-53A4-E58E-E451-BCFBC6C9CDFB}"/>
              </a:ext>
            </a:extLst>
          </p:cNvPr>
          <p:cNvSpPr txBox="1"/>
          <p:nvPr userDrawn="1"/>
        </p:nvSpPr>
        <p:spPr>
          <a:xfrm>
            <a:off x="10829925" y="6367463"/>
            <a:ext cx="530225" cy="342900"/>
          </a:xfrm>
          <a:prstGeom prst="rect">
            <a:avLst/>
          </a:prstGeom>
          <a:ln w="12700">
            <a:miter lim="400000"/>
          </a:ln>
          <a:extLst>
            <a:ext uri="{C572A759-6A51-4108-AA02-DFA0A04FC94B}"/>
          </a:extLst>
        </p:spPr>
        <p:txBody>
          <a:bodyPr wrap="none" lIns="78283" tIns="78283" rIns="78283" bIns="78283">
            <a:spAutoFit/>
          </a:bodyPr>
          <a:lstStyle>
            <a:lvl1pPr algn="ctr" defTabSz="2438400">
              <a:spcBef>
                <a:spcPts val="600"/>
              </a:spcBef>
              <a:defRPr sz="3000" b="1">
                <a:solidFill>
                  <a:srgbClr val="535353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eaLnBrk="1" fontAlgn="auto" hangingPunct="1">
              <a:spcAft>
                <a:spcPts val="0"/>
              </a:spcAft>
              <a:defRPr b="0"/>
            </a:pPr>
            <a:r>
              <a:rPr sz="1200" b="0" dirty="0">
                <a:solidFill>
                  <a:srgbClr val="F79646">
                    <a:lumMod val="75000"/>
                  </a:srgbClr>
                </a:solidFill>
              </a:rPr>
              <a:t>PPT -</a:t>
            </a:r>
          </a:p>
        </p:txBody>
      </p:sp>
      <p:pic>
        <p:nvPicPr>
          <p:cNvPr id="2056" name="Picture 3" descr="A logo with a symbol and text&#10;&#10;AI-generated content may be incorrect.">
            <a:extLst>
              <a:ext uri="{FF2B5EF4-FFF2-40B4-BE49-F238E27FC236}">
                <a16:creationId xmlns:a16="http://schemas.microsoft.com/office/drawing/2014/main" id="{1BCBE17D-DA41-1AF8-FDD2-10A2874683AA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49000" y="152400"/>
            <a:ext cx="914400" cy="976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6">
            <a:extLst>
              <a:ext uri="{FF2B5EF4-FFF2-40B4-BE49-F238E27FC236}">
                <a16:creationId xmlns:a16="http://schemas.microsoft.com/office/drawing/2014/main" id="{1F882619-39B3-8461-F662-D68295B987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8325" y="2990850"/>
            <a:ext cx="8534400" cy="1189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en-US" sz="3200">
                <a:solidFill>
                  <a:srgbClr val="FFFF00"/>
                </a:solidFill>
                <a:latin typeface="Open sans" panose="020B0606030504020204" pitchFamily="34" charset="0"/>
              </a:rPr>
              <a:t>Medical First Responder Instructor Workshop</a:t>
            </a:r>
          </a:p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en-US" sz="3200">
                <a:solidFill>
                  <a:srgbClr val="FFFF00"/>
                </a:solidFill>
                <a:latin typeface="Open sans" panose="020B0606030504020204" pitchFamily="34" charset="0"/>
              </a:rPr>
              <a:t>(MFRIW)</a:t>
            </a:r>
          </a:p>
        </p:txBody>
      </p:sp>
      <p:pic>
        <p:nvPicPr>
          <p:cNvPr id="17411" name="Picture 19">
            <a:extLst>
              <a:ext uri="{FF2B5EF4-FFF2-40B4-BE49-F238E27FC236}">
                <a16:creationId xmlns:a16="http://schemas.microsoft.com/office/drawing/2014/main" id="{9ECD7231-E254-9A02-B9DD-80F0FBB6B5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066800"/>
            <a:ext cx="3051175" cy="9001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4" name="Text Box 8">
            <a:extLst>
              <a:ext uri="{FF2B5EF4-FFF2-40B4-BE49-F238E27FC236}">
                <a16:creationId xmlns:a16="http://schemas.microsoft.com/office/drawing/2014/main" id="{6CCA8B20-68AB-215C-5080-2ABCD5036F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050" y="4800600"/>
            <a:ext cx="6477000" cy="1446213"/>
          </a:xfrm>
          <a:prstGeom prst="rect">
            <a:avLst/>
          </a:prstGeom>
          <a:noFill/>
          <a:ln w="9525">
            <a:solidFill>
              <a:srgbClr val="FF505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n-US" sz="4400" dirty="0">
                <a:solidFill>
                  <a:srgbClr val="FFFF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Open sans"/>
                <a:cs typeface="Arial" charset="0"/>
              </a:rPr>
              <a:t>Managing Practical Exercises</a:t>
            </a:r>
          </a:p>
        </p:txBody>
      </p:sp>
      <p:pic>
        <p:nvPicPr>
          <p:cNvPr id="17413" name="Picture 5">
            <a:extLst>
              <a:ext uri="{FF2B5EF4-FFF2-40B4-BE49-F238E27FC236}">
                <a16:creationId xmlns:a16="http://schemas.microsoft.com/office/drawing/2014/main" id="{F4E964DC-D4A1-0F2D-1FAC-F8C5F36F0C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1066800"/>
            <a:ext cx="4038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4" name="Picture 5" descr="A logo with text on it&#10;&#10;AI-generated content may be incorrect.">
            <a:extLst>
              <a:ext uri="{FF2B5EF4-FFF2-40B4-BE49-F238E27FC236}">
                <a16:creationId xmlns:a16="http://schemas.microsoft.com/office/drawing/2014/main" id="{F0DB6D5A-4D10-AAA2-FDF0-BD26F59EF11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8" y="52388"/>
            <a:ext cx="1014412" cy="633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5" name="Picture 6">
            <a:extLst>
              <a:ext uri="{FF2B5EF4-FFF2-40B4-BE49-F238E27FC236}">
                <a16:creationId xmlns:a16="http://schemas.microsoft.com/office/drawing/2014/main" id="{FAFCAC2B-41F1-26FB-AB27-86D14EC0CA3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01400" y="52388"/>
            <a:ext cx="990600" cy="633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6" name="Picture 1">
            <a:extLst>
              <a:ext uri="{FF2B5EF4-FFF2-40B4-BE49-F238E27FC236}">
                <a16:creationId xmlns:a16="http://schemas.microsoft.com/office/drawing/2014/main" id="{5A9263FD-DB02-11B6-8D4D-002777CDC9E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5522913"/>
            <a:ext cx="4098925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5">
            <a:extLst>
              <a:ext uri="{FF2B5EF4-FFF2-40B4-BE49-F238E27FC236}">
                <a16:creationId xmlns:a16="http://schemas.microsoft.com/office/drawing/2014/main" id="{79AB8D44-EBA0-71E7-FD7B-CBFA3ABFE5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1066800"/>
            <a:ext cx="86106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400" b="1" i="1">
                <a:solidFill>
                  <a:schemeClr val="bg1"/>
                </a:solidFill>
                <a:latin typeface="Open sans" panose="020B0606030504020204" pitchFamily="34" charset="0"/>
              </a:rPr>
              <a:t>Practical Exercises</a:t>
            </a:r>
            <a:br>
              <a:rPr lang="en-US" altLang="en-US" sz="3400" b="1" i="1">
                <a:solidFill>
                  <a:schemeClr val="bg1"/>
                </a:solidFill>
                <a:latin typeface="Open sans" panose="020B0606030504020204" pitchFamily="34" charset="0"/>
              </a:rPr>
            </a:br>
            <a:r>
              <a:rPr lang="en-US" altLang="en-US" sz="3400" b="1" i="1">
                <a:solidFill>
                  <a:schemeClr val="bg1"/>
                </a:solidFill>
                <a:latin typeface="Open sans" panose="020B0606030504020204" pitchFamily="34" charset="0"/>
              </a:rPr>
              <a:t>Injuries to the Skull, Spinal Column</a:t>
            </a:r>
            <a:br>
              <a:rPr lang="en-US" altLang="en-US" sz="3400" b="1" i="1">
                <a:solidFill>
                  <a:schemeClr val="bg1"/>
                </a:solidFill>
                <a:latin typeface="Open sans" panose="020B0606030504020204" pitchFamily="34" charset="0"/>
              </a:rPr>
            </a:br>
            <a:r>
              <a:rPr lang="en-US" altLang="en-US" sz="3400" b="1" i="1">
                <a:solidFill>
                  <a:schemeClr val="bg1"/>
                </a:solidFill>
                <a:latin typeface="Open sans" panose="020B0606030504020204" pitchFamily="34" charset="0"/>
              </a:rPr>
              <a:t>and Chest</a:t>
            </a:r>
          </a:p>
          <a:p>
            <a:pPr eaLnBrk="1" hangingPunct="1"/>
            <a:endParaRPr lang="en-US" altLang="en-US" sz="3400" b="1" i="1">
              <a:solidFill>
                <a:schemeClr val="bg1"/>
              </a:solidFill>
              <a:latin typeface="Open sans" panose="020B0606030504020204" pitchFamily="34" charset="0"/>
            </a:endParaRPr>
          </a:p>
          <a:p>
            <a:pPr eaLnBrk="1" hangingPunct="1"/>
            <a:r>
              <a:rPr lang="en-US" altLang="en-US" sz="3400" b="1">
                <a:solidFill>
                  <a:schemeClr val="bg1"/>
                </a:solidFill>
                <a:latin typeface="Open sans" panose="020B0606030504020204" pitchFamily="34" charset="0"/>
              </a:rPr>
              <a:t>Station 1: Treating penetrating and 				impaled chest injuries</a:t>
            </a:r>
          </a:p>
          <a:p>
            <a:pPr eaLnBrk="1" hangingPunct="1"/>
            <a:endParaRPr lang="en-US" altLang="en-US" sz="3400" b="1">
              <a:solidFill>
                <a:schemeClr val="bg1"/>
              </a:solidFill>
              <a:latin typeface="Open sans" panose="020B0606030504020204" pitchFamily="34" charset="0"/>
            </a:endParaRPr>
          </a:p>
          <a:p>
            <a:pPr eaLnBrk="1" hangingPunct="1"/>
            <a:r>
              <a:rPr lang="en-US" altLang="en-US" sz="3400" b="1">
                <a:solidFill>
                  <a:schemeClr val="bg1"/>
                </a:solidFill>
                <a:latin typeface="Open sans" panose="020B0606030504020204" pitchFamily="34" charset="0"/>
              </a:rPr>
              <a:t>Station 2: Treating rib fractures and flail 		chest injuries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D23DF481-B49B-6730-18B4-58408E77EB2D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524000" y="14288"/>
            <a:ext cx="9144000" cy="731837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b="1" kern="1200" dirty="0">
                <a:solidFill>
                  <a:srgbClr val="FFFF99"/>
                </a:solidFill>
                <a:latin typeface="Open sans"/>
                <a:ea typeface="+mn-ea"/>
              </a:rPr>
              <a:t>MFR Lesson 13</a:t>
            </a:r>
          </a:p>
        </p:txBody>
      </p:sp>
      <p:pic>
        <p:nvPicPr>
          <p:cNvPr id="30724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2A84291F-EEF4-796B-B40E-2CC315488A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8" y="52388"/>
            <a:ext cx="1014412" cy="633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5" name="Picture 5">
            <a:extLst>
              <a:ext uri="{FF2B5EF4-FFF2-40B4-BE49-F238E27FC236}">
                <a16:creationId xmlns:a16="http://schemas.microsoft.com/office/drawing/2014/main" id="{B9A2846A-D4F0-06BC-11A0-B0F09872283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01400" y="52388"/>
            <a:ext cx="990600" cy="633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5">
            <a:extLst>
              <a:ext uri="{FF2B5EF4-FFF2-40B4-BE49-F238E27FC236}">
                <a16:creationId xmlns:a16="http://schemas.microsoft.com/office/drawing/2014/main" id="{C477BC08-44D9-9208-F88C-8DA1A87BB8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6913" y="1412875"/>
            <a:ext cx="8229600" cy="375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400" b="1" i="1">
                <a:solidFill>
                  <a:schemeClr val="bg1"/>
                </a:solidFill>
                <a:latin typeface="Open sans" panose="020B0606030504020204" pitchFamily="34" charset="0"/>
              </a:rPr>
              <a:t>Practical Exercises (cont’d.)</a:t>
            </a:r>
          </a:p>
          <a:p>
            <a:pPr eaLnBrk="1" hangingPunct="1"/>
            <a:endParaRPr lang="en-US" altLang="en-US" sz="3400" b="1" i="1">
              <a:solidFill>
                <a:schemeClr val="bg1"/>
              </a:solidFill>
              <a:latin typeface="Open sans" panose="020B0606030504020204" pitchFamily="34" charset="0"/>
            </a:endParaRPr>
          </a:p>
          <a:p>
            <a:pPr eaLnBrk="1" hangingPunct="1"/>
            <a:r>
              <a:rPr lang="en-US" altLang="en-US" sz="3400" b="1">
                <a:solidFill>
                  <a:schemeClr val="bg1"/>
                </a:solidFill>
                <a:latin typeface="Open sans" panose="020B0606030504020204" pitchFamily="34" charset="0"/>
              </a:rPr>
              <a:t>Station 3: Treatment of cervical spine 		injuries using a cervical collar</a:t>
            </a:r>
          </a:p>
          <a:p>
            <a:pPr eaLnBrk="1" hangingPunct="1"/>
            <a:endParaRPr lang="en-US" altLang="en-US" sz="3400" b="1">
              <a:solidFill>
                <a:schemeClr val="bg1"/>
              </a:solidFill>
              <a:latin typeface="Open sans" panose="020B0606030504020204" pitchFamily="34" charset="0"/>
            </a:endParaRPr>
          </a:p>
          <a:p>
            <a:pPr eaLnBrk="1" hangingPunct="1"/>
            <a:r>
              <a:rPr lang="en-US" altLang="en-US" sz="3400" b="1">
                <a:solidFill>
                  <a:schemeClr val="bg1"/>
                </a:solidFill>
                <a:latin typeface="Open sans" panose="020B0606030504020204" pitchFamily="34" charset="0"/>
              </a:rPr>
              <a:t>Station 4: Treatment of cervical spine 		injuries using a backboard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401544FA-A552-3771-65A0-A9252992F9F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524000" y="20638"/>
            <a:ext cx="9144000" cy="731837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b="1" kern="1200" dirty="0">
                <a:solidFill>
                  <a:srgbClr val="FFFF99"/>
                </a:solidFill>
                <a:latin typeface="Open sans"/>
                <a:ea typeface="+mn-ea"/>
              </a:rPr>
              <a:t>MFR Lesson 13</a:t>
            </a:r>
          </a:p>
        </p:txBody>
      </p:sp>
      <p:pic>
        <p:nvPicPr>
          <p:cNvPr id="31748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54066CBE-FF52-695F-1433-F13F8CF128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8" y="52388"/>
            <a:ext cx="1014412" cy="633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49" name="Picture 5">
            <a:extLst>
              <a:ext uri="{FF2B5EF4-FFF2-40B4-BE49-F238E27FC236}">
                <a16:creationId xmlns:a16="http://schemas.microsoft.com/office/drawing/2014/main" id="{1E1195C6-4D5F-8287-643D-7C747AF3BC6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01400" y="52388"/>
            <a:ext cx="990600" cy="633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5">
            <a:extLst>
              <a:ext uri="{FF2B5EF4-FFF2-40B4-BE49-F238E27FC236}">
                <a16:creationId xmlns:a16="http://schemas.microsoft.com/office/drawing/2014/main" id="{ED060068-9C79-BE02-5207-4659E76B72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9925" y="1316038"/>
            <a:ext cx="8229600" cy="3754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400" b="1" i="1">
                <a:solidFill>
                  <a:schemeClr val="bg1"/>
                </a:solidFill>
                <a:latin typeface="Open sans" panose="020B0606030504020204" pitchFamily="34" charset="0"/>
              </a:rPr>
              <a:t>Practical Exercises</a:t>
            </a:r>
            <a:br>
              <a:rPr lang="en-US" altLang="en-US" sz="3400" b="1" i="1">
                <a:solidFill>
                  <a:schemeClr val="bg1"/>
                </a:solidFill>
                <a:latin typeface="Open sans" panose="020B0606030504020204" pitchFamily="34" charset="0"/>
              </a:rPr>
            </a:br>
            <a:r>
              <a:rPr lang="en-US" altLang="en-US" sz="3400" b="1" i="1">
                <a:solidFill>
                  <a:schemeClr val="bg1"/>
                </a:solidFill>
                <a:latin typeface="Open sans" panose="020B0606030504020204" pitchFamily="34" charset="0"/>
              </a:rPr>
              <a:t>Childbirth Emergencies</a:t>
            </a:r>
          </a:p>
          <a:p>
            <a:pPr eaLnBrk="1" hangingPunct="1"/>
            <a:endParaRPr lang="en-US" altLang="en-US" sz="3400" b="1" i="1">
              <a:solidFill>
                <a:schemeClr val="bg1"/>
              </a:solidFill>
              <a:latin typeface="Open sans" panose="020B0606030504020204" pitchFamily="34" charset="0"/>
            </a:endParaRPr>
          </a:p>
          <a:p>
            <a:pPr eaLnBrk="1" hangingPunct="1"/>
            <a:r>
              <a:rPr lang="en-US" altLang="en-US" sz="3400" b="1">
                <a:solidFill>
                  <a:schemeClr val="bg1"/>
                </a:solidFill>
                <a:latin typeface="Open sans" panose="020B0606030504020204" pitchFamily="34" charset="0"/>
              </a:rPr>
              <a:t>Station 1: Normal delivery of infant and placenta</a:t>
            </a:r>
          </a:p>
          <a:p>
            <a:pPr eaLnBrk="1" hangingPunct="1"/>
            <a:endParaRPr lang="en-US" altLang="en-US" sz="3400" b="1">
              <a:solidFill>
                <a:schemeClr val="bg1"/>
              </a:solidFill>
              <a:latin typeface="Open sans" panose="020B0606030504020204" pitchFamily="34" charset="0"/>
            </a:endParaRPr>
          </a:p>
          <a:p>
            <a:pPr eaLnBrk="1" hangingPunct="1"/>
            <a:r>
              <a:rPr lang="en-US" altLang="en-US" sz="3400" b="1">
                <a:solidFill>
                  <a:schemeClr val="bg1"/>
                </a:solidFill>
                <a:latin typeface="Open sans" panose="020B0606030504020204" pitchFamily="34" charset="0"/>
              </a:rPr>
              <a:t>Station 2: Care of the newborn infant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8CE8AAE7-5C45-9208-33A4-833CA9DC6E20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524000" y="20638"/>
            <a:ext cx="9144000" cy="731837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b="1" kern="1200" dirty="0">
                <a:solidFill>
                  <a:srgbClr val="FFFF99"/>
                </a:solidFill>
                <a:latin typeface="Open sans"/>
                <a:ea typeface="+mn-ea"/>
              </a:rPr>
              <a:t>MFR Lesson 19</a:t>
            </a:r>
          </a:p>
        </p:txBody>
      </p:sp>
      <p:pic>
        <p:nvPicPr>
          <p:cNvPr id="32772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795F2DDC-BA13-4B93-6847-AA60E6A784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8" y="52388"/>
            <a:ext cx="1014412" cy="633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3" name="Picture 5">
            <a:extLst>
              <a:ext uri="{FF2B5EF4-FFF2-40B4-BE49-F238E27FC236}">
                <a16:creationId xmlns:a16="http://schemas.microsoft.com/office/drawing/2014/main" id="{49026C58-1CD5-B0C4-156B-3D8823888C8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01400" y="52388"/>
            <a:ext cx="990600" cy="633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5">
            <a:extLst>
              <a:ext uri="{FF2B5EF4-FFF2-40B4-BE49-F238E27FC236}">
                <a16:creationId xmlns:a16="http://schemas.microsoft.com/office/drawing/2014/main" id="{F075FA6D-0FB6-2D8D-45B2-5CF252B45A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2475" y="1289050"/>
            <a:ext cx="82296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400" b="1" i="1">
                <a:solidFill>
                  <a:schemeClr val="bg1"/>
                </a:solidFill>
                <a:latin typeface="Open sans" panose="020B0606030504020204" pitchFamily="34" charset="0"/>
              </a:rPr>
              <a:t>Practical Exercises (cont’d.)</a:t>
            </a:r>
          </a:p>
          <a:p>
            <a:pPr eaLnBrk="1" hangingPunct="1"/>
            <a:endParaRPr lang="en-US" altLang="en-US" sz="3400" b="1" i="1">
              <a:solidFill>
                <a:schemeClr val="bg1"/>
              </a:solidFill>
              <a:latin typeface="Open sans" panose="020B0606030504020204" pitchFamily="34" charset="0"/>
            </a:endParaRPr>
          </a:p>
          <a:p>
            <a:pPr eaLnBrk="1" hangingPunct="1"/>
            <a:r>
              <a:rPr lang="en-US" altLang="en-US" sz="3400" b="1">
                <a:solidFill>
                  <a:schemeClr val="bg1"/>
                </a:solidFill>
                <a:latin typeface="Open sans" panose="020B0606030504020204" pitchFamily="34" charset="0"/>
              </a:rPr>
              <a:t>Station 3:  Childbirth complications:  		breech birth, prolapsed cord 		and an umbilical cord around 		the neck</a:t>
            </a:r>
          </a:p>
          <a:p>
            <a:pPr eaLnBrk="1" hangingPunct="1"/>
            <a:endParaRPr lang="en-US" altLang="en-US" sz="3400" b="1">
              <a:solidFill>
                <a:schemeClr val="bg1"/>
              </a:solidFill>
              <a:latin typeface="Open sans" panose="020B0606030504020204" pitchFamily="34" charset="0"/>
            </a:endParaRPr>
          </a:p>
          <a:p>
            <a:pPr eaLnBrk="1" hangingPunct="1"/>
            <a:r>
              <a:rPr lang="en-US" altLang="en-US" sz="3400" b="1">
                <a:solidFill>
                  <a:schemeClr val="bg1"/>
                </a:solidFill>
                <a:latin typeface="Open sans" panose="020B0606030504020204" pitchFamily="34" charset="0"/>
              </a:rPr>
              <a:t>Station 4: Assessment of the mother 		for imminent delivery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0E372BE6-6C40-DDCB-4981-36C3E67D65CB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524000" y="55563"/>
            <a:ext cx="9144000" cy="731837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b="1" kern="1200" dirty="0">
                <a:solidFill>
                  <a:srgbClr val="FFFF99"/>
                </a:solidFill>
                <a:latin typeface="Open sans"/>
                <a:ea typeface="+mn-ea"/>
              </a:rPr>
              <a:t>MFR Lesson 19</a:t>
            </a:r>
          </a:p>
        </p:txBody>
      </p:sp>
      <p:pic>
        <p:nvPicPr>
          <p:cNvPr id="33796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81B316EF-AEC9-FCB3-9270-3BEC4D69D6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8" y="52388"/>
            <a:ext cx="1014412" cy="633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797" name="Picture 5">
            <a:extLst>
              <a:ext uri="{FF2B5EF4-FFF2-40B4-BE49-F238E27FC236}">
                <a16:creationId xmlns:a16="http://schemas.microsoft.com/office/drawing/2014/main" id="{B9DBEF30-F40A-9C24-234C-64C821A8261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01400" y="52388"/>
            <a:ext cx="990600" cy="633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5">
            <a:extLst>
              <a:ext uri="{FF2B5EF4-FFF2-40B4-BE49-F238E27FC236}">
                <a16:creationId xmlns:a16="http://schemas.microsoft.com/office/drawing/2014/main" id="{B22E4CDD-76CA-AC03-DB67-6C0815E0D0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6913" y="1330325"/>
            <a:ext cx="82296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400" b="1" i="1">
                <a:solidFill>
                  <a:schemeClr val="bg1"/>
                </a:solidFill>
                <a:latin typeface="Open sans" panose="020B0606030504020204" pitchFamily="34" charset="0"/>
              </a:rPr>
              <a:t>Practical Exercises</a:t>
            </a:r>
          </a:p>
          <a:p>
            <a:pPr eaLnBrk="1" hangingPunct="1"/>
            <a:br>
              <a:rPr lang="en-US" altLang="en-US" sz="3400" b="1" i="1">
                <a:solidFill>
                  <a:schemeClr val="bg1"/>
                </a:solidFill>
                <a:latin typeface="Open sans" panose="020B0606030504020204" pitchFamily="34" charset="0"/>
              </a:rPr>
            </a:br>
            <a:r>
              <a:rPr lang="en-US" altLang="en-US" sz="3400" b="1" i="1">
                <a:solidFill>
                  <a:schemeClr val="bg1"/>
                </a:solidFill>
                <a:latin typeface="Open sans" panose="020B0606030504020204" pitchFamily="34" charset="0"/>
              </a:rPr>
              <a:t>Lifting and Moving Patients</a:t>
            </a:r>
          </a:p>
          <a:p>
            <a:pPr eaLnBrk="1" hangingPunct="1"/>
            <a:endParaRPr lang="en-US" altLang="en-US" sz="3400" b="1" i="1">
              <a:solidFill>
                <a:schemeClr val="bg1"/>
              </a:solidFill>
              <a:latin typeface="Open sans" panose="020B0606030504020204" pitchFamily="34" charset="0"/>
            </a:endParaRPr>
          </a:p>
          <a:p>
            <a:pPr eaLnBrk="1" hangingPunct="1"/>
            <a:r>
              <a:rPr lang="en-US" altLang="en-US" sz="3400" b="1">
                <a:solidFill>
                  <a:schemeClr val="bg1"/>
                </a:solidFill>
                <a:latin typeface="Open sans" panose="020B0606030504020204" pitchFamily="34" charset="0"/>
              </a:rPr>
              <a:t>Station 1:	Lifts and carries</a:t>
            </a:r>
          </a:p>
          <a:p>
            <a:pPr eaLnBrk="1" hangingPunct="1"/>
            <a:endParaRPr lang="en-US" altLang="en-US" sz="3400" b="1">
              <a:solidFill>
                <a:schemeClr val="bg1"/>
              </a:solidFill>
              <a:latin typeface="Open sans" panose="020B0606030504020204" pitchFamily="34" charset="0"/>
            </a:endParaRPr>
          </a:p>
          <a:p>
            <a:pPr eaLnBrk="1" hangingPunct="1"/>
            <a:r>
              <a:rPr lang="en-US" altLang="en-US" sz="3400" b="1">
                <a:solidFill>
                  <a:schemeClr val="bg1"/>
                </a:solidFill>
                <a:latin typeface="Open sans" panose="020B0606030504020204" pitchFamily="34" charset="0"/>
              </a:rPr>
              <a:t>Station 2:	Removing a patient from 			an automobile using a 			long backboard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34233F7D-86B1-41E8-2F79-4549EF9382A5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524000" y="34925"/>
            <a:ext cx="9144000" cy="731838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b="1" kern="1200" dirty="0">
                <a:solidFill>
                  <a:srgbClr val="FFFF99"/>
                </a:solidFill>
                <a:latin typeface="Open sans"/>
                <a:ea typeface="+mn-ea"/>
              </a:rPr>
              <a:t>MFR Lesson 20</a:t>
            </a:r>
          </a:p>
        </p:txBody>
      </p:sp>
      <p:pic>
        <p:nvPicPr>
          <p:cNvPr id="34820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2385589F-B10D-A757-F5CE-B1086BCE3B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8" y="52388"/>
            <a:ext cx="1014412" cy="633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1" name="Picture 5">
            <a:extLst>
              <a:ext uri="{FF2B5EF4-FFF2-40B4-BE49-F238E27FC236}">
                <a16:creationId xmlns:a16="http://schemas.microsoft.com/office/drawing/2014/main" id="{B2F587AE-23E4-2474-DA1A-AEB84CDE5AC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01400" y="52388"/>
            <a:ext cx="990600" cy="633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5">
            <a:extLst>
              <a:ext uri="{FF2B5EF4-FFF2-40B4-BE49-F238E27FC236}">
                <a16:creationId xmlns:a16="http://schemas.microsoft.com/office/drawing/2014/main" id="{95D2996F-513A-9306-3FAB-59FC4997EF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0563" y="990600"/>
            <a:ext cx="8229600" cy="532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400" b="1" i="1">
                <a:solidFill>
                  <a:schemeClr val="bg1"/>
                </a:solidFill>
                <a:latin typeface="Open sans" panose="020B0606030504020204" pitchFamily="34" charset="0"/>
              </a:rPr>
              <a:t>Practical Exercises</a:t>
            </a:r>
          </a:p>
          <a:p>
            <a:pPr eaLnBrk="1" hangingPunct="1"/>
            <a:br>
              <a:rPr lang="en-US" altLang="en-US" sz="3400" b="1" i="1">
                <a:solidFill>
                  <a:schemeClr val="bg1"/>
                </a:solidFill>
                <a:latin typeface="Open sans" panose="020B0606030504020204" pitchFamily="34" charset="0"/>
              </a:rPr>
            </a:br>
            <a:r>
              <a:rPr lang="en-US" altLang="en-US" sz="3400" b="1" i="1">
                <a:solidFill>
                  <a:schemeClr val="bg1"/>
                </a:solidFill>
                <a:latin typeface="Open sans" panose="020B0606030504020204" pitchFamily="34" charset="0"/>
              </a:rPr>
              <a:t>Lifting and Moving Patients</a:t>
            </a:r>
          </a:p>
          <a:p>
            <a:pPr eaLnBrk="1" hangingPunct="1"/>
            <a:endParaRPr lang="en-US" altLang="en-US" sz="3400" b="1" i="1">
              <a:solidFill>
                <a:schemeClr val="bg1"/>
              </a:solidFill>
              <a:latin typeface="Open sans" panose="020B0606030504020204" pitchFamily="34" charset="0"/>
            </a:endParaRPr>
          </a:p>
          <a:p>
            <a:pPr eaLnBrk="1" hangingPunct="1"/>
            <a:r>
              <a:rPr lang="en-US" altLang="en-US" sz="3400" b="1">
                <a:solidFill>
                  <a:schemeClr val="bg1"/>
                </a:solidFill>
                <a:latin typeface="Open sans" panose="020B0606030504020204" pitchFamily="34" charset="0"/>
              </a:rPr>
              <a:t>Station 3: Strapping a patient to a long 		backboard</a:t>
            </a:r>
          </a:p>
          <a:p>
            <a:pPr eaLnBrk="1" hangingPunct="1"/>
            <a:endParaRPr lang="en-US" altLang="en-US" sz="3400" b="1">
              <a:solidFill>
                <a:schemeClr val="bg1"/>
              </a:solidFill>
              <a:latin typeface="Open sans" panose="020B0606030504020204" pitchFamily="34" charset="0"/>
            </a:endParaRPr>
          </a:p>
          <a:p>
            <a:pPr eaLnBrk="1" hangingPunct="1"/>
            <a:r>
              <a:rPr lang="en-US" altLang="en-US" sz="3400" b="1">
                <a:solidFill>
                  <a:schemeClr val="bg1"/>
                </a:solidFill>
                <a:latin typeface="Open sans" panose="020B0606030504020204" pitchFamily="34" charset="0"/>
              </a:rPr>
              <a:t>Station 4: Removing a patient from an 		automobile using a short 			backboard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22B08E32-8475-A9B7-689F-341D64AAE34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538288" y="14288"/>
            <a:ext cx="9109075" cy="820737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b="1" kern="1200" dirty="0">
                <a:solidFill>
                  <a:srgbClr val="FFFF99"/>
                </a:solidFill>
                <a:latin typeface="Open sans"/>
                <a:ea typeface="+mn-ea"/>
              </a:rPr>
              <a:t>MFR Lesson 20</a:t>
            </a:r>
          </a:p>
        </p:txBody>
      </p:sp>
      <p:pic>
        <p:nvPicPr>
          <p:cNvPr id="35844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59CF91AA-7C9B-FB1F-9795-B3332F994D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8" y="52388"/>
            <a:ext cx="1014412" cy="633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5" name="Picture 5">
            <a:extLst>
              <a:ext uri="{FF2B5EF4-FFF2-40B4-BE49-F238E27FC236}">
                <a16:creationId xmlns:a16="http://schemas.microsoft.com/office/drawing/2014/main" id="{E0744426-B56A-F2FD-C594-514858D5C89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01400" y="52388"/>
            <a:ext cx="990600" cy="633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5">
            <a:extLst>
              <a:ext uri="{FF2B5EF4-FFF2-40B4-BE49-F238E27FC236}">
                <a16:creationId xmlns:a16="http://schemas.microsoft.com/office/drawing/2014/main" id="{674A0FBC-FF36-84F5-7DDC-200CF5AE2B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0713" y="1600200"/>
            <a:ext cx="8229600" cy="270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400" b="1" i="1">
                <a:solidFill>
                  <a:schemeClr val="bg1"/>
                </a:solidFill>
                <a:latin typeface="Open sans" panose="020B0606030504020204" pitchFamily="34" charset="0"/>
              </a:rPr>
              <a:t>Practical Exercises</a:t>
            </a:r>
          </a:p>
          <a:p>
            <a:pPr eaLnBrk="1" hangingPunct="1"/>
            <a:endParaRPr lang="en-US" altLang="en-US" sz="3400" b="1" i="1">
              <a:solidFill>
                <a:schemeClr val="bg1"/>
              </a:solidFill>
              <a:latin typeface="Open sans" panose="020B0606030504020204" pitchFamily="34" charset="0"/>
            </a:endParaRPr>
          </a:p>
          <a:p>
            <a:pPr algn="ctr" eaLnBrk="1" hangingPunct="1"/>
            <a:r>
              <a:rPr lang="en-US" altLang="en-US" sz="3400" b="1" i="1">
                <a:solidFill>
                  <a:schemeClr val="bg1"/>
                </a:solidFill>
                <a:latin typeface="Open sans" panose="020B0606030504020204" pitchFamily="34" charset="0"/>
              </a:rPr>
              <a:t>Triage</a:t>
            </a:r>
          </a:p>
          <a:p>
            <a:pPr eaLnBrk="1" hangingPunct="1"/>
            <a:endParaRPr lang="en-US" altLang="en-US" sz="3400" b="1" i="1">
              <a:solidFill>
                <a:schemeClr val="bg1"/>
              </a:solidFill>
              <a:latin typeface="Open sans" panose="020B0606030504020204" pitchFamily="34" charset="0"/>
            </a:endParaRPr>
          </a:p>
          <a:p>
            <a:pPr eaLnBrk="1" hangingPunct="1"/>
            <a:r>
              <a:rPr lang="en-US" altLang="en-US" sz="3400" b="1">
                <a:solidFill>
                  <a:schemeClr val="bg1"/>
                </a:solidFill>
                <a:latin typeface="Open sans" panose="020B0606030504020204" pitchFamily="34" charset="0"/>
              </a:rPr>
              <a:t>	One station for all participants.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2DAD11C2-EA8F-69F0-9C10-DB5E07D00DDA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524000" y="20638"/>
            <a:ext cx="9144000" cy="731837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b="1" kern="1200" dirty="0">
                <a:solidFill>
                  <a:srgbClr val="FFFF99"/>
                </a:solidFill>
                <a:latin typeface="Open sans"/>
                <a:ea typeface="+mn-ea"/>
              </a:rPr>
              <a:t>MFR Lesson 22</a:t>
            </a:r>
          </a:p>
        </p:txBody>
      </p:sp>
      <p:pic>
        <p:nvPicPr>
          <p:cNvPr id="36868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78A8B261-F063-8567-4A73-EEC4AA8E80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8" y="52388"/>
            <a:ext cx="1014412" cy="633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69" name="Picture 5">
            <a:extLst>
              <a:ext uri="{FF2B5EF4-FFF2-40B4-BE49-F238E27FC236}">
                <a16:creationId xmlns:a16="http://schemas.microsoft.com/office/drawing/2014/main" id="{3B49C98A-8B18-2FF6-966B-A7C521CD7FC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01400" y="52388"/>
            <a:ext cx="990600" cy="633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5">
            <a:extLst>
              <a:ext uri="{FF2B5EF4-FFF2-40B4-BE49-F238E27FC236}">
                <a16:creationId xmlns:a16="http://schemas.microsoft.com/office/drawing/2014/main" id="{3B239C23-0BFB-4EAB-CAFA-08933EE6D7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1988" y="1600200"/>
            <a:ext cx="8229600" cy="270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400">
                <a:solidFill>
                  <a:schemeClr val="bg1"/>
                </a:solidFill>
                <a:latin typeface="Open sans" panose="020B0606030504020204" pitchFamily="34" charset="0"/>
              </a:rPr>
              <a:t>Final Practical Evaluation</a:t>
            </a:r>
          </a:p>
          <a:p>
            <a:pPr eaLnBrk="1" hangingPunct="1"/>
            <a:endParaRPr lang="en-US" altLang="en-US" sz="3400">
              <a:solidFill>
                <a:schemeClr val="bg1"/>
              </a:solidFill>
              <a:latin typeface="Open sans" panose="020B0606030504020204" pitchFamily="34" charset="0"/>
            </a:endParaRPr>
          </a:p>
          <a:p>
            <a:pPr eaLnBrk="1" hangingPunct="1"/>
            <a:r>
              <a:rPr lang="en-US" altLang="en-US" sz="3400" b="1">
                <a:solidFill>
                  <a:schemeClr val="bg1"/>
                </a:solidFill>
                <a:latin typeface="Open sans" panose="020B0606030504020204" pitchFamily="34" charset="0"/>
              </a:rPr>
              <a:t>Station 1:	Trauma </a:t>
            </a:r>
          </a:p>
          <a:p>
            <a:pPr eaLnBrk="1" hangingPunct="1"/>
            <a:r>
              <a:rPr lang="en-US" altLang="en-US" sz="3400" b="1">
                <a:solidFill>
                  <a:schemeClr val="bg1"/>
                </a:solidFill>
                <a:latin typeface="Open sans" panose="020B0606030504020204" pitchFamily="34" charset="0"/>
              </a:rPr>
              <a:t>Station 2:	Medical</a:t>
            </a:r>
          </a:p>
          <a:p>
            <a:pPr eaLnBrk="1" hangingPunct="1"/>
            <a:r>
              <a:rPr lang="en-US" altLang="en-US" sz="3400" b="1">
                <a:solidFill>
                  <a:schemeClr val="bg1"/>
                </a:solidFill>
                <a:latin typeface="Open sans" panose="020B0606030504020204" pitchFamily="34" charset="0"/>
              </a:rPr>
              <a:t>Station 3:	Childbirth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CB646818-A8DA-6D0E-3EA7-6EB9345BD1AB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524000" y="76200"/>
            <a:ext cx="9144000" cy="731838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b="1" kern="1200" dirty="0">
                <a:solidFill>
                  <a:srgbClr val="FFFF99"/>
                </a:solidFill>
                <a:latin typeface="Open sans"/>
                <a:ea typeface="+mn-ea"/>
              </a:rPr>
              <a:t>MFR Lesson 24</a:t>
            </a:r>
          </a:p>
        </p:txBody>
      </p:sp>
      <p:pic>
        <p:nvPicPr>
          <p:cNvPr id="37892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57113793-F1A0-2CD4-CE6A-B058607978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8" y="52388"/>
            <a:ext cx="1014412" cy="633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3" name="Picture 5">
            <a:extLst>
              <a:ext uri="{FF2B5EF4-FFF2-40B4-BE49-F238E27FC236}">
                <a16:creationId xmlns:a16="http://schemas.microsoft.com/office/drawing/2014/main" id="{68CCB617-C283-32EE-CDF0-305693EE893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01400" y="52388"/>
            <a:ext cx="990600" cy="633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>
            <a:extLst>
              <a:ext uri="{FF2B5EF4-FFF2-40B4-BE49-F238E27FC236}">
                <a16:creationId xmlns:a16="http://schemas.microsoft.com/office/drawing/2014/main" id="{FF9A70B9-E137-3B6B-49A1-36B38B0E8FD4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1752600" y="2438400"/>
            <a:ext cx="8686800" cy="327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742950" indent="-742950">
              <a:buFontTx/>
              <a:buAutoNum type="arabicPeriod"/>
            </a:pPr>
            <a:r>
              <a:rPr lang="en-US" altLang="en-US" sz="3400" b="1">
                <a:solidFill>
                  <a:schemeClr val="bg1"/>
                </a:solidFill>
                <a:latin typeface="Open sans" panose="020B0606030504020204" pitchFamily="34" charset="0"/>
              </a:rPr>
              <a:t>List the Instructors’ roles and responsibilities.</a:t>
            </a:r>
          </a:p>
          <a:p>
            <a:pPr marL="742950" indent="-742950">
              <a:buFontTx/>
              <a:buAutoNum type="arabicPeriod"/>
            </a:pPr>
            <a:r>
              <a:rPr lang="en-US" altLang="en-US" sz="3400" b="1">
                <a:solidFill>
                  <a:schemeClr val="bg1"/>
                </a:solidFill>
                <a:latin typeface="Open sans" panose="020B0606030504020204" pitchFamily="34" charset="0"/>
              </a:rPr>
              <a:t>Describe the types of rotations.</a:t>
            </a:r>
          </a:p>
          <a:p>
            <a:pPr marL="742950" indent="-742950">
              <a:buFontTx/>
              <a:buAutoNum type="arabicPeriod"/>
            </a:pPr>
            <a:r>
              <a:rPr lang="en-US" altLang="en-US" sz="3400" b="1">
                <a:solidFill>
                  <a:schemeClr val="bg1"/>
                </a:solidFill>
                <a:latin typeface="Open sans" panose="020B0606030504020204" pitchFamily="34" charset="0"/>
              </a:rPr>
              <a:t>Follow the instructions for each practical station.</a:t>
            </a:r>
          </a:p>
        </p:txBody>
      </p:sp>
      <p:sp>
        <p:nvSpPr>
          <p:cNvPr id="38915" name="Text Box 5">
            <a:extLst>
              <a:ext uri="{FF2B5EF4-FFF2-40B4-BE49-F238E27FC236}">
                <a16:creationId xmlns:a16="http://schemas.microsoft.com/office/drawing/2014/main" id="{75A6EC3A-3D13-E299-5298-040917BFB7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-15875"/>
            <a:ext cx="62484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400" b="1">
                <a:solidFill>
                  <a:srgbClr val="FFFF99"/>
                </a:solidFill>
                <a:latin typeface="Open sans" panose="020B0606030504020204" pitchFamily="34" charset="0"/>
              </a:rPr>
              <a:t>Lesson 2 Objectives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6F9D05E-3C50-9CE4-C0C0-47CA194062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935038"/>
            <a:ext cx="8686800" cy="1257300"/>
          </a:xfrm>
          <a:prstGeom prst="rect">
            <a:avLst/>
          </a:prstGeom>
          <a:noFill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>
              <a:buFontTx/>
              <a:buNone/>
              <a:defRPr/>
            </a:pPr>
            <a:r>
              <a:rPr lang="en-US" altLang="en-US" sz="3400" b="1" kern="0" dirty="0">
                <a:solidFill>
                  <a:schemeClr val="bg1"/>
                </a:solidFill>
                <a:latin typeface="Open sans"/>
              </a:rPr>
              <a:t>Upon completion of this lesson, you will be able to:</a:t>
            </a:r>
          </a:p>
        </p:txBody>
      </p:sp>
      <p:pic>
        <p:nvPicPr>
          <p:cNvPr id="38917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C22B9290-B72F-2A2B-65CB-34F73381936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8" y="52388"/>
            <a:ext cx="1014412" cy="633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8" name="Picture 5">
            <a:extLst>
              <a:ext uri="{FF2B5EF4-FFF2-40B4-BE49-F238E27FC236}">
                <a16:creationId xmlns:a16="http://schemas.microsoft.com/office/drawing/2014/main" id="{E4890E87-C241-01A8-CDAF-CECDC61F13D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01400" y="52388"/>
            <a:ext cx="990600" cy="633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>
            <a:extLst>
              <a:ext uri="{FF2B5EF4-FFF2-40B4-BE49-F238E27FC236}">
                <a16:creationId xmlns:a16="http://schemas.microsoft.com/office/drawing/2014/main" id="{41F28D08-8B44-C1FA-B37D-3CAC66DC6D1C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2057400" y="1676400"/>
            <a:ext cx="8001000" cy="4133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514350" indent="-514350">
              <a:buFontTx/>
              <a:buAutoNum type="arabicPeriod" startAt="4"/>
            </a:pPr>
            <a:r>
              <a:rPr lang="en-US" altLang="en-US" sz="3400" b="1">
                <a:solidFill>
                  <a:schemeClr val="bg1"/>
                </a:solidFill>
                <a:latin typeface="Open sans" panose="020B0606030504020204" pitchFamily="34" charset="0"/>
              </a:rPr>
              <a:t>Describe group presentation procedures.</a:t>
            </a:r>
          </a:p>
          <a:p>
            <a:pPr marL="514350" indent="-514350">
              <a:buFontTx/>
              <a:buAutoNum type="arabicPeriod" startAt="4"/>
            </a:pPr>
            <a:r>
              <a:rPr lang="en-US" altLang="en-US" sz="3400" b="1">
                <a:solidFill>
                  <a:schemeClr val="bg1"/>
                </a:solidFill>
                <a:latin typeface="Open sans" panose="020B0606030504020204" pitchFamily="34" charset="0"/>
              </a:rPr>
              <a:t>Explain the evaluation process for final evaluations.</a:t>
            </a:r>
          </a:p>
          <a:p>
            <a:pPr marL="514350" indent="-514350">
              <a:buFontTx/>
              <a:buAutoNum type="arabicPeriod" startAt="4"/>
            </a:pPr>
            <a:r>
              <a:rPr lang="en-US" altLang="en-US" sz="3400" b="1">
                <a:solidFill>
                  <a:schemeClr val="bg1"/>
                </a:solidFill>
                <a:latin typeface="Open sans" panose="020B0606030504020204" pitchFamily="34" charset="0"/>
              </a:rPr>
              <a:t>Demonstrate the procedures for practical stations during the Final Practical Exercise.</a:t>
            </a:r>
          </a:p>
        </p:txBody>
      </p:sp>
      <p:sp>
        <p:nvSpPr>
          <p:cNvPr id="40963" name="Text Box 5">
            <a:extLst>
              <a:ext uri="{FF2B5EF4-FFF2-40B4-BE49-F238E27FC236}">
                <a16:creationId xmlns:a16="http://schemas.microsoft.com/office/drawing/2014/main" id="{02BE5C4D-2638-83E7-2754-C4A76114B5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0"/>
            <a:ext cx="69342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400" b="1">
                <a:solidFill>
                  <a:srgbClr val="FFFF99"/>
                </a:solidFill>
                <a:latin typeface="Open sans" panose="020B0606030504020204" pitchFamily="34" charset="0"/>
              </a:rPr>
              <a:t>Lesson 2 Objectives</a:t>
            </a:r>
          </a:p>
        </p:txBody>
      </p:sp>
      <p:sp>
        <p:nvSpPr>
          <p:cNvPr id="40964" name="Rectangle 3">
            <a:extLst>
              <a:ext uri="{FF2B5EF4-FFF2-40B4-BE49-F238E27FC236}">
                <a16:creationId xmlns:a16="http://schemas.microsoft.com/office/drawing/2014/main" id="{508BF595-E304-300D-815E-BE4DB6708E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914400"/>
            <a:ext cx="11334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 i="1">
                <a:solidFill>
                  <a:schemeClr val="bg1"/>
                </a:solidFill>
                <a:latin typeface="Open sans" panose="020B0606030504020204" pitchFamily="34" charset="0"/>
              </a:rPr>
              <a:t>...cont’d.</a:t>
            </a:r>
            <a:endParaRPr lang="en-US" altLang="en-US">
              <a:solidFill>
                <a:schemeClr val="bg1"/>
              </a:solidFill>
              <a:latin typeface="Open sans" panose="020B0606030504020204" pitchFamily="34" charset="0"/>
            </a:endParaRPr>
          </a:p>
        </p:txBody>
      </p:sp>
      <p:pic>
        <p:nvPicPr>
          <p:cNvPr id="40965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4F9D5BC1-5E86-E090-C21E-11141B28C6D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8" y="52388"/>
            <a:ext cx="1014412" cy="633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6" name="Picture 5">
            <a:extLst>
              <a:ext uri="{FF2B5EF4-FFF2-40B4-BE49-F238E27FC236}">
                <a16:creationId xmlns:a16="http://schemas.microsoft.com/office/drawing/2014/main" id="{B739C8E3-59F6-93E6-EEC1-C0229FCC508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01400" y="52388"/>
            <a:ext cx="990600" cy="633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>
            <a:extLst>
              <a:ext uri="{FF2B5EF4-FFF2-40B4-BE49-F238E27FC236}">
                <a16:creationId xmlns:a16="http://schemas.microsoft.com/office/drawing/2014/main" id="{E0C6927D-CF2F-BA24-A10E-91F0BF80842D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1752600" y="2438400"/>
            <a:ext cx="8686800" cy="327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742950" indent="-742950">
              <a:buFontTx/>
              <a:buAutoNum type="arabicPeriod"/>
            </a:pPr>
            <a:r>
              <a:rPr lang="en-US" altLang="en-US" sz="3400" b="1">
                <a:solidFill>
                  <a:schemeClr val="bg1"/>
                </a:solidFill>
                <a:latin typeface="Open sans" panose="020B0606030504020204" pitchFamily="34" charset="0"/>
              </a:rPr>
              <a:t>List the Instructors’ roles and responsibilities.</a:t>
            </a:r>
          </a:p>
          <a:p>
            <a:pPr marL="742950" indent="-742950">
              <a:buFontTx/>
              <a:buAutoNum type="arabicPeriod"/>
            </a:pPr>
            <a:r>
              <a:rPr lang="en-US" altLang="en-US" sz="3400" b="1">
                <a:solidFill>
                  <a:schemeClr val="bg1"/>
                </a:solidFill>
                <a:latin typeface="Open sans" panose="020B0606030504020204" pitchFamily="34" charset="0"/>
              </a:rPr>
              <a:t>Describe the types of rotations.</a:t>
            </a:r>
          </a:p>
          <a:p>
            <a:pPr marL="742950" indent="-742950">
              <a:buFontTx/>
              <a:buAutoNum type="arabicPeriod"/>
            </a:pPr>
            <a:r>
              <a:rPr lang="en-US" altLang="en-US" sz="3400" b="1">
                <a:solidFill>
                  <a:schemeClr val="bg1"/>
                </a:solidFill>
                <a:latin typeface="Open sans" panose="020B0606030504020204" pitchFamily="34" charset="0"/>
              </a:rPr>
              <a:t>Follow the instructions for each practical station.</a:t>
            </a:r>
          </a:p>
        </p:txBody>
      </p:sp>
      <p:sp>
        <p:nvSpPr>
          <p:cNvPr id="19459" name="Text Box 5">
            <a:extLst>
              <a:ext uri="{FF2B5EF4-FFF2-40B4-BE49-F238E27FC236}">
                <a16:creationId xmlns:a16="http://schemas.microsoft.com/office/drawing/2014/main" id="{4481089D-8848-38AF-F5B0-982CF8C7EC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-15875"/>
            <a:ext cx="62484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400" b="1">
                <a:solidFill>
                  <a:srgbClr val="FFFF99"/>
                </a:solidFill>
                <a:latin typeface="Open sans" panose="020B0606030504020204" pitchFamily="34" charset="0"/>
              </a:rPr>
              <a:t>Lesson 2 Objectives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3B90227-67FA-AD46-DA94-77FDD37BFA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935038"/>
            <a:ext cx="8686800" cy="1257300"/>
          </a:xfrm>
          <a:prstGeom prst="rect">
            <a:avLst/>
          </a:prstGeom>
          <a:noFill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>
              <a:buFontTx/>
              <a:buNone/>
              <a:defRPr/>
            </a:pPr>
            <a:r>
              <a:rPr lang="en-US" altLang="en-US" sz="3400" b="1" kern="0" dirty="0">
                <a:solidFill>
                  <a:schemeClr val="bg1"/>
                </a:solidFill>
                <a:latin typeface="Open sans"/>
              </a:rPr>
              <a:t>Upon completion of this lesson, you will be able to:</a:t>
            </a:r>
          </a:p>
        </p:txBody>
      </p:sp>
      <p:pic>
        <p:nvPicPr>
          <p:cNvPr id="19461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BBA1F0DB-4D59-D1C4-BFDB-55518AC0BE3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8" y="52388"/>
            <a:ext cx="1014412" cy="633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2" name="Picture 5">
            <a:extLst>
              <a:ext uri="{FF2B5EF4-FFF2-40B4-BE49-F238E27FC236}">
                <a16:creationId xmlns:a16="http://schemas.microsoft.com/office/drawing/2014/main" id="{31B56F5B-5B26-2437-D537-5B8CA94C7ED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01400" y="52388"/>
            <a:ext cx="990600" cy="633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9B170372-6372-97F7-E6E2-7C166C599A1D}"/>
              </a:ext>
            </a:extLst>
          </p:cNvPr>
          <p:cNvSpPr/>
          <p:nvPr/>
        </p:nvSpPr>
        <p:spPr>
          <a:xfrm>
            <a:off x="76200" y="0"/>
            <a:ext cx="12039600" cy="678180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IN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011" name="AutoShape 4">
            <a:extLst>
              <a:ext uri="{FF2B5EF4-FFF2-40B4-BE49-F238E27FC236}">
                <a16:creationId xmlns:a16="http://schemas.microsoft.com/office/drawing/2014/main" id="{AC905FB6-DF34-EE51-1328-730DFA44DB2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IN" altLang="en-US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43012" name="Slide Number Placeholder 1">
            <a:extLst>
              <a:ext uri="{FF2B5EF4-FFF2-40B4-BE49-F238E27FC236}">
                <a16:creationId xmlns:a16="http://schemas.microsoft.com/office/drawing/2014/main" id="{DD95145C-CB04-415E-6914-4A53B78FF1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35309A5-4286-428F-9C4B-4426EF45C2C8}" type="slidenum">
              <a:rPr lang="en-IN" altLang="en-US">
                <a:solidFill>
                  <a:srgbClr val="E46C0A"/>
                </a:solidFill>
              </a:rPr>
              <a:pPr/>
              <a:t>20</a:t>
            </a:fld>
            <a:endParaRPr lang="en-IN" altLang="en-US">
              <a:solidFill>
                <a:srgbClr val="E46C0A"/>
              </a:solidFill>
            </a:endParaRPr>
          </a:p>
        </p:txBody>
      </p:sp>
      <p:sp>
        <p:nvSpPr>
          <p:cNvPr id="43013" name="Rounded Rectangle">
            <a:extLst>
              <a:ext uri="{FF2B5EF4-FFF2-40B4-BE49-F238E27FC236}">
                <a16:creationId xmlns:a16="http://schemas.microsoft.com/office/drawing/2014/main" id="{6DBF6FCD-0691-2110-78FC-6BB911C370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17988" y="146050"/>
            <a:ext cx="6804025" cy="6261100"/>
          </a:xfrm>
          <a:prstGeom prst="roundRect">
            <a:avLst>
              <a:gd name="adj" fmla="val 1583"/>
            </a:avLst>
          </a:prstGeom>
          <a:solidFill>
            <a:srgbClr val="EAEAEA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39142" tIns="39142" rIns="39142" bIns="39142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2400">
              <a:solidFill>
                <a:srgbClr val="000000"/>
              </a:solidFill>
              <a:latin typeface="Open sans" panose="020B0606030504020204" pitchFamily="34" charset="0"/>
            </a:endParaRPr>
          </a:p>
        </p:txBody>
      </p:sp>
      <p:sp>
        <p:nvSpPr>
          <p:cNvPr id="43014" name="Duties of…">
            <a:extLst>
              <a:ext uri="{FF2B5EF4-FFF2-40B4-BE49-F238E27FC236}">
                <a16:creationId xmlns:a16="http://schemas.microsoft.com/office/drawing/2014/main" id="{651E2944-4569-7EB9-9E20-FFCC51273F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9725" y="3230563"/>
            <a:ext cx="3724275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39142" tIns="39142" rIns="39142" bIns="39142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000" b="1">
                <a:solidFill>
                  <a:srgbClr val="000000"/>
                </a:solidFill>
                <a:latin typeface="Open sans" panose="020B0606030504020204" pitchFamily="34" charset="0"/>
              </a:rPr>
              <a:t>THANK YOU </a:t>
            </a:r>
            <a:r>
              <a:rPr lang="en-US" altLang="en-US" sz="4000">
                <a:solidFill>
                  <a:srgbClr val="000000"/>
                </a:solidFill>
                <a:latin typeface="Open sans" panose="020B0606030504020204" pitchFamily="34" charset="0"/>
              </a:rPr>
              <a:t> </a:t>
            </a:r>
          </a:p>
        </p:txBody>
      </p:sp>
      <p:pic>
        <p:nvPicPr>
          <p:cNvPr id="43015" name="Picture 2" descr="A logo with a lion and a triangle&#10;&#10;AI-generated content may be incorrect.">
            <a:extLst>
              <a:ext uri="{FF2B5EF4-FFF2-40B4-BE49-F238E27FC236}">
                <a16:creationId xmlns:a16="http://schemas.microsoft.com/office/drawing/2014/main" id="{6F93CAA8-575B-4363-3BB7-05FE6D9EFE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515938"/>
            <a:ext cx="4876800" cy="553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>
            <a:extLst>
              <a:ext uri="{FF2B5EF4-FFF2-40B4-BE49-F238E27FC236}">
                <a16:creationId xmlns:a16="http://schemas.microsoft.com/office/drawing/2014/main" id="{99777646-46E6-F641-D1B9-3DAB2B01CF5A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2057400" y="1676400"/>
            <a:ext cx="8001000" cy="4133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514350" indent="-514350">
              <a:buFontTx/>
              <a:buAutoNum type="arabicPeriod" startAt="4"/>
            </a:pPr>
            <a:r>
              <a:rPr lang="en-US" altLang="en-US" sz="3400" b="1">
                <a:solidFill>
                  <a:schemeClr val="bg1"/>
                </a:solidFill>
                <a:latin typeface="Open sans" panose="020B0606030504020204" pitchFamily="34" charset="0"/>
              </a:rPr>
              <a:t>Describe group presentation procedures.</a:t>
            </a:r>
          </a:p>
          <a:p>
            <a:pPr marL="514350" indent="-514350">
              <a:buFontTx/>
              <a:buAutoNum type="arabicPeriod" startAt="4"/>
            </a:pPr>
            <a:r>
              <a:rPr lang="en-US" altLang="en-US" sz="3400" b="1">
                <a:solidFill>
                  <a:schemeClr val="bg1"/>
                </a:solidFill>
                <a:latin typeface="Open sans" panose="020B0606030504020204" pitchFamily="34" charset="0"/>
              </a:rPr>
              <a:t>Explain the evaluation process for final evaluations.</a:t>
            </a:r>
          </a:p>
          <a:p>
            <a:pPr marL="514350" indent="-514350">
              <a:buFontTx/>
              <a:buAutoNum type="arabicPeriod" startAt="4"/>
            </a:pPr>
            <a:r>
              <a:rPr lang="en-US" altLang="en-US" sz="3400" b="1">
                <a:solidFill>
                  <a:schemeClr val="bg1"/>
                </a:solidFill>
                <a:latin typeface="Open sans" panose="020B0606030504020204" pitchFamily="34" charset="0"/>
              </a:rPr>
              <a:t>Demonstrate the procedures for practical stations during the Final Practical Exercise.</a:t>
            </a:r>
          </a:p>
        </p:txBody>
      </p:sp>
      <p:sp>
        <p:nvSpPr>
          <p:cNvPr id="21507" name="Text Box 5">
            <a:extLst>
              <a:ext uri="{FF2B5EF4-FFF2-40B4-BE49-F238E27FC236}">
                <a16:creationId xmlns:a16="http://schemas.microsoft.com/office/drawing/2014/main" id="{4BB0F1F8-7036-66D2-DF04-53A97A07ED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0"/>
            <a:ext cx="69342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400" b="1">
                <a:solidFill>
                  <a:srgbClr val="FFFF99"/>
                </a:solidFill>
                <a:latin typeface="Open sans" panose="020B0606030504020204" pitchFamily="34" charset="0"/>
              </a:rPr>
              <a:t>Lesson 2 Objectives</a:t>
            </a:r>
          </a:p>
        </p:txBody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849ED362-9027-EC52-33BC-B802C4A4CD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914400"/>
            <a:ext cx="11334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 i="1">
                <a:solidFill>
                  <a:schemeClr val="bg1"/>
                </a:solidFill>
                <a:latin typeface="Open sans" panose="020B0606030504020204" pitchFamily="34" charset="0"/>
              </a:rPr>
              <a:t>...cont’d.</a:t>
            </a:r>
            <a:endParaRPr lang="en-US" altLang="en-US">
              <a:solidFill>
                <a:schemeClr val="bg1"/>
              </a:solidFill>
              <a:latin typeface="Open sans" panose="020B0606030504020204" pitchFamily="34" charset="0"/>
            </a:endParaRPr>
          </a:p>
        </p:txBody>
      </p:sp>
      <p:pic>
        <p:nvPicPr>
          <p:cNvPr id="21509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FDAFAA9E-0FDE-35B0-A007-A59B6F15045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8" y="52388"/>
            <a:ext cx="1014412" cy="633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0" name="Picture 5">
            <a:extLst>
              <a:ext uri="{FF2B5EF4-FFF2-40B4-BE49-F238E27FC236}">
                <a16:creationId xmlns:a16="http://schemas.microsoft.com/office/drawing/2014/main" id="{ECA45B0B-2648-36DE-9586-64E1933DCE7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01400" y="52388"/>
            <a:ext cx="990600" cy="633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DC7CEBE1-4F08-E7E5-8EF9-7D0DF045CB1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524000" y="47625"/>
            <a:ext cx="8866188" cy="731838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b="1" kern="1200" dirty="0">
                <a:solidFill>
                  <a:srgbClr val="FFFF99"/>
                </a:solidFill>
                <a:latin typeface="Open sans"/>
                <a:ea typeface="+mn-ea"/>
              </a:rPr>
              <a:t>MFR Lesson 6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99A750ED-99C2-5C17-2281-9ABA0D985C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1447800"/>
            <a:ext cx="8686800" cy="375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400" b="1" i="1">
                <a:solidFill>
                  <a:schemeClr val="bg1"/>
                </a:solidFill>
                <a:latin typeface="Open sans" panose="020B0606030504020204" pitchFamily="34" charset="0"/>
              </a:rPr>
              <a:t>Patient Assessment</a:t>
            </a:r>
          </a:p>
          <a:p>
            <a:pPr eaLnBrk="1" hangingPunct="1"/>
            <a:endParaRPr lang="en-US" altLang="en-US" sz="3400" b="1" i="1">
              <a:solidFill>
                <a:schemeClr val="bg1"/>
              </a:solidFill>
              <a:latin typeface="Open sans" panose="020B0606030504020204" pitchFamily="34" charset="0"/>
            </a:endParaRPr>
          </a:p>
          <a:p>
            <a:pPr eaLnBrk="1" hangingPunct="1"/>
            <a:r>
              <a:rPr lang="en-US" altLang="en-US" sz="3400" b="1">
                <a:solidFill>
                  <a:schemeClr val="bg1"/>
                </a:solidFill>
                <a:latin typeface="Open sans" panose="020B0606030504020204" pitchFamily="34" charset="0"/>
              </a:rPr>
              <a:t>Stations 1 &amp; 4:  Initial assessment, 		trauma critical care, interviewing 	and 	head-to-toe examination</a:t>
            </a:r>
          </a:p>
          <a:p>
            <a:pPr eaLnBrk="1" hangingPunct="1"/>
            <a:endParaRPr lang="en-US" altLang="en-US" sz="3400" b="1">
              <a:solidFill>
                <a:schemeClr val="bg1"/>
              </a:solidFill>
              <a:latin typeface="Open sans" panose="020B0606030504020204" pitchFamily="34" charset="0"/>
            </a:endParaRPr>
          </a:p>
          <a:p>
            <a:pPr eaLnBrk="1" hangingPunct="1"/>
            <a:r>
              <a:rPr lang="en-US" altLang="en-US" sz="3400" b="1">
                <a:solidFill>
                  <a:schemeClr val="bg1"/>
                </a:solidFill>
                <a:latin typeface="Open sans" panose="020B0606030504020204" pitchFamily="34" charset="0"/>
              </a:rPr>
              <a:t>Stations 2 &amp; 3:  Measuring vital signs</a:t>
            </a:r>
            <a:endParaRPr lang="en-US" altLang="en-US" sz="3400">
              <a:solidFill>
                <a:schemeClr val="bg1"/>
              </a:solidFill>
              <a:latin typeface="Open sans" panose="020B0606030504020204" pitchFamily="34" charset="0"/>
            </a:endParaRPr>
          </a:p>
        </p:txBody>
      </p:sp>
      <p:pic>
        <p:nvPicPr>
          <p:cNvPr id="23556" name="Picture 3" descr="A logo with text on it&#10;&#10;AI-generated content may be incorrect.">
            <a:extLst>
              <a:ext uri="{FF2B5EF4-FFF2-40B4-BE49-F238E27FC236}">
                <a16:creationId xmlns:a16="http://schemas.microsoft.com/office/drawing/2014/main" id="{AEC84B55-368A-08DB-3612-A8E8BA3FD83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8" y="52388"/>
            <a:ext cx="1014412" cy="633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7" name="Picture 4">
            <a:extLst>
              <a:ext uri="{FF2B5EF4-FFF2-40B4-BE49-F238E27FC236}">
                <a16:creationId xmlns:a16="http://schemas.microsoft.com/office/drawing/2014/main" id="{8AA7EE4E-C361-CEF4-6492-8A917E522FE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01400" y="52388"/>
            <a:ext cx="990600" cy="633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5">
            <a:extLst>
              <a:ext uri="{FF2B5EF4-FFF2-40B4-BE49-F238E27FC236}">
                <a16:creationId xmlns:a16="http://schemas.microsoft.com/office/drawing/2014/main" id="{810BF5DD-A127-A071-9F8C-A5379F17BE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1295400"/>
            <a:ext cx="8915400" cy="440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400" b="1" i="1">
                <a:solidFill>
                  <a:schemeClr val="bg1"/>
                </a:solidFill>
                <a:latin typeface="Open sans" panose="020B0606030504020204" pitchFamily="34" charset="0"/>
              </a:rPr>
              <a:t>Practical Exercises</a:t>
            </a:r>
          </a:p>
          <a:p>
            <a:pPr algn="ctr" eaLnBrk="1" hangingPunct="1">
              <a:lnSpc>
                <a:spcPct val="150000"/>
              </a:lnSpc>
            </a:pPr>
            <a:r>
              <a:rPr lang="en-US" altLang="en-US" sz="3600" b="1" i="1">
                <a:solidFill>
                  <a:schemeClr val="bg1"/>
                </a:solidFill>
                <a:latin typeface="Open sans" panose="020B0606030504020204" pitchFamily="34" charset="0"/>
              </a:rPr>
              <a:t>Cardiopulmonary Resuscitation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3200" b="1">
                <a:solidFill>
                  <a:schemeClr val="bg1"/>
                </a:solidFill>
                <a:latin typeface="Open sans" panose="020B0606030504020204" pitchFamily="34" charset="0"/>
              </a:rPr>
              <a:t>Stations 1&amp;2 :  One-rescuer CPR on adults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3200" b="1">
                <a:solidFill>
                  <a:schemeClr val="bg1"/>
                </a:solidFill>
                <a:latin typeface="Open sans" panose="020B0606030504020204" pitchFamily="34" charset="0"/>
              </a:rPr>
              <a:t>Stations 3&amp;4 : One-rescuer CPR on adults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3200" b="1">
                <a:solidFill>
                  <a:schemeClr val="bg1"/>
                </a:solidFill>
                <a:latin typeface="Open sans" panose="020B0606030504020204" pitchFamily="34" charset="0"/>
              </a:rPr>
              <a:t>Stations 5&amp;6 : Two-rescuer CPR on adults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3200" b="1">
                <a:solidFill>
                  <a:schemeClr val="bg1"/>
                </a:solidFill>
                <a:latin typeface="Open sans" panose="020B0606030504020204" pitchFamily="34" charset="0"/>
              </a:rPr>
              <a:t>Stations 7&amp;8 : One-rescuer CPR on infants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F5F3BD90-0A1F-0F85-0AEA-A29D5AFE4886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524000" y="61913"/>
            <a:ext cx="9144000" cy="731837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b="1" kern="1200" dirty="0">
                <a:solidFill>
                  <a:srgbClr val="FFFF99"/>
                </a:solidFill>
                <a:latin typeface="Open sans"/>
                <a:ea typeface="+mn-ea"/>
              </a:rPr>
              <a:t>MFR Lesson 7</a:t>
            </a:r>
          </a:p>
        </p:txBody>
      </p:sp>
      <p:pic>
        <p:nvPicPr>
          <p:cNvPr id="25604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201FF06F-2F55-37C6-7FEA-D4927F7D68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8" y="52388"/>
            <a:ext cx="1014412" cy="633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5" name="Picture 5">
            <a:extLst>
              <a:ext uri="{FF2B5EF4-FFF2-40B4-BE49-F238E27FC236}">
                <a16:creationId xmlns:a16="http://schemas.microsoft.com/office/drawing/2014/main" id="{A24E5DE6-C697-575C-8E5A-88DE73DA4A9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01400" y="52388"/>
            <a:ext cx="990600" cy="633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5">
            <a:extLst>
              <a:ext uri="{FF2B5EF4-FFF2-40B4-BE49-F238E27FC236}">
                <a16:creationId xmlns:a16="http://schemas.microsoft.com/office/drawing/2014/main" id="{7AA97F33-0B9F-1937-15D4-DDB42D86B0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1295400"/>
            <a:ext cx="8686800" cy="458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400" b="1" i="1">
                <a:solidFill>
                  <a:schemeClr val="bg1"/>
                </a:solidFill>
                <a:latin typeface="Open sans" panose="020B0606030504020204" pitchFamily="34" charset="0"/>
              </a:rPr>
              <a:t>Practical Exercises</a:t>
            </a:r>
          </a:p>
          <a:p>
            <a:pPr algn="ctr" eaLnBrk="1" hangingPunct="1"/>
            <a:r>
              <a:rPr lang="en-US" altLang="en-US" sz="3400" b="1" i="1">
                <a:solidFill>
                  <a:schemeClr val="bg1"/>
                </a:solidFill>
                <a:latin typeface="Open sans" panose="020B0606030504020204" pitchFamily="34" charset="0"/>
              </a:rPr>
              <a:t>Foreign Body Airway Obstruction</a:t>
            </a:r>
          </a:p>
          <a:p>
            <a:pPr eaLnBrk="1" hangingPunct="1"/>
            <a:br>
              <a:rPr lang="en-US" altLang="en-US" sz="3400" b="1" i="1">
                <a:solidFill>
                  <a:schemeClr val="bg1"/>
                </a:solidFill>
                <a:latin typeface="Open sans" panose="020B0606030504020204" pitchFamily="34" charset="0"/>
              </a:rPr>
            </a:br>
            <a:endParaRPr lang="en-US" altLang="en-US" sz="2000" b="1" i="1">
              <a:solidFill>
                <a:schemeClr val="bg1"/>
              </a:solidFill>
              <a:latin typeface="Open sans" panose="020B0606030504020204" pitchFamily="34" charset="0"/>
            </a:endParaRPr>
          </a:p>
          <a:p>
            <a:pPr eaLnBrk="1" hangingPunct="1"/>
            <a:r>
              <a:rPr lang="en-US" altLang="en-US" sz="3400" b="1">
                <a:solidFill>
                  <a:schemeClr val="bg1"/>
                </a:solidFill>
                <a:latin typeface="Open sans" panose="020B0606030504020204" pitchFamily="34" charset="0"/>
              </a:rPr>
              <a:t>Stations 1 &amp; 2:  Conscious infant who later becomes unconscious</a:t>
            </a:r>
          </a:p>
          <a:p>
            <a:pPr eaLnBrk="1" hangingPunct="1"/>
            <a:endParaRPr lang="en-US" altLang="en-US" sz="3400" b="1">
              <a:solidFill>
                <a:schemeClr val="bg1"/>
              </a:solidFill>
              <a:latin typeface="Open sans" panose="020B0606030504020204" pitchFamily="34" charset="0"/>
            </a:endParaRPr>
          </a:p>
          <a:p>
            <a:pPr eaLnBrk="1" hangingPunct="1"/>
            <a:r>
              <a:rPr lang="en-US" altLang="en-US" sz="3400" b="1">
                <a:solidFill>
                  <a:schemeClr val="bg1"/>
                </a:solidFill>
                <a:latin typeface="Open sans" panose="020B0606030504020204" pitchFamily="34" charset="0"/>
              </a:rPr>
              <a:t>Stations 3 &amp; 4:  Conscious adult who later becomes unconscious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9FD4CBBB-69DD-7998-E23B-1FEB76974FB5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524000" y="14288"/>
            <a:ext cx="9144000" cy="731837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b="1" kern="1200" dirty="0">
                <a:solidFill>
                  <a:srgbClr val="FFFF99"/>
                </a:solidFill>
                <a:latin typeface="Open sans"/>
                <a:ea typeface="+mn-ea"/>
              </a:rPr>
              <a:t>MFR Lesson 8</a:t>
            </a:r>
          </a:p>
        </p:txBody>
      </p:sp>
      <p:pic>
        <p:nvPicPr>
          <p:cNvPr id="26628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79328854-CBF5-A878-8F51-B10198BDDA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8" y="52388"/>
            <a:ext cx="1014412" cy="633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29" name="Picture 5">
            <a:extLst>
              <a:ext uri="{FF2B5EF4-FFF2-40B4-BE49-F238E27FC236}">
                <a16:creationId xmlns:a16="http://schemas.microsoft.com/office/drawing/2014/main" id="{C8709454-6A86-C234-97BF-A2DE5AE2039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01400" y="52388"/>
            <a:ext cx="990600" cy="633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5">
            <a:extLst>
              <a:ext uri="{FF2B5EF4-FFF2-40B4-BE49-F238E27FC236}">
                <a16:creationId xmlns:a16="http://schemas.microsoft.com/office/drawing/2014/main" id="{F5708C09-95BF-C1A7-1C32-4D17144C59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1219200"/>
            <a:ext cx="8299450" cy="427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400" b="1" i="1">
                <a:solidFill>
                  <a:schemeClr val="bg1"/>
                </a:solidFill>
                <a:latin typeface="Open sans" panose="020B0606030504020204" pitchFamily="34" charset="0"/>
              </a:rPr>
              <a:t>Practical Exercises</a:t>
            </a:r>
          </a:p>
          <a:p>
            <a:pPr eaLnBrk="1" hangingPunct="1"/>
            <a:br>
              <a:rPr lang="en-US" altLang="en-US" sz="3400" b="1" i="1">
                <a:solidFill>
                  <a:schemeClr val="bg1"/>
                </a:solidFill>
                <a:latin typeface="Open sans" panose="020B0606030504020204" pitchFamily="34" charset="0"/>
              </a:rPr>
            </a:br>
            <a:r>
              <a:rPr lang="en-US" altLang="en-US" sz="3400" b="1" i="1">
                <a:solidFill>
                  <a:schemeClr val="bg1"/>
                </a:solidFill>
                <a:latin typeface="Open sans" panose="020B0606030504020204" pitchFamily="34" charset="0"/>
              </a:rPr>
              <a:t>Oxygen Therapy</a:t>
            </a:r>
          </a:p>
          <a:p>
            <a:pPr eaLnBrk="1" hangingPunct="1"/>
            <a:endParaRPr lang="en-US" altLang="en-US" sz="3400" b="1" i="1">
              <a:solidFill>
                <a:schemeClr val="bg1"/>
              </a:solidFill>
              <a:latin typeface="Open sans" panose="020B0606030504020204" pitchFamily="34" charset="0"/>
            </a:endParaRPr>
          </a:p>
          <a:p>
            <a:pPr eaLnBrk="1" hangingPunct="1"/>
            <a:r>
              <a:rPr lang="en-US" altLang="en-US" sz="3400" b="1">
                <a:solidFill>
                  <a:schemeClr val="bg1"/>
                </a:solidFill>
                <a:latin typeface="Open sans" panose="020B0606030504020204" pitchFamily="34" charset="0"/>
              </a:rPr>
              <a:t>Stations 1 &amp; 3:  Administering oxygen</a:t>
            </a:r>
          </a:p>
          <a:p>
            <a:pPr eaLnBrk="1" hangingPunct="1"/>
            <a:endParaRPr lang="en-US" altLang="en-US" sz="3400" b="1">
              <a:solidFill>
                <a:schemeClr val="bg1"/>
              </a:solidFill>
              <a:latin typeface="Open sans" panose="020B0606030504020204" pitchFamily="34" charset="0"/>
            </a:endParaRPr>
          </a:p>
          <a:p>
            <a:pPr eaLnBrk="1" hangingPunct="1"/>
            <a:r>
              <a:rPr lang="en-US" altLang="en-US" sz="3400" b="1">
                <a:solidFill>
                  <a:schemeClr val="bg1"/>
                </a:solidFill>
                <a:latin typeface="Open sans" panose="020B0606030504020204" pitchFamily="34" charset="0"/>
              </a:rPr>
              <a:t>Stations 2 &amp; 4:  Using airways, mask, 			and the bag-valve mask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92D919B8-8686-BEB7-1CDB-804E79454C15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524000" y="14288"/>
            <a:ext cx="9144000" cy="960437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b="1" kern="1200" dirty="0">
                <a:solidFill>
                  <a:srgbClr val="FFFF99"/>
                </a:solidFill>
                <a:latin typeface="Open sans"/>
                <a:ea typeface="+mn-ea"/>
              </a:rPr>
              <a:t>MFR Lesson 9</a:t>
            </a:r>
          </a:p>
        </p:txBody>
      </p:sp>
      <p:pic>
        <p:nvPicPr>
          <p:cNvPr id="27652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162E13DB-BDD3-9913-1354-7015BB320F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8" y="52388"/>
            <a:ext cx="1014412" cy="633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3" name="Picture 5">
            <a:extLst>
              <a:ext uri="{FF2B5EF4-FFF2-40B4-BE49-F238E27FC236}">
                <a16:creationId xmlns:a16="http://schemas.microsoft.com/office/drawing/2014/main" id="{70A4478F-1BF3-319B-4547-7962D1E18C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01400" y="52388"/>
            <a:ext cx="990600" cy="633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5">
            <a:extLst>
              <a:ext uri="{FF2B5EF4-FFF2-40B4-BE49-F238E27FC236}">
                <a16:creationId xmlns:a16="http://schemas.microsoft.com/office/drawing/2014/main" id="{22694CED-84DC-3AB3-D2D0-575F3033B7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1066800"/>
            <a:ext cx="8610600" cy="541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400" b="1" i="1">
                <a:solidFill>
                  <a:schemeClr val="bg1"/>
                </a:solidFill>
                <a:latin typeface="Open sans" panose="020B0606030504020204" pitchFamily="34" charset="0"/>
              </a:rPr>
              <a:t>Practical Exercises</a:t>
            </a:r>
            <a:br>
              <a:rPr lang="en-US" altLang="en-US" sz="3400" b="1" i="1">
                <a:solidFill>
                  <a:schemeClr val="bg1"/>
                </a:solidFill>
                <a:latin typeface="Open sans" panose="020B0606030504020204" pitchFamily="34" charset="0"/>
              </a:rPr>
            </a:br>
            <a:r>
              <a:rPr lang="en-US" altLang="en-US" sz="3400" b="1" i="1">
                <a:solidFill>
                  <a:schemeClr val="bg1"/>
                </a:solidFill>
                <a:latin typeface="Open sans" panose="020B0606030504020204" pitchFamily="34" charset="0"/>
              </a:rPr>
              <a:t>Soft Tissue Injuries</a:t>
            </a:r>
          </a:p>
          <a:p>
            <a:pPr eaLnBrk="1" hangingPunct="1"/>
            <a:endParaRPr lang="en-US" altLang="en-US" sz="2400" b="1" i="1">
              <a:solidFill>
                <a:schemeClr val="bg1"/>
              </a:solidFill>
              <a:latin typeface="Open sans" panose="020B0606030504020204" pitchFamily="34" charset="0"/>
            </a:endParaRPr>
          </a:p>
          <a:p>
            <a:pPr eaLnBrk="1" hangingPunct="1"/>
            <a:r>
              <a:rPr lang="en-US" altLang="en-US" sz="3400" b="1">
                <a:solidFill>
                  <a:schemeClr val="bg1"/>
                </a:solidFill>
                <a:latin typeface="Open sans" panose="020B0606030504020204" pitchFamily="34" charset="0"/>
              </a:rPr>
              <a:t>Station 1:Treatment of bleeding neck 			injuries</a:t>
            </a:r>
          </a:p>
          <a:p>
            <a:pPr eaLnBrk="1" hangingPunct="1"/>
            <a:endParaRPr lang="en-US" altLang="en-US" sz="1200" b="1">
              <a:solidFill>
                <a:schemeClr val="bg1"/>
              </a:solidFill>
              <a:latin typeface="Open sans" panose="020B0606030504020204" pitchFamily="34" charset="0"/>
            </a:endParaRPr>
          </a:p>
          <a:p>
            <a:pPr eaLnBrk="1" hangingPunct="1"/>
            <a:r>
              <a:rPr lang="en-US" altLang="en-US" sz="3400" b="1">
                <a:solidFill>
                  <a:schemeClr val="bg1"/>
                </a:solidFill>
                <a:latin typeface="Open sans" panose="020B0606030504020204" pitchFamily="34" charset="0"/>
              </a:rPr>
              <a:t>Station 2:Treatment of soft-tissue 				injuries</a:t>
            </a:r>
          </a:p>
          <a:p>
            <a:pPr eaLnBrk="1" hangingPunct="1"/>
            <a:endParaRPr lang="en-US" altLang="en-US" sz="1400" b="1">
              <a:solidFill>
                <a:schemeClr val="bg1"/>
              </a:solidFill>
              <a:latin typeface="Open sans" panose="020B0606030504020204" pitchFamily="34" charset="0"/>
            </a:endParaRPr>
          </a:p>
          <a:p>
            <a:pPr eaLnBrk="1" hangingPunct="1"/>
            <a:r>
              <a:rPr lang="en-US" altLang="en-US" sz="3400" b="1">
                <a:solidFill>
                  <a:schemeClr val="bg1"/>
                </a:solidFill>
                <a:latin typeface="Open sans" panose="020B0606030504020204" pitchFamily="34" charset="0"/>
              </a:rPr>
              <a:t>Station 3:Treatment of extruded eyeball</a:t>
            </a:r>
          </a:p>
          <a:p>
            <a:pPr eaLnBrk="1" hangingPunct="1"/>
            <a:endParaRPr lang="en-US" altLang="en-US" sz="1400" b="1">
              <a:solidFill>
                <a:schemeClr val="bg1"/>
              </a:solidFill>
              <a:latin typeface="Open sans" panose="020B0606030504020204" pitchFamily="34" charset="0"/>
            </a:endParaRPr>
          </a:p>
          <a:p>
            <a:pPr eaLnBrk="1" hangingPunct="1"/>
            <a:r>
              <a:rPr lang="en-US" altLang="en-US" sz="3400" b="1">
                <a:solidFill>
                  <a:schemeClr val="bg1"/>
                </a:solidFill>
                <a:latin typeface="Open sans" panose="020B0606030504020204" pitchFamily="34" charset="0"/>
              </a:rPr>
              <a:t>Station 4:Treatment of impaled objects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525677E1-F98E-8205-B65D-EBFAEE64F1B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524000" y="20638"/>
            <a:ext cx="9144000" cy="731837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b="1" kern="1200" dirty="0">
                <a:solidFill>
                  <a:srgbClr val="FFFF99"/>
                </a:solidFill>
                <a:latin typeface="Open sans"/>
                <a:ea typeface="+mn-ea"/>
              </a:rPr>
              <a:t>MFR Lesson 11</a:t>
            </a:r>
          </a:p>
        </p:txBody>
      </p:sp>
      <p:pic>
        <p:nvPicPr>
          <p:cNvPr id="28676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D89AF23E-2BDC-B2CF-E6A1-A57770EBEE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8" y="52388"/>
            <a:ext cx="1014412" cy="633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7" name="Picture 5">
            <a:extLst>
              <a:ext uri="{FF2B5EF4-FFF2-40B4-BE49-F238E27FC236}">
                <a16:creationId xmlns:a16="http://schemas.microsoft.com/office/drawing/2014/main" id="{FFB75A74-54E8-F5CA-0BE2-DC1F4D0DC9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01400" y="52388"/>
            <a:ext cx="990600" cy="633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5">
            <a:extLst>
              <a:ext uri="{FF2B5EF4-FFF2-40B4-BE49-F238E27FC236}">
                <a16:creationId xmlns:a16="http://schemas.microsoft.com/office/drawing/2014/main" id="{B75A8158-CD66-A858-6813-CE9EE8FD5F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1066800"/>
            <a:ext cx="8610600" cy="532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400" b="1" i="1">
                <a:solidFill>
                  <a:schemeClr val="bg1"/>
                </a:solidFill>
                <a:latin typeface="Open sans" panose="020B0606030504020204" pitchFamily="34" charset="0"/>
              </a:rPr>
              <a:t>Practical Exercises</a:t>
            </a:r>
            <a:br>
              <a:rPr lang="en-US" altLang="en-US" sz="3400" b="1" i="1">
                <a:solidFill>
                  <a:schemeClr val="bg1"/>
                </a:solidFill>
                <a:latin typeface="Open sans" panose="020B0606030504020204" pitchFamily="34" charset="0"/>
              </a:rPr>
            </a:br>
            <a:r>
              <a:rPr lang="en-US" altLang="en-US" sz="3400" b="1" i="1">
                <a:solidFill>
                  <a:schemeClr val="bg1"/>
                </a:solidFill>
                <a:latin typeface="Open sans" panose="020B0606030504020204" pitchFamily="34" charset="0"/>
              </a:rPr>
              <a:t>Musculoskeletal Injuries</a:t>
            </a:r>
          </a:p>
          <a:p>
            <a:pPr eaLnBrk="1" hangingPunct="1"/>
            <a:endParaRPr lang="en-US" altLang="en-US" sz="3400" b="1" i="1">
              <a:solidFill>
                <a:schemeClr val="bg1"/>
              </a:solidFill>
              <a:latin typeface="Open sans" panose="020B0606030504020204" pitchFamily="34" charset="0"/>
            </a:endParaRPr>
          </a:p>
          <a:p>
            <a:pPr eaLnBrk="1" hangingPunct="1"/>
            <a:r>
              <a:rPr lang="en-US" altLang="en-US" sz="3400" b="1">
                <a:solidFill>
                  <a:schemeClr val="bg1"/>
                </a:solidFill>
                <a:latin typeface="Open sans" panose="020B0606030504020204" pitchFamily="34" charset="0"/>
              </a:rPr>
              <a:t>Stations 1 &amp; 3:  Splint an injury to the 			shoulder, upper arm, elbow, 			forearm, and wrist</a:t>
            </a:r>
          </a:p>
          <a:p>
            <a:pPr eaLnBrk="1" hangingPunct="1"/>
            <a:endParaRPr lang="en-US" altLang="en-US" sz="3400" b="1">
              <a:solidFill>
                <a:schemeClr val="bg1"/>
              </a:solidFill>
              <a:latin typeface="Open sans" panose="020B0606030504020204" pitchFamily="34" charset="0"/>
            </a:endParaRPr>
          </a:p>
          <a:p>
            <a:pPr eaLnBrk="1" hangingPunct="1"/>
            <a:r>
              <a:rPr lang="en-US" altLang="en-US" sz="3400" b="1">
                <a:solidFill>
                  <a:schemeClr val="bg1"/>
                </a:solidFill>
                <a:latin typeface="Open sans" panose="020B0606030504020204" pitchFamily="34" charset="0"/>
              </a:rPr>
              <a:t>Stations 2 &amp; 4:  Splint an injury to the 			hip, thigh, knee, lower leg, and 		ankle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F2344D4B-7258-B760-1383-CD33DDCEAFB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524000" y="20638"/>
            <a:ext cx="9144000" cy="731837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b="1" kern="1200" dirty="0">
                <a:solidFill>
                  <a:srgbClr val="FFFF99"/>
                </a:solidFill>
                <a:latin typeface="Open sans"/>
                <a:ea typeface="+mn-ea"/>
              </a:rPr>
              <a:t>MFR Lesson 12</a:t>
            </a:r>
          </a:p>
        </p:txBody>
      </p:sp>
      <p:pic>
        <p:nvPicPr>
          <p:cNvPr id="29700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FB7AEA42-6467-BD70-176B-3C86D4B61B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8" y="52388"/>
            <a:ext cx="1014412" cy="633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1" name="Picture 5">
            <a:extLst>
              <a:ext uri="{FF2B5EF4-FFF2-40B4-BE49-F238E27FC236}">
                <a16:creationId xmlns:a16="http://schemas.microsoft.com/office/drawing/2014/main" id="{16E70537-B80F-8396-E266-5FAB6B0E64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01400" y="52388"/>
            <a:ext cx="990600" cy="633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656</Words>
  <Application>Microsoft Office PowerPoint</Application>
  <PresentationFormat>Widescreen</PresentationFormat>
  <Paragraphs>130</Paragraphs>
  <Slides>20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8" baseType="lpstr">
      <vt:lpstr>Arial</vt:lpstr>
      <vt:lpstr>Calibri</vt:lpstr>
      <vt:lpstr>Open Sans Semibold</vt:lpstr>
      <vt:lpstr>Open sans</vt:lpstr>
      <vt:lpstr>Wingdings</vt:lpstr>
      <vt:lpstr>Times New Roman</vt:lpstr>
      <vt:lpstr>Default Design</vt:lpstr>
      <vt:lpstr>2_Office Theme</vt:lpstr>
      <vt:lpstr>PowerPoint Presentation</vt:lpstr>
      <vt:lpstr>PowerPoint Presentation</vt:lpstr>
      <vt:lpstr>PowerPoint Presentation</vt:lpstr>
      <vt:lpstr>MFR Lesson 6</vt:lpstr>
      <vt:lpstr>MFR Lesson 7</vt:lpstr>
      <vt:lpstr>MFR Lesson 8</vt:lpstr>
      <vt:lpstr>MFR Lesson 9</vt:lpstr>
      <vt:lpstr>MFR Lesson 11</vt:lpstr>
      <vt:lpstr>MFR Lesson 12</vt:lpstr>
      <vt:lpstr>MFR Lesson 13</vt:lpstr>
      <vt:lpstr>MFR Lesson 13</vt:lpstr>
      <vt:lpstr>MFR Lesson 19</vt:lpstr>
      <vt:lpstr>MFR Lesson 19</vt:lpstr>
      <vt:lpstr>MFR Lesson 20</vt:lpstr>
      <vt:lpstr>MFR Lesson 20</vt:lpstr>
      <vt:lpstr>MFR Lesson 22</vt:lpstr>
      <vt:lpstr>MFR Lesson 24</vt:lpstr>
      <vt:lpstr>PowerPoint Presentation</vt:lpstr>
      <vt:lpstr>PowerPoint Presentation</vt:lpstr>
      <vt:lpstr>PowerPoint Presentation</vt:lpstr>
    </vt:vector>
  </TitlesOfParts>
  <Company>NSET PEER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Neelam</dc:creator>
  <cp:lastModifiedBy>NDRF HQ</cp:lastModifiedBy>
  <cp:revision>34</cp:revision>
  <dcterms:created xsi:type="dcterms:W3CDTF">2010-05-24T08:17:06Z</dcterms:created>
  <dcterms:modified xsi:type="dcterms:W3CDTF">2026-01-30T12:24:26Z</dcterms:modified>
</cp:coreProperties>
</file>