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3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7956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75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76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7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7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80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81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801824" y="383265"/>
            <a:ext cx="12704833" cy="2691011"/>
          </a:xfrm>
          <a:prstGeom prst="rect">
            <a:avLst/>
          </a:prstGeom>
        </p:spPr>
        <p:txBody>
          <a:bodyPr lIns="89235" tIns="89235" rIns="89235" bIns="89235"/>
          <a:lstStyle>
            <a:lvl1pPr algn="ctr" defTabSz="1896340">
              <a:defRPr sz="700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5676" y="3982152"/>
            <a:ext cx="16469531" cy="7969741"/>
          </a:xfrm>
          <a:prstGeom prst="rect">
            <a:avLst/>
          </a:prstGeom>
        </p:spPr>
        <p:txBody>
          <a:bodyPr lIns="89235" tIns="89235" rIns="89235" bIns="89235" anchor="t"/>
          <a:lstStyle>
            <a:lvl1pPr marL="623454" indent="-623454" defTabSz="1896340">
              <a:spcBef>
                <a:spcPts val="1300"/>
              </a:spcBef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33172" indent="-1012472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82972" indent="-539985" defTabSz="1896340">
              <a:spcBef>
                <a:spcPts val="1300"/>
              </a:spcBef>
              <a:buSzPct val="100000"/>
              <a:buChar char="•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97583" indent="-633895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94365" indent="-809977" defTabSz="1896340">
              <a:spcBef>
                <a:spcPts val="1300"/>
              </a:spcBef>
              <a:buSzPct val="100000"/>
              <a:buChar char="»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5842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94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95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6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7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99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100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6801824" y="383265"/>
            <a:ext cx="12704833" cy="2691011"/>
          </a:xfrm>
          <a:prstGeom prst="rect">
            <a:avLst/>
          </a:prstGeom>
        </p:spPr>
        <p:txBody>
          <a:bodyPr lIns="89235" tIns="89235" rIns="89235" bIns="89235"/>
          <a:lstStyle>
            <a:lvl1pPr algn="ctr" defTabSz="1896340">
              <a:defRPr sz="700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5676" y="3982152"/>
            <a:ext cx="16469531" cy="7969741"/>
          </a:xfrm>
          <a:prstGeom prst="rect">
            <a:avLst/>
          </a:prstGeom>
        </p:spPr>
        <p:txBody>
          <a:bodyPr lIns="89235" tIns="89235" rIns="89235" bIns="89235" anchor="t"/>
          <a:lstStyle>
            <a:lvl1pPr marL="623454" indent="-623454" defTabSz="1896340">
              <a:spcBef>
                <a:spcPts val="1300"/>
              </a:spcBef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33172" indent="-1012472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82972" indent="-539985" defTabSz="1896340">
              <a:spcBef>
                <a:spcPts val="1300"/>
              </a:spcBef>
              <a:buSzPct val="100000"/>
              <a:buChar char="•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97583" indent="-633895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94365" indent="-809977" defTabSz="1896340">
              <a:spcBef>
                <a:spcPts val="1300"/>
              </a:spcBef>
              <a:buSzPct val="100000"/>
              <a:buChar char="»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7550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549090" y="12177503"/>
            <a:ext cx="604963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3803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7562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1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40875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1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1977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19227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ERT, Kalpakkam DAE Centre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12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13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1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17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18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801824" y="383265"/>
            <a:ext cx="12704833" cy="2691011"/>
          </a:xfrm>
          <a:prstGeom prst="rect">
            <a:avLst/>
          </a:prstGeom>
        </p:spPr>
        <p:txBody>
          <a:bodyPr lIns="89235" tIns="89235" rIns="89235" bIns="89235"/>
          <a:lstStyle>
            <a:lvl1pPr algn="ctr" defTabSz="1896340">
              <a:defRPr sz="700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5676" y="3982152"/>
            <a:ext cx="16469531" cy="7969741"/>
          </a:xfrm>
          <a:prstGeom prst="rect">
            <a:avLst/>
          </a:prstGeom>
        </p:spPr>
        <p:txBody>
          <a:bodyPr lIns="89235" tIns="89235" rIns="89235" bIns="89235" anchor="t"/>
          <a:lstStyle>
            <a:lvl1pPr marL="623454" indent="-623454" defTabSz="1896340">
              <a:spcBef>
                <a:spcPts val="1300"/>
              </a:spcBef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33172" indent="-1012472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82972" indent="-539985" defTabSz="1896340">
              <a:spcBef>
                <a:spcPts val="1300"/>
              </a:spcBef>
              <a:buSzPct val="100000"/>
              <a:buChar char="•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97583" indent="-633895" defTabSz="1896340">
              <a:spcBef>
                <a:spcPts val="1300"/>
              </a:spcBef>
              <a:buSzPct val="100000"/>
              <a:buChar char="–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94365" indent="-809977" defTabSz="1896340">
              <a:spcBef>
                <a:spcPts val="1300"/>
              </a:spcBef>
              <a:buSzPct val="100000"/>
              <a:buChar char="»"/>
              <a:defRPr sz="56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115236" y="12215557"/>
            <a:ext cx="677814" cy="67501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91519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31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32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3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36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37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41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42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3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4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46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47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84763" y="12234584"/>
            <a:ext cx="677815" cy="67501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06510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3048000" y="399574"/>
            <a:ext cx="18385855" cy="12995680"/>
          </a:xfrm>
          <a:prstGeom prst="rect">
            <a:avLst/>
          </a:prstGeom>
          <a:solidFill>
            <a:srgbClr val="81CCE3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58" name="Rectangle"/>
          <p:cNvSpPr/>
          <p:nvPr/>
        </p:nvSpPr>
        <p:spPr>
          <a:xfrm>
            <a:off x="3048000" y="3982151"/>
            <a:ext cx="18385855" cy="8102934"/>
          </a:xfrm>
          <a:prstGeom prst="rect">
            <a:avLst/>
          </a:prstGeom>
          <a:solidFill>
            <a:srgbClr val="B2E3F2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sp>
        <p:nvSpPr>
          <p:cNvPr id="59" name="Line"/>
          <p:cNvSpPr/>
          <p:nvPr/>
        </p:nvSpPr>
        <p:spPr>
          <a:xfrm>
            <a:off x="3048000" y="3982152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60" name="Line"/>
          <p:cNvSpPr/>
          <p:nvPr/>
        </p:nvSpPr>
        <p:spPr>
          <a:xfrm>
            <a:off x="3048000" y="12076929"/>
            <a:ext cx="18385855" cy="1"/>
          </a:xfrm>
          <a:prstGeom prst="line">
            <a:avLst/>
          </a:prstGeom>
          <a:ln w="25400">
            <a:solidFill>
              <a:srgbClr val="D9D9D9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3684057" y="3101457"/>
            <a:ext cx="17143640" cy="9644148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defTabSz="1896340">
              <a:defRPr sz="3000"/>
            </a:pPr>
            <a:endParaRPr sz="3000"/>
          </a:p>
        </p:txBody>
      </p:sp>
      <p:pic>
        <p:nvPicPr>
          <p:cNvPr id="6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411" y="3028066"/>
            <a:ext cx="17222469" cy="9771903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39999"/>
              </a:srgbClr>
            </a:outerShdw>
          </a:effectLst>
        </p:spPr>
      </p:pic>
      <p:sp>
        <p:nvSpPr>
          <p:cNvPr id="63" name="Program for Enhancement of Emergency Response (PEER)"/>
          <p:cNvSpPr txBox="1"/>
          <p:nvPr/>
        </p:nvSpPr>
        <p:spPr>
          <a:xfrm>
            <a:off x="3458447" y="12867923"/>
            <a:ext cx="12481941" cy="41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>
              <a:defRPr sz="18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Program for Enhancement of Emergency Response (PEER)</a:t>
            </a:r>
          </a:p>
        </p:txBody>
      </p:sp>
      <p:pic>
        <p:nvPicPr>
          <p:cNvPr id="64" name="image.png" descr="image.png"/>
          <p:cNvPicPr>
            <a:picLocks noChangeAspect="1"/>
          </p:cNvPicPr>
          <p:nvPr/>
        </p:nvPicPr>
        <p:blipFill>
          <a:blip r:embed="rId3"/>
          <a:srcRect l="2778" r="1"/>
          <a:stretch>
            <a:fillRect/>
          </a:stretch>
        </p:blipFill>
        <p:spPr>
          <a:xfrm rot="3954421">
            <a:off x="15577509" y="786916"/>
            <a:ext cx="3000885" cy="180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4"/>
          <a:srcRect l="10000" t="11619" r="3332" b="11260"/>
          <a:stretch>
            <a:fillRect/>
          </a:stretch>
        </p:blipFill>
        <p:spPr>
          <a:xfrm>
            <a:off x="3048000" y="603438"/>
            <a:ext cx="5759851" cy="199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25 NSET Final New Logo_2017_COLOR_Trps no background" descr="25 NSET Final New Logo_2017_COLOR_Trps no backgr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108" y="818176"/>
            <a:ext cx="4349109" cy="1416179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2206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2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ide-british-ambulance.jpg" descr="side-british-ambulance.jpg"/>
          <p:cNvPicPr>
            <a:picLocks noChangeAspect="1"/>
          </p:cNvPicPr>
          <p:nvPr/>
        </p:nvPicPr>
        <p:blipFill>
          <a:blip r:embed="rId2">
            <a:extLst/>
          </a:blip>
          <a:srcRect t="12261" b="9674"/>
          <a:stretch>
            <a:fillRect/>
          </a:stretch>
        </p:blipFill>
        <p:spPr>
          <a:xfrm>
            <a:off x="-51678" y="-47224"/>
            <a:ext cx="24487356" cy="12740702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82" name="Rectangle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5491861" y="3880189"/>
            <a:ext cx="17706930" cy="3519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083124"/>
            <a:ext cx="9740888" cy="30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2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EMS and the Medical First Responder</a:t>
            </a:r>
          </a:p>
        </p:txBody>
      </p:sp>
      <p:grpSp>
        <p:nvGrpSpPr>
          <p:cNvPr id="90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5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9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7" name="NDMA India.png" descr="NDMA India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" name="NDRF India.jpeg" descr="NDRF India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1" name="PPT 2 - 1"/>
            <p:cNvSpPr txBox="1"/>
            <p:nvPr/>
          </p:nvSpPr>
          <p:spPr>
            <a:xfrm>
              <a:off x="78376" y="0"/>
              <a:ext cx="172284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2 - 1</a:t>
              </a: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4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6">
            <a:extLst/>
          </a:blip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101600"/>
            <a:ext cx="1833282" cy="130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7861" y="11338194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5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23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7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3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39" name="Scope of Care"/>
          <p:cNvSpPr txBox="1"/>
          <p:nvPr/>
        </p:nvSpPr>
        <p:spPr>
          <a:xfrm>
            <a:off x="1077422" y="1393570"/>
            <a:ext cx="4311282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Scope of Care</a:t>
            </a:r>
          </a:p>
        </p:txBody>
      </p:sp>
      <p:sp>
        <p:nvSpPr>
          <p:cNvPr id="240" name="Actions that are legally allowed by the MFR when providing patient care."/>
          <p:cNvSpPr txBox="1"/>
          <p:nvPr/>
        </p:nvSpPr>
        <p:spPr>
          <a:xfrm>
            <a:off x="9985055" y="4879096"/>
            <a:ext cx="12441572" cy="33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Actions that are legally allowed by the MFR when providing patient care.</a:t>
            </a:r>
          </a:p>
        </p:txBody>
      </p:sp>
      <p:sp>
        <p:nvSpPr>
          <p:cNvPr id="241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22066" y="12813338"/>
            <a:ext cx="5844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5" name="Duty to Act"/>
          <p:cNvSpPr txBox="1"/>
          <p:nvPr/>
        </p:nvSpPr>
        <p:spPr>
          <a:xfrm>
            <a:off x="1077422" y="1710089"/>
            <a:ext cx="711311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Duty to Act</a:t>
            </a:r>
          </a:p>
        </p:txBody>
      </p:sp>
      <p:sp>
        <p:nvSpPr>
          <p:cNvPr id="246" name="The contractual or legal obligation on the MFR to provide care."/>
          <p:cNvSpPr txBox="1"/>
          <p:nvPr/>
        </p:nvSpPr>
        <p:spPr>
          <a:xfrm>
            <a:off x="9985055" y="4879096"/>
            <a:ext cx="13642865" cy="242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The contractual or legal obligation on the MFR to provide care.</a:t>
            </a:r>
          </a:p>
        </p:txBody>
      </p:sp>
      <p:sp>
        <p:nvSpPr>
          <p:cNvPr id="247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0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5" name="Abandonment"/>
          <p:cNvSpPr txBox="1"/>
          <p:nvPr/>
        </p:nvSpPr>
        <p:spPr>
          <a:xfrm>
            <a:off x="1077422" y="1710089"/>
            <a:ext cx="7753733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Abandonment</a:t>
            </a:r>
          </a:p>
        </p:txBody>
      </p:sp>
      <p:sp>
        <p:nvSpPr>
          <p:cNvPr id="256" name="Discontinuing emergency medical care without making sure that another health care professional with equal or better training has taken over."/>
          <p:cNvSpPr txBox="1"/>
          <p:nvPr/>
        </p:nvSpPr>
        <p:spPr>
          <a:xfrm>
            <a:off x="10187990" y="4167164"/>
            <a:ext cx="12975375" cy="549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110000"/>
              </a:lnSpc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Discontinuing emergency medical care without making sure that another health care professional with equal or better training has taken over.</a:t>
            </a:r>
          </a:p>
        </p:txBody>
      </p:sp>
      <p:sp>
        <p:nvSpPr>
          <p:cNvPr id="25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5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6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2" name="Body"/>
          <p:cNvSpPr txBox="1">
            <a:spLocks noGrp="1"/>
          </p:cNvSpPr>
          <p:nvPr>
            <p:ph type="body" sz="quarter" idx="4294967295"/>
          </p:nvPr>
        </p:nvSpPr>
        <p:spPr>
          <a:xfrm>
            <a:off x="651129" y="7128247"/>
            <a:ext cx="9691688" cy="4662489"/>
          </a:xfrm>
          <a:prstGeom prst="rect">
            <a:avLst/>
          </a:prstGeom>
        </p:spPr>
        <p:txBody>
          <a:bodyPr lIns="50355" tIns="50355" rIns="50355" bIns="50355" anchor="t"/>
          <a:lstStyle>
            <a:lvl1pPr defTabSz="1042987">
              <a:spcBef>
                <a:spcPts val="1200"/>
              </a:spcBef>
              <a:defRPr sz="3200" b="1" i="0">
                <a:solidFill>
                  <a:srgbClr val="004A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	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5" name="Negligence"/>
          <p:cNvSpPr txBox="1"/>
          <p:nvPr/>
        </p:nvSpPr>
        <p:spPr>
          <a:xfrm>
            <a:off x="1077422" y="2483812"/>
            <a:ext cx="744913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Negligence</a:t>
            </a:r>
          </a:p>
        </p:txBody>
      </p:sp>
      <p:sp>
        <p:nvSpPr>
          <p:cNvPr id="266" name="Failure to provide the expected standard of care, causing injury or death of the patient."/>
          <p:cNvSpPr txBox="1"/>
          <p:nvPr/>
        </p:nvSpPr>
        <p:spPr>
          <a:xfrm>
            <a:off x="10187990" y="3260923"/>
            <a:ext cx="12858401" cy="3324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110000"/>
              </a:lnSpc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Failure to provide the expected standard of care, causing injury or death of the patient.</a:t>
            </a:r>
          </a:p>
        </p:txBody>
      </p:sp>
      <p:sp>
        <p:nvSpPr>
          <p:cNvPr id="26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6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7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ights of…"/>
          <p:cNvSpPr txBox="1"/>
          <p:nvPr/>
        </p:nvSpPr>
        <p:spPr>
          <a:xfrm>
            <a:off x="1077422" y="2765166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Rights of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Patient</a:t>
            </a:r>
          </a:p>
        </p:txBody>
      </p:sp>
      <p:sp>
        <p:nvSpPr>
          <p:cNvPr id="274" name="To solicit and receive pre-hospital care…"/>
          <p:cNvSpPr txBox="1"/>
          <p:nvPr/>
        </p:nvSpPr>
        <p:spPr>
          <a:xfrm>
            <a:off x="10187990" y="4324771"/>
            <a:ext cx="13236565" cy="642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35000" indent="-635000" algn="just" defTabSz="1896340">
              <a:spcBef>
                <a:spcPts val="5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solicit and receive pre-hospital care</a:t>
            </a:r>
          </a:p>
          <a:p>
            <a:pPr marL="635000" indent="-635000" algn="just" defTabSz="1896340">
              <a:spcBef>
                <a:spcPts val="5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Confidentiality regarding personal information and condition</a:t>
            </a:r>
          </a:p>
          <a:p>
            <a:pPr marL="635000" indent="-635000" algn="just" defTabSz="1896340">
              <a:spcBef>
                <a:spcPts val="5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pursue legal recourse for acts of negligence, abandonment, and/or violations of confidentiality</a:t>
            </a:r>
          </a:p>
        </p:txBody>
      </p:sp>
      <p:sp>
        <p:nvSpPr>
          <p:cNvPr id="275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7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7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7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ights of…"/>
          <p:cNvSpPr txBox="1"/>
          <p:nvPr/>
        </p:nvSpPr>
        <p:spPr>
          <a:xfrm>
            <a:off x="1077422" y="2624489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Rights of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Patient</a:t>
            </a:r>
          </a:p>
        </p:txBody>
      </p:sp>
      <p:sp>
        <p:nvSpPr>
          <p:cNvPr id="282" name="In some situations, the patient has the right to refuse care. The patient may be required to sign a refusal form in the presence of a witness"/>
          <p:cNvSpPr txBox="1"/>
          <p:nvPr/>
        </p:nvSpPr>
        <p:spPr>
          <a:xfrm>
            <a:off x="10187990" y="4324771"/>
            <a:ext cx="1279109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marL="635000" indent="-635000" defTabSz="1896340">
              <a:spcBef>
                <a:spcPts val="5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In some situations, the patient has the right to refuse care. The patient may be required to sign a refusal form in the presence of a witness</a:t>
            </a:r>
          </a:p>
        </p:txBody>
      </p:sp>
      <p:sp>
        <p:nvSpPr>
          <p:cNvPr id="283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8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5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8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0" name="Implied Consent"/>
          <p:cNvSpPr txBox="1"/>
          <p:nvPr/>
        </p:nvSpPr>
        <p:spPr>
          <a:xfrm>
            <a:off x="1077422" y="1710089"/>
            <a:ext cx="7753733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Implied Consent</a:t>
            </a:r>
          </a:p>
        </p:txBody>
      </p:sp>
      <p:sp>
        <p:nvSpPr>
          <p:cNvPr id="291" name="Consent assumed on the part of an unconscious, confused or seriously injured patient or, for a minor patient that cannot make decisions."/>
          <p:cNvSpPr txBox="1"/>
          <p:nvPr/>
        </p:nvSpPr>
        <p:spPr>
          <a:xfrm>
            <a:off x="10187990" y="4167164"/>
            <a:ext cx="12282303" cy="549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110000"/>
              </a:lnSpc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Consent assumed on the part of an unconscious, confused or seriously injured patient or, for a minor patient that cannot make decisions.</a:t>
            </a:r>
          </a:p>
        </p:txBody>
      </p:sp>
      <p:sp>
        <p:nvSpPr>
          <p:cNvPr id="29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9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9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9" name="Expressed Consent"/>
          <p:cNvSpPr txBox="1"/>
          <p:nvPr/>
        </p:nvSpPr>
        <p:spPr>
          <a:xfrm>
            <a:off x="1077422" y="2483812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Expressed Consent</a:t>
            </a:r>
          </a:p>
        </p:txBody>
      </p:sp>
      <p:sp>
        <p:nvSpPr>
          <p:cNvPr id="300" name="Permission obtained from every responsive, competent adult patient before providing emergency care."/>
          <p:cNvSpPr txBox="1"/>
          <p:nvPr/>
        </p:nvSpPr>
        <p:spPr>
          <a:xfrm>
            <a:off x="10187990" y="3260923"/>
            <a:ext cx="12858401" cy="4407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110000"/>
              </a:lnSpc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Permission obtained from every responsive, competent adult patient before providing emergency care.</a:t>
            </a:r>
          </a:p>
        </p:txBody>
      </p:sp>
      <p:sp>
        <p:nvSpPr>
          <p:cNvPr id="30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0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3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30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ircle"/>
          <p:cNvSpPr/>
          <p:nvPr/>
        </p:nvSpPr>
        <p:spPr>
          <a:xfrm>
            <a:off x="-8441952" y="-7064640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308" name="IMG-3642.JPG" descr="IMG-3642.JPG"/>
          <p:cNvPicPr>
            <a:picLocks noChangeAspect="1"/>
          </p:cNvPicPr>
          <p:nvPr/>
        </p:nvPicPr>
        <p:blipFill>
          <a:blip r:embed="rId2">
            <a:extLst/>
          </a:blip>
          <a:srcRect l="25406"/>
          <a:stretch>
            <a:fillRect/>
          </a:stretch>
        </p:blipFill>
        <p:spPr>
          <a:xfrm flipH="1">
            <a:off x="-3227294" y="-1019528"/>
            <a:ext cx="13247436" cy="11839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1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1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3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" y="212737"/>
            <a:ext cx="2044762" cy="118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0" y="58203"/>
            <a:ext cx="1736278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xmlns="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73728" y="12343369"/>
            <a:ext cx="701472" cy="738662"/>
          </a:xfrm>
        </p:spPr>
        <p:txBody>
          <a:bodyPr/>
          <a:lstStyle/>
          <a:p>
            <a:fld id="{2BB1E14F-796C-409E-9B94-89634ADD74DA}" type="slidenum">
              <a:rPr lang="en-IN" smtClean="0"/>
              <a:pPr/>
              <a:t>19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xmlns="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xmlns="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4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9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0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2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3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4" name="Describe the emergency medical services (EMS) system in the area you reside.…"/>
          <p:cNvSpPr txBox="1"/>
          <p:nvPr/>
        </p:nvSpPr>
        <p:spPr>
          <a:xfrm>
            <a:off x="11546216" y="5446144"/>
            <a:ext cx="11983623" cy="428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Describe the emergency medical services (EMS) system in the area you reside.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six duties and/or responsibilities of the medical first responder (MFR).</a:t>
            </a:r>
          </a:p>
        </p:txBody>
      </p:sp>
      <p:grpSp>
        <p:nvGrpSpPr>
          <p:cNvPr id="107" name="Group"/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10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0" name="Group"/>
          <p:cNvGrpSpPr/>
          <p:nvPr/>
        </p:nvGrpSpPr>
        <p:grpSpPr>
          <a:xfrm>
            <a:off x="9844663" y="7617341"/>
            <a:ext cx="1219201" cy="1681958"/>
            <a:chOff x="0" y="115975"/>
            <a:chExt cx="1219200" cy="1681957"/>
          </a:xfrm>
        </p:grpSpPr>
        <p:sp>
          <p:nvSpPr>
            <p:cNvPr id="10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10160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1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7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18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19" name="Define negligence and give an example as it relates to EMS.…"/>
          <p:cNvSpPr txBox="1"/>
          <p:nvPr/>
        </p:nvSpPr>
        <p:spPr>
          <a:xfrm>
            <a:off x="11656862" y="5242835"/>
            <a:ext cx="11750187" cy="6760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negligence and give an example as it relates to EMS.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abandonment and give an example as it relates to EMS.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Define implied consent and       expressed consent.</a:t>
            </a:r>
          </a:p>
        </p:txBody>
      </p:sp>
      <p:grpSp>
        <p:nvGrpSpPr>
          <p:cNvPr id="122" name="Group"/>
          <p:cNvGrpSpPr/>
          <p:nvPr/>
        </p:nvGrpSpPr>
        <p:grpSpPr>
          <a:xfrm>
            <a:off x="9844663" y="4993861"/>
            <a:ext cx="1219201" cy="1681958"/>
            <a:chOff x="0" y="115975"/>
            <a:chExt cx="1219200" cy="1681957"/>
          </a:xfrm>
        </p:grpSpPr>
        <p:sp>
          <p:nvSpPr>
            <p:cNvPr id="12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5" name="Group"/>
          <p:cNvGrpSpPr/>
          <p:nvPr/>
        </p:nvGrpSpPr>
        <p:grpSpPr>
          <a:xfrm>
            <a:off x="9844663" y="7439541"/>
            <a:ext cx="1219201" cy="1681958"/>
            <a:chOff x="0" y="115975"/>
            <a:chExt cx="1219200" cy="1681957"/>
          </a:xfrm>
        </p:grpSpPr>
        <p:sp>
          <p:nvSpPr>
            <p:cNvPr id="12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28" name="Group"/>
          <p:cNvGrpSpPr/>
          <p:nvPr/>
        </p:nvGrpSpPr>
        <p:grpSpPr>
          <a:xfrm>
            <a:off x="9844663" y="9923322"/>
            <a:ext cx="1219201" cy="1681958"/>
            <a:chOff x="0" y="115975"/>
            <a:chExt cx="1219200" cy="1681957"/>
          </a:xfrm>
        </p:grpSpPr>
        <p:sp>
          <p:nvSpPr>
            <p:cNvPr id="12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" y="59796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214" y="28373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1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3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3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3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6" name="Emergency Medical Services System (EMS)"/>
          <p:cNvSpPr txBox="1"/>
          <p:nvPr/>
        </p:nvSpPr>
        <p:spPr>
          <a:xfrm>
            <a:off x="1077422" y="989120"/>
            <a:ext cx="7113118" cy="37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Emergency Medical Services System (EMS)</a:t>
            </a:r>
          </a:p>
        </p:txBody>
      </p:sp>
      <p:sp>
        <p:nvSpPr>
          <p:cNvPr id="137" name="A network of resources linked together for the purpose of providing emergency care and transport to victims of sudden illness or injury."/>
          <p:cNvSpPr txBox="1"/>
          <p:nvPr/>
        </p:nvSpPr>
        <p:spPr>
          <a:xfrm>
            <a:off x="9985055" y="4879096"/>
            <a:ext cx="12441572" cy="33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latin typeface="Open Sans"/>
              </a:rPr>
              <a:t>A network of resources linked together for the purpose of providing emergency care and transport to victims of sudden illness or injury.</a:t>
            </a:r>
          </a:p>
        </p:txBody>
      </p:sp>
      <p:sp>
        <p:nvSpPr>
          <p:cNvPr id="138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2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4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147" name="Group"/>
          <p:cNvGrpSpPr/>
          <p:nvPr/>
        </p:nvGrpSpPr>
        <p:grpSpPr>
          <a:xfrm>
            <a:off x="9456693" y="2949458"/>
            <a:ext cx="4642558" cy="1810976"/>
            <a:chOff x="0" y="0"/>
            <a:chExt cx="4642556" cy="1810974"/>
          </a:xfrm>
        </p:grpSpPr>
        <p:sp>
          <p:nvSpPr>
            <p:cNvPr id="145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6" name="Community"/>
            <p:cNvSpPr txBox="1"/>
            <p:nvPr/>
          </p:nvSpPr>
          <p:spPr>
            <a:xfrm>
              <a:off x="178278" y="403501"/>
              <a:ext cx="4286001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Community</a:t>
              </a:r>
            </a:p>
          </p:txBody>
        </p:sp>
      </p:grpSp>
      <p:grpSp>
        <p:nvGrpSpPr>
          <p:cNvPr id="150" name="Group"/>
          <p:cNvGrpSpPr/>
          <p:nvPr/>
        </p:nvGrpSpPr>
        <p:grpSpPr>
          <a:xfrm>
            <a:off x="1123462" y="8343245"/>
            <a:ext cx="4642557" cy="1810975"/>
            <a:chOff x="0" y="0"/>
            <a:chExt cx="4642556" cy="1810974"/>
          </a:xfrm>
        </p:grpSpPr>
        <p:sp>
          <p:nvSpPr>
            <p:cNvPr id="148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9" name="Fire Dept."/>
            <p:cNvSpPr txBox="1"/>
            <p:nvPr/>
          </p:nvSpPr>
          <p:spPr>
            <a:xfrm>
              <a:off x="413609" y="403501"/>
              <a:ext cx="3815339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dirty="0">
                  <a:latin typeface="Open Sans"/>
                </a:rPr>
                <a:t>Fire Dept.</a:t>
              </a:r>
            </a:p>
          </p:txBody>
        </p:sp>
      </p:grpSp>
      <p:sp>
        <p:nvSpPr>
          <p:cNvPr id="151" name="Sample EMS Flowchart"/>
          <p:cNvSpPr txBox="1"/>
          <p:nvPr/>
        </p:nvSpPr>
        <p:spPr>
          <a:xfrm>
            <a:off x="1077422" y="989120"/>
            <a:ext cx="12469157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Sample EMS Flowchart</a:t>
            </a:r>
          </a:p>
        </p:txBody>
      </p:sp>
      <p:sp>
        <p:nvSpPr>
          <p:cNvPr id="168" name="Connection Line"/>
          <p:cNvSpPr/>
          <p:nvPr/>
        </p:nvSpPr>
        <p:spPr>
          <a:xfrm>
            <a:off x="11777971" y="4760399"/>
            <a:ext cx="1" cy="147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h="21600" extrusionOk="0">
                <a:moveTo>
                  <a:pt x="0" y="21600"/>
                </a:moveTo>
                <a:cubicBezTo>
                  <a:pt x="0" y="14400"/>
                  <a:pt x="0" y="7200"/>
                  <a:pt x="0" y="0"/>
                </a:cubicBez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169" name="Connection Line"/>
          <p:cNvSpPr/>
          <p:nvPr/>
        </p:nvSpPr>
        <p:spPr>
          <a:xfrm>
            <a:off x="11776710" y="6233159"/>
            <a:ext cx="8604251" cy="2887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1503"/>
                </a:lnTo>
                <a:lnTo>
                  <a:pt x="21600" y="11503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170" name="Connection Line"/>
          <p:cNvSpPr/>
          <p:nvPr/>
        </p:nvSpPr>
        <p:spPr>
          <a:xfrm>
            <a:off x="3444240" y="7373619"/>
            <a:ext cx="8336281" cy="969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61"/>
                </a:lnTo>
                <a:lnTo>
                  <a:pt x="21600" y="8861"/>
                </a:lnTo>
                <a:lnTo>
                  <a:pt x="2160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171" name="Connection Line"/>
          <p:cNvSpPr/>
          <p:nvPr/>
        </p:nvSpPr>
        <p:spPr>
          <a:xfrm>
            <a:off x="11777971" y="6234339"/>
            <a:ext cx="56265" cy="4479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grpSp>
        <p:nvGrpSpPr>
          <p:cNvPr id="158" name="Group"/>
          <p:cNvGrpSpPr/>
          <p:nvPr/>
        </p:nvGrpSpPr>
        <p:grpSpPr>
          <a:xfrm>
            <a:off x="8729972" y="5328851"/>
            <a:ext cx="6096001" cy="1810976"/>
            <a:chOff x="0" y="0"/>
            <a:chExt cx="6096000" cy="1810974"/>
          </a:xfrm>
        </p:grpSpPr>
        <p:sp>
          <p:nvSpPr>
            <p:cNvPr id="156" name="Rounded Rectangle"/>
            <p:cNvSpPr/>
            <p:nvPr/>
          </p:nvSpPr>
          <p:spPr>
            <a:xfrm>
              <a:off x="0" y="0"/>
              <a:ext cx="6096000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7" name="EMS Dispatcher/…"/>
            <p:cNvSpPr/>
            <p:nvPr/>
          </p:nvSpPr>
          <p:spPr>
            <a:xfrm>
              <a:off x="381000" y="905487"/>
              <a:ext cx="5334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 fontScale="25000" lnSpcReduction="20000"/>
            </a:bodyPr>
            <a:lstStyle/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EMS Dispatcher/</a:t>
              </a:r>
            </a:p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Control Room</a:t>
              </a:r>
            </a:p>
          </p:txBody>
        </p:sp>
      </p:grpSp>
      <p:grpSp>
        <p:nvGrpSpPr>
          <p:cNvPr id="161" name="Group"/>
          <p:cNvGrpSpPr/>
          <p:nvPr/>
        </p:nvGrpSpPr>
        <p:grpSpPr>
          <a:xfrm>
            <a:off x="17767482" y="8343245"/>
            <a:ext cx="5080001" cy="1810975"/>
            <a:chOff x="0" y="0"/>
            <a:chExt cx="5080000" cy="1810974"/>
          </a:xfrm>
        </p:grpSpPr>
        <p:sp>
          <p:nvSpPr>
            <p:cNvPr id="159" name="Rounded Rectangle"/>
            <p:cNvSpPr/>
            <p:nvPr/>
          </p:nvSpPr>
          <p:spPr>
            <a:xfrm>
              <a:off x="0" y="0"/>
              <a:ext cx="5080000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60" name="Fire Service…"/>
            <p:cNvSpPr txBox="1"/>
            <p:nvPr/>
          </p:nvSpPr>
          <p:spPr>
            <a:xfrm>
              <a:off x="142600" y="32026"/>
              <a:ext cx="4794800" cy="1746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/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Fire Service</a:t>
              </a:r>
            </a:p>
            <a:p>
              <a: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Rescue Groups </a:t>
              </a:r>
            </a:p>
          </p:txBody>
        </p:sp>
      </p:grpSp>
      <p:grpSp>
        <p:nvGrpSpPr>
          <p:cNvPr id="164" name="Group"/>
          <p:cNvGrpSpPr/>
          <p:nvPr/>
        </p:nvGrpSpPr>
        <p:grpSpPr>
          <a:xfrm>
            <a:off x="9524331" y="8343245"/>
            <a:ext cx="4642558" cy="1810975"/>
            <a:chOff x="0" y="0"/>
            <a:chExt cx="4642556" cy="1810974"/>
          </a:xfrm>
        </p:grpSpPr>
        <p:sp>
          <p:nvSpPr>
            <p:cNvPr id="162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63" name="EMI /…"/>
            <p:cNvSpPr txBox="1"/>
            <p:nvPr/>
          </p:nvSpPr>
          <p:spPr>
            <a:xfrm>
              <a:off x="614545" y="73301"/>
              <a:ext cx="3413466" cy="1664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/>
            <a:p>
              <a:pPr algn="ctr"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EMI /</a:t>
              </a:r>
            </a:p>
            <a:p>
              <a:pPr algn="ctr"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>
                  <a:latin typeface="Open Sans"/>
                </a:rPr>
                <a:t>In house</a:t>
              </a: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9524331" y="10713390"/>
            <a:ext cx="4642558" cy="1810975"/>
            <a:chOff x="0" y="0"/>
            <a:chExt cx="4642556" cy="1810974"/>
          </a:xfrm>
        </p:grpSpPr>
        <p:sp>
          <p:nvSpPr>
            <p:cNvPr id="165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66" name="Hospital Centre"/>
            <p:cNvSpPr txBox="1"/>
            <p:nvPr/>
          </p:nvSpPr>
          <p:spPr>
            <a:xfrm>
              <a:off x="696548" y="86001"/>
              <a:ext cx="3249461" cy="1664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lnSpc>
                  <a:spcPct val="80000"/>
                </a:lnSpc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Hospital Centre</a:t>
              </a:r>
            </a:p>
          </p:txBody>
        </p:sp>
      </p:grpSp>
      <p:pic>
        <p:nvPicPr>
          <p:cNvPr id="30" name="Picture 2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17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5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17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grpSp>
        <p:nvGrpSpPr>
          <p:cNvPr id="180" name="Group"/>
          <p:cNvGrpSpPr/>
          <p:nvPr/>
        </p:nvGrpSpPr>
        <p:grpSpPr>
          <a:xfrm>
            <a:off x="9456693" y="2949458"/>
            <a:ext cx="4642558" cy="1810976"/>
            <a:chOff x="0" y="0"/>
            <a:chExt cx="4642556" cy="1810974"/>
          </a:xfrm>
        </p:grpSpPr>
        <p:sp>
          <p:nvSpPr>
            <p:cNvPr id="178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79" name="Community"/>
            <p:cNvSpPr txBox="1"/>
            <p:nvPr/>
          </p:nvSpPr>
          <p:spPr>
            <a:xfrm>
              <a:off x="178278" y="403501"/>
              <a:ext cx="4286001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Community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1123462" y="8343245"/>
            <a:ext cx="4642557" cy="1810975"/>
            <a:chOff x="0" y="0"/>
            <a:chExt cx="4642556" cy="1810974"/>
          </a:xfrm>
        </p:grpSpPr>
        <p:sp>
          <p:nvSpPr>
            <p:cNvPr id="181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82" name="Fire Dept."/>
            <p:cNvSpPr txBox="1"/>
            <p:nvPr/>
          </p:nvSpPr>
          <p:spPr>
            <a:xfrm>
              <a:off x="413609" y="403501"/>
              <a:ext cx="3815339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Fire Dept.</a:t>
              </a:r>
            </a:p>
          </p:txBody>
        </p:sp>
      </p:grpSp>
      <p:sp>
        <p:nvSpPr>
          <p:cNvPr id="184" name="Sample EMS Flowchart"/>
          <p:cNvSpPr txBox="1"/>
          <p:nvPr/>
        </p:nvSpPr>
        <p:spPr>
          <a:xfrm>
            <a:off x="1077422" y="1270475"/>
            <a:ext cx="12469157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Sample EMS Flowchart</a:t>
            </a:r>
          </a:p>
        </p:txBody>
      </p:sp>
      <p:sp>
        <p:nvSpPr>
          <p:cNvPr id="201" name="Connection Line"/>
          <p:cNvSpPr/>
          <p:nvPr/>
        </p:nvSpPr>
        <p:spPr>
          <a:xfrm>
            <a:off x="11777971" y="4760399"/>
            <a:ext cx="1" cy="147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h="21600" extrusionOk="0">
                <a:moveTo>
                  <a:pt x="0" y="21600"/>
                </a:moveTo>
                <a:cubicBezTo>
                  <a:pt x="0" y="14400"/>
                  <a:pt x="0" y="7200"/>
                  <a:pt x="0" y="0"/>
                </a:cubicBez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202" name="Connection Line"/>
          <p:cNvSpPr/>
          <p:nvPr/>
        </p:nvSpPr>
        <p:spPr>
          <a:xfrm>
            <a:off x="11776710" y="6233159"/>
            <a:ext cx="8604251" cy="2887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1503"/>
                </a:lnTo>
                <a:lnTo>
                  <a:pt x="21600" y="11503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203" name="Connection Line"/>
          <p:cNvSpPr/>
          <p:nvPr/>
        </p:nvSpPr>
        <p:spPr>
          <a:xfrm>
            <a:off x="3444240" y="7373619"/>
            <a:ext cx="8336281" cy="969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61"/>
                </a:lnTo>
                <a:lnTo>
                  <a:pt x="21600" y="8861"/>
                </a:lnTo>
                <a:lnTo>
                  <a:pt x="2160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sp>
        <p:nvSpPr>
          <p:cNvPr id="204" name="Connection Line"/>
          <p:cNvSpPr/>
          <p:nvPr/>
        </p:nvSpPr>
        <p:spPr>
          <a:xfrm>
            <a:off x="11777971" y="6234338"/>
            <a:ext cx="56265" cy="4479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/>
          <a:lstStyle/>
          <a:p>
            <a:endParaRPr>
              <a:latin typeface="Open Sans"/>
            </a:endParaRPr>
          </a:p>
        </p:txBody>
      </p:sp>
      <p:grpSp>
        <p:nvGrpSpPr>
          <p:cNvPr id="191" name="Group"/>
          <p:cNvGrpSpPr/>
          <p:nvPr/>
        </p:nvGrpSpPr>
        <p:grpSpPr>
          <a:xfrm>
            <a:off x="8729972" y="5328851"/>
            <a:ext cx="6096001" cy="1810976"/>
            <a:chOff x="0" y="0"/>
            <a:chExt cx="6096000" cy="1810974"/>
          </a:xfrm>
        </p:grpSpPr>
        <p:sp>
          <p:nvSpPr>
            <p:cNvPr id="189" name="Rounded Rectangle"/>
            <p:cNvSpPr/>
            <p:nvPr/>
          </p:nvSpPr>
          <p:spPr>
            <a:xfrm>
              <a:off x="0" y="0"/>
              <a:ext cx="6096000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90" name="EMS Dispatcher"/>
            <p:cNvSpPr/>
            <p:nvPr/>
          </p:nvSpPr>
          <p:spPr>
            <a:xfrm>
              <a:off x="381000" y="905487"/>
              <a:ext cx="5334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 fontScale="25000" lnSpcReduction="20000"/>
            </a:bodyPr>
            <a:lstStyle>
              <a:lvl1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EMS Dispatcher</a:t>
              </a: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17767482" y="8343245"/>
            <a:ext cx="5080001" cy="1810975"/>
            <a:chOff x="0" y="0"/>
            <a:chExt cx="5080000" cy="1810974"/>
          </a:xfrm>
        </p:grpSpPr>
        <p:sp>
          <p:nvSpPr>
            <p:cNvPr id="192" name="Rounded Rectangle"/>
            <p:cNvSpPr/>
            <p:nvPr/>
          </p:nvSpPr>
          <p:spPr>
            <a:xfrm>
              <a:off x="0" y="0"/>
              <a:ext cx="5080000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93" name="Rescue Groups"/>
            <p:cNvSpPr txBox="1"/>
            <p:nvPr/>
          </p:nvSpPr>
          <p:spPr>
            <a:xfrm>
              <a:off x="142600" y="403501"/>
              <a:ext cx="4794800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Rescue Groups </a:t>
              </a:r>
            </a:p>
          </p:txBody>
        </p:sp>
      </p:grpSp>
      <p:grpSp>
        <p:nvGrpSpPr>
          <p:cNvPr id="197" name="Group"/>
          <p:cNvGrpSpPr/>
          <p:nvPr/>
        </p:nvGrpSpPr>
        <p:grpSpPr>
          <a:xfrm>
            <a:off x="9524331" y="8343245"/>
            <a:ext cx="4642557" cy="1810975"/>
            <a:chOff x="0" y="0"/>
            <a:chExt cx="4642556" cy="1810974"/>
          </a:xfrm>
        </p:grpSpPr>
        <p:sp>
          <p:nvSpPr>
            <p:cNvPr id="195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96" name="Red Cross"/>
            <p:cNvSpPr txBox="1"/>
            <p:nvPr/>
          </p:nvSpPr>
          <p:spPr>
            <a:xfrm>
              <a:off x="614545" y="403501"/>
              <a:ext cx="3413466" cy="100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Red Cross</a:t>
              </a: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9524331" y="10713390"/>
            <a:ext cx="4642557" cy="1810975"/>
            <a:chOff x="0" y="0"/>
            <a:chExt cx="4642556" cy="1810974"/>
          </a:xfrm>
        </p:grpSpPr>
        <p:sp>
          <p:nvSpPr>
            <p:cNvPr id="198" name="Rounded Rectangle"/>
            <p:cNvSpPr/>
            <p:nvPr/>
          </p:nvSpPr>
          <p:spPr>
            <a:xfrm>
              <a:off x="0" y="0"/>
              <a:ext cx="4642557" cy="1810975"/>
            </a:xfrm>
            <a:prstGeom prst="roundRect">
              <a:avLst>
                <a:gd name="adj" fmla="val 5127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99" name="Hospital Centre"/>
            <p:cNvSpPr txBox="1"/>
            <p:nvPr/>
          </p:nvSpPr>
          <p:spPr>
            <a:xfrm>
              <a:off x="696548" y="86001"/>
              <a:ext cx="3249461" cy="1664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ctr">
              <a:normAutofit/>
            </a:bodyPr>
            <a:lstStyle>
              <a:lvl1pPr algn="ctr" defTabSz="1896340">
                <a:lnSpc>
                  <a:spcPct val="80000"/>
                </a:lnSpc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Hospital Centre</a:t>
              </a:r>
            </a:p>
          </p:txBody>
        </p:sp>
      </p:grpSp>
      <p:pic>
        <p:nvPicPr>
          <p:cNvPr id="30" name="Picture 2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07" name="Medical First Responder"/>
          <p:cNvSpPr txBox="1"/>
          <p:nvPr/>
        </p:nvSpPr>
        <p:spPr>
          <a:xfrm>
            <a:off x="1077422" y="1534243"/>
            <a:ext cx="6526130" cy="281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Medical First Responder</a:t>
            </a:r>
          </a:p>
        </p:txBody>
      </p:sp>
      <p:sp>
        <p:nvSpPr>
          <p:cNvPr id="208" name="The first person on the scene of an incident with emergency medical care skills, typically trained at the most basic EMS level."/>
          <p:cNvSpPr txBox="1"/>
          <p:nvPr/>
        </p:nvSpPr>
        <p:spPr>
          <a:xfrm>
            <a:off x="9985055" y="4879096"/>
            <a:ext cx="13244205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latin typeface="Open Sans"/>
              </a:rPr>
              <a:t>The first person on the scene of an incident with emergency medical care skills, typically trained at the most basic EMS level.</a:t>
            </a:r>
          </a:p>
        </p:txBody>
      </p:sp>
      <p:sp>
        <p:nvSpPr>
          <p:cNvPr id="209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0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21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2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1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7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MFR | INDIA</a:t>
            </a:r>
          </a:p>
        </p:txBody>
      </p:sp>
      <p:sp>
        <p:nvSpPr>
          <p:cNvPr id="21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19" name="PPT 2 -"/>
          <p:cNvSpPr txBox="1"/>
          <p:nvPr/>
        </p:nvSpPr>
        <p:spPr>
          <a:xfrm>
            <a:off x="21518930" y="12813338"/>
            <a:ext cx="146294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2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8666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22" name="Duties of…"/>
          <p:cNvSpPr txBox="1"/>
          <p:nvPr/>
        </p:nvSpPr>
        <p:spPr>
          <a:xfrm>
            <a:off x="1077422" y="989120"/>
            <a:ext cx="7449138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Duties of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MFR</a:t>
            </a: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10009829" y="3391142"/>
            <a:ext cx="13563491" cy="8026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algn="just" defTabSz="1896340">
              <a:spcBef>
                <a:spcPts val="4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Ensure your safety and the safety of your crew, the patient, and bystanders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Gain access to the patient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Assess the patient to identify life-threatening problems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Alert additional EMS resources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Provide care based on assessment 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6" name="Duties of…"/>
          <p:cNvSpPr txBox="1"/>
          <p:nvPr/>
        </p:nvSpPr>
        <p:spPr>
          <a:xfrm>
            <a:off x="1077422" y="1516660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Duties of </a:t>
            </a:r>
          </a:p>
          <a:p>
            <a: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MFR</a:t>
            </a:r>
          </a:p>
        </p:txBody>
      </p:sp>
      <p:sp>
        <p:nvSpPr>
          <p:cNvPr id="227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2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23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32" name="Assist other EMS personnel…"/>
          <p:cNvSpPr txBox="1"/>
          <p:nvPr/>
        </p:nvSpPr>
        <p:spPr>
          <a:xfrm>
            <a:off x="10009829" y="3391142"/>
            <a:ext cx="12238279" cy="834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algn="just" defTabSz="1896340">
              <a:spcBef>
                <a:spcPts val="4000"/>
              </a:spcBef>
              <a:buSzPct val="100000"/>
              <a:buAutoNum type="arabicParenR" startAt="6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Assist other EMS personnel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 startAt="6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Participate in record-keeping and data collection as received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 startAt="6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Act as liaison with other public safety workers</a:t>
            </a:r>
          </a:p>
          <a:p>
            <a:pPr marL="1016000" indent="-1016000" algn="just" defTabSz="1896340">
              <a:spcBef>
                <a:spcPts val="4000"/>
              </a:spcBef>
              <a:buSzPct val="100000"/>
              <a:buAutoNum type="arabicParenR" startAt="6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Perform patient packaging and preparation for movement and transport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xmlns="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123092"/>
            <a:ext cx="2159001" cy="118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442"/>
            <a:ext cx="1833282" cy="13017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614</Words>
  <Application>Microsoft Office PowerPoint</Application>
  <PresentationFormat>Custom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HelveticaNeueLT Std Lt</vt:lpstr>
      <vt:lpstr>Open Sans</vt:lpstr>
      <vt:lpstr>Open Sans</vt:lpstr>
      <vt:lpstr>Open Sans Semibold</vt:lpstr>
      <vt:lpstr>Times New Roman</vt:lpstr>
      <vt:lpstr>Verdana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RDP</cp:lastModifiedBy>
  <cp:revision>8</cp:revision>
  <dcterms:modified xsi:type="dcterms:W3CDTF">2026-01-01T12:54:33Z</dcterms:modified>
</cp:coreProperties>
</file>