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11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72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F9D5-2258-4932-8FDF-0CAA767ED907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0260-BA36-4B3B-A8B1-4E8057926F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5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32" y="1122363"/>
            <a:ext cx="427903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5568" y="3602038"/>
            <a:ext cx="628243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64" y="1709738"/>
            <a:ext cx="42257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8734" y="4589463"/>
            <a:ext cx="682871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72" y="320675"/>
            <a:ext cx="416362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5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6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6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00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130" y="1381742"/>
            <a:ext cx="4163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856" y="1381742"/>
            <a:ext cx="75904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NDRF LOGO | NDRF - National Disaster Response Force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448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97" y="5944"/>
            <a:ext cx="882650" cy="877570"/>
          </a:xfrm>
          <a:prstGeom prst="rect">
            <a:avLst/>
          </a:prstGeom>
          <a:noFill/>
        </p:spPr>
      </p:pic>
      <p:sp>
        <p:nvSpPr>
          <p:cNvPr id="9" name="PEER | CSSR | INDIA"/>
          <p:cNvSpPr txBox="1"/>
          <p:nvPr userDrawn="1"/>
        </p:nvSpPr>
        <p:spPr>
          <a:xfrm>
            <a:off x="216130" y="6286056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1200" dirty="0"/>
              <a:t>ROPE</a:t>
            </a:r>
            <a:r>
              <a:rPr lang="en-US" sz="1200" baseline="0" dirty="0"/>
              <a:t> RESCUE</a:t>
            </a:r>
            <a:r>
              <a:rPr sz="1200" dirty="0"/>
              <a:t> | INDIA</a:t>
            </a:r>
          </a:p>
        </p:txBody>
      </p:sp>
      <p:sp>
        <p:nvSpPr>
          <p:cNvPr id="10" name="Rectangle"/>
          <p:cNvSpPr/>
          <p:nvPr userDrawn="1"/>
        </p:nvSpPr>
        <p:spPr>
          <a:xfrm>
            <a:off x="346228" y="6587004"/>
            <a:ext cx="1906641" cy="1041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PPT 2 -"/>
          <p:cNvSpPr txBox="1"/>
          <p:nvPr userDrawn="1"/>
        </p:nvSpPr>
        <p:spPr>
          <a:xfrm>
            <a:off x="10224268" y="6348343"/>
            <a:ext cx="511204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200" b="0" dirty="0"/>
              <a:t>PPT</a:t>
            </a:r>
            <a:r>
              <a:rPr sz="1200" b="0" spc="-59" dirty="0"/>
              <a:t> </a:t>
            </a:r>
            <a:r>
              <a:rPr sz="1200" b="0" dirty="0"/>
              <a:t>-</a:t>
            </a:r>
          </a:p>
        </p:txBody>
      </p:sp>
      <p:sp>
        <p:nvSpPr>
          <p:cNvPr id="12" name="Rectangle"/>
          <p:cNvSpPr/>
          <p:nvPr userDrawn="1"/>
        </p:nvSpPr>
        <p:spPr>
          <a:xfrm>
            <a:off x="10315852" y="6628210"/>
            <a:ext cx="623697" cy="88779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1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49E984-7B31-E4A9-BE54-183EBE6F3D74}"/>
              </a:ext>
            </a:extLst>
          </p:cNvPr>
          <p:cNvSpPr txBox="1"/>
          <p:nvPr/>
        </p:nvSpPr>
        <p:spPr>
          <a:xfrm>
            <a:off x="525781" y="1788570"/>
            <a:ext cx="11235690" cy="3305639"/>
          </a:xfrm>
          <a:prstGeom prst="parallelogram">
            <a:avLst/>
          </a:prstGeom>
          <a:solidFill>
            <a:srgbClr val="C00000"/>
          </a:solidFill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ACCLIMATIZATION AND TREKKING WITH A VICTIM IN MOUNTAINS</a:t>
            </a:r>
            <a:endParaRPr lang="en-IN" sz="4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</a:t>
            </a:fld>
            <a:endParaRPr lang="en-IN"/>
          </a:p>
        </p:txBody>
      </p:sp>
      <p:sp>
        <p:nvSpPr>
          <p:cNvPr id="5" name="Duties of…">
            <a:extLst>
              <a:ext uri="{FF2B5EF4-FFF2-40B4-BE49-F238E27FC236}">
                <a16:creationId xmlns:a16="http://schemas.microsoft.com/office/drawing/2014/main" id="{AA2C3982-E8FF-3DCB-E997-50B06A145F99}"/>
              </a:ext>
            </a:extLst>
          </p:cNvPr>
          <p:cNvSpPr txBox="1"/>
          <p:nvPr/>
        </p:nvSpPr>
        <p:spPr>
          <a:xfrm>
            <a:off x="7596420" y="5325984"/>
            <a:ext cx="4165051" cy="386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000" b="1" dirty="0">
                <a:latin typeface="Open sans"/>
              </a:rPr>
              <a:t>Presented By:- Dileep Kumar,2IC</a:t>
            </a:r>
            <a:endParaRPr lang="en-US" sz="2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605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2635348"/>
            <a:ext cx="3952875" cy="9601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cs typeface="Arial" panose="020B0604020202020204" pitchFamily="34" charset="0"/>
              </a:rPr>
              <a:t>PREVENTION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175" y="1314450"/>
            <a:ext cx="7541895" cy="43053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Proper acclimatization schedule</a:t>
            </a:r>
          </a:p>
          <a:p>
            <a:pPr>
              <a:lnSpc>
                <a:spcPct val="150000"/>
              </a:lnSpc>
            </a:pPr>
            <a:r>
              <a:rPr lang="en-US" dirty="0"/>
              <a:t>Pre-trek fitness and screening</a:t>
            </a:r>
          </a:p>
          <a:p>
            <a:pPr>
              <a:lnSpc>
                <a:spcPct val="150000"/>
              </a:lnSpc>
            </a:pPr>
            <a:r>
              <a:rPr lang="en-US" dirty="0"/>
              <a:t>Carry essential medical supplies (oxygen, Diamox, etc.)</a:t>
            </a:r>
          </a:p>
          <a:p>
            <a:pPr>
              <a:lnSpc>
                <a:spcPct val="150000"/>
              </a:lnSpc>
            </a:pPr>
            <a:r>
              <a:rPr lang="en-US" dirty="0"/>
              <a:t>Training in mountain first aid</a:t>
            </a: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065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26" y="2696753"/>
            <a:ext cx="2696563" cy="10421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0" y="957216"/>
            <a:ext cx="8173974" cy="505496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10064" indent="0">
              <a:buNone/>
            </a:pPr>
            <a:r>
              <a:rPr lang="en-US" b="1" dirty="0"/>
              <a:t>After the completion of lecture, you learnt the followings.</a:t>
            </a:r>
          </a:p>
          <a:p>
            <a:pPr marL="609585" indent="-609585"/>
            <a:r>
              <a:rPr lang="en-IN" dirty="0"/>
              <a:t>What is Acclimatization?</a:t>
            </a:r>
          </a:p>
          <a:p>
            <a:pPr marL="609585" indent="-609585"/>
            <a:r>
              <a:rPr lang="en-IN" dirty="0"/>
              <a:t>Why Acclimatization is Critical.</a:t>
            </a:r>
          </a:p>
          <a:p>
            <a:pPr marL="609585" indent="-609585"/>
            <a:r>
              <a:rPr lang="en-IN" dirty="0"/>
              <a:t>Stages of Acclimatization</a:t>
            </a:r>
          </a:p>
          <a:p>
            <a:pPr marL="609585" indent="-609585"/>
            <a:r>
              <a:rPr lang="en-IN" dirty="0"/>
              <a:t>Common Altitude Illnesses</a:t>
            </a:r>
          </a:p>
          <a:p>
            <a:pPr marL="609585" indent="-609585"/>
            <a:r>
              <a:rPr lang="en-US" dirty="0"/>
              <a:t>Managing a Victim on a Trek</a:t>
            </a:r>
          </a:p>
          <a:p>
            <a:pPr marL="609585" indent="-609585"/>
            <a:r>
              <a:rPr lang="en-IN" dirty="0"/>
              <a:t>Evacuation Techniques</a:t>
            </a:r>
          </a:p>
          <a:p>
            <a:pPr marL="609585" indent="-609585"/>
            <a:r>
              <a:rPr lang="en-IN" dirty="0"/>
              <a:t>Safety and Team Roles</a:t>
            </a:r>
          </a:p>
          <a:p>
            <a:pPr marL="609585" indent="-609585"/>
            <a:r>
              <a:rPr lang="en-IN" dirty="0" err="1"/>
              <a:t>Preventation</a:t>
            </a:r>
            <a:r>
              <a:rPr lang="en-IN" dirty="0"/>
              <a:t> strategies</a:t>
            </a:r>
          </a:p>
          <a:p>
            <a:pPr marL="609585" indent="-609585"/>
            <a:endParaRPr lang="en-IN" dirty="0"/>
          </a:p>
          <a:p>
            <a:pPr marL="685783" indent="-685783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05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09" y="1905000"/>
            <a:ext cx="9505056" cy="2057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ANY QUESTION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8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09" y="2482884"/>
            <a:ext cx="3872866" cy="9461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975" y="1177875"/>
            <a:ext cx="7924800" cy="450224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10064" indent="0">
              <a:buNone/>
            </a:pPr>
            <a:r>
              <a:rPr lang="en-US" b="1" dirty="0"/>
              <a:t>Que:1 During a mountain rescue, the safest way to assist a semi-conscious victim is ?</a:t>
            </a:r>
          </a:p>
          <a:p>
            <a:pPr marL="110064" indent="0">
              <a:buNone/>
            </a:pPr>
            <a:br>
              <a:rPr lang="en-US" dirty="0"/>
            </a:br>
            <a:r>
              <a:rPr lang="en-US" b="1" dirty="0"/>
              <a:t>a. </a:t>
            </a:r>
            <a:r>
              <a:rPr lang="en-US" dirty="0"/>
              <a:t>Let them walk with support</a:t>
            </a:r>
            <a:br>
              <a:rPr lang="en-US" dirty="0"/>
            </a:br>
            <a:r>
              <a:rPr lang="en-US" b="1" dirty="0"/>
              <a:t>b. </a:t>
            </a:r>
            <a:r>
              <a:rPr lang="en-US" dirty="0"/>
              <a:t>Wait for them to regain full consciousness</a:t>
            </a:r>
            <a:br>
              <a:rPr lang="en-US" dirty="0"/>
            </a:br>
            <a:r>
              <a:rPr lang="en-US" b="1" dirty="0"/>
              <a:t>c. </a:t>
            </a:r>
            <a:r>
              <a:rPr lang="en-US" dirty="0"/>
              <a:t>Carry them on a stretcher with head </a:t>
            </a:r>
          </a:p>
          <a:p>
            <a:pPr marL="110064" indent="0">
              <a:buNone/>
            </a:pPr>
            <a:r>
              <a:rPr lang="en-US" dirty="0"/>
              <a:t>    elevated</a:t>
            </a:r>
            <a:br>
              <a:rPr lang="en-US" dirty="0"/>
            </a:br>
            <a:r>
              <a:rPr lang="en-US" b="1" dirty="0"/>
              <a:t>d. </a:t>
            </a:r>
            <a:r>
              <a:rPr lang="en-US" dirty="0"/>
              <a:t>Administer high doses of oxygen without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93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856" y="1120140"/>
            <a:ext cx="7373534" cy="381762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110064" lvl="0" indent="0"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 marL="110064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Que:2. What is the main purpose of acclimatization at high altitudes?</a:t>
            </a:r>
          </a:p>
          <a:p>
            <a:pPr marL="110064" lvl="0" indent="0">
              <a:buNone/>
            </a:pP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a. To improve cardiovascular fitness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b. To prevent cold injuries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C. To adapt to reduced oxygen levels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d. To prevent dehydration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14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0B0C0-2DBC-D4E3-C508-CB7F5F9D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2482884"/>
            <a:ext cx="3850006" cy="9461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51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41766" y="37348"/>
            <a:ext cx="11908470" cy="67079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8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5260" y="3278260"/>
            <a:ext cx="301481" cy="3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44" tIns="45222" rIns="90444" bIns="45222" numCol="1" anchor="t" anchorCtr="0" compatLnSpc="1">
            <a:prstTxWarp prst="textNoShape">
              <a:avLst/>
            </a:prstTxWarp>
          </a:bodyPr>
          <a:lstStyle/>
          <a:p>
            <a:endParaRPr lang="en-IN" sz="1385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37827" y="181432"/>
            <a:ext cx="6731186" cy="619366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8716" tIns="38716" rIns="38716" bIns="38716"/>
          <a:lstStyle/>
          <a:p>
            <a:endParaRPr sz="2373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402265" y="3232380"/>
            <a:ext cx="3684003" cy="6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716" tIns="38716" rIns="38716" bIns="38716">
            <a:spAutoFit/>
          </a:bodyPr>
          <a:lstStyle/>
          <a:p>
            <a:pPr algn="ctr"/>
            <a:r>
              <a:rPr lang="en-US" sz="3956" b="1" dirty="0">
                <a:latin typeface="Open sans"/>
              </a:rPr>
              <a:t>THANK YOU </a:t>
            </a:r>
            <a:r>
              <a:rPr lang="en-US" sz="3956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" y="37348"/>
            <a:ext cx="2413770" cy="144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192" y="43895"/>
            <a:ext cx="1371975" cy="12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D8000-C3B3-55C2-332B-F8DBC9A1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10" y="1051191"/>
            <a:ext cx="4923326" cy="481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7947"/>
            <a:ext cx="4238922" cy="11247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325" y="1127026"/>
            <a:ext cx="7886699" cy="47660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dirty="0"/>
              <a:t>   </a:t>
            </a:r>
            <a:r>
              <a:rPr lang="en-US" sz="2400" b="1" dirty="0"/>
              <a:t>Upon the completion of session, you will be able to know-</a:t>
            </a:r>
          </a:p>
          <a:p>
            <a:pPr marL="609585" indent="-609585">
              <a:lnSpc>
                <a:spcPct val="100000"/>
              </a:lnSpc>
            </a:pPr>
            <a:r>
              <a:rPr lang="en-IN" sz="2400" dirty="0"/>
              <a:t>What is Acclimatization?</a:t>
            </a:r>
          </a:p>
          <a:p>
            <a:pPr marL="609585" indent="-609585">
              <a:lnSpc>
                <a:spcPct val="100000"/>
              </a:lnSpc>
            </a:pPr>
            <a:r>
              <a:rPr lang="en-IN" sz="2400" dirty="0"/>
              <a:t>Why Acclimatization is Critical.</a:t>
            </a:r>
          </a:p>
          <a:p>
            <a:pPr marL="609585" indent="-609585">
              <a:lnSpc>
                <a:spcPct val="100000"/>
              </a:lnSpc>
            </a:pPr>
            <a:r>
              <a:rPr lang="en-IN" sz="2400" dirty="0"/>
              <a:t>Stages of Acclimatization</a:t>
            </a:r>
          </a:p>
          <a:p>
            <a:pPr marL="609585" indent="-609585">
              <a:lnSpc>
                <a:spcPct val="100000"/>
              </a:lnSpc>
            </a:pPr>
            <a:r>
              <a:rPr lang="en-IN" sz="2400" dirty="0"/>
              <a:t>Common Altitude Illnesses</a:t>
            </a:r>
          </a:p>
          <a:p>
            <a:pPr marL="609585" indent="-609585">
              <a:lnSpc>
                <a:spcPct val="100000"/>
              </a:lnSpc>
            </a:pPr>
            <a:r>
              <a:rPr lang="en-US" sz="2400" dirty="0"/>
              <a:t>Managing a Victim on a Trek</a:t>
            </a:r>
          </a:p>
          <a:p>
            <a:pPr marL="609585" indent="-609585">
              <a:lnSpc>
                <a:spcPct val="100000"/>
              </a:lnSpc>
            </a:pPr>
            <a:r>
              <a:rPr lang="en-IN" sz="2400" dirty="0"/>
              <a:t>Evacuation Techniques</a:t>
            </a:r>
          </a:p>
          <a:p>
            <a:pPr marL="609585" indent="-609585">
              <a:lnSpc>
                <a:spcPct val="100000"/>
              </a:lnSpc>
            </a:pPr>
            <a:r>
              <a:rPr lang="en-IN" sz="2400" dirty="0"/>
              <a:t>Safety and Team Roles</a:t>
            </a:r>
          </a:p>
          <a:p>
            <a:pPr marL="609585" indent="-609585">
              <a:lnSpc>
                <a:spcPct val="100000"/>
              </a:lnSpc>
            </a:pPr>
            <a:r>
              <a:rPr lang="en-IN" sz="2400" dirty="0"/>
              <a:t>Prevention strategies</a:t>
            </a:r>
          </a:p>
          <a:p>
            <a:pPr marL="609585" indent="-609585">
              <a:lnSpc>
                <a:spcPct val="100000"/>
              </a:lnSpc>
            </a:pPr>
            <a:endParaRPr lang="en-IN" sz="2400" dirty="0"/>
          </a:p>
          <a:p>
            <a:pPr marL="609585" indent="-609585">
              <a:lnSpc>
                <a:spcPct val="100000"/>
              </a:lnSpc>
            </a:pPr>
            <a:endParaRPr lang="en-IN" sz="2400" dirty="0"/>
          </a:p>
          <a:p>
            <a:pPr marL="685783" indent="-68578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44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8374"/>
            <a:ext cx="5191125" cy="12834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cs typeface="Arial" panose="020B0604020202020204" pitchFamily="34" charset="0"/>
              </a:rPr>
              <a:t>WHAT IS ACCLIMATIZATION?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557615"/>
            <a:ext cx="6896099" cy="366589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/>
              <a:t>Definition: </a:t>
            </a:r>
            <a:r>
              <a:rPr lang="en-US" dirty="0"/>
              <a:t>Gradual physiological adaptation to lower oxygen levels at high altitudes</a:t>
            </a:r>
          </a:p>
          <a:p>
            <a:pPr algn="just">
              <a:lnSpc>
                <a:spcPct val="100000"/>
              </a:lnSpc>
            </a:pPr>
            <a:r>
              <a:rPr lang="en-US" b="1" dirty="0"/>
              <a:t>Key factors: </a:t>
            </a:r>
            <a:r>
              <a:rPr lang="en-US" dirty="0"/>
              <a:t>oxygen levels, altitude gain, physical conditioning</a:t>
            </a:r>
          </a:p>
          <a:p>
            <a:pPr algn="just">
              <a:lnSpc>
                <a:spcPct val="100000"/>
              </a:lnSpc>
            </a:pPr>
            <a:r>
              <a:rPr lang="en-US" b="1" dirty="0"/>
              <a:t>Body</a:t>
            </a:r>
            <a:r>
              <a:rPr lang="en-US" dirty="0"/>
              <a:t> </a:t>
            </a:r>
            <a:r>
              <a:rPr lang="en-US" b="1" dirty="0"/>
              <a:t>changes: </a:t>
            </a:r>
            <a:r>
              <a:rPr lang="en-US" dirty="0"/>
              <a:t>increased breathing rate, red blood cell production</a:t>
            </a:r>
          </a:p>
          <a:p>
            <a:pPr>
              <a:lnSpc>
                <a:spcPct val="100000"/>
              </a:lnSpc>
            </a:pP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88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087106"/>
            <a:ext cx="4800600" cy="23020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cs typeface="Arial" panose="020B0604020202020204" pitchFamily="34" charset="0"/>
              </a:rPr>
              <a:t>WHY ACCLIMATIZATION IS CRITICAL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020" y="1253330"/>
            <a:ext cx="6724650" cy="4351339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Prevents Acute Mountain Sickness (AMS), HAPE, and HACE</a:t>
            </a:r>
          </a:p>
          <a:p>
            <a:pPr>
              <a:lnSpc>
                <a:spcPct val="150000"/>
              </a:lnSpc>
            </a:pPr>
            <a:r>
              <a:rPr lang="en-US" dirty="0"/>
              <a:t>Reduces risk of fatigue, confusion, and collapse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Supports safer movement in emergencies</a:t>
            </a:r>
          </a:p>
          <a:p>
            <a:pPr>
              <a:lnSpc>
                <a:spcPct val="150000"/>
              </a:lnSpc>
            </a:pP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43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411730"/>
            <a:ext cx="4751070" cy="124372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sz="4267" b="1" dirty="0">
                <a:solidFill>
                  <a:srgbClr val="C00000"/>
                </a:solidFill>
                <a:cs typeface="Arial" panose="020B0604020202020204" pitchFamily="34" charset="0"/>
              </a:rPr>
              <a:t>STAGES OF ACCLIMATIZATION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320" y="1172749"/>
            <a:ext cx="6587490" cy="4512501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Below 2,500m</a:t>
            </a:r>
            <a:r>
              <a:rPr lang="en-US" dirty="0"/>
              <a:t>: Little or no acclimatization needed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2,500–3,500m</a:t>
            </a:r>
            <a:r>
              <a:rPr lang="en-US" dirty="0"/>
              <a:t>: Start slow ascent; acclimatization days needed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3,500–5,500m</a:t>
            </a:r>
            <a:r>
              <a:rPr lang="en-US" dirty="0"/>
              <a:t>: Serious acclimatization required</a:t>
            </a:r>
          </a:p>
          <a:p>
            <a:pPr>
              <a:lnSpc>
                <a:spcPct val="150000"/>
              </a:lnSpc>
            </a:pPr>
            <a:r>
              <a:rPr lang="en-US" dirty="0"/>
              <a:t>“Climb high, sleep low” rule</a:t>
            </a:r>
          </a:p>
          <a:p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19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1690"/>
            <a:ext cx="4407116" cy="203454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cs typeface="Arial" panose="020B0604020202020204" pitchFamily="34" charset="0"/>
              </a:rPr>
              <a:t>COMMON ALTITUDE ILLNESSES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1138346"/>
            <a:ext cx="6667500" cy="476418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/>
              <a:t>AMS</a:t>
            </a:r>
            <a:r>
              <a:rPr lang="en-IN" dirty="0"/>
              <a:t>: Headache, nausea, fatigue</a:t>
            </a:r>
          </a:p>
          <a:p>
            <a:pPr>
              <a:lnSpc>
                <a:spcPct val="150000"/>
              </a:lnSpc>
            </a:pPr>
            <a:r>
              <a:rPr lang="en-IN" b="1" dirty="0"/>
              <a:t>HAPE</a:t>
            </a:r>
            <a:r>
              <a:rPr lang="en-IN" dirty="0"/>
              <a:t>: Fluid in lungs, breathlessness</a:t>
            </a:r>
          </a:p>
          <a:p>
            <a:pPr>
              <a:lnSpc>
                <a:spcPct val="150000"/>
              </a:lnSpc>
            </a:pPr>
            <a:r>
              <a:rPr lang="en-IN" b="1" dirty="0"/>
              <a:t>HACE</a:t>
            </a:r>
            <a:r>
              <a:rPr lang="en-IN" dirty="0"/>
              <a:t>: Swelling in brain, confusion, uncoordinated movement</a:t>
            </a:r>
          </a:p>
          <a:p>
            <a:pPr>
              <a:lnSpc>
                <a:spcPct val="150000"/>
              </a:lnSpc>
            </a:pPr>
            <a:r>
              <a:rPr lang="en-IN" dirty="0"/>
              <a:t>Quick identification and descent are crucial</a:t>
            </a:r>
          </a:p>
          <a:p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50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7" y="2287905"/>
            <a:ext cx="4169534" cy="17621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MANAGING A VICTIM ON A TREK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5" y="1094911"/>
            <a:ext cx="6715125" cy="4668177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Assess severity: injury v/s illness</a:t>
            </a:r>
          </a:p>
          <a:p>
            <a:pPr>
              <a:lnSpc>
                <a:spcPct val="150000"/>
              </a:lnSpc>
            </a:pPr>
            <a:r>
              <a:rPr lang="en-US" dirty="0"/>
              <a:t>Prioritize stabilization (CAB: Circulation , Airway, Breathing,)</a:t>
            </a:r>
          </a:p>
          <a:p>
            <a:pPr>
              <a:lnSpc>
                <a:spcPct val="150000"/>
              </a:lnSpc>
            </a:pPr>
            <a:r>
              <a:rPr lang="en-US" dirty="0"/>
              <a:t>Administer oxygen (if available)</a:t>
            </a:r>
          </a:p>
          <a:p>
            <a:pPr>
              <a:lnSpc>
                <a:spcPct val="150000"/>
              </a:lnSpc>
            </a:pPr>
            <a:r>
              <a:rPr lang="en-US" dirty="0"/>
              <a:t>Keep victim warm and hydrated</a:t>
            </a:r>
          </a:p>
          <a:p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31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2459355"/>
            <a:ext cx="4274821" cy="13144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cs typeface="Arial" panose="020B0604020202020204" pitchFamily="34" charset="0"/>
              </a:rPr>
              <a:t>EVACUATION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990" y="1052830"/>
            <a:ext cx="6781800" cy="4127499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When to evacuate</a:t>
            </a:r>
          </a:p>
          <a:p>
            <a:pPr>
              <a:lnSpc>
                <a:spcPct val="150000"/>
              </a:lnSpc>
            </a:pPr>
            <a:r>
              <a:rPr lang="en-US" dirty="0"/>
              <a:t>Trekking v/s air evacuation (helicopter)</a:t>
            </a:r>
          </a:p>
          <a:p>
            <a:pPr>
              <a:lnSpc>
                <a:spcPct val="150000"/>
              </a:lnSpc>
            </a:pPr>
            <a:r>
              <a:rPr lang="en-US" dirty="0"/>
              <a:t>Use of stretchers, buddy support, and team coordination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Maintaining morale and energy on difficult terrain</a:t>
            </a:r>
          </a:p>
          <a:p>
            <a:pPr>
              <a:lnSpc>
                <a:spcPct val="150000"/>
              </a:lnSpc>
            </a:pPr>
            <a:endParaRPr lang="en-I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18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063197"/>
            <a:ext cx="3667125" cy="150296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cs typeface="Arial" panose="020B0604020202020204" pitchFamily="34" charset="0"/>
              </a:rPr>
              <a:t>SAFETY AND TEAM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710" y="1290468"/>
            <a:ext cx="7482840" cy="3482761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Clear role delegation: leader, medic, navigator, porters</a:t>
            </a:r>
          </a:p>
          <a:p>
            <a:r>
              <a:rPr lang="en-US" dirty="0"/>
              <a:t>Maintain communication</a:t>
            </a:r>
          </a:p>
          <a:p>
            <a:r>
              <a:rPr lang="en-US" dirty="0"/>
              <a:t>Monitor all team members for signs of altitude sickness</a:t>
            </a:r>
          </a:p>
          <a:p>
            <a:r>
              <a:rPr lang="en-US" dirty="0"/>
              <a:t>Frequent rest, hydration, and nutrition</a:t>
            </a:r>
          </a:p>
          <a:p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91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"/>
        <a:ea typeface=""/>
        <a:cs typeface="Open Sans"/>
      </a:majorFont>
      <a:minorFont>
        <a:latin typeface="Open Sans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485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OBJECTIVES</vt:lpstr>
      <vt:lpstr>WHAT IS ACCLIMATIZATION?</vt:lpstr>
      <vt:lpstr>WHY ACCLIMATIZATION IS CRITICAL ?</vt:lpstr>
      <vt:lpstr>STAGES OF ACCLIMATIZATION</vt:lpstr>
      <vt:lpstr>COMMON ALTITUDE ILLNESSES</vt:lpstr>
      <vt:lpstr> MANAGING A VICTIM ON A TREK </vt:lpstr>
      <vt:lpstr>EVACUATION TECHNIQUES</vt:lpstr>
      <vt:lpstr>SAFETY AND TEAM ROLES</vt:lpstr>
      <vt:lpstr>PREVENTION STRATEGIES</vt:lpstr>
      <vt:lpstr>REVIEW</vt:lpstr>
      <vt:lpstr>ANY QUESTION ?</vt:lpstr>
      <vt:lpstr>EVALUATION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20</cp:revision>
  <dcterms:created xsi:type="dcterms:W3CDTF">2025-08-21T09:31:06Z</dcterms:created>
  <dcterms:modified xsi:type="dcterms:W3CDTF">2026-01-05T13:00:26Z</dcterms:modified>
</cp:coreProperties>
</file>