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319" r:id="rId3"/>
    <p:sldId id="321" r:id="rId4"/>
    <p:sldId id="323" r:id="rId5"/>
    <p:sldId id="324" r:id="rId6"/>
    <p:sldId id="326" r:id="rId7"/>
    <p:sldId id="376" r:id="rId8"/>
    <p:sldId id="377" r:id="rId9"/>
    <p:sldId id="378" r:id="rId10"/>
    <p:sldId id="267" r:id="rId11"/>
    <p:sldId id="268" r:id="rId12"/>
    <p:sldId id="329" r:id="rId13"/>
    <p:sldId id="270" r:id="rId14"/>
    <p:sldId id="330" r:id="rId15"/>
    <p:sldId id="331" r:id="rId16"/>
    <p:sldId id="273" r:id="rId17"/>
    <p:sldId id="274" r:id="rId18"/>
    <p:sldId id="337" r:id="rId19"/>
    <p:sldId id="338" r:id="rId20"/>
    <p:sldId id="339" r:id="rId21"/>
    <p:sldId id="340" r:id="rId22"/>
    <p:sldId id="341" r:id="rId23"/>
    <p:sldId id="342" r:id="rId24"/>
    <p:sldId id="280" r:id="rId25"/>
    <p:sldId id="343" r:id="rId26"/>
    <p:sldId id="344" r:id="rId27"/>
    <p:sldId id="345" r:id="rId28"/>
    <p:sldId id="284" r:id="rId29"/>
    <p:sldId id="346" r:id="rId30"/>
    <p:sldId id="347" r:id="rId31"/>
    <p:sldId id="28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297" r:id="rId41"/>
    <p:sldId id="356" r:id="rId42"/>
    <p:sldId id="357" r:id="rId43"/>
    <p:sldId id="358" r:id="rId44"/>
    <p:sldId id="301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12" r:id="rId56"/>
    <p:sldId id="369" r:id="rId57"/>
    <p:sldId id="370" r:id="rId58"/>
    <p:sldId id="371" r:id="rId59"/>
    <p:sldId id="316" r:id="rId60"/>
    <p:sldId id="322" r:id="rId61"/>
    <p:sldId id="325" r:id="rId62"/>
    <p:sldId id="327" r:id="rId63"/>
    <p:sldId id="328" r:id="rId64"/>
    <p:sldId id="332" r:id="rId65"/>
    <p:sldId id="333" r:id="rId66"/>
    <p:sldId id="334" r:id="rId67"/>
    <p:sldId id="335" r:id="rId68"/>
    <p:sldId id="336" r:id="rId69"/>
    <p:sldId id="372" r:id="rId70"/>
    <p:sldId id="373" r:id="rId71"/>
    <p:sldId id="374" r:id="rId72"/>
    <p:sldId id="37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cellhqndrf@hotmail.com" userId="be126bb9b6689066" providerId="LiveId" clId="{4985D767-9047-4B81-B006-4C3F4ECBEB5F}"/>
    <pc:docChg chg="addSld delSld modSld">
      <pc:chgData name="itcellhqndrf@hotmail.com" userId="be126bb9b6689066" providerId="LiveId" clId="{4985D767-9047-4B81-B006-4C3F4ECBEB5F}" dt="2026-04-02T06:13:27.271" v="4" actId="2696"/>
      <pc:docMkLst>
        <pc:docMk/>
      </pc:docMkLst>
      <pc:sldChg chg="del">
        <pc:chgData name="itcellhqndrf@hotmail.com" userId="be126bb9b6689066" providerId="LiveId" clId="{4985D767-9047-4B81-B006-4C3F4ECBEB5F}" dt="2026-04-02T06:12:58.251" v="0" actId="2696"/>
        <pc:sldMkLst>
          <pc:docMk/>
          <pc:sldMk cId="1835431031" sldId="374"/>
        </pc:sldMkLst>
      </pc:sldChg>
      <pc:sldChg chg="del">
        <pc:chgData name="itcellhqndrf@hotmail.com" userId="be126bb9b6689066" providerId="LiveId" clId="{4985D767-9047-4B81-B006-4C3F4ECBEB5F}" dt="2026-04-02T06:13:19.809" v="2" actId="2696"/>
        <pc:sldMkLst>
          <pc:docMk/>
          <pc:sldMk cId="897976228" sldId="375"/>
        </pc:sldMkLst>
      </pc:sldChg>
      <pc:sldChg chg="add">
        <pc:chgData name="itcellhqndrf@hotmail.com" userId="be126bb9b6689066" providerId="LiveId" clId="{4985D767-9047-4B81-B006-4C3F4ECBEB5F}" dt="2026-04-02T06:13:24.703" v="3"/>
        <pc:sldMkLst>
          <pc:docMk/>
          <pc:sldMk cId="3348680342" sldId="375"/>
        </pc:sldMkLst>
      </pc:sldChg>
      <pc:sldChg chg="new del">
        <pc:chgData name="itcellhqndrf@hotmail.com" userId="be126bb9b6689066" providerId="LiveId" clId="{4985D767-9047-4B81-B006-4C3F4ECBEB5F}" dt="2026-04-02T06:13:27.271" v="4" actId="2696"/>
        <pc:sldMkLst>
          <pc:docMk/>
          <pc:sldMk cId="1618929205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ED10-1ED9-478E-BCCF-FBF4E92913E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F6B3-1D5E-410E-8E9B-F16734ECF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 dirty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96FDEB-A2A9-4592-A8F2-818BF6AEC738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86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990E8F-E982-4044-80EB-37263B436AA2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64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DBDA4C-FA06-45CF-9EA3-9CCF564DC1E6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244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6FDA33-7A06-45B5-8D97-EB59AF6042CC}" type="slidenum">
              <a:rPr lang="en-US" sz="1200" smtClean="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196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EE6AC4-B101-41D8-8855-6A837B32A361}" type="slidenum">
              <a:rPr lang="en-US" sz="1200" smtClean="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78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008991-DB7B-4254-9527-7A2980C541E0}" type="slidenum">
              <a:rPr lang="en-US" sz="1200" smtClean="0"/>
              <a:pPr eaLnBrk="1" hangingPunct="1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638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09265D-BF38-4E1C-9CBF-91C4D5735919}" type="slidenum">
              <a:rPr lang="en-US" sz="1200" smtClean="0"/>
              <a:pPr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4385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5B47B0-70F2-4412-A461-A4F2E3153C31}" type="slidenum">
              <a:rPr lang="en-US" sz="1200" smtClean="0"/>
              <a:pPr eaLnBrk="1" hangingPunct="1"/>
              <a:t>63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194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347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241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3934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793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36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5B47B0-70F2-4412-A461-A4F2E3153C31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194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403D53-FC54-4E20-8757-9280868EF05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11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012FE-2A76-4BA0-80A9-684490C81F1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25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7D3866-FDB7-4813-B046-C94C98AB1C91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933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947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1E0FF3-A5FD-4696-88C1-0190CA0D8C43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143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915039-76FA-4386-BFB5-EDE960880189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0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7274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2271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4/8/2026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36502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8531-65A8-4765-0F53-336BFE497AE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4" y="44451"/>
            <a:ext cx="1298546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L%20-%205%20Anatomical%20referenc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" y="1847433"/>
            <a:ext cx="739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ANATOMICAL </a:t>
            </a:r>
          </a:p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661A0-1920-FD53-AB66-2CBD5E172F68}"/>
              </a:ext>
            </a:extLst>
          </p:cNvPr>
          <p:cNvSpPr>
            <a:spLocks noGrp="1"/>
          </p:cNvSpPr>
          <p:nvPr/>
        </p:nvSpPr>
        <p:spPr>
          <a:xfrm>
            <a:off x="2051720" y="62068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-2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300192" y="5246167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178442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2786050" y="381000"/>
          <a:ext cx="442915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72109" imgH="4086795" progId="PBrush">
                  <p:embed/>
                </p:oleObj>
              </mc:Choice>
              <mc:Fallback>
                <p:oleObj name="Bitmap Image" r:id="rId3" imgW="2572109" imgH="4086795" progId="PBrush">
                  <p:embed/>
                  <p:pic>
                    <p:nvPicPr>
                      <p:cNvPr id="266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81000"/>
                        <a:ext cx="4429156" cy="594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Line 17"/>
          <p:cNvSpPr>
            <a:spLocks noChangeShapeType="1"/>
          </p:cNvSpPr>
          <p:nvPr/>
        </p:nvSpPr>
        <p:spPr bwMode="auto">
          <a:xfrm rot="-389398" flipH="1" flipV="1">
            <a:off x="6396220" y="1578028"/>
            <a:ext cx="1524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0672159" flipH="1" flipV="1">
            <a:off x="6642100" y="2595563"/>
            <a:ext cx="3048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rot="1558413" flipH="1" flipV="1">
            <a:off x="5942013" y="3868738"/>
            <a:ext cx="117475" cy="7127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-9085518" flipH="1" flipV="1">
            <a:off x="5583238" y="5019675"/>
            <a:ext cx="152400" cy="762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058052" y="1524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991376" y="2590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929322" y="3857628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5848368" y="5257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304800" y="35877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Proximal: </a:t>
            </a:r>
          </a:p>
          <a:p>
            <a:r>
              <a:rPr lang="en-US" sz="2400" dirty="0"/>
              <a:t>Means close, or closer to the point of reference given.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304800" y="379412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Distal: </a:t>
            </a:r>
          </a:p>
          <a:p>
            <a:r>
              <a:rPr lang="en-US" sz="2400" dirty="0"/>
              <a:t>Means distant, or farther away from the point of</a:t>
            </a:r>
          </a:p>
          <a:p>
            <a:r>
              <a:rPr lang="en-US" sz="2400" dirty="0"/>
              <a:t>reference given.</a:t>
            </a:r>
          </a:p>
        </p:txBody>
      </p:sp>
      <p:sp>
        <p:nvSpPr>
          <p:cNvPr id="15" name="Explosion 1 14"/>
          <p:cNvSpPr>
            <a:spLocks noChangeArrowheads="1"/>
          </p:cNvSpPr>
          <p:nvPr/>
        </p:nvSpPr>
        <p:spPr bwMode="auto">
          <a:xfrm>
            <a:off x="3733800" y="2667000"/>
            <a:ext cx="152400" cy="685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2819400" y="228600"/>
            <a:ext cx="44196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Extremities &amp; subdivisions</a:t>
            </a:r>
          </a:p>
        </p:txBody>
      </p:sp>
    </p:spTree>
    <p:extLst>
      <p:ext uri="{BB962C8B-B14F-4D97-AF65-F5344CB8AC3E}">
        <p14:creationId xmlns:p14="http://schemas.microsoft.com/office/powerpoint/2010/main" val="5567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0"/>
            <a:ext cx="434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181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67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1000" y="19685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>
                <a:solidFill>
                  <a:srgbClr val="FF0000"/>
                </a:solidFill>
                <a:latin typeface="Verdana" pitchFamily="34" charset="0"/>
              </a:rPr>
              <a:t>ANATOMICAL POSITIONS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514600"/>
            <a:ext cx="434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Supine position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400" y="2514600"/>
            <a:ext cx="426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Prone position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4800" y="4876800"/>
            <a:ext cx="4114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Rt.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72000" y="48768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Lt.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</p:spTree>
    <p:extLst>
      <p:ext uri="{BB962C8B-B14F-4D97-AF65-F5344CB8AC3E}">
        <p14:creationId xmlns:p14="http://schemas.microsoft.com/office/powerpoint/2010/main" val="9213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7691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the purposes of this course we recognize five regions:</a:t>
            </a:r>
          </a:p>
          <a:p>
            <a:pPr algn="just">
              <a:defRPr/>
            </a:pPr>
            <a:r>
              <a:rPr lang="en-US" u="sng" dirty="0"/>
              <a:t>Head:</a:t>
            </a:r>
            <a:r>
              <a:rPr lang="en-US" dirty="0"/>
              <a:t> Skull, face, jaw (mandible).</a:t>
            </a:r>
          </a:p>
          <a:p>
            <a:pPr algn="just">
              <a:defRPr/>
            </a:pPr>
            <a:r>
              <a:rPr lang="en-US" u="sng" dirty="0"/>
              <a:t>Neck</a:t>
            </a:r>
            <a:r>
              <a:rPr lang="en-US" dirty="0"/>
              <a:t>.</a:t>
            </a:r>
          </a:p>
          <a:p>
            <a:pPr algn="just">
              <a:defRPr/>
            </a:pPr>
            <a:r>
              <a:rPr lang="en-US" u="sng" dirty="0"/>
              <a:t>Trunk:</a:t>
            </a:r>
            <a:r>
              <a:rPr lang="en-US" dirty="0"/>
              <a:t> Thorax, abdomen, pelvis.</a:t>
            </a:r>
          </a:p>
          <a:p>
            <a:pPr algn="just">
              <a:defRPr/>
            </a:pPr>
            <a:r>
              <a:rPr lang="en-US" u="sng" dirty="0"/>
              <a:t>Upper extremities</a:t>
            </a:r>
            <a:r>
              <a:rPr lang="en-US" dirty="0"/>
              <a:t>: Shoulder joint (scapula, clavicle and humorous), arm, elbow, forearm, wrist, hand.</a:t>
            </a:r>
          </a:p>
          <a:p>
            <a:pPr algn="just">
              <a:defRPr/>
            </a:pPr>
            <a:r>
              <a:rPr lang="en-US" u="sng" dirty="0"/>
              <a:t>Lower extremities</a:t>
            </a:r>
            <a:r>
              <a:rPr lang="en-US" dirty="0"/>
              <a:t>: Hip joint (pelvis and femur), thigh, knee, leg, ankle, foot.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C:\Documents and Settings\Administrator\My Documents\MFRCSSRCourse Material\ITBPmodified Course Materials\ITBP MFR\Lessons\Lesson 11\Graphics 11\Appendi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1" descr="C:\Documents and Settings\Administrator\My Documents\MFRCSSRCourse Material\ITBPmodified Course Materials\ITBP MFR\Lessons\Lesson 11\Graphics 11\Ax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125" y="685800"/>
            <a:ext cx="6767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1614948"/>
            <a:ext cx="6591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Neck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338638"/>
            <a:ext cx="7258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Trunk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6974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Upper extremities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42788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Lower extremities</a:t>
            </a:r>
          </a:p>
        </p:txBody>
      </p:sp>
      <p:sp>
        <p:nvSpPr>
          <p:cNvPr id="12299" name="Right Arrow 11"/>
          <p:cNvSpPr>
            <a:spLocks noChangeArrowheads="1"/>
          </p:cNvSpPr>
          <p:nvPr/>
        </p:nvSpPr>
        <p:spPr bwMode="auto">
          <a:xfrm>
            <a:off x="1219200" y="838200"/>
            <a:ext cx="1143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Right Arrow 12"/>
          <p:cNvSpPr>
            <a:spLocks noChangeArrowheads="1"/>
          </p:cNvSpPr>
          <p:nvPr/>
        </p:nvSpPr>
        <p:spPr bwMode="auto">
          <a:xfrm rot="-2429317">
            <a:off x="5757863" y="3989388"/>
            <a:ext cx="1660525" cy="61912"/>
          </a:xfrm>
          <a:prstGeom prst="rightArrow">
            <a:avLst>
              <a:gd name="adj1" fmla="val 50000"/>
              <a:gd name="adj2" fmla="val 4966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Right Arrow 13"/>
          <p:cNvSpPr>
            <a:spLocks noChangeArrowheads="1"/>
          </p:cNvSpPr>
          <p:nvPr/>
        </p:nvSpPr>
        <p:spPr bwMode="auto">
          <a:xfrm rot="4509306">
            <a:off x="5336381" y="1520032"/>
            <a:ext cx="1012825" cy="96838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Right Arrow 14"/>
          <p:cNvSpPr>
            <a:spLocks noChangeArrowheads="1"/>
          </p:cNvSpPr>
          <p:nvPr/>
        </p:nvSpPr>
        <p:spPr bwMode="auto">
          <a:xfrm rot="874925">
            <a:off x="5618163" y="1301750"/>
            <a:ext cx="2117725" cy="109538"/>
          </a:xfrm>
          <a:prstGeom prst="rightArrow">
            <a:avLst>
              <a:gd name="adj1" fmla="val 50000"/>
              <a:gd name="adj2" fmla="val 4976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Right Arrow 15"/>
          <p:cNvSpPr>
            <a:spLocks noChangeArrowheads="1"/>
          </p:cNvSpPr>
          <p:nvPr/>
        </p:nvSpPr>
        <p:spPr bwMode="auto">
          <a:xfrm>
            <a:off x="1219200" y="18288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4" name="Right Arrow 16"/>
          <p:cNvSpPr>
            <a:spLocks noChangeArrowheads="1"/>
          </p:cNvSpPr>
          <p:nvPr/>
        </p:nvSpPr>
        <p:spPr bwMode="auto">
          <a:xfrm rot="19696139" flipV="1">
            <a:off x="1112838" y="3956050"/>
            <a:ext cx="1741487" cy="90488"/>
          </a:xfrm>
          <a:prstGeom prst="rightArrow">
            <a:avLst>
              <a:gd name="adj1" fmla="val 50000"/>
              <a:gd name="adj2" fmla="val 4980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Right Arrow 17"/>
          <p:cNvSpPr>
            <a:spLocks noChangeArrowheads="1"/>
          </p:cNvSpPr>
          <p:nvPr/>
        </p:nvSpPr>
        <p:spPr bwMode="auto">
          <a:xfrm rot="3401910">
            <a:off x="5754687" y="4897438"/>
            <a:ext cx="1014413" cy="96838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51531" y="6182380"/>
            <a:ext cx="2439669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BODY REGIONS</a:t>
            </a:r>
          </a:p>
        </p:txBody>
      </p:sp>
    </p:spTree>
    <p:extLst>
      <p:ext uri="{BB962C8B-B14F-4D97-AF65-F5344CB8AC3E}">
        <p14:creationId xmlns:p14="http://schemas.microsoft.com/office/powerpoint/2010/main" val="156085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purposes of this course we recognize five body cavities:</a:t>
            </a:r>
          </a:p>
          <a:p>
            <a:pPr algn="just">
              <a:defRPr/>
            </a:pPr>
            <a:r>
              <a:rPr lang="en-US" dirty="0"/>
              <a:t>Cranial – houses and protects the brain. Made of immovable joints.</a:t>
            </a:r>
          </a:p>
          <a:p>
            <a:pPr marL="862013" indent="-862013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Abdominal – least protected cavity.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Thoracic – contains the heart, lungs and the great vessels. Separated from the abdomen by the 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Pelvic – contains the bladder and reproductive organs. Consists of the ilium, pubis and ischium. Iliac crests form the wings of the pelvis.</a:t>
            </a:r>
          </a:p>
          <a:p>
            <a:pPr marL="731838" indent="-731838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Spinal – houses and protects the spinal 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3E10AC-0DEE-86FD-7865-5278BE5A5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20782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4B87BD-75A8-4B0F-BCEF-0EC09F25F4A5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1508" name="Picture 18" descr="C:\Documents and Settings\Administrator\Desktop\101MSDCF\B.JPG"/>
          <p:cNvPicPr>
            <a:picLocks noChangeAspect="1" noChangeArrowheads="1"/>
          </p:cNvPicPr>
          <p:nvPr/>
        </p:nvPicPr>
        <p:blipFill>
          <a:blip r:embed="rId3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220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19"/>
          <p:cNvSpPr>
            <a:spLocks/>
          </p:cNvSpPr>
          <p:nvPr/>
        </p:nvSpPr>
        <p:spPr bwMode="auto">
          <a:xfrm>
            <a:off x="228600" y="2560638"/>
            <a:ext cx="2909888" cy="3498850"/>
          </a:xfrm>
          <a:custGeom>
            <a:avLst/>
            <a:gdLst>
              <a:gd name="T0" fmla="*/ 2147483647 w 1833"/>
              <a:gd name="T1" fmla="*/ 2147483647 h 2204"/>
              <a:gd name="T2" fmla="*/ 2147483647 w 1833"/>
              <a:gd name="T3" fmla="*/ 2147483647 h 2204"/>
              <a:gd name="T4" fmla="*/ 2147483647 w 1833"/>
              <a:gd name="T5" fmla="*/ 2147483647 h 2204"/>
              <a:gd name="T6" fmla="*/ 2147483647 w 1833"/>
              <a:gd name="T7" fmla="*/ 2147483647 h 2204"/>
              <a:gd name="T8" fmla="*/ 2147483647 w 1833"/>
              <a:gd name="T9" fmla="*/ 2147483647 h 2204"/>
              <a:gd name="T10" fmla="*/ 2147483647 w 1833"/>
              <a:gd name="T11" fmla="*/ 2147483647 h 2204"/>
              <a:gd name="T12" fmla="*/ 2147483647 w 1833"/>
              <a:gd name="T13" fmla="*/ 2147483647 h 2204"/>
              <a:gd name="T14" fmla="*/ 2147483647 w 1833"/>
              <a:gd name="T15" fmla="*/ 2147483647 h 2204"/>
              <a:gd name="T16" fmla="*/ 2147483647 w 1833"/>
              <a:gd name="T17" fmla="*/ 2147483647 h 2204"/>
              <a:gd name="T18" fmla="*/ 2147483647 w 1833"/>
              <a:gd name="T19" fmla="*/ 2147483647 h 2204"/>
              <a:gd name="T20" fmla="*/ 2147483647 w 1833"/>
              <a:gd name="T21" fmla="*/ 2147483647 h 2204"/>
              <a:gd name="T22" fmla="*/ 2147483647 w 1833"/>
              <a:gd name="T23" fmla="*/ 2147483647 h 2204"/>
              <a:gd name="T24" fmla="*/ 2147483647 w 1833"/>
              <a:gd name="T25" fmla="*/ 2147483647 h 2204"/>
              <a:gd name="T26" fmla="*/ 2147483647 w 1833"/>
              <a:gd name="T27" fmla="*/ 2147483647 h 2204"/>
              <a:gd name="T28" fmla="*/ 2147483647 w 1833"/>
              <a:gd name="T29" fmla="*/ 2147483647 h 2204"/>
              <a:gd name="T30" fmla="*/ 2147483647 w 1833"/>
              <a:gd name="T31" fmla="*/ 2147483647 h 2204"/>
              <a:gd name="T32" fmla="*/ 2147483647 w 1833"/>
              <a:gd name="T33" fmla="*/ 2147483647 h 2204"/>
              <a:gd name="T34" fmla="*/ 2147483647 w 1833"/>
              <a:gd name="T35" fmla="*/ 2147483647 h 2204"/>
              <a:gd name="T36" fmla="*/ 2147483647 w 1833"/>
              <a:gd name="T37" fmla="*/ 2147483647 h 2204"/>
              <a:gd name="T38" fmla="*/ 2147483647 w 1833"/>
              <a:gd name="T39" fmla="*/ 2147483647 h 2204"/>
              <a:gd name="T40" fmla="*/ 2147483647 w 1833"/>
              <a:gd name="T41" fmla="*/ 2147483647 h 2204"/>
              <a:gd name="T42" fmla="*/ 2147483647 w 1833"/>
              <a:gd name="T43" fmla="*/ 2147483647 h 2204"/>
              <a:gd name="T44" fmla="*/ 2147483647 w 1833"/>
              <a:gd name="T45" fmla="*/ 2147483647 h 2204"/>
              <a:gd name="T46" fmla="*/ 2147483647 w 1833"/>
              <a:gd name="T47" fmla="*/ 2147483647 h 2204"/>
              <a:gd name="T48" fmla="*/ 0 w 1833"/>
              <a:gd name="T49" fmla="*/ 2147483647 h 2204"/>
              <a:gd name="T50" fmla="*/ 2147483647 w 1833"/>
              <a:gd name="T51" fmla="*/ 2147483647 h 2204"/>
              <a:gd name="T52" fmla="*/ 2147483647 w 1833"/>
              <a:gd name="T53" fmla="*/ 2147483647 h 2204"/>
              <a:gd name="T54" fmla="*/ 2147483647 w 1833"/>
              <a:gd name="T55" fmla="*/ 2147483647 h 2204"/>
              <a:gd name="T56" fmla="*/ 2147483647 w 1833"/>
              <a:gd name="T57" fmla="*/ 2147483647 h 2204"/>
              <a:gd name="T58" fmla="*/ 2147483647 w 1833"/>
              <a:gd name="T59" fmla="*/ 2147483647 h 2204"/>
              <a:gd name="T60" fmla="*/ 2147483647 w 1833"/>
              <a:gd name="T61" fmla="*/ 2147483647 h 2204"/>
              <a:gd name="T62" fmla="*/ 2147483647 w 1833"/>
              <a:gd name="T63" fmla="*/ 2147483647 h 2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33"/>
              <a:gd name="T97" fmla="*/ 0 h 2204"/>
              <a:gd name="T98" fmla="*/ 1833 w 1833"/>
              <a:gd name="T99" fmla="*/ 2204 h 2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33" h="2204">
                <a:moveTo>
                  <a:pt x="454" y="30"/>
                </a:moveTo>
                <a:cubicBezTo>
                  <a:pt x="638" y="75"/>
                  <a:pt x="315" y="0"/>
                  <a:pt x="742" y="60"/>
                </a:cubicBezTo>
                <a:cubicBezTo>
                  <a:pt x="774" y="64"/>
                  <a:pt x="801" y="86"/>
                  <a:pt x="833" y="90"/>
                </a:cubicBezTo>
                <a:cubicBezTo>
                  <a:pt x="975" y="109"/>
                  <a:pt x="915" y="96"/>
                  <a:pt x="1015" y="121"/>
                </a:cubicBezTo>
                <a:cubicBezTo>
                  <a:pt x="1020" y="146"/>
                  <a:pt x="1008" y="184"/>
                  <a:pt x="1030" y="197"/>
                </a:cubicBezTo>
                <a:cubicBezTo>
                  <a:pt x="1069" y="221"/>
                  <a:pt x="1122" y="201"/>
                  <a:pt x="1167" y="212"/>
                </a:cubicBezTo>
                <a:cubicBezTo>
                  <a:pt x="1185" y="216"/>
                  <a:pt x="1197" y="232"/>
                  <a:pt x="1212" y="242"/>
                </a:cubicBezTo>
                <a:cubicBezTo>
                  <a:pt x="1217" y="257"/>
                  <a:pt x="1230" y="272"/>
                  <a:pt x="1228" y="288"/>
                </a:cubicBezTo>
                <a:cubicBezTo>
                  <a:pt x="1225" y="320"/>
                  <a:pt x="1197" y="378"/>
                  <a:pt x="1197" y="378"/>
                </a:cubicBezTo>
                <a:cubicBezTo>
                  <a:pt x="1202" y="515"/>
                  <a:pt x="1179" y="655"/>
                  <a:pt x="1212" y="788"/>
                </a:cubicBezTo>
                <a:cubicBezTo>
                  <a:pt x="1219" y="818"/>
                  <a:pt x="1273" y="796"/>
                  <a:pt x="1303" y="803"/>
                </a:cubicBezTo>
                <a:cubicBezTo>
                  <a:pt x="1557" y="866"/>
                  <a:pt x="1145" y="819"/>
                  <a:pt x="1667" y="848"/>
                </a:cubicBezTo>
                <a:cubicBezTo>
                  <a:pt x="1682" y="853"/>
                  <a:pt x="1702" y="853"/>
                  <a:pt x="1713" y="864"/>
                </a:cubicBezTo>
                <a:cubicBezTo>
                  <a:pt x="1724" y="875"/>
                  <a:pt x="1722" y="894"/>
                  <a:pt x="1728" y="909"/>
                </a:cubicBezTo>
                <a:cubicBezTo>
                  <a:pt x="1758" y="980"/>
                  <a:pt x="1751" y="963"/>
                  <a:pt x="1804" y="1015"/>
                </a:cubicBezTo>
                <a:cubicBezTo>
                  <a:pt x="1799" y="1096"/>
                  <a:pt x="1799" y="1178"/>
                  <a:pt x="1788" y="1258"/>
                </a:cubicBezTo>
                <a:cubicBezTo>
                  <a:pt x="1784" y="1290"/>
                  <a:pt x="1768" y="1319"/>
                  <a:pt x="1758" y="1349"/>
                </a:cubicBezTo>
                <a:cubicBezTo>
                  <a:pt x="1753" y="1364"/>
                  <a:pt x="1743" y="1394"/>
                  <a:pt x="1743" y="1394"/>
                </a:cubicBezTo>
                <a:cubicBezTo>
                  <a:pt x="1726" y="1833"/>
                  <a:pt x="1833" y="1765"/>
                  <a:pt x="1576" y="1849"/>
                </a:cubicBezTo>
                <a:cubicBezTo>
                  <a:pt x="1339" y="2204"/>
                  <a:pt x="945" y="2068"/>
                  <a:pt x="530" y="2076"/>
                </a:cubicBezTo>
                <a:cubicBezTo>
                  <a:pt x="259" y="2055"/>
                  <a:pt x="388" y="2104"/>
                  <a:pt x="273" y="1985"/>
                </a:cubicBezTo>
                <a:cubicBezTo>
                  <a:pt x="263" y="1955"/>
                  <a:pt x="252" y="1924"/>
                  <a:pt x="242" y="1894"/>
                </a:cubicBezTo>
                <a:cubicBezTo>
                  <a:pt x="220" y="1831"/>
                  <a:pt x="274" y="1692"/>
                  <a:pt x="288" y="1621"/>
                </a:cubicBezTo>
                <a:cubicBezTo>
                  <a:pt x="273" y="1317"/>
                  <a:pt x="352" y="1317"/>
                  <a:pt x="136" y="1288"/>
                </a:cubicBezTo>
                <a:cubicBezTo>
                  <a:pt x="91" y="1282"/>
                  <a:pt x="45" y="1278"/>
                  <a:pt x="0" y="1273"/>
                </a:cubicBezTo>
                <a:cubicBezTo>
                  <a:pt x="7" y="1200"/>
                  <a:pt x="1" y="1014"/>
                  <a:pt x="76" y="954"/>
                </a:cubicBezTo>
                <a:cubicBezTo>
                  <a:pt x="88" y="944"/>
                  <a:pt x="106" y="944"/>
                  <a:pt x="121" y="939"/>
                </a:cubicBezTo>
                <a:cubicBezTo>
                  <a:pt x="182" y="848"/>
                  <a:pt x="114" y="929"/>
                  <a:pt x="197" y="879"/>
                </a:cubicBezTo>
                <a:cubicBezTo>
                  <a:pt x="209" y="872"/>
                  <a:pt x="213" y="852"/>
                  <a:pt x="227" y="848"/>
                </a:cubicBezTo>
                <a:cubicBezTo>
                  <a:pt x="276" y="836"/>
                  <a:pt x="328" y="838"/>
                  <a:pt x="379" y="833"/>
                </a:cubicBezTo>
                <a:cubicBezTo>
                  <a:pt x="662" y="739"/>
                  <a:pt x="377" y="849"/>
                  <a:pt x="439" y="75"/>
                </a:cubicBezTo>
                <a:cubicBezTo>
                  <a:pt x="445" y="3"/>
                  <a:pt x="545" y="118"/>
                  <a:pt x="45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Freeform 20"/>
          <p:cNvSpPr>
            <a:spLocks/>
          </p:cNvSpPr>
          <p:nvPr/>
        </p:nvSpPr>
        <p:spPr bwMode="auto">
          <a:xfrm>
            <a:off x="6434138" y="3217863"/>
            <a:ext cx="2703512" cy="2309812"/>
          </a:xfrm>
          <a:custGeom>
            <a:avLst/>
            <a:gdLst>
              <a:gd name="T0" fmla="*/ 2147483647 w 1703"/>
              <a:gd name="T1" fmla="*/ 2147483647 h 1455"/>
              <a:gd name="T2" fmla="*/ 2147483647 w 1703"/>
              <a:gd name="T3" fmla="*/ 2147483647 h 1455"/>
              <a:gd name="T4" fmla="*/ 2147483647 w 1703"/>
              <a:gd name="T5" fmla="*/ 2147483647 h 1455"/>
              <a:gd name="T6" fmla="*/ 2147483647 w 1703"/>
              <a:gd name="T7" fmla="*/ 2147483647 h 1455"/>
              <a:gd name="T8" fmla="*/ 2147483647 w 1703"/>
              <a:gd name="T9" fmla="*/ 2147483647 h 1455"/>
              <a:gd name="T10" fmla="*/ 2147483647 w 1703"/>
              <a:gd name="T11" fmla="*/ 0 h 1455"/>
              <a:gd name="T12" fmla="*/ 2147483647 w 1703"/>
              <a:gd name="T13" fmla="*/ 2147483647 h 1455"/>
              <a:gd name="T14" fmla="*/ 2147483647 w 1703"/>
              <a:gd name="T15" fmla="*/ 2147483647 h 1455"/>
              <a:gd name="T16" fmla="*/ 2147483647 w 1703"/>
              <a:gd name="T17" fmla="*/ 2147483647 h 1455"/>
              <a:gd name="T18" fmla="*/ 2147483647 w 1703"/>
              <a:gd name="T19" fmla="*/ 2147483647 h 1455"/>
              <a:gd name="T20" fmla="*/ 2147483647 w 1703"/>
              <a:gd name="T21" fmla="*/ 2147483647 h 1455"/>
              <a:gd name="T22" fmla="*/ 2147483647 w 1703"/>
              <a:gd name="T23" fmla="*/ 2147483647 h 1455"/>
              <a:gd name="T24" fmla="*/ 2147483647 w 1703"/>
              <a:gd name="T25" fmla="*/ 2147483647 h 1455"/>
              <a:gd name="T26" fmla="*/ 2147483647 w 1703"/>
              <a:gd name="T27" fmla="*/ 2147483647 h 1455"/>
              <a:gd name="T28" fmla="*/ 2147483647 w 1703"/>
              <a:gd name="T29" fmla="*/ 2147483647 h 1455"/>
              <a:gd name="T30" fmla="*/ 2147483647 w 1703"/>
              <a:gd name="T31" fmla="*/ 2147483647 h 1455"/>
              <a:gd name="T32" fmla="*/ 2147483647 w 1703"/>
              <a:gd name="T33" fmla="*/ 2147483647 h 1455"/>
              <a:gd name="T34" fmla="*/ 2147483647 w 1703"/>
              <a:gd name="T35" fmla="*/ 2147483647 h 1455"/>
              <a:gd name="T36" fmla="*/ 2147483647 w 1703"/>
              <a:gd name="T37" fmla="*/ 2147483647 h 1455"/>
              <a:gd name="T38" fmla="*/ 2147483647 w 1703"/>
              <a:gd name="T39" fmla="*/ 2147483647 h 1455"/>
              <a:gd name="T40" fmla="*/ 2147483647 w 1703"/>
              <a:gd name="T41" fmla="*/ 2147483647 h 1455"/>
              <a:gd name="T42" fmla="*/ 2147483647 w 1703"/>
              <a:gd name="T43" fmla="*/ 2147483647 h 1455"/>
              <a:gd name="T44" fmla="*/ 2147483647 w 1703"/>
              <a:gd name="T45" fmla="*/ 2147483647 h 1455"/>
              <a:gd name="T46" fmla="*/ 2147483647 w 1703"/>
              <a:gd name="T47" fmla="*/ 2147483647 h 1455"/>
              <a:gd name="T48" fmla="*/ 2147483647 w 1703"/>
              <a:gd name="T49" fmla="*/ 2147483647 h 1455"/>
              <a:gd name="T50" fmla="*/ 2147483647 w 1703"/>
              <a:gd name="T51" fmla="*/ 2147483647 h 14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03"/>
              <a:gd name="T79" fmla="*/ 0 h 1455"/>
              <a:gd name="T80" fmla="*/ 1703 w 1703"/>
              <a:gd name="T81" fmla="*/ 1455 h 14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03" h="1455">
                <a:moveTo>
                  <a:pt x="1525" y="319"/>
                </a:moveTo>
                <a:cubicBezTo>
                  <a:pt x="1394" y="314"/>
                  <a:pt x="1262" y="315"/>
                  <a:pt x="1131" y="303"/>
                </a:cubicBezTo>
                <a:cubicBezTo>
                  <a:pt x="1099" y="300"/>
                  <a:pt x="1040" y="273"/>
                  <a:pt x="1040" y="273"/>
                </a:cubicBezTo>
                <a:cubicBezTo>
                  <a:pt x="1025" y="263"/>
                  <a:pt x="1005" y="258"/>
                  <a:pt x="995" y="243"/>
                </a:cubicBezTo>
                <a:cubicBezTo>
                  <a:pt x="978" y="216"/>
                  <a:pt x="964" y="152"/>
                  <a:pt x="964" y="152"/>
                </a:cubicBezTo>
                <a:cubicBezTo>
                  <a:pt x="950" y="51"/>
                  <a:pt x="963" y="29"/>
                  <a:pt x="873" y="0"/>
                </a:cubicBezTo>
                <a:cubicBezTo>
                  <a:pt x="710" y="8"/>
                  <a:pt x="547" y="7"/>
                  <a:pt x="388" y="46"/>
                </a:cubicBezTo>
                <a:cubicBezTo>
                  <a:pt x="373" y="56"/>
                  <a:pt x="359" y="69"/>
                  <a:pt x="343" y="76"/>
                </a:cubicBezTo>
                <a:cubicBezTo>
                  <a:pt x="314" y="89"/>
                  <a:pt x="252" y="106"/>
                  <a:pt x="252" y="106"/>
                </a:cubicBezTo>
                <a:cubicBezTo>
                  <a:pt x="219" y="208"/>
                  <a:pt x="272" y="331"/>
                  <a:pt x="222" y="425"/>
                </a:cubicBezTo>
                <a:cubicBezTo>
                  <a:pt x="201" y="466"/>
                  <a:pt x="131" y="435"/>
                  <a:pt x="85" y="440"/>
                </a:cubicBezTo>
                <a:cubicBezTo>
                  <a:pt x="0" y="568"/>
                  <a:pt x="32" y="500"/>
                  <a:pt x="70" y="804"/>
                </a:cubicBezTo>
                <a:cubicBezTo>
                  <a:pt x="72" y="822"/>
                  <a:pt x="116" y="867"/>
                  <a:pt x="131" y="879"/>
                </a:cubicBezTo>
                <a:cubicBezTo>
                  <a:pt x="160" y="901"/>
                  <a:pt x="222" y="940"/>
                  <a:pt x="222" y="940"/>
                </a:cubicBezTo>
                <a:cubicBezTo>
                  <a:pt x="237" y="1416"/>
                  <a:pt x="93" y="1393"/>
                  <a:pt x="343" y="1455"/>
                </a:cubicBezTo>
                <a:cubicBezTo>
                  <a:pt x="656" y="1450"/>
                  <a:pt x="970" y="1454"/>
                  <a:pt x="1283" y="1440"/>
                </a:cubicBezTo>
                <a:cubicBezTo>
                  <a:pt x="1315" y="1439"/>
                  <a:pt x="1374" y="1410"/>
                  <a:pt x="1374" y="1410"/>
                </a:cubicBezTo>
                <a:cubicBezTo>
                  <a:pt x="1399" y="1385"/>
                  <a:pt x="1424" y="1359"/>
                  <a:pt x="1449" y="1334"/>
                </a:cubicBezTo>
                <a:cubicBezTo>
                  <a:pt x="1459" y="1324"/>
                  <a:pt x="1480" y="1304"/>
                  <a:pt x="1480" y="1304"/>
                </a:cubicBezTo>
                <a:cubicBezTo>
                  <a:pt x="1515" y="1196"/>
                  <a:pt x="1476" y="1327"/>
                  <a:pt x="1510" y="1122"/>
                </a:cubicBezTo>
                <a:cubicBezTo>
                  <a:pt x="1513" y="1106"/>
                  <a:pt x="1511" y="1084"/>
                  <a:pt x="1525" y="1077"/>
                </a:cubicBezTo>
                <a:cubicBezTo>
                  <a:pt x="1557" y="1061"/>
                  <a:pt x="1596" y="1066"/>
                  <a:pt x="1631" y="1061"/>
                </a:cubicBezTo>
                <a:cubicBezTo>
                  <a:pt x="1703" y="846"/>
                  <a:pt x="1658" y="998"/>
                  <a:pt x="1631" y="470"/>
                </a:cubicBezTo>
                <a:cubicBezTo>
                  <a:pt x="1629" y="432"/>
                  <a:pt x="1587" y="375"/>
                  <a:pt x="1555" y="364"/>
                </a:cubicBezTo>
                <a:cubicBezTo>
                  <a:pt x="1540" y="359"/>
                  <a:pt x="1519" y="362"/>
                  <a:pt x="1510" y="349"/>
                </a:cubicBezTo>
                <a:cubicBezTo>
                  <a:pt x="1504" y="340"/>
                  <a:pt x="1520" y="329"/>
                  <a:pt x="1525" y="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Freeform 21"/>
          <p:cNvSpPr>
            <a:spLocks/>
          </p:cNvSpPr>
          <p:nvPr/>
        </p:nvSpPr>
        <p:spPr bwMode="auto">
          <a:xfrm>
            <a:off x="3952875" y="5975350"/>
            <a:ext cx="3538538" cy="882650"/>
          </a:xfrm>
          <a:custGeom>
            <a:avLst/>
            <a:gdLst>
              <a:gd name="T0" fmla="*/ 2147483647 w 2229"/>
              <a:gd name="T1" fmla="*/ 2147483647 h 556"/>
              <a:gd name="T2" fmla="*/ 2147483647 w 2229"/>
              <a:gd name="T3" fmla="*/ 2147483647 h 556"/>
              <a:gd name="T4" fmla="*/ 2147483647 w 2229"/>
              <a:gd name="T5" fmla="*/ 2147483647 h 556"/>
              <a:gd name="T6" fmla="*/ 2147483647 w 2229"/>
              <a:gd name="T7" fmla="*/ 2147483647 h 556"/>
              <a:gd name="T8" fmla="*/ 2147483647 w 2229"/>
              <a:gd name="T9" fmla="*/ 2147483647 h 556"/>
              <a:gd name="T10" fmla="*/ 2147483647 w 2229"/>
              <a:gd name="T11" fmla="*/ 2147483647 h 556"/>
              <a:gd name="T12" fmla="*/ 2147483647 w 2229"/>
              <a:gd name="T13" fmla="*/ 2147483647 h 556"/>
              <a:gd name="T14" fmla="*/ 2147483647 w 2229"/>
              <a:gd name="T15" fmla="*/ 2147483647 h 556"/>
              <a:gd name="T16" fmla="*/ 2147483647 w 2229"/>
              <a:gd name="T17" fmla="*/ 2147483647 h 556"/>
              <a:gd name="T18" fmla="*/ 2147483647 w 2229"/>
              <a:gd name="T19" fmla="*/ 2147483647 h 556"/>
              <a:gd name="T20" fmla="*/ 2147483647 w 2229"/>
              <a:gd name="T21" fmla="*/ 2147483647 h 556"/>
              <a:gd name="T22" fmla="*/ 2147483647 w 2229"/>
              <a:gd name="T23" fmla="*/ 2147483647 h 556"/>
              <a:gd name="T24" fmla="*/ 2147483647 w 2229"/>
              <a:gd name="T25" fmla="*/ 2147483647 h 5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9"/>
              <a:gd name="T40" fmla="*/ 0 h 556"/>
              <a:gd name="T41" fmla="*/ 2229 w 2229"/>
              <a:gd name="T42" fmla="*/ 556 h 5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9" h="556">
                <a:moveTo>
                  <a:pt x="26" y="355"/>
                </a:moveTo>
                <a:cubicBezTo>
                  <a:pt x="415" y="227"/>
                  <a:pt x="257" y="308"/>
                  <a:pt x="1042" y="294"/>
                </a:cubicBezTo>
                <a:cubicBezTo>
                  <a:pt x="1072" y="204"/>
                  <a:pt x="1139" y="206"/>
                  <a:pt x="1224" y="188"/>
                </a:cubicBezTo>
                <a:cubicBezTo>
                  <a:pt x="1349" y="0"/>
                  <a:pt x="1524" y="120"/>
                  <a:pt x="1785" y="128"/>
                </a:cubicBezTo>
                <a:cubicBezTo>
                  <a:pt x="1917" y="154"/>
                  <a:pt x="1808" y="135"/>
                  <a:pt x="1982" y="158"/>
                </a:cubicBezTo>
                <a:cubicBezTo>
                  <a:pt x="2053" y="168"/>
                  <a:pt x="2194" y="188"/>
                  <a:pt x="2194" y="188"/>
                </a:cubicBezTo>
                <a:cubicBezTo>
                  <a:pt x="2225" y="284"/>
                  <a:pt x="2229" y="350"/>
                  <a:pt x="2163" y="431"/>
                </a:cubicBezTo>
                <a:cubicBezTo>
                  <a:pt x="2152" y="445"/>
                  <a:pt x="2150" y="469"/>
                  <a:pt x="2133" y="476"/>
                </a:cubicBezTo>
                <a:cubicBezTo>
                  <a:pt x="2095" y="491"/>
                  <a:pt x="2052" y="487"/>
                  <a:pt x="2012" y="492"/>
                </a:cubicBezTo>
                <a:cubicBezTo>
                  <a:pt x="1816" y="556"/>
                  <a:pt x="1601" y="472"/>
                  <a:pt x="1406" y="537"/>
                </a:cubicBezTo>
                <a:cubicBezTo>
                  <a:pt x="952" y="526"/>
                  <a:pt x="511" y="503"/>
                  <a:pt x="57" y="492"/>
                </a:cubicBezTo>
                <a:cubicBezTo>
                  <a:pt x="47" y="482"/>
                  <a:pt x="28" y="475"/>
                  <a:pt x="26" y="461"/>
                </a:cubicBezTo>
                <a:cubicBezTo>
                  <a:pt x="0" y="288"/>
                  <a:pt x="71" y="445"/>
                  <a:pt x="26" y="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76200" y="12192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Liver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Colon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Pancreas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Gallbladder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8400" y="1219200"/>
            <a:ext cx="28956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Liver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Spleen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Stomach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76200" y="762000"/>
            <a:ext cx="3124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UPPER QUADRANT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13525" y="71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762000"/>
            <a:ext cx="3048000" cy="46166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UPPER QUADRANT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-152400" y="0"/>
            <a:ext cx="92964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Abdominal quadrants &amp; Organs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-76200" y="41910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rt.leg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Urethra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appendix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505200" y="762000"/>
            <a:ext cx="2438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MIDLINE AREA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172200" y="4191000"/>
            <a:ext cx="2971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Lt.leg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Urethra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581400" y="1219200"/>
            <a:ext cx="23622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Aorta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bladder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-103470" y="6457890"/>
            <a:ext cx="3241957" cy="40011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LOWER QUADRANT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019800" y="6400800"/>
            <a:ext cx="3124200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LOWER QUADRANT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9B956-F259-C8C8-A121-9B6EB1579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15" y="-46420"/>
            <a:ext cx="1005285" cy="88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99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Hollow abdominal organs</a:t>
            </a:r>
            <a:r>
              <a:rPr lang="en-US" dirty="0"/>
              <a:t>: stomach, gallbladder, the large and small intestines, and the urinary bladder and the uterus.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Solid abdominal organs</a:t>
            </a:r>
            <a:r>
              <a:rPr lang="en-US" dirty="0"/>
              <a:t>: liver, spleen and pancreas.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important to know the anatomy of the abdomen because damaged organs, such as the liver or spleen, can threaten the patient’s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Kidneys</a:t>
            </a:r>
            <a:r>
              <a:rPr lang="en-US" dirty="0"/>
              <a:t>: These solid organs are located in the retroperitoneal cavity (behind the peritoneum, or abdominal wall). They are not in the abdominal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rgbClr val="00FFFF"/>
                </a:solidFill>
                <a:latin typeface="Verdana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46"/>
            <a:ext cx="8686800" cy="77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lesson, you will be able to: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09170"/>
            <a:ext cx="826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4. Enumerate the five body cavities and the      </a:t>
            </a:r>
          </a:p>
          <a:p>
            <a:pPr marL="0" lvl="1"/>
            <a:r>
              <a:rPr lang="en-US" sz="3200" dirty="0"/>
              <a:t>     organs they contain.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487167"/>
            <a:ext cx="644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List five regions of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10102"/>
            <a:ext cx="90549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/>
              <a:t>2. Identify and describe the three anatomical planes.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16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/>
              <a:t>1. Define anatomical position.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5386415"/>
            <a:ext cx="8458200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the abdominal quadrants and organs     </a:t>
            </a:r>
          </a:p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    they contain.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226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0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function of the respiratory system is to deliver oxygen to the body and to remove carbon dioxide from the body.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Air passing into and out of the lungs is known as respiration.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Breathing in is called inspiration or inhaling and breathing out is called expiration or exhaling.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001000" cy="5668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While breathing or during the process of inspiration, the muscles of the thorax contract, moving the ribs outward and up. The diaphragm contracts and lowers.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This process expands the chest cavity and causes air to flow into the lungs.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During exhalation the opposite occurs. The muscles of the chest relax and cause the ribs to move inward. At this time, the diaphragm relaxes and moves up.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5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The respiratory system is made up of the organs that allow us to breathe.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Air enters in through the nose and the mouth. 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The area behind the mouth and nose is called the pharynx which is divided into the oropharynx and the nasopharynx (windpipe). </a:t>
            </a:r>
          </a:p>
          <a:p>
            <a:pPr algn="just">
              <a:defRPr/>
            </a:pPr>
            <a:endParaRPr lang="en-US" dirty="0"/>
          </a:p>
          <a:p>
            <a:pPr marL="349250" indent="-349250" algn="just">
              <a:defRPr/>
            </a:pPr>
            <a:r>
              <a:rPr lang="en-US" dirty="0"/>
              <a:t>The trachea is the air passageway to the lungs.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8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epiglottis is a leaf-shaped structure that keeps foreign objects from entering the trachea during the swallowing process.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trachea splits into two bronchi.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air passages become smaller and smaller until they reach the alveoli, where carbon dioxide and oxygen are exchanged with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1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RESPIRATORY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8A7B93-59AC-6145-79EC-76EFFFA66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23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digestive system consists of the alimentary tract (food passageway) and additional organs.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The main function of the digestive system is to ingest food and get rid of waste.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Digestion consists of two processes:</a:t>
            </a:r>
          </a:p>
          <a:p>
            <a:pPr lvl="1" algn="just">
              <a:defRPr/>
            </a:pPr>
            <a:r>
              <a:rPr lang="en-US" sz="3200" dirty="0"/>
              <a:t>Mechanical and chemical.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mechanical process includes –</a:t>
            </a:r>
          </a:p>
          <a:p>
            <a:pPr lvl="1" algn="just">
              <a:defRPr/>
            </a:pPr>
            <a:r>
              <a:rPr lang="en-US" sz="3200" dirty="0"/>
              <a:t>Chewing, </a:t>
            </a:r>
          </a:p>
          <a:p>
            <a:pPr lvl="1" algn="just">
              <a:defRPr/>
            </a:pPr>
            <a:r>
              <a:rPr lang="en-US" sz="3200" dirty="0"/>
              <a:t>Swallowing, </a:t>
            </a:r>
          </a:p>
          <a:p>
            <a:pPr lvl="1" algn="just">
              <a:defRPr/>
            </a:pPr>
            <a:r>
              <a:rPr lang="en-US" sz="3200" dirty="0"/>
              <a:t>Rhythmic movement of matter through the tract, </a:t>
            </a:r>
          </a:p>
          <a:p>
            <a:pPr lvl="1" algn="just">
              <a:defRPr/>
            </a:pPr>
            <a:r>
              <a:rPr lang="en-US" sz="3200" dirty="0"/>
              <a:t>Defecation (the elimination of waste). </a:t>
            </a:r>
            <a:endParaRPr lang="en-US" dirty="0"/>
          </a:p>
          <a:p>
            <a:pPr algn="just">
              <a:defRPr/>
            </a:pPr>
            <a:r>
              <a:rPr lang="en-US" dirty="0"/>
              <a:t>The chemical process consists of-</a:t>
            </a:r>
          </a:p>
          <a:p>
            <a:pPr lvl="1" algn="just">
              <a:defRPr/>
            </a:pPr>
            <a:r>
              <a:rPr lang="en-US" sz="3200" dirty="0"/>
              <a:t>Breaking down food into simple components .</a:t>
            </a:r>
          </a:p>
          <a:p>
            <a:pPr lvl="1" algn="just">
              <a:defRPr/>
            </a:pPr>
            <a:r>
              <a:rPr lang="en-US" sz="3200" dirty="0"/>
              <a:t>Can be absorbed and used by the body.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pPr algn="just"/>
            <a:r>
              <a:rPr lang="en-US" dirty="0"/>
              <a:t>Excluding the mouth and the esophagus, the organs of the digestive system are in the abdomen.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These organs include the stomach, pancreas, liver, gallbladder, small intestine, and large intestine.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4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62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47664" y="0"/>
            <a:ext cx="619268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7235777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urinary system filters and excretes waste from the body.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It consists of –</a:t>
            </a:r>
          </a:p>
          <a:p>
            <a:pPr algn="just"/>
            <a:r>
              <a:rPr lang="en-US" dirty="0"/>
              <a:t>Two kidneys.</a:t>
            </a:r>
          </a:p>
          <a:p>
            <a:pPr algn="just"/>
            <a:r>
              <a:rPr lang="en-US" dirty="0"/>
              <a:t>Two ureters.</a:t>
            </a:r>
          </a:p>
          <a:p>
            <a:pPr algn="just"/>
            <a:r>
              <a:rPr lang="en-US" dirty="0"/>
              <a:t>One urinary bladder. </a:t>
            </a:r>
          </a:p>
          <a:p>
            <a:pPr algn="just"/>
            <a:r>
              <a:rPr lang="en-US" dirty="0"/>
              <a:t>One urethra.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ANATOMICAL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339166" cy="225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         Patient standing erect with arms down at the sides, palms facing forward. “Right” and “left” refers to the patient’s right and left.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				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124200" y="3357562"/>
          <a:ext cx="2376494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81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7562"/>
                        <a:ext cx="2376494" cy="335758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14942" y="464344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00298" y="4714884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3636" y="450057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455986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408178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ureters take urine from the kidneys to the next part of the system – the bladder.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bladder stores urine until it is passed through the urethra and is excreted from the body.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8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066800"/>
            <a:ext cx="518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93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reproductive system of the female consists of-</a:t>
            </a:r>
          </a:p>
          <a:p>
            <a:pPr algn="just"/>
            <a:r>
              <a:rPr lang="en-US" dirty="0"/>
              <a:t>Two ovaries, </a:t>
            </a:r>
          </a:p>
          <a:p>
            <a:pPr algn="just"/>
            <a:r>
              <a:rPr lang="en-US" dirty="0"/>
              <a:t>Two Fallopian tubes, </a:t>
            </a:r>
          </a:p>
          <a:p>
            <a:pPr algn="just"/>
            <a:r>
              <a:rPr lang="en-US" dirty="0"/>
              <a:t>The uterus, </a:t>
            </a:r>
          </a:p>
          <a:p>
            <a:pPr algn="just"/>
            <a:r>
              <a:rPr lang="en-US" dirty="0"/>
              <a:t>The vagina and external genitals.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female reproductive system provides the egg (ovum) which is fertilized by the male’s sperm.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reproductive system of the male consists of –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Two testes, </a:t>
            </a:r>
          </a:p>
          <a:p>
            <a:r>
              <a:rPr lang="en-US" dirty="0"/>
              <a:t>A seminal duct, </a:t>
            </a:r>
          </a:p>
          <a:p>
            <a:r>
              <a:rPr lang="en-US" dirty="0"/>
              <a:t>Accessory glands, </a:t>
            </a:r>
          </a:p>
          <a:p>
            <a:r>
              <a:rPr lang="en-US" dirty="0"/>
              <a:t>Penis.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male reproductive system provides the sperm which fertilizes the female’s ovum.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0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is composed of –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Brain,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Spinal cord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Nerves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nervous system has two major functions: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Communication and control.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This system lets a person be aware of and react to the environment. </a:t>
            </a:r>
          </a:p>
          <a:p>
            <a:pPr algn="just">
              <a:defRPr/>
            </a:pPr>
            <a:endParaRPr lang="en-US" dirty="0"/>
          </a:p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It coordinates the body’s responses to stimuli and keeps body systems working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8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has three main parts: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Central nervous system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Peripheral nervous system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Autonomic nervous system.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>
            <a:normAutofit/>
          </a:bodyPr>
          <a:lstStyle/>
          <a:p>
            <a:pPr marL="234950" indent="-234950" algn="just">
              <a:defRPr/>
            </a:pPr>
            <a:r>
              <a:rPr lang="en-US" dirty="0"/>
              <a:t>The central nervous system consists of the brain and the spinal cord. </a:t>
            </a:r>
          </a:p>
          <a:p>
            <a:pPr algn="just">
              <a:defRPr/>
            </a:pPr>
            <a:endParaRPr lang="en-US" dirty="0"/>
          </a:p>
          <a:p>
            <a:pPr marL="234950" indent="-234950" algn="just">
              <a:defRPr/>
            </a:pPr>
            <a:r>
              <a:rPr lang="en-US" dirty="0"/>
              <a:t>The peripheral nervous system consists of the nerves.</a:t>
            </a:r>
          </a:p>
          <a:p>
            <a:pPr algn="just">
              <a:defRPr/>
            </a:pPr>
            <a:endParaRPr lang="en-US" dirty="0"/>
          </a:p>
          <a:p>
            <a:pPr marL="287338" indent="-287338" algn="just">
              <a:defRPr/>
            </a:pPr>
            <a:r>
              <a:rPr lang="en-US" dirty="0"/>
              <a:t>The autonomic nervous system regulates functions throughout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91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endocrine glands regulate the body by secreting hormones directly into the bloodstream.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glands affect physical strength, mental ability, stature, reproduction, hair growth, voice pitch,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The secretions from these tiny glands can affect how people think, act and feel.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Each gland produces one or more hormones.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Some of the glands in the endocrine system are the thyroid, parathyroid, adrenals, ovaries, testes, and the pituitary.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CONVENTIONAL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Communication among paramedics is easier and more precise when using common terminology.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72027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66800" y="8382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6800" y="129540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musculoskeletal system is made up of the skeleton and muscles.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system helps to give the body shape and to protect internal organs.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Muscles also provide for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0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3641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skeleton shapes the human body with its bony framework.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354013" indent="-354013" algn="just">
              <a:defRPr/>
            </a:pPr>
            <a:r>
              <a:rPr lang="en-US" dirty="0"/>
              <a:t>The bone consists of living cells and non-living matter. </a:t>
            </a:r>
          </a:p>
          <a:p>
            <a:pPr marL="354013" indent="-3540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non-living matter contains calcium compounds that help make the bone hard and rigid.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5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Without bones, the body would collapse.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skeleton is held together mainly by ligaments, tendons and layers of muscle.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three kinds of joints are immovable like the skull, slightly movable like the spine, and freely movable like the elbow or the knee.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52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E41259-19DF-4A1B-B12C-BA02F83B0D20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49156" name="Picture 10" descr="C:\Documents and Settings\Administrator\Desktop\101MSDCF\C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0" y="1371600"/>
            <a:ext cx="7391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524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Immovable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43200" y="14478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Slightly Movable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91200" y="14478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Freely movable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JOINTS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832E0-52AD-4912-5E4B-F4236A53B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247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AREAS OF 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pPr marL="241300" indent="-241300" algn="just">
              <a:buFont typeface="Arial" charset="0"/>
              <a:buChar char="•"/>
              <a:defRPr/>
            </a:pPr>
            <a:r>
              <a:rPr lang="en-US" dirty="0"/>
              <a:t>The skull has several broad, flat bones that form a hollow shell.</a:t>
            </a:r>
          </a:p>
          <a:p>
            <a:pPr algn="just">
              <a:defRPr/>
            </a:pPr>
            <a:endParaRPr lang="en-US" dirty="0"/>
          </a:p>
          <a:p>
            <a:pPr marL="295275" indent="-295275" algn="just">
              <a:buFont typeface="Arial" charset="0"/>
              <a:buChar char="•"/>
              <a:defRPr/>
            </a:pPr>
            <a:r>
              <a:rPr lang="en-US" dirty="0"/>
              <a:t>The top, including the forehead, back, and sides of this shell make up the cranium.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3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spinal column houses and protects the spinal cord.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spinal column is the main supportive bony structure of the body.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It consists of 33 bones called vertebrae. 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8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spine is divided into five major sections: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Cervical spine -7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Thoracic spine -12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Lumbar spine-5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Sacrum -5 fused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Coccyx-4 fused vertebrae.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5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029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thorax, or rib cage, protects the heart and lungs .</a:t>
            </a:r>
          </a:p>
          <a:p>
            <a:pPr algn="just">
              <a:defRPr/>
            </a:pPr>
            <a:r>
              <a:rPr lang="en-US" dirty="0"/>
              <a:t>They are enclosed by 12 pairs of ribs and are attached at the back to the spine. </a:t>
            </a:r>
          </a:p>
          <a:p>
            <a:pPr algn="just">
              <a:defRPr/>
            </a:pPr>
            <a:r>
              <a:rPr lang="en-US" dirty="0"/>
              <a:t>The top 10 pairs attached in the front to the sternum, or breastbone. </a:t>
            </a:r>
          </a:p>
          <a:p>
            <a:pPr algn="just">
              <a:defRPr/>
            </a:pPr>
            <a:r>
              <a:rPr lang="en-US" dirty="0"/>
              <a:t>The lowest portion of the sternum is called the xiphoid process.</a:t>
            </a:r>
          </a:p>
        </p:txBody>
      </p:sp>
    </p:spTree>
    <p:extLst>
      <p:ext uri="{BB962C8B-B14F-4D97-AF65-F5344CB8AC3E}">
        <p14:creationId xmlns:p14="http://schemas.microsoft.com/office/powerpoint/2010/main" val="1293700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pelvis, or hip bones, consists of the ilium, pubis, and ischium.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Iliac crests from the “wings”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pubis is the anterior portion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ischium is the posterior portion.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9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ANATOMICAL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/>
              <a:t>The anatomical planes refer to imaginary planes that divide the body in two halves, in different orientations.</a:t>
            </a:r>
          </a:p>
          <a:p>
            <a:pPr marL="241300" indent="-241300" algn="just">
              <a:defRPr/>
            </a:pPr>
            <a:endParaRPr lang="en-US" dirty="0"/>
          </a:p>
          <a:p>
            <a:pPr algn="just">
              <a:defRPr/>
            </a:pPr>
            <a:r>
              <a:rPr lang="en-US" u="sng" dirty="0"/>
              <a:t>Medial plane</a:t>
            </a:r>
            <a:r>
              <a:rPr lang="en-US" dirty="0"/>
              <a:t>: Imaginary plane that divides the body in two halves — Left half and right half.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5638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6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3600" b="1" dirty="0"/>
              <a:t>The shoulder girdle consists of the clavicle (collar bone) and the scapulae (shoulder blades).</a:t>
            </a:r>
          </a:p>
        </p:txBody>
      </p:sp>
    </p:spTree>
    <p:extLst>
      <p:ext uri="{BB962C8B-B14F-4D97-AF65-F5344CB8AC3E}">
        <p14:creationId xmlns:p14="http://schemas.microsoft.com/office/powerpoint/2010/main" val="3843718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The upper extremities extend from the shoulders to the fingertips. 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arm (shoulder to elbow) has one bone known as the humorous.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bones in the forearm (elbow to wrist) are the radius and the ulna.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43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The lower extremities extend from the hips to the toes. </a:t>
            </a:r>
          </a:p>
          <a:p>
            <a:pPr marL="228600" indent="-228600" algn="just">
              <a:defRPr/>
            </a:pPr>
            <a:r>
              <a:rPr lang="en-US" dirty="0"/>
              <a:t>The bone in the thigh, or upper leg, is known as the femur. </a:t>
            </a:r>
          </a:p>
          <a:p>
            <a:pPr marL="290513" indent="-290513" algn="just">
              <a:defRPr/>
            </a:pPr>
            <a:r>
              <a:rPr lang="en-US" dirty="0"/>
              <a:t>The bones in the lower leg (knee to ankle) are the tibia and fibula. </a:t>
            </a:r>
          </a:p>
          <a:p>
            <a:pPr algn="just">
              <a:defRPr/>
            </a:pPr>
            <a:r>
              <a:rPr lang="en-US" dirty="0"/>
              <a:t>The kneecap is called the patella.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3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TYPES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Skeletal muscle, or voluntary muscle, makes possible all deliberate acts like walking and chewing.</a:t>
            </a:r>
          </a:p>
          <a:p>
            <a:pPr marL="228600" indent="-228600" algn="just">
              <a:defRPr/>
            </a:pPr>
            <a:r>
              <a:rPr lang="en-US" dirty="0"/>
              <a:t>Smooth muscle, or involuntary muscle, is made of longer fibers and is located in the walls of tube-like organs, ducts and blood vessels and forms much of the intestinal wall. </a:t>
            </a:r>
          </a:p>
          <a:p>
            <a:pPr marL="295275" indent="-295275" algn="just">
              <a:defRPr/>
            </a:pPr>
            <a:r>
              <a:rPr lang="en-US" dirty="0"/>
              <a:t> A person has little or no control over this type of muscle.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0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Cardiac muscle makes up the walls of the heart.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muscle can stimulate itself into contraction, even when disconnected from the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92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0D52E4-B804-427E-8679-B6E45BDD811E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60420" name="Picture 2" descr="C:\Documents and Settings\Administrator\Desktop\101MSDCF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TYPES OF MUSCLES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F79B5-3044-64E8-4BB6-1859C42C7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75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protects the body from the outside world.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It also protects the deep tissues from injury, drying out, and invasion by bacteria and other foreign bodies.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30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helps to regulate the body temperature, aids in getting rid of water and various salts, and helps to prevent dehydration.</a:t>
            </a:r>
          </a:p>
          <a:p>
            <a:pPr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skin also acts as the receptor organ for touch, pain, heat, and cold.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epidermis is the outermost layer of the skin and contains cells that give it color. 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7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287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dermis, or second layer, contains a vast network of blood vessels.</a:t>
            </a:r>
          </a:p>
          <a:p>
            <a:pPr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deepest layers of the skin contain hair follicles, sweat and oil glands, and sensory nerves.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Just under the skin is a layer of subcutaneous fatty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246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SKIN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44000" cy="62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B931A-3DCB-7893-8111-D06553D41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31049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2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u="sng" dirty="0"/>
              <a:t>Transverse plane</a:t>
            </a:r>
            <a:r>
              <a:rPr lang="en-US" dirty="0"/>
              <a:t>: Imaginary plane that passes through the navel and divides the body in two halves — the superior half and inferior half.</a:t>
            </a:r>
          </a:p>
          <a:p>
            <a:pPr algn="just"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u="sng" dirty="0"/>
              <a:t>Frontal plane</a:t>
            </a:r>
            <a:r>
              <a:rPr lang="en-US" dirty="0"/>
              <a:t>: Imaginary plane that divides the body in two halves — anterior half and posterior half.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86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Desktop\101MSDCF\c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rot="10800000">
            <a:off x="8153400" y="58674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2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3657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FRONTAL PLANE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585"/>
              </p:ext>
            </p:extLst>
          </p:nvPr>
        </p:nvGraphicFramePr>
        <p:xfrm>
          <a:off x="3048000" y="533400"/>
          <a:ext cx="2962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"/>
                        <a:ext cx="29622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5038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Anterior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1238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Posterior </a:t>
            </a:r>
          </a:p>
        </p:txBody>
      </p: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16200000" flipH="1">
            <a:off x="2209800" y="3200400"/>
            <a:ext cx="4800600" cy="762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ight Arrow 15"/>
          <p:cNvSpPr>
            <a:spLocks noChangeArrowheads="1"/>
          </p:cNvSpPr>
          <p:nvPr/>
        </p:nvSpPr>
        <p:spPr bwMode="auto">
          <a:xfrm>
            <a:off x="5029200" y="24384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Right Arrow 16"/>
          <p:cNvSpPr>
            <a:spLocks noChangeArrowheads="1"/>
          </p:cNvSpPr>
          <p:nvPr/>
        </p:nvSpPr>
        <p:spPr bwMode="auto">
          <a:xfrm rot="10800000">
            <a:off x="2819400" y="24384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CD34B-B227-9C49-6BF2-A05D19C42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15875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B9028-9262-7D16-80B5-9622B57B4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22B65-7820-AB38-B35D-A7885B4C5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432AF-4EB4-9201-C696-31BB0F468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4/8/2026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2CF99-AC98-67CA-9739-D96B09384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1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dirty="0"/>
          </a:p>
          <a:p>
            <a:pPr algn="ctr">
              <a:buFont typeface="Monotype Sorts" pitchFamily="2" charset="2"/>
              <a:buNone/>
            </a:pPr>
            <a:r>
              <a:rPr lang="en-US" sz="80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6833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86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3657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FRONTAL PLANE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585"/>
              </p:ext>
            </p:extLst>
          </p:nvPr>
        </p:nvGraphicFramePr>
        <p:xfrm>
          <a:off x="3048000" y="533400"/>
          <a:ext cx="2962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"/>
                        <a:ext cx="29622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5038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Anterior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1238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Posterior </a:t>
            </a:r>
          </a:p>
        </p:txBody>
      </p: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16200000" flipH="1">
            <a:off x="2209800" y="3200400"/>
            <a:ext cx="4800600" cy="762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ight Arrow 15"/>
          <p:cNvSpPr>
            <a:spLocks noChangeArrowheads="1"/>
          </p:cNvSpPr>
          <p:nvPr/>
        </p:nvSpPr>
        <p:spPr bwMode="auto">
          <a:xfrm>
            <a:off x="5029200" y="24384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Right Arrow 16"/>
          <p:cNvSpPr>
            <a:spLocks noChangeArrowheads="1"/>
          </p:cNvSpPr>
          <p:nvPr/>
        </p:nvSpPr>
        <p:spPr bwMode="auto">
          <a:xfrm rot="10800000">
            <a:off x="2819400" y="24384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2147</Words>
  <Application>Microsoft Office PowerPoint</Application>
  <PresentationFormat>On-screen Show (4:3)</PresentationFormat>
  <Paragraphs>378</Paragraphs>
  <Slides>72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Arial Black</vt:lpstr>
      <vt:lpstr>Calibri</vt:lpstr>
      <vt:lpstr>Monotype Sorts</vt:lpstr>
      <vt:lpstr>Tahoma</vt:lpstr>
      <vt:lpstr>Verdana</vt:lpstr>
      <vt:lpstr>Office Theme</vt:lpstr>
      <vt:lpstr>Bitmap Image</vt:lpstr>
      <vt:lpstr>PowerPoint Presentation</vt:lpstr>
      <vt:lpstr>OBJECTIVES </vt:lpstr>
      <vt:lpstr>ANATOMICAL POSITION</vt:lpstr>
      <vt:lpstr>CONVENTIONAL REFERENCES</vt:lpstr>
      <vt:lpstr>ANATOMICAL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REGIONS</vt:lpstr>
      <vt:lpstr>PowerPoint Presentation</vt:lpstr>
      <vt:lpstr>BODY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SYSTEM</vt:lpstr>
      <vt:lpstr>PowerPoint Presentation</vt:lpstr>
      <vt:lpstr>PowerPoint Presentation</vt:lpstr>
      <vt:lpstr>PowerPoint Presentation</vt:lpstr>
      <vt:lpstr>PowerPoint Presentation</vt:lpstr>
      <vt:lpstr>DIGESTIVE SYSTEM</vt:lpstr>
      <vt:lpstr>PowerPoint Presentation</vt:lpstr>
      <vt:lpstr>PowerPoint Presentation</vt:lpstr>
      <vt:lpstr>PowerPoint Presentation</vt:lpstr>
      <vt:lpstr>URINARY SYSTEM</vt:lpstr>
      <vt:lpstr>PowerPoint Presentation</vt:lpstr>
      <vt:lpstr>PowerPoint Presentation</vt:lpstr>
      <vt:lpstr>FEMALE REPRODUCTIVE SYSTEM</vt:lpstr>
      <vt:lpstr>MALE REPRODUCTIVE SYSTEM</vt:lpstr>
      <vt:lpstr>NERVOUS SYSTEM</vt:lpstr>
      <vt:lpstr>PowerPoint Presentation</vt:lpstr>
      <vt:lpstr>NERVOUS SYSTEM</vt:lpstr>
      <vt:lpstr>PowerPoint Presentation</vt:lpstr>
      <vt:lpstr>ENDOCRINE SYSTEM</vt:lpstr>
      <vt:lpstr>PowerPoint Presentation</vt:lpstr>
      <vt:lpstr>PowerPoint Presentation</vt:lpstr>
      <vt:lpstr>MUSCULOSKELETAL SYSTEM</vt:lpstr>
      <vt:lpstr>PowerPoint Presentation</vt:lpstr>
      <vt:lpstr>PowerPoint Presentation</vt:lpstr>
      <vt:lpstr>PowerPoint Presentation</vt:lpstr>
      <vt:lpstr>MAJOR AREAS OF THE 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TYPES OF MUSCLES</vt:lpstr>
      <vt:lpstr>PowerPoint Presentation</vt:lpstr>
      <vt:lpstr>PowerPoint Presentation</vt:lpstr>
      <vt:lpstr>THE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REPRODUCTIVE SYSTEM</vt:lpstr>
      <vt:lpstr>MALE REPRODUCTIVE 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NDRF HQ</cp:lastModifiedBy>
  <cp:revision>44</cp:revision>
  <dcterms:created xsi:type="dcterms:W3CDTF">2006-08-16T00:00:00Z</dcterms:created>
  <dcterms:modified xsi:type="dcterms:W3CDTF">2026-04-08T06:30:06Z</dcterms:modified>
</cp:coreProperties>
</file>