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7"/>
  </p:notesMasterIdLst>
  <p:sldIdLst>
    <p:sldId id="598" r:id="rId2"/>
    <p:sldId id="599" r:id="rId3"/>
    <p:sldId id="600" r:id="rId4"/>
    <p:sldId id="601" r:id="rId5"/>
    <p:sldId id="606" r:id="rId6"/>
    <p:sldId id="602" r:id="rId7"/>
    <p:sldId id="603" r:id="rId8"/>
    <p:sldId id="604" r:id="rId9"/>
    <p:sldId id="607" r:id="rId10"/>
    <p:sldId id="605" r:id="rId11"/>
    <p:sldId id="583" r:id="rId12"/>
    <p:sldId id="582" r:id="rId13"/>
    <p:sldId id="608" r:id="rId14"/>
    <p:sldId id="585" r:id="rId15"/>
    <p:sldId id="586" r:id="rId16"/>
    <p:sldId id="587" r:id="rId17"/>
    <p:sldId id="593" r:id="rId18"/>
    <p:sldId id="595" r:id="rId19"/>
    <p:sldId id="596" r:id="rId20"/>
    <p:sldId id="588" r:id="rId21"/>
    <p:sldId id="589" r:id="rId22"/>
    <p:sldId id="590" r:id="rId23"/>
    <p:sldId id="569" r:id="rId24"/>
    <p:sldId id="597" r:id="rId25"/>
    <p:sldId id="1188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09" autoAdjust="0"/>
    <p:restoredTop sz="94660"/>
  </p:normalViewPr>
  <p:slideViewPr>
    <p:cSldViewPr>
      <p:cViewPr>
        <p:scale>
          <a:sx n="66" d="100"/>
          <a:sy n="66" d="100"/>
        </p:scale>
        <p:origin x="1464" y="69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873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7BBF21A7-87A5-42AF-9363-7249CACE0514}" type="datetimeFigureOut">
              <a:rPr lang="en-US"/>
              <a:pPr/>
              <a:t>1/5/2026</a:t>
            </a:fld>
            <a:endParaRPr lang="en-US"/>
          </a:p>
        </p:txBody>
      </p:sp>
      <p:sp>
        <p:nvSpPr>
          <p:cNvPr id="104873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04873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874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874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8C92FB6-1D6B-4012-9BD9-31E2CB61B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0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92FB6-1D6B-4012-9BD9-31E2CB61B3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5B64-9C2A-4A3F-A0C1-C19901043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3A-752F-462F-8639-BFBD5B821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5981"/>
            <a:ext cx="27432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1"/>
            <a:ext cx="80772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B514-244A-4B36-BBA5-38DDD20DD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E03-62EC-47C2-B157-0A8BFEB471E9}" type="datetime1">
              <a:rPr lang="en-US" altLang="en-US"/>
              <a:pPr/>
              <a:t>1/5/2026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486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2D9-8E81-4DBB-84E8-4AFC65CEFD44}" type="slidenum">
              <a:rPr lang="en-US" altLang="en-US"/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37E4-AAE9-4D21-9C2D-5ABF3E2C9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4357-E0D8-4938-8BB3-7B1B3885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0153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712-1258-4B94-AE3A-5A8557E8C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3F72-C2F5-4307-B3F6-0511B1093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1EBF-5C6F-4394-ACB4-FA51FEAB2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01882-DE38-47EB-99A5-EA7DC7A81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5B1B-B20D-44C0-8E17-07339EB61D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BBA4-3203-4371-A5C7-749D78E9B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42FC-BB99-4DDE-A4D7-E65770C89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49E984-7B31-E4A9-BE54-183EBE6F3D74}"/>
              </a:ext>
            </a:extLst>
          </p:cNvPr>
          <p:cNvSpPr txBox="1"/>
          <p:nvPr/>
        </p:nvSpPr>
        <p:spPr>
          <a:xfrm>
            <a:off x="323527" y="1689794"/>
            <a:ext cx="8640961" cy="1962076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IN" sz="4100" b="1" dirty="0">
                <a:latin typeface="Times New Roman" pitchFamily="18" charset="0"/>
                <a:cs typeface="Times New Roman" pitchFamily="18" charset="0"/>
              </a:rPr>
              <a:t>AQUATIC DISASTER RESPONSE COURSE-</a:t>
            </a:r>
          </a:p>
          <a:p>
            <a:pPr algn="ctr"/>
            <a:r>
              <a:rPr lang="en-IN" sz="41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6" name="Picture 5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054C54AD-F886-E8ED-2BEF-31A6DF277237}"/>
              </a:ext>
            </a:extLst>
          </p:cNvPr>
          <p:cNvSpPr txBox="1"/>
          <p:nvPr/>
        </p:nvSpPr>
        <p:spPr>
          <a:xfrm>
            <a:off x="5076056" y="3651870"/>
            <a:ext cx="4067944" cy="35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b="1" dirty="0">
                <a:latin typeface="Open sans"/>
              </a:rPr>
              <a:t>Presented By:- Kamal Mehra,2IC</a:t>
            </a:r>
            <a:endParaRPr lang="en-US" dirty="0">
              <a:latin typeface="Open sans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56620"/>
            <a:ext cx="8208912" cy="3566596"/>
          </a:xfrm>
        </p:spPr>
        <p:txBody>
          <a:bodyPr>
            <a:no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Coordination and Communication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Training enhances teamwork and communication skills, which are crucial in complex rescue operations involving multiple responders.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Equipment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familiarizes participants with rescue equipment like ropes, life vests, and rescue boards, ensuring effective usage during actual emergencies.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Safety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well-trained water rescue team contributes to the overall safety and resilience of a community, especially those near bodies of water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74573-378A-E30B-3D16-430CBEE775D8}"/>
              </a:ext>
            </a:extLst>
          </p:cNvPr>
          <p:cNvSpPr txBox="1"/>
          <p:nvPr/>
        </p:nvSpPr>
        <p:spPr>
          <a:xfrm>
            <a:off x="1448752" y="420284"/>
            <a:ext cx="5621846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u="sng" dirty="0">
                <a:latin typeface="Algerian" panose="04020705040A02060702" pitchFamily="82" charset="0"/>
              </a:rPr>
              <a:t>SIGNIFICANCE OF WATER RESCUE TRAINING</a:t>
            </a:r>
            <a:endParaRPr lang="en-IN" sz="2100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F05BD81B-7C75-79F8-66AD-7BEC4B14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680"/>
            <a:ext cx="6768752" cy="98689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85850"/>
            <a:ext cx="7416824" cy="36004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Swim alone.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jump and dive where it is safe.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and practicing water safety skills.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A float for relax.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push others under water.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appropriate equipment for rescue.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 to rescue by Pole, Rope etc.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 beside the edge.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away from danger.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Entry and Exit from water slowly</a:t>
            </a:r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128CA4B5-D219-0886-17A8-526B250A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WATER PRACTICE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 Calm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Panic wastes energy and causes hyperventilation. Try to control your breathing and assess your surroundings.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Float, Don’t Flail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can’t swim or are too tired, lie on your back and float to conserve energy. Spread your arms and legs slightly and breathe steadily.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for Help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whistle, bright clothing, or hand signals. If you're in a group, stay together to increase visibility.</a:t>
            </a:r>
          </a:p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BEEE313-60D1-E7E1-5309-46A544DD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SURVIVAL IN WATER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4803-A98B-5EAF-DF95-F2FDB83E0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Heavy Clothing: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Clothing can become heavy when wet. Remove heavy boots and jackets, but keep lightweight layers that help with insulation.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HELP Position (for Cold Water)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cold water, assume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Escape Lessening Posture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crossing your arms over your chest and pulling your knees up to your chest to retain body heat.</a:t>
            </a:r>
          </a:p>
          <a:p>
            <a:endParaRPr lang="en-IN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1F9AC84-27C1-E90D-6F92-469680163308}"/>
              </a:ext>
            </a:extLst>
          </p:cNvPr>
          <p:cNvSpPr txBox="1">
            <a:spLocks/>
          </p:cNvSpPr>
          <p:nvPr/>
        </p:nvSpPr>
        <p:spPr>
          <a:xfrm>
            <a:off x="1403647" y="214297"/>
            <a:ext cx="6480721" cy="575102"/>
          </a:xfrm>
          <a:prstGeom prst="rect">
            <a:avLst/>
          </a:prstGeom>
          <a:solidFill>
            <a:srgbClr val="FFC00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Cont…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70850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85850"/>
            <a:ext cx="7585349" cy="360045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IN" altLang="en-US" sz="2000" dirty="0">
                <a:latin typeface="Times New Roman" pitchFamily="18" charset="0"/>
                <a:cs typeface="Times New Roman" pitchFamily="18" charset="0"/>
              </a:rPr>
              <a:t>Preserve energy do not exhausted while in water.</a:t>
            </a:r>
          </a:p>
          <a:p>
            <a:pPr algn="just">
              <a:lnSpc>
                <a:spcPct val="120000"/>
              </a:lnSpc>
            </a:pPr>
            <a:r>
              <a:rPr lang="en-IN" altLang="en-US" sz="2000" dirty="0">
                <a:latin typeface="Times New Roman" pitchFamily="18" charset="0"/>
                <a:cs typeface="Times New Roman" pitchFamily="18" charset="0"/>
              </a:rPr>
              <a:t>When exhausted try to float with less effort or try to grab some floating material.</a:t>
            </a:r>
          </a:p>
          <a:p>
            <a:pPr algn="just">
              <a:lnSpc>
                <a:spcPct val="120000"/>
              </a:lnSpc>
            </a:pPr>
            <a:r>
              <a:rPr lang="en-IN" altLang="en-US" sz="2000" dirty="0">
                <a:latin typeface="Times New Roman" pitchFamily="18" charset="0"/>
                <a:cs typeface="Times New Roman" pitchFamily="18" charset="0"/>
              </a:rPr>
              <a:t>Change position and stroke to lessen the muscular fatigue.</a:t>
            </a:r>
          </a:p>
          <a:p>
            <a:pPr algn="just">
              <a:lnSpc>
                <a:spcPct val="120000"/>
              </a:lnSpc>
            </a:pPr>
            <a:r>
              <a:rPr lang="en-IN" altLang="en-US" sz="2000" dirty="0">
                <a:latin typeface="Times New Roman" pitchFamily="18" charset="0"/>
                <a:cs typeface="Times New Roman" pitchFamily="18" charset="0"/>
              </a:rPr>
              <a:t>Keep your eye open to avoid loss of confidence.</a:t>
            </a:r>
          </a:p>
          <a:p>
            <a:pPr algn="just">
              <a:lnSpc>
                <a:spcPct val="120000"/>
              </a:lnSpc>
            </a:pPr>
            <a:r>
              <a:rPr lang="en-IN" altLang="en-US" sz="2000" dirty="0">
                <a:latin typeface="Times New Roman" pitchFamily="18" charset="0"/>
                <a:cs typeface="Times New Roman" pitchFamily="18" charset="0"/>
              </a:rPr>
              <a:t>Breath in regular and controlled manner to prolong endurance.</a:t>
            </a:r>
          </a:p>
          <a:p>
            <a:pPr algn="just">
              <a:lnSpc>
                <a:spcPct val="120000"/>
              </a:lnSpc>
            </a:pPr>
            <a:r>
              <a:rPr lang="en-IN" altLang="en-US" sz="2000" dirty="0">
                <a:latin typeface="Times New Roman" pitchFamily="18" charset="0"/>
                <a:cs typeface="Times New Roman" pitchFamily="18" charset="0"/>
              </a:rPr>
              <a:t>Attract  attention of the Passer by or the rescuer by shouting or by waving hand for rescue.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100EAE6-E082-2F9F-446D-FE4D8D6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PRESERVATION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5976664" cy="3600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in water shouting for help.</a:t>
            </a:r>
          </a:p>
          <a:p>
            <a:pPr algn="just">
              <a:lnSpc>
                <a:spcPct val="150000"/>
              </a:lnSpc>
            </a:pPr>
            <a:r>
              <a:rPr lang="en-I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going up and down in water.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Wild, uncontrolled splashing as the person tries to stay above water.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Forward Progress While Swimming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Clutching at anything floating, including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people, in desperation.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Face Down (Without Movement)</a:t>
            </a:r>
            <a:endParaRPr lang="en-I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RG CELL\Desktop\hel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9575" y="1305257"/>
            <a:ext cx="1963171" cy="945230"/>
          </a:xfrm>
          <a:prstGeom prst="rect">
            <a:avLst/>
          </a:prstGeom>
          <a:noFill/>
        </p:spPr>
      </p:pic>
      <p:pic>
        <p:nvPicPr>
          <p:cNvPr id="3075" name="Picture 3" descr="C:\Users\TRG CELL\Desktop\up and down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575" y="2602012"/>
            <a:ext cx="1773897" cy="1049858"/>
          </a:xfrm>
          <a:prstGeom prst="rect">
            <a:avLst/>
          </a:prstGeom>
          <a:noFill/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AD18541C-FCA0-1728-6A3B-D4BCEBD9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AN EMERGENCY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RG CELL\Desktop\cluthing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093" y="4009497"/>
            <a:ext cx="1595707" cy="866509"/>
          </a:xfrm>
          <a:prstGeom prst="rect">
            <a:avLst/>
          </a:prstGeom>
          <a:noFill/>
        </p:spPr>
      </p:pic>
      <p:pic>
        <p:nvPicPr>
          <p:cNvPr id="7" name="Picture 6" descr="WhatsApp Image 2025-07-26 at 15.59.37_2908246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8" name="Picture 7" descr="WhatsApp Image 2025-07-26 at 15.59.37_2279653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85850"/>
            <a:ext cx="7992888" cy="360045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Scene Safety Assessment</a:t>
            </a:r>
          </a:p>
          <a:p>
            <a:pPr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Check surroundings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for hazards: strong currents, waves, debris, or electrical risks (e.g., downed wires).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Evaluate entry and exit points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– choose the safest route.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Ensure self-safety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– use flotation devices, ropes, or boats.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Victim Assessment From a Distance</a:t>
            </a:r>
          </a:p>
          <a:p>
            <a:pPr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Observe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victim’s behavior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the person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conscious or unconscious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they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struggling actively or motionless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they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calling for help, waving, or submerged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98C9FAE-DB5A-5B82-6DF9-63E6E8CD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700" b="1" u="sng" dirty="0">
                <a:latin typeface="Times New Roman" pitchFamily="18" charset="0"/>
                <a:cs typeface="Times New Roman" pitchFamily="18" charset="0"/>
              </a:rPr>
              <a:t>ASSESSMENT BEFORE RESCUE</a:t>
            </a:r>
            <a:endParaRPr lang="en-IN" sz="27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0DE23-BFDF-C072-6631-83A2EF2C3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073F-7E2A-FA78-6BA4-D8715897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latin typeface="Arial Unicode MS"/>
                <a:ea typeface="Arial Unicode MS"/>
                <a:cs typeface="Arial Unicode MS"/>
              </a:rPr>
              <a:t>Cont</a:t>
            </a:r>
            <a:r>
              <a:rPr lang="en-GB" altLang="en-US" dirty="0">
                <a:latin typeface="Arial Unicode MS"/>
                <a:ea typeface="Arial Unicode MS"/>
                <a:cs typeface="Arial Unicode MS"/>
              </a:rPr>
              <a:t>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86DB-0546-1B1B-CB58-93BD80A3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8147248" cy="355471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Determine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shore or rescue point.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on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rescue method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reach, throw, row, or go (last resort).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for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 emergency services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immediately (e.g., coast guard, EMS).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131B08A-C515-8DEF-6045-2355A0DA81F0}"/>
              </a:ext>
            </a:extLst>
          </p:cNvPr>
          <p:cNvSpPr txBox="1">
            <a:spLocks/>
          </p:cNvSpPr>
          <p:nvPr/>
        </p:nvSpPr>
        <p:spPr>
          <a:xfrm>
            <a:off x="1198880" y="123478"/>
            <a:ext cx="6757720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2562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4C68-8087-28E7-52D4-4ACDE62E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85850"/>
            <a:ext cx="8265150" cy="360045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Communication and Reassurance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victim is conscious, 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reassure them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give clear instructions:</a:t>
            </a:r>
            <a:b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"I'm here to help. Stay calm and float. I’m coming with a float.“</a:t>
            </a:r>
          </a:p>
          <a:p>
            <a:pPr>
              <a:buNone/>
            </a:pP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With Caution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"Talk–Reach–Throw–Row–Go"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principle:</a:t>
            </a:r>
          </a:p>
          <a:p>
            <a:pPr marL="0" indent="0">
              <a:buNone/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Condition Assessment (Once Reached):-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if the victim is:</a:t>
            </a:r>
          </a:p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Responsive or unresponsive</a:t>
            </a: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to 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on to a flotation aid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normally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showing signs of distress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AC026AE-9FEC-C03C-B345-7754641D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6375"/>
            <a:ext cx="8538914" cy="79851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DURING RESCUE</a:t>
            </a:r>
            <a:endParaRPr lang="en-IN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16536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62B5F-DE47-6D26-A13A-0352BE33F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16C9-37A7-C454-BB71-10390B319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9662"/>
            <a:ext cx="8157993" cy="2906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unconscious: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airway above water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tow technique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safe, and get them to shore quickly</a:t>
            </a:r>
          </a:p>
          <a:p>
            <a:endParaRPr lang="en-IN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193C3E8-2FE9-79D7-9AA6-82E61179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206375"/>
            <a:ext cx="675772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24012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CCD9A59-6A87-48FB-939C-BFF9A2DF2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1470"/>
            <a:ext cx="7886700" cy="100580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Arial Unicode MS"/>
                <a:ea typeface="Arial Unicode MS"/>
                <a:cs typeface="Arial Unicode MS"/>
              </a:rPr>
              <a:t>OBJECTIVES</a:t>
            </a:r>
            <a:endParaRPr lang="en-IN" altLang="en-US" sz="4000" b="1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E7F9523-AADC-4399-98CB-1E79BD152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1" y="1347773"/>
            <a:ext cx="7793831" cy="3521883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8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Upon completion of this lesson ,  you will be able to describe the following :- 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Definition of Aquatic Disaster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Significance of water rescue training.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Safe water practices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Survival in Water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Self preservation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Recognizing an emergency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Assessment before and during rescue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Priorities for rescue</a:t>
            </a:r>
          </a:p>
          <a:p>
            <a:r>
              <a:rPr lang="en-IN" altLang="en-US" sz="38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Use of bystander</a:t>
            </a:r>
          </a:p>
          <a:p>
            <a:endParaRPr lang="en-IN" altLang="en-US" dirty="0"/>
          </a:p>
        </p:txBody>
      </p:sp>
      <p:pic>
        <p:nvPicPr>
          <p:cNvPr id="6" name="Picture 5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2304256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Non-swimmer 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Weak swimmer 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Injured Swimmer 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Unconscious </a:t>
            </a:r>
          </a:p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FF7E79E0-6C33-DB88-95A3-BE49A7C1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 FOR RESCUE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45638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lert emergency services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for help and organize support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hrow or reach flotation aids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calm and keep others calm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ssist trained rescuers when requested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irst aid support if trained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nsure clear access for EMS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4FDBC20-90A6-4520-93ED-C7DEBD0F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82747"/>
            <a:ext cx="8229600" cy="904827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BYSTANDER</a:t>
            </a:r>
            <a:b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ACRONYM:- ACT SAFE</a:t>
            </a:r>
            <a:endParaRPr lang="en-I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sz="22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Now you are able to :- 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Definition of Aquatic Disaster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Describe Significance of water rescue training.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Describe Safe water practices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Describe Survival in Water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Describe Self preservation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Describe Recognizing an emergency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Describe Assessment before and during rescue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Describe Priorities for rescue</a:t>
            </a:r>
          </a:p>
          <a:p>
            <a:r>
              <a:rPr lang="en-IN" altLang="en-US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Describe Use of bystander</a:t>
            </a:r>
          </a:p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61823BA-F4F4-DAA4-19C3-BF9C8DBE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>
            <a:extLst>
              <a:ext uri="{FF2B5EF4-FFF2-40B4-BE49-F238E27FC236}">
                <a16:creationId xmlns:a16="http://schemas.microsoft.com/office/drawing/2014/main" id="{0AFBBAF8-5337-42D5-8B9C-DF66DB069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14300"/>
            <a:ext cx="6515100" cy="4914900"/>
          </a:xfrm>
        </p:spPr>
      </p:pic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6ED6-6254-625D-9FA3-289ECE48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3"/>
            <a:ext cx="8568952" cy="3394472"/>
          </a:xfrm>
        </p:spPr>
        <p:txBody>
          <a:bodyPr>
            <a:noAutofit/>
          </a:bodyPr>
          <a:lstStyle/>
          <a:p>
            <a:pPr marL="404622" indent="-34290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Ques:-What is the first action a bystander should take in an aquatic emergency?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a)Jump into the water to help the victim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b)Call emergency services immediately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c)Wait for professional rescuers to arrive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d)Shout instructions to the victim from a distance.</a:t>
            </a:r>
          </a:p>
          <a:p>
            <a:pPr marL="404622" indent="-34290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Ques:What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first step a rescuer should take before attempting a rescue in an aquatic disaster?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a)Jump into the water and save the victim immediately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Ensure the scene is safe and assess potential hazards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Start CPR immediately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Wait for emergency services to arrive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1241D663-FEDC-DF04-136F-B8C4410D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IN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5482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06324" y="28011"/>
            <a:ext cx="8931353" cy="5030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46" y="2458696"/>
            <a:ext cx="226110" cy="2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833" tIns="33916" rIns="67833" bIns="33916" numCol="1" anchor="t" anchorCtr="0" compatLnSpc="1">
            <a:prstTxWarp prst="textNoShape">
              <a:avLst/>
            </a:prstTxWarp>
          </a:bodyPr>
          <a:lstStyle/>
          <a:p>
            <a:endParaRPr lang="en-IN" sz="103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3178370" y="136074"/>
            <a:ext cx="5048389" cy="46452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29037" tIns="29037" rIns="29037" bIns="29037"/>
          <a:lstStyle/>
          <a:p>
            <a:endParaRPr sz="178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01699" y="2424285"/>
            <a:ext cx="2763002" cy="51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037" tIns="29037" rIns="29037" bIns="29037">
            <a:spAutoFit/>
          </a:bodyPr>
          <a:lstStyle/>
          <a:p>
            <a:pPr algn="ctr"/>
            <a:r>
              <a:rPr lang="en-US" sz="2967" b="1" dirty="0">
                <a:latin typeface="Open sans"/>
              </a:rPr>
              <a:t>THANK YOU </a:t>
            </a:r>
            <a:r>
              <a:rPr lang="en-US" sz="2967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6" y="28011"/>
            <a:ext cx="1810328" cy="108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44" y="32921"/>
            <a:ext cx="1028982" cy="91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D8000-C3B3-55C2-332B-F8DBC9A1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83" y="788393"/>
            <a:ext cx="3692494" cy="361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84CF-A747-0F78-26C0-B3DEBEB7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294"/>
            <a:ext cx="7498080" cy="1103907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AQUATIC DISASTER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D67F9-2AB9-1456-957A-B247B5BCB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5646"/>
            <a:ext cx="7886700" cy="27363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Aquatic means relating to water, living in or near water or taking place in water. 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 related disaster is called aquatic disaster. 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Aquatic disasters include flood, tidal waves, storm surge, tsunami etc. 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or low water availability creates the situation of aquatic disaster.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009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FCBD-ECEF-8B53-9127-85A76812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470"/>
            <a:ext cx="8147248" cy="98460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OF AQUATIC DISASTER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2AFD3-6FA5-2BC0-3C08-52F84E57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971"/>
            <a:ext cx="8229600" cy="3535043"/>
          </a:xfrm>
        </p:spPr>
        <p:txBody>
          <a:bodyPr>
            <a:noAutofit/>
          </a:bodyPr>
          <a:lstStyle/>
          <a:p>
            <a:pPr indent="-180000">
              <a:spcAft>
                <a:spcPts val="9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Water Level </a:t>
            </a:r>
          </a:p>
          <a:p>
            <a:pPr indent="-180000">
              <a:spcAft>
                <a:spcPts val="9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Rain Fall </a:t>
            </a:r>
          </a:p>
          <a:p>
            <a:pPr marL="257175" lvl="1" indent="-1800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Moderate rain- 2.5 to 10 mm per hour. </a:t>
            </a:r>
          </a:p>
          <a:p>
            <a:pPr marL="257175" lvl="1" indent="-1800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Heavy rain- 10 mm to 50 mm per hour. </a:t>
            </a:r>
          </a:p>
          <a:p>
            <a:pPr marL="257175" lvl="1" indent="-1800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Violent rain- &gt; 50 mm per hour.</a:t>
            </a:r>
          </a:p>
          <a:p>
            <a:pPr indent="-180000">
              <a:spcAft>
                <a:spcPts val="9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Uncertain change of climate leads to heavy rain which causes flood.</a:t>
            </a:r>
          </a:p>
          <a:p>
            <a:pPr indent="-180000">
              <a:spcAft>
                <a:spcPts val="9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In Dam </a:t>
            </a: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65166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10AC6-F307-765F-21E9-C7EB86147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2C1E-534A-7762-5C09-09128CCB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1470"/>
            <a:ext cx="6480720" cy="93610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8EA0-13E7-A5CF-F586-879BE5B9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3"/>
            <a:ext cx="7859216" cy="2592288"/>
          </a:xfrm>
        </p:spPr>
        <p:txBody>
          <a:bodyPr>
            <a:noAutofit/>
          </a:bodyPr>
          <a:lstStyle/>
          <a:p>
            <a:pPr indent="-180000">
              <a:lnSpc>
                <a:spcPct val="200000"/>
              </a:lnSpc>
              <a:spcAft>
                <a:spcPts val="9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burst</a:t>
            </a:r>
          </a:p>
          <a:p>
            <a:pPr indent="-180000">
              <a:lnSpc>
                <a:spcPct val="200000"/>
              </a:lnSpc>
              <a:spcAft>
                <a:spcPts val="9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Water Discharge From Dam</a:t>
            </a:r>
          </a:p>
          <a:p>
            <a:pPr indent="-180000">
              <a:lnSpc>
                <a:spcPct val="200000"/>
              </a:lnSpc>
              <a:spcAft>
                <a:spcPts val="9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 change of river course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66653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1321-F77E-22A1-7610-C556D1FA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74975"/>
            <a:ext cx="6757720" cy="7685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AQUATIC DISASTERS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FB44-7F5F-9A25-1A2A-2A433BA48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240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 Surge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 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 Waves </a:t>
            </a: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4566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C6E8-A598-9810-7F3C-F050595A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3421"/>
            <a:ext cx="6768752" cy="1026161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AQUATIC DISASTER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D21A-35A0-4412-3216-D8971C00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Human Life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Livelihood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of Disease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6489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D24C2D-7359-4395-8EA4-CE27C5F13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98" y="1553759"/>
            <a:ext cx="2168438" cy="1832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EFF6BB-C334-AD0D-F1E4-D614C7A8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51470"/>
            <a:ext cx="7056784" cy="98930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WATER RESCUE TRAINING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15BEC-5211-5F0B-20A0-607E9B5521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7544" y="1034321"/>
            <a:ext cx="6273209" cy="376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Times New Roman" pitchFamily="18" charset="0"/>
                <a:cs typeface="Times New Roman" panose="02020603050405020304" pitchFamily="18" charset="0"/>
              </a:rPr>
              <a:t>Life-Saving Skills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primary goal of water rescue training is to prepare individuals to save lives during drowning or near-drowning incidents, floods, or other water-related emergencies.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Reduction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Trained individuals are more capable of assessing dangers and employing the safest and most effective methods of rescue, reducing the risk to both the victim and the rescuer.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8" name="Picture 7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4030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57AD4-3C18-1DA4-F805-E1375A217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F9AC84-27C1-E90D-6F92-46968016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7" y="214297"/>
            <a:ext cx="6480721" cy="57510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0DC88-5211-E8C7-000C-FEC2CDE99B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7544" y="846891"/>
            <a:ext cx="8280920" cy="400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Preparedness for Emergencies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Natural disasters such as floods, hurricanes, and tsunamis often involve water rescues. Training ensures responders can act quickly and efficiently under pressure.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Response Time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With proper training, rescuers can respond faster and with greater confidence, which can be the difference between life and death in water emergencies.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Safety Standards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lifeguards, firefighters, coast guards, and other first responders, water rescue training is often required to meet professional standards and regulations.</a:t>
            </a: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0" y="680"/>
            <a:ext cx="1187400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6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76546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1277</Words>
  <Application>Microsoft Office PowerPoint</Application>
  <PresentationFormat>On-screen Show (16:9)</PresentationFormat>
  <Paragraphs>165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Algerian</vt:lpstr>
      <vt:lpstr>Arial</vt:lpstr>
      <vt:lpstr>Calibri</vt:lpstr>
      <vt:lpstr>Open sans</vt:lpstr>
      <vt:lpstr>Open sans</vt:lpstr>
      <vt:lpstr>Times New Roman</vt:lpstr>
      <vt:lpstr>Office Theme</vt:lpstr>
      <vt:lpstr>PowerPoint Presentation</vt:lpstr>
      <vt:lpstr>OBJECTIVES</vt:lpstr>
      <vt:lpstr>DEFINITION OF AQUATIC DISASTER</vt:lpstr>
      <vt:lpstr>REASONS OF AQUATIC DISASTER</vt:lpstr>
      <vt:lpstr>Cont…</vt:lpstr>
      <vt:lpstr>TYPES OF AQUATIC DISASTERS </vt:lpstr>
      <vt:lpstr>EFFECT OF AQUATIC DISASTER </vt:lpstr>
      <vt:lpstr>SIGNIFICANCE OF WATER RESCUE TRAINING</vt:lpstr>
      <vt:lpstr>Cont…</vt:lpstr>
      <vt:lpstr>Cont…</vt:lpstr>
      <vt:lpstr>SAFE WATER PRACTICE</vt:lpstr>
      <vt:lpstr>SURVIVAL IN WATER</vt:lpstr>
      <vt:lpstr>PowerPoint Presentation</vt:lpstr>
      <vt:lpstr>SELF PRESERVATION</vt:lpstr>
      <vt:lpstr>RECOGNIZING AN EMERGENCY</vt:lpstr>
      <vt:lpstr>ASSESSMENT BEFORE RESCUE</vt:lpstr>
      <vt:lpstr>Cont….</vt:lpstr>
      <vt:lpstr>ASSESSMENT DURING RESCUE</vt:lpstr>
      <vt:lpstr>Cont…</vt:lpstr>
      <vt:lpstr>PRIORITIES FOR RESCUE</vt:lpstr>
      <vt:lpstr>USE OF BYSTANDER ACRONYM:- ACT SAFE</vt:lpstr>
      <vt:lpstr>REVIEW</vt:lpstr>
      <vt:lpstr>PowerPoint Presentation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MANAGEMENT</dc:title>
  <dc:creator>ss</dc:creator>
  <cp:lastModifiedBy>NDRF ACADEMY</cp:lastModifiedBy>
  <cp:revision>125</cp:revision>
  <dcterms:created xsi:type="dcterms:W3CDTF">2010-10-13T09:59:00Z</dcterms:created>
  <dcterms:modified xsi:type="dcterms:W3CDTF">2026-01-05T12:49:45Z</dcterms:modified>
</cp:coreProperties>
</file>