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42" r:id="rId2"/>
    <p:sldId id="257" r:id="rId3"/>
    <p:sldId id="275" r:id="rId4"/>
    <p:sldId id="368" r:id="rId5"/>
    <p:sldId id="418" r:id="rId6"/>
    <p:sldId id="419" r:id="rId7"/>
    <p:sldId id="429" r:id="rId8"/>
    <p:sldId id="420" r:id="rId9"/>
    <p:sldId id="444" r:id="rId10"/>
    <p:sldId id="445" r:id="rId11"/>
    <p:sldId id="446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30" r:id="rId21"/>
    <p:sldId id="431" r:id="rId22"/>
    <p:sldId id="432" r:id="rId23"/>
    <p:sldId id="448" r:id="rId24"/>
    <p:sldId id="447" r:id="rId25"/>
    <p:sldId id="434" r:id="rId26"/>
    <p:sldId id="441" r:id="rId27"/>
    <p:sldId id="435" r:id="rId28"/>
    <p:sldId id="436" r:id="rId29"/>
    <p:sldId id="437" r:id="rId30"/>
    <p:sldId id="438" r:id="rId31"/>
    <p:sldId id="439" r:id="rId32"/>
    <p:sldId id="440" r:id="rId33"/>
    <p:sldId id="450" r:id="rId34"/>
    <p:sldId id="449" r:id="rId35"/>
    <p:sldId id="1188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5" autoAdjust="0"/>
    <p:restoredTop sz="94660"/>
  </p:normalViewPr>
  <p:slideViewPr>
    <p:cSldViewPr snapToGrid="0">
      <p:cViewPr varScale="1">
        <p:scale>
          <a:sx n="39" d="100"/>
          <a:sy n="39" d="100"/>
        </p:scale>
        <p:origin x="678" y="3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1CA1CB-C8CF-488F-16CF-2187A59CE7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EA48A-AD32-B3F3-EC86-7FEF0B14A2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B6EC1-90C4-4CA0-8700-70007FE60A64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37A0A-AB4E-3E1A-5518-CE93D45377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9529B-B5F8-EC4B-D056-3B752B3D2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7479-D982-4EAD-9A55-BB7CC9827D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383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180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42650-0A3E-C132-4291-040C12101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71B40-5AD0-BEB9-CFC5-2AB2F2B61E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67202-E81E-F291-9B83-F9D9C31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007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49A3B-BE96-1595-B5DE-758E7D37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99A28-0580-D706-61DC-F2ACE599F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EBA06-DAB1-017E-FE6C-31102CC50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0212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67B2D-5A3C-0E3A-01E5-CADE436AB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AECAA-64BA-B31E-1FAB-FD318B8D8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06689-9D0E-8532-DCEF-C9211ED402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08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A60B1-6CE8-1D3C-8CCD-A334C584B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55F18-C23B-30E7-F86E-F61F24B69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5B84CF-970C-175E-7A63-FB27850DF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3368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24F2B74D-F11E-A5DB-5043-8BE355B57385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9"/>
            <a:ext cx="905046" cy="50261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156" b="0" i="0">
                <a:solidFill>
                  <a:srgbClr val="C0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365" b="0" i="0">
                <a:solidFill>
                  <a:srgbClr val="525252"/>
                </a:solidFill>
                <a:latin typeface="Arial Black"/>
                <a:cs typeface="Arial Black"/>
              </a:defRPr>
            </a:lvl1pPr>
          </a:lstStyle>
          <a:p>
            <a:pPr marL="15403">
              <a:spcBef>
                <a:spcPts val="321"/>
              </a:spcBef>
            </a:pPr>
            <a:r>
              <a:rPr lang="en-US" spc="-115"/>
              <a:t>MFR</a:t>
            </a:r>
            <a:endParaRPr lang="en-US" spc="-1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50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2A9E7F-ED96-1630-5F44-F7F1631848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137" y="38720"/>
            <a:ext cx="2231142" cy="2428598"/>
          </a:xfrm>
          <a:prstGeom prst="rect">
            <a:avLst/>
          </a:prstGeom>
        </p:spPr>
      </p:pic>
      <p:pic>
        <p:nvPicPr>
          <p:cNvPr id="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D5626698-A73A-12E1-1740-8A55985147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1" y="50560"/>
            <a:ext cx="3258094" cy="2137626"/>
          </a:xfrm>
          <a:prstGeom prst="rect">
            <a:avLst/>
          </a:prstGeom>
        </p:spPr>
      </p:pic>
      <p:sp>
        <p:nvSpPr>
          <p:cNvPr id="2" name="PEER | MFR | INDIA">
            <a:extLst>
              <a:ext uri="{FF2B5EF4-FFF2-40B4-BE49-F238E27FC236}">
                <a16:creationId xmlns:a16="http://schemas.microsoft.com/office/drawing/2014/main" id="{5756C156-BAFF-F354-1A4C-767C3126B277}"/>
              </a:ext>
            </a:extLst>
          </p:cNvPr>
          <p:cNvSpPr txBox="1"/>
          <p:nvPr userDrawn="1"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/>
              <a:t>CAPF | </a:t>
            </a:r>
            <a:r>
              <a:rPr dirty="0"/>
              <a:t>MFR | INDIA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68B22D2E-D8EC-4A98-23F7-488A6E15488E}"/>
              </a:ext>
            </a:extLst>
          </p:cNvPr>
          <p:cNvSpPr/>
          <p:nvPr userDrawn="1"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4" name="PPT 2 -">
            <a:extLst>
              <a:ext uri="{FF2B5EF4-FFF2-40B4-BE49-F238E27FC236}">
                <a16:creationId xmlns:a16="http://schemas.microsoft.com/office/drawing/2014/main" id="{8B0424C2-D99E-7E04-A2DF-88986D9AF56C}"/>
              </a:ext>
            </a:extLst>
          </p:cNvPr>
          <p:cNvSpPr txBox="1"/>
          <p:nvPr userDrawn="1"/>
        </p:nvSpPr>
        <p:spPr>
          <a:xfrm>
            <a:off x="21437178" y="12813338"/>
            <a:ext cx="1626446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PPT </a:t>
            </a:r>
            <a:r>
              <a:rPr lang="en-US" b="1" dirty="0"/>
              <a:t>19</a:t>
            </a:r>
            <a:r>
              <a:rPr b="1" dirty="0"/>
              <a:t> -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96D4E023-009E-D84A-59B6-CFE974A124D7}"/>
              </a:ext>
            </a:extLst>
          </p:cNvPr>
          <p:cNvSpPr/>
          <p:nvPr userDrawn="1"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E68C5C7-2EFC-EA6F-F155-AFCE48EDD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F27801-618A-FC75-6F7A-FEC92A17F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69100" y="12835531"/>
            <a:ext cx="3686352" cy="6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10A39-9C63-BE0C-A2C5-60F7D0285E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0" y="12813338"/>
            <a:ext cx="3686352" cy="677269"/>
          </a:xfrm>
          <a:prstGeom prst="rect">
            <a:avLst/>
          </a:prstGeom>
        </p:spPr>
      </p:pic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2 -"/>
          <p:cNvSpPr txBox="1"/>
          <p:nvPr/>
        </p:nvSpPr>
        <p:spPr>
          <a:xfrm>
            <a:off x="22010250" y="12813338"/>
            <a:ext cx="480298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 dirty="0"/>
              <a:t> 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3" name="Shape"/>
          <p:cNvSpPr/>
          <p:nvPr/>
        </p:nvSpPr>
        <p:spPr>
          <a:xfrm>
            <a:off x="-103356" y="3880189"/>
            <a:ext cx="13772463" cy="2977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200259" y="4307580"/>
            <a:ext cx="9740888" cy="2536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IN" dirty="0"/>
              <a:t>LESSON 19 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400" b="1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Lifting and Moving Patients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endParaRPr/>
          </a:p>
        </p:txBody>
      </p:sp>
      <p:pic>
        <p:nvPicPr>
          <p:cNvPr id="95" name="MFR-logo-02.png" descr="MFR-logo-02.png"/>
          <p:cNvPicPr>
            <a:picLocks noChangeAspect="1"/>
          </p:cNvPicPr>
          <p:nvPr/>
        </p:nvPicPr>
        <p:blipFill>
          <a:blip r:embed="rId3" cstate="print"/>
          <a:srcRect t="12599" b="19178"/>
          <a:stretch>
            <a:fillRect/>
          </a:stretch>
        </p:blipFill>
        <p:spPr>
          <a:xfrm>
            <a:off x="16316126" y="7112432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941"/>
            <a:ext cx="3258094" cy="22195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742" y="-86295"/>
            <a:ext cx="2231141" cy="242859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7" y="354061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 panose="020B0A04020102020204" pitchFamily="34" charset="0"/>
                <a:sym typeface="Arial"/>
              </a:rPr>
              <a:t>              MEDICAL FIRST RESPONDER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8" name="PEER | CSSR | INDIA">
            <a:extLst>
              <a:ext uri="{FF2B5EF4-FFF2-40B4-BE49-F238E27FC236}">
                <a16:creationId xmlns:a16="http://schemas.microsoft.com/office/drawing/2014/main" id="{FEF0CCE6-B2AE-9EAB-6B3B-5FA5D2198DCB}"/>
              </a:ext>
            </a:extLst>
          </p:cNvPr>
          <p:cNvSpPr txBox="1"/>
          <p:nvPr/>
        </p:nvSpPr>
        <p:spPr>
          <a:xfrm>
            <a:off x="663350" y="1296065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IN" dirty="0">
                <a:solidFill>
                  <a:srgbClr val="FF0000"/>
                </a:solidFill>
              </a:rPr>
              <a:t>CAPF</a:t>
            </a:r>
            <a:r>
              <a:rPr dirty="0">
                <a:solidFill>
                  <a:srgbClr val="FF0000"/>
                </a:solidFill>
              </a:rPr>
              <a:t> | </a:t>
            </a:r>
            <a:r>
              <a:rPr lang="en-US" dirty="0">
                <a:solidFill>
                  <a:srgbClr val="FF0000"/>
                </a:solidFill>
              </a:rPr>
              <a:t>MFR</a:t>
            </a:r>
            <a:r>
              <a:rPr dirty="0">
                <a:solidFill>
                  <a:srgbClr val="FF0000"/>
                </a:solidFill>
              </a:rPr>
              <a:t> | INDIA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4880A2-A3EA-53AF-C0CD-BB4BF3790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0486" y="3431176"/>
            <a:ext cx="8810455" cy="881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58FF6-E30A-6A31-F9BC-D220765EA840}"/>
              </a:ext>
            </a:extLst>
          </p:cNvPr>
          <p:cNvSpPr txBox="1"/>
          <p:nvPr/>
        </p:nvSpPr>
        <p:spPr>
          <a:xfrm>
            <a:off x="5609969" y="6881599"/>
            <a:ext cx="7397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Pavan Dev Gaur, 2IC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E7E88-0754-A23B-6194-1B83F39E9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62AAE738-3BC4-8E52-5AC7-19C165263255}"/>
              </a:ext>
            </a:extLst>
          </p:cNvPr>
          <p:cNvSpPr txBox="1"/>
          <p:nvPr/>
        </p:nvSpPr>
        <p:spPr>
          <a:xfrm>
            <a:off x="1077422" y="2587024"/>
            <a:ext cx="1111457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Basic rules for Lifting or Move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88D2F-EC1C-96C8-8243-028D2819CDD2}"/>
              </a:ext>
            </a:extLst>
          </p:cNvPr>
          <p:cNvSpPr txBox="1"/>
          <p:nvPr/>
        </p:nvSpPr>
        <p:spPr>
          <a:xfrm>
            <a:off x="10482942" y="2587024"/>
            <a:ext cx="12529457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 Contact is an important component.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Verbally coordinate moves from beginning to end.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2E4B7-91B2-3E28-3476-4CC0AA8C8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8" y="6396130"/>
            <a:ext cx="7701775" cy="4849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20E81-4D51-863E-7CBB-5D9AB9812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0724" y="5410094"/>
            <a:ext cx="8113892" cy="742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68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12CF-81CD-72BF-C83C-B8768471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060B23F0-A153-40F0-8236-679B996A22F9}"/>
              </a:ext>
            </a:extLst>
          </p:cNvPr>
          <p:cNvSpPr txBox="1"/>
          <p:nvPr/>
        </p:nvSpPr>
        <p:spPr>
          <a:xfrm>
            <a:off x="1077422" y="2587024"/>
            <a:ext cx="1111457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General Rule for Move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1FDFF0-9D87-96ED-4830-B3104311810B}"/>
              </a:ext>
            </a:extLst>
          </p:cNvPr>
          <p:cNvSpPr txBox="1"/>
          <p:nvPr/>
        </p:nvSpPr>
        <p:spPr>
          <a:xfrm>
            <a:off x="9829799" y="4534711"/>
            <a:ext cx="12529457" cy="5909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there is no threat of injury, provide emergency care and then move the patient.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5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scene is potentially unsafe or poses an immediate threat, you may have to move the patient.</a:t>
            </a:r>
          </a:p>
        </p:txBody>
      </p:sp>
    </p:spTree>
    <p:extLst>
      <p:ext uri="{BB962C8B-B14F-4D97-AF65-F5344CB8AC3E}">
        <p14:creationId xmlns:p14="http://schemas.microsoft.com/office/powerpoint/2010/main" val="31172774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75BEA-0BDB-0DD2-551A-E46789046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2F8688FA-8F3C-FFEE-17A5-0AC0133D429D}"/>
              </a:ext>
            </a:extLst>
          </p:cNvPr>
          <p:cNvSpPr txBox="1"/>
          <p:nvPr/>
        </p:nvSpPr>
        <p:spPr>
          <a:xfrm>
            <a:off x="1077422" y="2587024"/>
            <a:ext cx="8097058" cy="1500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sz="5400" dirty="0"/>
              <a:t>GROUND LEVEL RESCUE/ EVACUATION</a:t>
            </a:r>
          </a:p>
        </p:txBody>
      </p:sp>
      <p:pic>
        <p:nvPicPr>
          <p:cNvPr id="7" name="Picture 2" descr="C:\Users\AzuapNaum\Desktop\february 2018\school safety book\st_62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4480" y="3295404"/>
            <a:ext cx="14663936" cy="94147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9247873" y="9050624"/>
            <a:ext cx="6053918" cy="1221136"/>
          </a:xfrm>
          <a:prstGeom prst="rect">
            <a:avLst/>
          </a:prstGeom>
        </p:spPr>
        <p:txBody>
          <a:bodyPr vert="horz" lIns="182897" tIns="91450" rIns="182897" bIns="91450" rtlCol="0">
            <a:noAutofit/>
          </a:bodyPr>
          <a:lstStyle/>
          <a:p>
            <a:pPr marL="685869" indent="-685869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4000" dirty="0">
                <a:solidFill>
                  <a:schemeClr val="bg1"/>
                </a:solidFill>
                <a:latin typeface="Cambria" pitchFamily="18" charset="0"/>
              </a:rPr>
              <a:t>Ankle pull(fastest and for smooth surface)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5781119" y="3679916"/>
            <a:ext cx="4977666" cy="854795"/>
          </a:xfrm>
          <a:prstGeom prst="rect">
            <a:avLst/>
          </a:prstGeom>
        </p:spPr>
        <p:txBody>
          <a:bodyPr vert="horz" lIns="182897" tIns="91450" rIns="182897" bIns="91450" rtlCol="0">
            <a:normAutofit lnSpcReduction="10000"/>
          </a:bodyPr>
          <a:lstStyle/>
          <a:p>
            <a:pPr marL="685869" indent="-685869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4800" dirty="0">
                <a:solidFill>
                  <a:srgbClr val="FFFF00"/>
                </a:solidFill>
                <a:latin typeface="Cambria" pitchFamily="18" charset="0"/>
              </a:rPr>
              <a:t>Shoulder pull</a:t>
            </a:r>
          </a:p>
          <a:p>
            <a:pPr marL="685869" indent="-685869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5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540F5-AD15-CF03-4002-BFA9A0225893}"/>
              </a:ext>
            </a:extLst>
          </p:cNvPr>
          <p:cNvSpPr txBox="1"/>
          <p:nvPr/>
        </p:nvSpPr>
        <p:spPr>
          <a:xfrm>
            <a:off x="2309310" y="4809031"/>
            <a:ext cx="6778993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IN" sz="4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RESCUER       	</a:t>
            </a:r>
          </a:p>
          <a:p>
            <a:pPr algn="r"/>
            <a:r>
              <a:rPr lang="en-IN" sz="4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Evacuation techniques.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77E64C-A269-A4D2-328C-769E48D93DCD}"/>
              </a:ext>
            </a:extLst>
          </p:cNvPr>
          <p:cNvSpPr/>
          <p:nvPr/>
        </p:nvSpPr>
        <p:spPr>
          <a:xfrm>
            <a:off x="2893177" y="9296400"/>
            <a:ext cx="4573191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97" tIns="91450" rIns="182897" bIns="91450" rtlCol="0" anchor="ctr"/>
          <a:lstStyle/>
          <a:p>
            <a:pPr algn="ctr"/>
            <a:r>
              <a:rPr lang="en-US" sz="4000" i="1" dirty="0">
                <a:solidFill>
                  <a:srgbClr val="C00000"/>
                </a:solidFill>
                <a:latin typeface="Cambria" pitchFamily="18" charset="0"/>
              </a:rPr>
              <a:t>“</a:t>
            </a:r>
            <a:r>
              <a:rPr lang="en-US" sz="4000" b="1" i="1" dirty="0">
                <a:solidFill>
                  <a:srgbClr val="C00000"/>
                </a:solidFill>
                <a:latin typeface="Cambria" pitchFamily="18" charset="0"/>
              </a:rPr>
              <a:t>Pull with your legs not your back”</a:t>
            </a:r>
          </a:p>
        </p:txBody>
      </p:sp>
    </p:spTree>
    <p:extLst>
      <p:ext uri="{BB962C8B-B14F-4D97-AF65-F5344CB8AC3E}">
        <p14:creationId xmlns:p14="http://schemas.microsoft.com/office/powerpoint/2010/main" val="32815106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E6EB811-8BD1-98CC-F123-ED02686510DF}"/>
              </a:ext>
            </a:extLst>
          </p:cNvPr>
          <p:cNvSpPr txBox="1">
            <a:spLocks/>
          </p:cNvSpPr>
          <p:nvPr/>
        </p:nvSpPr>
        <p:spPr>
          <a:xfrm>
            <a:off x="1269959" y="2468881"/>
            <a:ext cx="10769601" cy="15239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buFont typeface="Wingdings" pitchFamily="2" charset="2"/>
              <a:buChar char="ü"/>
            </a:pPr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Blanket Drag.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D3D94B8-27B3-585F-6603-90E04275ADD8}"/>
              </a:ext>
            </a:extLst>
          </p:cNvPr>
          <p:cNvSpPr txBox="1">
            <a:spLocks/>
          </p:cNvSpPr>
          <p:nvPr/>
        </p:nvSpPr>
        <p:spPr>
          <a:xfrm>
            <a:off x="12372835" y="2164082"/>
            <a:ext cx="10769601" cy="21335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buFont typeface="Wingdings" pitchFamily="2" charset="2"/>
              <a:buChar char="ü"/>
            </a:pPr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Cradle method </a:t>
            </a:r>
          </a:p>
          <a:p>
            <a:pPr hangingPunct="1"/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(one person arm carry)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E5EA7D-BA58-E7E7-5488-5A23D67A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8102" t="35420" b="12061"/>
          <a:stretch>
            <a:fillRect/>
          </a:stretch>
        </p:blipFill>
        <p:spPr bwMode="auto">
          <a:xfrm>
            <a:off x="1216341" y="4907280"/>
            <a:ext cx="7472722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AzuapNaum\Desktop\february 2018\school safety book\download (1).png">
            <a:extLst>
              <a:ext uri="{FF2B5EF4-FFF2-40B4-BE49-F238E27FC236}">
                <a16:creationId xmlns:a16="http://schemas.microsoft.com/office/drawing/2014/main" id="{0C0D4280-3AFE-22A9-E25D-50ADF5A4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74949" y="4297680"/>
            <a:ext cx="5640269" cy="7162800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6DE621-5968-A85F-4B37-AF6B2E6200CA}"/>
              </a:ext>
            </a:extLst>
          </p:cNvPr>
          <p:cNvSpPr txBox="1">
            <a:spLocks/>
          </p:cNvSpPr>
          <p:nvPr/>
        </p:nvSpPr>
        <p:spPr>
          <a:xfrm>
            <a:off x="12039560" y="11460480"/>
            <a:ext cx="11436152" cy="914400"/>
          </a:xfrm>
          <a:prstGeom prst="rect">
            <a:avLst/>
          </a:prstGeom>
        </p:spPr>
        <p:txBody>
          <a:bodyPr vert="horz" lIns="182897" tIns="91450" rIns="182897" bIns="91450" rtlCol="0">
            <a:normAutofit fontScale="92500"/>
          </a:bodyPr>
          <a:lstStyle/>
          <a:p>
            <a:pPr marL="685869" indent="-685869">
              <a:spcBef>
                <a:spcPct val="20000"/>
              </a:spcBef>
              <a:defRPr/>
            </a:pPr>
            <a:r>
              <a:rPr lang="en-US" sz="4000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only works with a </a:t>
            </a:r>
            <a:r>
              <a:rPr lang="en-US" sz="4000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 or a very light person</a:t>
            </a:r>
            <a:r>
              <a:rPr lang="en-US" sz="4800" b="1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D7E02D-CE55-077E-D190-5AEA2F76E908}"/>
              </a:ext>
            </a:extLst>
          </p:cNvPr>
          <p:cNvSpPr txBox="1">
            <a:spLocks/>
          </p:cNvSpPr>
          <p:nvPr/>
        </p:nvSpPr>
        <p:spPr>
          <a:xfrm>
            <a:off x="1063901" y="11308080"/>
            <a:ext cx="7621985" cy="1524000"/>
          </a:xfrm>
          <a:prstGeom prst="rect">
            <a:avLst/>
          </a:prstGeom>
        </p:spPr>
        <p:txBody>
          <a:bodyPr vert="horz" lIns="182897" tIns="91450" rIns="182897" bIns="91450" rtlCol="0">
            <a:normAutofit/>
          </a:bodyPr>
          <a:lstStyle/>
          <a:p>
            <a:pPr marL="685869" indent="-685869">
              <a:spcBef>
                <a:spcPct val="20000"/>
              </a:spcBef>
              <a:defRPr/>
            </a:pPr>
            <a:r>
              <a:rPr lang="en-US" sz="4000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Preferred method for dragging victim in </a:t>
            </a:r>
            <a:r>
              <a:rPr lang="en-US" sz="4000" b="1" i="1" u="sng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confined space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27AB34-FBB4-D269-B790-7A99FB54ACA2}"/>
              </a:ext>
            </a:extLst>
          </p:cNvPr>
          <p:cNvGrpSpPr/>
          <p:nvPr/>
        </p:nvGrpSpPr>
        <p:grpSpPr>
          <a:xfrm>
            <a:off x="11841915" y="4572000"/>
            <a:ext cx="4618396" cy="6583680"/>
            <a:chOff x="11841915" y="4572000"/>
            <a:chExt cx="4618396" cy="658368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DBA230C-CD9D-2246-2B19-2FE5CAEBE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58768" t="34286" r="8265" b="4286"/>
            <a:stretch>
              <a:fillRect/>
            </a:stretch>
          </p:blipFill>
          <p:spPr bwMode="auto">
            <a:xfrm>
              <a:off x="11887120" y="4602480"/>
              <a:ext cx="4573191" cy="655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22DC30-BBE3-9618-CFCD-28BB1577FB68}"/>
                </a:ext>
              </a:extLst>
            </p:cNvPr>
            <p:cNvSpPr/>
            <p:nvPr/>
          </p:nvSpPr>
          <p:spPr>
            <a:xfrm>
              <a:off x="11841915" y="4572000"/>
              <a:ext cx="793394" cy="71209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8283" tIns="78283" rIns="78283" bIns="78283" numCol="1" spcCol="38100" rtlCol="0" anchor="t">
              <a:spAutoFit/>
            </a:bodyPr>
            <a:lstStyle/>
            <a:p>
              <a:pPr marL="0" marR="0" indent="0" algn="l" defTabSz="1662545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600" b="0" i="0" u="none" strike="noStrike" cap="none" spc="0" normalizeH="0" baseline="0"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1936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4D36777-4FE8-1E37-7D8F-F53D91AC5717}"/>
              </a:ext>
            </a:extLst>
          </p:cNvPr>
          <p:cNvSpPr txBox="1">
            <a:spLocks/>
          </p:cNvSpPr>
          <p:nvPr/>
        </p:nvSpPr>
        <p:spPr>
          <a:xfrm>
            <a:off x="704821" y="2316482"/>
            <a:ext cx="7774425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>
              <a:buFont typeface="Wingdings" pitchFamily="2" charset="2"/>
              <a:buChar char="Ø"/>
            </a:pPr>
            <a:r>
              <a:rPr lang="en-US" dirty="0">
                <a:solidFill>
                  <a:srgbClr val="C00000"/>
                </a:solidFill>
                <a:latin typeface="Cambria" pitchFamily="18" charset="0"/>
                <a:cs typeface="Calibri Light" pitchFamily="34" charset="0"/>
              </a:rPr>
              <a:t>Firefighters carry.</a:t>
            </a:r>
          </a:p>
        </p:txBody>
      </p:sp>
      <p:pic>
        <p:nvPicPr>
          <p:cNvPr id="3" name="Picture 2" descr="C:\Users\AzuapNaum\Desktop\february 2018\school safety book\download.png">
            <a:extLst>
              <a:ext uri="{FF2B5EF4-FFF2-40B4-BE49-F238E27FC236}">
                <a16:creationId xmlns:a16="http://schemas.microsoft.com/office/drawing/2014/main" id="{3648CF19-C375-BAED-0539-EA64D1E1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8047" y="3474720"/>
            <a:ext cx="4632960" cy="9174480"/>
          </a:xfrm>
          <a:prstGeom prst="rect">
            <a:avLst/>
          </a:prstGeom>
          <a:noFill/>
        </p:spPr>
      </p:pic>
      <p:pic>
        <p:nvPicPr>
          <p:cNvPr id="4" name="Picture 2" descr="C:\Users\AzuapNaum\Desktop\february 2018\school safety book\fire fighters crawl.jpg">
            <a:extLst>
              <a:ext uri="{FF2B5EF4-FFF2-40B4-BE49-F238E27FC236}">
                <a16:creationId xmlns:a16="http://schemas.microsoft.com/office/drawing/2014/main" id="{3B2571F3-3D6F-E97F-F0FF-CA6EF7B9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11667"/>
          <a:stretch>
            <a:fillRect/>
          </a:stretch>
        </p:blipFill>
        <p:spPr bwMode="auto">
          <a:xfrm>
            <a:off x="8479246" y="3474720"/>
            <a:ext cx="15586112" cy="91744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5117336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A767-766D-2D5B-BFEB-EEE414A39D09}"/>
              </a:ext>
            </a:extLst>
          </p:cNvPr>
          <p:cNvSpPr txBox="1">
            <a:spLocks/>
          </p:cNvSpPr>
          <p:nvPr/>
        </p:nvSpPr>
        <p:spPr>
          <a:xfrm>
            <a:off x="3840480" y="549276"/>
            <a:ext cx="17861280" cy="22860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just" hangingPunct="1"/>
            <a:r>
              <a:rPr lang="en-US" sz="640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methods </a:t>
            </a:r>
            <a:r>
              <a:rPr lang="en-US" sz="5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casualty evacuation from surface area one-man operation:-</a:t>
            </a:r>
            <a:endParaRPr lang="en-US" sz="6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D65A-82E1-9AEF-1811-1315F2CDDD97}"/>
              </a:ext>
            </a:extLst>
          </p:cNvPr>
          <p:cNvSpPr txBox="1">
            <a:spLocks/>
          </p:cNvSpPr>
          <p:nvPr/>
        </p:nvSpPr>
        <p:spPr>
          <a:xfrm>
            <a:off x="2740738" y="3200412"/>
            <a:ext cx="4725631" cy="10667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Fireman lift.</a:t>
            </a:r>
          </a:p>
          <a:p>
            <a:pPr hangingPunct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9DF81-14C9-4F6F-0D5E-A86F11160FE1}"/>
              </a:ext>
            </a:extLst>
          </p:cNvPr>
          <p:cNvSpPr txBox="1">
            <a:spLocks/>
          </p:cNvSpPr>
          <p:nvPr/>
        </p:nvSpPr>
        <p:spPr>
          <a:xfrm>
            <a:off x="17222509" y="3200412"/>
            <a:ext cx="4420751" cy="10667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Fore Method</a:t>
            </a:r>
            <a:endParaRPr lang="en-U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3" descr="C:\Users\AzuapNaum\Desktop\february 2018\school safety book\fire fighters crawl.jpg">
            <a:extLst>
              <a:ext uri="{FF2B5EF4-FFF2-40B4-BE49-F238E27FC236}">
                <a16:creationId xmlns:a16="http://schemas.microsoft.com/office/drawing/2014/main" id="{358F7D76-AAAA-597A-D7B5-287375F95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85725" t="19792" b="35417"/>
          <a:stretch>
            <a:fillRect/>
          </a:stretch>
        </p:blipFill>
        <p:spPr bwMode="auto">
          <a:xfrm>
            <a:off x="1216341" y="4114800"/>
            <a:ext cx="8231744" cy="868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6F23F27-EB98-6CE7-5F3E-BD9B5D4C0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483" t="41111" r="23351" b="17778"/>
          <a:stretch>
            <a:fillRect/>
          </a:stretch>
        </p:blipFill>
        <p:spPr>
          <a:xfrm>
            <a:off x="15698112" y="4114800"/>
            <a:ext cx="7926864" cy="838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524B5F-122A-B85D-C872-1B4219FB1B38}"/>
              </a:ext>
            </a:extLst>
          </p:cNvPr>
          <p:cNvSpPr txBox="1">
            <a:spLocks/>
          </p:cNvSpPr>
          <p:nvPr/>
        </p:nvSpPr>
        <p:spPr>
          <a:xfrm>
            <a:off x="9905404" y="7315200"/>
            <a:ext cx="5945148" cy="2133600"/>
          </a:xfrm>
          <a:prstGeom prst="rect">
            <a:avLst/>
          </a:prstGeom>
        </p:spPr>
        <p:txBody>
          <a:bodyPr vert="horz" lIns="182897" tIns="91450" rIns="182897" bIns="91450" rtlCol="0">
            <a:normAutofit/>
          </a:bodyPr>
          <a:lstStyle/>
          <a:p>
            <a:pPr marL="685869" indent="-685869">
              <a:spcBef>
                <a:spcPct val="20000"/>
              </a:spcBef>
              <a:defRPr/>
            </a:pPr>
            <a:r>
              <a:rPr lang="en-US" sz="4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Casualties of similar weight/heavier.</a:t>
            </a:r>
          </a:p>
          <a:p>
            <a:pPr marL="685869" indent="-685869">
              <a:spcBef>
                <a:spcPct val="20000"/>
              </a:spcBef>
              <a:defRPr/>
            </a:pPr>
            <a:endParaRPr lang="en-US" sz="5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999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4C27C45-DF6C-41B6-2174-5D09130BB241}"/>
              </a:ext>
            </a:extLst>
          </p:cNvPr>
          <p:cNvSpPr txBox="1">
            <a:spLocks/>
          </p:cNvSpPr>
          <p:nvPr/>
        </p:nvSpPr>
        <p:spPr>
          <a:xfrm>
            <a:off x="267908" y="1981200"/>
            <a:ext cx="10769601" cy="137159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>
              <a:tabLst>
                <a:tab pos="4131090" algn="l"/>
              </a:tabLst>
            </a:pPr>
            <a:r>
              <a:rPr lang="en-US">
                <a:solidFill>
                  <a:srgbClr val="C00000"/>
                </a:solidFill>
                <a:latin typeface="Cambria" pitchFamily="18" charset="0"/>
              </a:rPr>
              <a:t>Backward Drag.</a:t>
            </a:r>
            <a:endParaRPr lang="en-US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440F00E1-D9E0-9B6D-D12D-CC62B14DF43D}"/>
              </a:ext>
            </a:extLst>
          </p:cNvPr>
          <p:cNvSpPr txBox="1">
            <a:spLocks/>
          </p:cNvSpPr>
          <p:nvPr/>
        </p:nvSpPr>
        <p:spPr>
          <a:xfrm>
            <a:off x="14379773" y="2255515"/>
            <a:ext cx="7720807" cy="1371600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/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Human Crutch.</a:t>
            </a:r>
          </a:p>
          <a:p>
            <a:pPr algn="ctr" hangingPunct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18D043-3B90-FD51-93C4-4124FC022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149" t="2222" r="62517" b="54445"/>
          <a:stretch>
            <a:fillRect/>
          </a:stretch>
        </p:blipFill>
        <p:spPr>
          <a:xfrm>
            <a:off x="1978539" y="3048000"/>
            <a:ext cx="7348341" cy="868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AzuapNaum\Desktop\february 2018\school safety book\cradle lift.jpg">
            <a:extLst>
              <a:ext uri="{FF2B5EF4-FFF2-40B4-BE49-F238E27FC236}">
                <a16:creationId xmlns:a16="http://schemas.microsoft.com/office/drawing/2014/main" id="{D6256E73-3DFC-5FD9-D073-CD16AFE0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9912" t="14583" r="9590" b="10417"/>
          <a:stretch>
            <a:fillRect/>
          </a:stretch>
        </p:blipFill>
        <p:spPr bwMode="auto">
          <a:xfrm>
            <a:off x="15057122" y="3779520"/>
            <a:ext cx="6837400" cy="7955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F1B84C-5041-FCF1-F231-9D23C5562802}"/>
              </a:ext>
            </a:extLst>
          </p:cNvPr>
          <p:cNvSpPr txBox="1">
            <a:spLocks/>
          </p:cNvSpPr>
          <p:nvPr/>
        </p:nvSpPr>
        <p:spPr>
          <a:xfrm>
            <a:off x="911461" y="12039605"/>
            <a:ext cx="10769601" cy="1371598"/>
          </a:xfrm>
          <a:prstGeom prst="rect">
            <a:avLst/>
          </a:prstGeom>
        </p:spPr>
        <p:txBody>
          <a:bodyPr vert="horz" lIns="182897" tIns="91450" rIns="182897" bIns="91450" rtlCol="0">
            <a:noAutofit/>
          </a:bodyPr>
          <a:lstStyle/>
          <a:p>
            <a:pPr marL="685869" indent="-685869" algn="ctr">
              <a:spcBef>
                <a:spcPct val="20000"/>
              </a:spcBef>
              <a:tabLst>
                <a:tab pos="4131090" algn="l"/>
              </a:tabLst>
              <a:defRPr/>
            </a:pPr>
            <a:r>
              <a:rPr lang="en-US" sz="4400" i="1" dirty="0">
                <a:latin typeface="Cambria" pitchFamily="18" charset="0"/>
              </a:rPr>
              <a:t>Casualty is </a:t>
            </a:r>
            <a:r>
              <a:rPr lang="en-US" sz="4400" b="1" i="1" u="sng" dirty="0">
                <a:solidFill>
                  <a:srgbClr val="C00000"/>
                </a:solidFill>
                <a:latin typeface="Cambria" pitchFamily="18" charset="0"/>
              </a:rPr>
              <a:t>too heavy </a:t>
            </a:r>
            <a:r>
              <a:rPr lang="en-US" sz="4400" i="1" dirty="0">
                <a:latin typeface="Cambria" pitchFamily="18" charset="0"/>
              </a:rPr>
              <a:t>to be lifted.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E35E6B-C986-FEFE-9819-42E343B4C561}"/>
              </a:ext>
            </a:extLst>
          </p:cNvPr>
          <p:cNvSpPr txBox="1">
            <a:spLocks/>
          </p:cNvSpPr>
          <p:nvPr/>
        </p:nvSpPr>
        <p:spPr>
          <a:xfrm>
            <a:off x="14379773" y="11887205"/>
            <a:ext cx="8330565" cy="1371598"/>
          </a:xfrm>
          <a:prstGeom prst="rect">
            <a:avLst/>
          </a:prstGeom>
        </p:spPr>
        <p:txBody>
          <a:bodyPr vert="horz" lIns="182897" tIns="91450" rIns="182897" bIns="91450" rtlCol="0">
            <a:noAutofit/>
          </a:bodyPr>
          <a:lstStyle/>
          <a:p>
            <a:pPr marL="685869" indent="-685869" algn="ctr">
              <a:spcBef>
                <a:spcPct val="20000"/>
              </a:spcBef>
              <a:tabLst>
                <a:tab pos="4131090" algn="l"/>
              </a:tabLst>
              <a:defRPr/>
            </a:pPr>
            <a:r>
              <a:rPr lang="en-US" sz="4400" i="1" dirty="0">
                <a:latin typeface="Cambria" pitchFamily="18" charset="0"/>
              </a:rPr>
              <a:t>Casualty  can walk with assistant.</a:t>
            </a:r>
          </a:p>
        </p:txBody>
      </p:sp>
    </p:spTree>
    <p:extLst>
      <p:ext uri="{BB962C8B-B14F-4D97-AF65-F5344CB8AC3E}">
        <p14:creationId xmlns:p14="http://schemas.microsoft.com/office/powerpoint/2010/main" val="22127257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48CE16-0EDF-0067-758C-E71C7B74876D}"/>
              </a:ext>
            </a:extLst>
          </p:cNvPr>
          <p:cNvSpPr txBox="1">
            <a:spLocks/>
          </p:cNvSpPr>
          <p:nvPr/>
        </p:nvSpPr>
        <p:spPr>
          <a:xfrm>
            <a:off x="6102685" y="533418"/>
            <a:ext cx="5859462" cy="16763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/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Pack-Strap Carry (Piggy Back Carry).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73195D41-61A0-0C52-D7DA-4B3192EA007F}"/>
              </a:ext>
            </a:extLst>
          </p:cNvPr>
          <p:cNvSpPr txBox="1">
            <a:spLocks/>
          </p:cNvSpPr>
          <p:nvPr/>
        </p:nvSpPr>
        <p:spPr>
          <a:xfrm>
            <a:off x="12496878" y="1371612"/>
            <a:ext cx="10769601" cy="1676388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/>
            <a:r>
              <a:rPr lang="en-US">
                <a:solidFill>
                  <a:srgbClr val="C00000"/>
                </a:solidFill>
                <a:latin typeface="Cambria" pitchFamily="18" charset="0"/>
              </a:rPr>
              <a:t>Tied Hand Crawl.</a:t>
            </a:r>
          </a:p>
          <a:p>
            <a:pPr algn="ctr" hangingPunct="1"/>
            <a:endParaRPr lang="en-US" dirty="0"/>
          </a:p>
        </p:txBody>
      </p:sp>
      <p:pic>
        <p:nvPicPr>
          <p:cNvPr id="4" name="Picture 2" descr="C:\Users\AzuapNaum\Desktop\february 2018\school safety book\cradle lift.jpg">
            <a:extLst>
              <a:ext uri="{FF2B5EF4-FFF2-40B4-BE49-F238E27FC236}">
                <a16:creationId xmlns:a16="http://schemas.microsoft.com/office/drawing/2014/main" id="{070E0A84-9E34-E9DD-8345-9DFBD9E3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247" t="13542" r="71669" b="10417"/>
          <a:stretch>
            <a:fillRect/>
          </a:stretch>
        </p:blipFill>
        <p:spPr bwMode="auto">
          <a:xfrm>
            <a:off x="5754963" y="2362200"/>
            <a:ext cx="6554907" cy="1036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C:\Users\AzuapNaum\Desktop\february 2018\school safety book\images (4).jpeg">
            <a:extLst>
              <a:ext uri="{FF2B5EF4-FFF2-40B4-BE49-F238E27FC236}">
                <a16:creationId xmlns:a16="http://schemas.microsoft.com/office/drawing/2014/main" id="{49E2A482-7781-D0B4-F0C1-91076CF0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52857"/>
          <a:stretch>
            <a:fillRect/>
          </a:stretch>
        </p:blipFill>
        <p:spPr bwMode="auto">
          <a:xfrm>
            <a:off x="13106637" y="5486400"/>
            <a:ext cx="10425951" cy="701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8B7831-B5F8-376B-7902-B8625F9477C3}"/>
              </a:ext>
            </a:extLst>
          </p:cNvPr>
          <p:cNvSpPr txBox="1">
            <a:spLocks/>
          </p:cNvSpPr>
          <p:nvPr/>
        </p:nvSpPr>
        <p:spPr>
          <a:xfrm>
            <a:off x="301703" y="6096000"/>
            <a:ext cx="5030510" cy="2438400"/>
          </a:xfrm>
          <a:prstGeom prst="rect">
            <a:avLst/>
          </a:prstGeom>
        </p:spPr>
        <p:txBody>
          <a:bodyPr vert="horz" lIns="182897" tIns="91450" rIns="182897" bIns="91450" rtlCol="0">
            <a:noAutofit/>
          </a:bodyPr>
          <a:lstStyle/>
          <a:p>
            <a:pPr marL="685869" indent="-685869" algn="ctr">
              <a:spcBef>
                <a:spcPct val="20000"/>
              </a:spcBef>
              <a:tabLst>
                <a:tab pos="4131090" algn="l"/>
              </a:tabLst>
              <a:defRPr/>
            </a:pPr>
            <a:r>
              <a:rPr lang="en-US" sz="4400" i="1" dirty="0">
                <a:latin typeface="Cambria" pitchFamily="18" charset="0"/>
              </a:rPr>
              <a:t>For </a:t>
            </a:r>
            <a:r>
              <a:rPr lang="en-US" sz="4400" b="1" i="1" dirty="0">
                <a:solidFill>
                  <a:srgbClr val="C00000"/>
                </a:solidFill>
                <a:latin typeface="Cambria" pitchFamily="18" charset="0"/>
              </a:rPr>
              <a:t>long distances </a:t>
            </a:r>
            <a:r>
              <a:rPr lang="en-US" sz="4400" i="1" dirty="0">
                <a:latin typeface="Cambria" pitchFamily="18" charset="0"/>
              </a:rPr>
              <a:t>to lift a victim safely.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83C96F-6792-A52D-4AF2-830310536C25}"/>
              </a:ext>
            </a:extLst>
          </p:cNvPr>
          <p:cNvSpPr txBox="1">
            <a:spLocks/>
          </p:cNvSpPr>
          <p:nvPr/>
        </p:nvSpPr>
        <p:spPr>
          <a:xfrm>
            <a:off x="12649318" y="2590800"/>
            <a:ext cx="10823219" cy="2438400"/>
          </a:xfrm>
          <a:prstGeom prst="rect">
            <a:avLst/>
          </a:prstGeom>
        </p:spPr>
        <p:txBody>
          <a:bodyPr vert="horz" lIns="182897" tIns="91450" rIns="182897" bIns="91450" rtlCol="0">
            <a:noAutofit/>
          </a:bodyPr>
          <a:lstStyle/>
          <a:p>
            <a:pPr marL="685869" indent="-685869" algn="ctr">
              <a:spcBef>
                <a:spcPct val="20000"/>
              </a:spcBef>
              <a:tabLst>
                <a:tab pos="4131090" algn="l"/>
              </a:tabLst>
              <a:defRPr/>
            </a:pPr>
            <a:r>
              <a:rPr lang="en-US" sz="4400" i="1" dirty="0">
                <a:latin typeface="Cambria" pitchFamily="18" charset="0"/>
              </a:rPr>
              <a:t>Used to drag an </a:t>
            </a:r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unconscious victim </a:t>
            </a:r>
            <a:r>
              <a:rPr lang="en-US" sz="4400" i="1" dirty="0">
                <a:latin typeface="Cambria" pitchFamily="18" charset="0"/>
              </a:rPr>
              <a:t>for a </a:t>
            </a:r>
            <a:r>
              <a:rPr lang="en-US" sz="4400" b="1" i="1" dirty="0">
                <a:solidFill>
                  <a:srgbClr val="C00000"/>
                </a:solidFill>
                <a:latin typeface="Cambria" pitchFamily="18" charset="0"/>
              </a:rPr>
              <a:t>short distance</a:t>
            </a:r>
            <a:r>
              <a:rPr lang="en-US" sz="4400" i="1" dirty="0">
                <a:latin typeface="Cambria" pitchFamily="18" charset="0"/>
              </a:rPr>
              <a:t>. Not preferred as victim head is not supported.</a:t>
            </a:r>
          </a:p>
        </p:txBody>
      </p:sp>
    </p:spTree>
    <p:extLst>
      <p:ext uri="{BB962C8B-B14F-4D97-AF65-F5344CB8AC3E}">
        <p14:creationId xmlns:p14="http://schemas.microsoft.com/office/powerpoint/2010/main" val="15303009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4697-51CC-9F7D-B4D6-DD0118EA4A03}"/>
              </a:ext>
            </a:extLst>
          </p:cNvPr>
          <p:cNvSpPr txBox="1">
            <a:spLocks/>
          </p:cNvSpPr>
          <p:nvPr/>
        </p:nvSpPr>
        <p:spPr>
          <a:xfrm>
            <a:off x="3749041" y="457200"/>
            <a:ext cx="17894220" cy="173672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8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rescuer evacuation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6BD11-E542-D823-AE66-0634120489B8}"/>
              </a:ext>
            </a:extLst>
          </p:cNvPr>
          <p:cNvSpPr txBox="1">
            <a:spLocks/>
          </p:cNvSpPr>
          <p:nvPr/>
        </p:nvSpPr>
        <p:spPr>
          <a:xfrm>
            <a:off x="1219199" y="2286000"/>
            <a:ext cx="10769601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1028802" indent="-1028802" hangingPunct="1">
              <a:buFontTx/>
              <a:buAutoNum type="arabicPeriod"/>
            </a:pPr>
            <a:r>
              <a:rPr 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rescuer Human Crutch.</a:t>
            </a:r>
            <a:endParaRPr lang="en-U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EE5B5-3408-B7D0-8F03-A1CFD67B8F3B}"/>
              </a:ext>
            </a:extLst>
          </p:cNvPr>
          <p:cNvSpPr txBox="1">
            <a:spLocks/>
          </p:cNvSpPr>
          <p:nvPr/>
        </p:nvSpPr>
        <p:spPr>
          <a:xfrm>
            <a:off x="12649318" y="2286012"/>
            <a:ext cx="8993942" cy="13715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Two/Three/Four Handed seat.</a:t>
            </a:r>
          </a:p>
          <a:p>
            <a:pPr hangingPunct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http://www.nzdl.org/gsdl/collect/aedl/archives/HASH01df.dir/p046b.gif">
            <a:extLst>
              <a:ext uri="{FF2B5EF4-FFF2-40B4-BE49-F238E27FC236}">
                <a16:creationId xmlns:a16="http://schemas.microsoft.com/office/drawing/2014/main" id="{F1C8D438-A219-5736-A0F1-35EB5FA07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539" y="3352800"/>
            <a:ext cx="8231744" cy="917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AzuapNaum\Desktop\february 2018\school safety book\the fore and aft method.jpg">
            <a:extLst>
              <a:ext uri="{FF2B5EF4-FFF2-40B4-BE49-F238E27FC236}">
                <a16:creationId xmlns:a16="http://schemas.microsoft.com/office/drawing/2014/main" id="{0C48DA6F-BDD9-EB40-7D93-FC3DC254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391" t="7292" r="61713" b="10417"/>
          <a:stretch>
            <a:fillRect/>
          </a:stretch>
        </p:blipFill>
        <p:spPr bwMode="auto">
          <a:xfrm>
            <a:off x="11582240" y="3200400"/>
            <a:ext cx="11432977" cy="9326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8609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D52200-B6C4-F54F-3221-9508F3E36AEE}"/>
              </a:ext>
            </a:extLst>
          </p:cNvPr>
          <p:cNvSpPr txBox="1">
            <a:spLocks/>
          </p:cNvSpPr>
          <p:nvPr/>
        </p:nvSpPr>
        <p:spPr>
          <a:xfrm>
            <a:off x="3045619" y="1584959"/>
            <a:ext cx="7926864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The fore and Aft Method.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3F6EAFE-760F-C854-8393-AE99F50162B4}"/>
              </a:ext>
            </a:extLst>
          </p:cNvPr>
          <p:cNvSpPr txBox="1">
            <a:spLocks/>
          </p:cNvSpPr>
          <p:nvPr/>
        </p:nvSpPr>
        <p:spPr>
          <a:xfrm>
            <a:off x="15012132" y="1584959"/>
            <a:ext cx="6554907" cy="13715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/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4.Chair carry.</a:t>
            </a:r>
          </a:p>
          <a:p>
            <a:pPr hangingPunct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C:\Users\AzuapNaum\Desktop\february 2018\school safety book\the fore and aft method.jpg">
            <a:extLst>
              <a:ext uri="{FF2B5EF4-FFF2-40B4-BE49-F238E27FC236}">
                <a16:creationId xmlns:a16="http://schemas.microsoft.com/office/drawing/2014/main" id="{9AC6D606-038A-DA45-9A87-55BC4446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7701" t="12500" r="34188" b="10417"/>
          <a:stretch>
            <a:fillRect/>
          </a:stretch>
        </p:blipFill>
        <p:spPr bwMode="auto">
          <a:xfrm>
            <a:off x="1673659" y="2651759"/>
            <a:ext cx="9451261" cy="1030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AzuapNaum\Desktop\february 2018\school safety book\the fore and aft method.jpg">
            <a:extLst>
              <a:ext uri="{FF2B5EF4-FFF2-40B4-BE49-F238E27FC236}">
                <a16:creationId xmlns:a16="http://schemas.microsoft.com/office/drawing/2014/main" id="{410CB1E9-3FB8-55AD-2EBD-1FC58677C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6398" t="12500" b="10417"/>
          <a:stretch>
            <a:fillRect/>
          </a:stretch>
        </p:blipFill>
        <p:spPr bwMode="auto">
          <a:xfrm>
            <a:off x="13106637" y="2651756"/>
            <a:ext cx="10365899" cy="1030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953515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7" name="List three emergency moves and two non-emergency moves for lifting and moving a patient.…">
            <a:extLst>
              <a:ext uri="{FF2B5EF4-FFF2-40B4-BE49-F238E27FC236}">
                <a16:creationId xmlns:a16="http://schemas.microsoft.com/office/drawing/2014/main" id="{618738EB-23AB-39E1-3709-4852F073E6FF}"/>
              </a:ext>
            </a:extLst>
          </p:cNvPr>
          <p:cNvSpPr txBox="1"/>
          <p:nvPr/>
        </p:nvSpPr>
        <p:spPr>
          <a:xfrm>
            <a:off x="11659744" y="5444384"/>
            <a:ext cx="10763625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emergency moves and two non-emergency moves for lifting and moving a patient.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techniques for immobilising and transporting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 patient using a backboard.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807D348B-7D9F-9365-1F10-137F930FF4C1}"/>
              </a:ext>
            </a:extLst>
          </p:cNvPr>
          <p:cNvGrpSpPr/>
          <p:nvPr/>
        </p:nvGrpSpPr>
        <p:grpSpPr>
          <a:xfrm>
            <a:off x="9936541" y="5444384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75B81AC3-9D4F-AFA2-9A7A-6CB2246D393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D4CA1281-8C4E-9828-8DA2-210511B95A20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B4D45450-FF9D-4A66-AB69-F3B3393F858F}"/>
              </a:ext>
            </a:extLst>
          </p:cNvPr>
          <p:cNvGrpSpPr/>
          <p:nvPr/>
        </p:nvGrpSpPr>
        <p:grpSpPr>
          <a:xfrm>
            <a:off x="9958192" y="8528283"/>
            <a:ext cx="1219201" cy="1681958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F633AD7-BE84-DC4F-E74B-633A5DF2D20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2CBD3998-7503-6E26-CB67-91D0D8D3941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0558-DE66-CEF9-33E3-3C7956EC5F77}"/>
              </a:ext>
            </a:extLst>
          </p:cNvPr>
          <p:cNvSpPr txBox="1">
            <a:spLocks/>
          </p:cNvSpPr>
          <p:nvPr/>
        </p:nvSpPr>
        <p:spPr>
          <a:xfrm>
            <a:off x="3870960" y="549276"/>
            <a:ext cx="17467421" cy="143192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80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Three/more rescuers evacuation techniques.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6DE3-A50F-715F-3708-E3544B1C6EFA}"/>
              </a:ext>
            </a:extLst>
          </p:cNvPr>
          <p:cNvSpPr txBox="1">
            <a:spLocks/>
          </p:cNvSpPr>
          <p:nvPr/>
        </p:nvSpPr>
        <p:spPr>
          <a:xfrm>
            <a:off x="1269961" y="2590800"/>
            <a:ext cx="8686801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1028802" indent="-1028802" algn="ctr" hangingPunct="1">
              <a:buFontTx/>
              <a:buAutoNum type="arabicPeriod"/>
            </a:pPr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Hammock carry.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878C076-3490-F275-A231-D5E6354FA421}"/>
              </a:ext>
            </a:extLst>
          </p:cNvPr>
          <p:cNvSpPr txBox="1">
            <a:spLocks/>
          </p:cNvSpPr>
          <p:nvPr/>
        </p:nvSpPr>
        <p:spPr>
          <a:xfrm>
            <a:off x="12344438" y="1828800"/>
            <a:ext cx="10769601" cy="152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Three person carry </a:t>
            </a:r>
          </a:p>
          <a:p>
            <a:pPr hangingPunct="1"/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(Three-person stretcher carry)</a:t>
            </a:r>
          </a:p>
          <a:p>
            <a:pPr hangingPunct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C:\Users\AzuapNaum\Desktop\february 2018\school safety book\hammock carry.jpg">
            <a:extLst>
              <a:ext uri="{FF2B5EF4-FFF2-40B4-BE49-F238E27FC236}">
                <a16:creationId xmlns:a16="http://schemas.microsoft.com/office/drawing/2014/main" id="{11BF9AC2-D463-B257-2789-2F723AD43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491" t="11458" r="52928" b="10417"/>
          <a:stretch>
            <a:fillRect/>
          </a:stretch>
        </p:blipFill>
        <p:spPr bwMode="auto">
          <a:xfrm>
            <a:off x="606582" y="3657600"/>
            <a:ext cx="9908580" cy="914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348C46F-B7A0-32EE-54C5-423E8690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316" b="71111"/>
          <a:stretch>
            <a:fillRect/>
          </a:stretch>
        </p:blipFill>
        <p:spPr bwMode="auto">
          <a:xfrm>
            <a:off x="11124921" y="3200400"/>
            <a:ext cx="6097588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4560936-1D04-FC21-FB54-1A95807B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316" t="27778" b="41111"/>
          <a:stretch>
            <a:fillRect/>
          </a:stretch>
        </p:blipFill>
        <p:spPr bwMode="auto">
          <a:xfrm>
            <a:off x="17222509" y="3352800"/>
            <a:ext cx="6253204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8325E18-35E3-EE67-97E5-A1E9A4AC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63316" t="57778"/>
          <a:stretch>
            <a:fillRect/>
          </a:stretch>
        </p:blipFill>
        <p:spPr bwMode="auto">
          <a:xfrm>
            <a:off x="13716396" y="8077200"/>
            <a:ext cx="7621985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860198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2B2B-BB76-8540-F3B7-16E4B36CFF59}"/>
              </a:ext>
            </a:extLst>
          </p:cNvPr>
          <p:cNvSpPr txBox="1">
            <a:spLocks/>
          </p:cNvSpPr>
          <p:nvPr/>
        </p:nvSpPr>
        <p:spPr>
          <a:xfrm>
            <a:off x="3657600" y="549276"/>
            <a:ext cx="19507204" cy="14319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0" algn="l" defTabSz="2438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1" i="0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sz="72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STRETCHER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FC81E-2430-680C-9B8A-B9BC02C83BD1}"/>
              </a:ext>
            </a:extLst>
          </p:cNvPr>
          <p:cNvSpPr txBox="1">
            <a:spLocks/>
          </p:cNvSpPr>
          <p:nvPr/>
        </p:nvSpPr>
        <p:spPr>
          <a:xfrm>
            <a:off x="1219199" y="1828800"/>
            <a:ext cx="10769601" cy="121918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/>
            <a:r>
              <a:rPr 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Improvised stretcher.</a:t>
            </a:r>
            <a:endParaRPr lang="en-US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8F94A-2A5A-6B0C-D53F-662D55A0BBEA}"/>
              </a:ext>
            </a:extLst>
          </p:cNvPr>
          <p:cNvSpPr txBox="1">
            <a:spLocks/>
          </p:cNvSpPr>
          <p:nvPr/>
        </p:nvSpPr>
        <p:spPr>
          <a:xfrm>
            <a:off x="12395200" y="1828800"/>
            <a:ext cx="10769601" cy="1219188"/>
          </a:xfrm>
          <a:prstGeom prst="rect">
            <a:avLst/>
          </a:prstGeom>
        </p:spPr>
        <p:txBody>
          <a:bodyPr/>
          <a:lstStyle>
            <a:lvl1pPr marL="0" marR="0" indent="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algn="ctr" hangingPunct="1"/>
            <a:r>
              <a:rPr lang="en-US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Blanket Stretcher.</a:t>
            </a:r>
          </a:p>
          <a:p>
            <a:pPr hangingPunct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" descr="C:\Users\AzuapNaum\Desktop\february 2018\school safety book\Stretcher lift.jpg">
            <a:extLst>
              <a:ext uri="{FF2B5EF4-FFF2-40B4-BE49-F238E27FC236}">
                <a16:creationId xmlns:a16="http://schemas.microsoft.com/office/drawing/2014/main" id="{8ED8C262-0257-AE5A-8150-8EA4AF2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30" t="11458" r="4851" b="13542"/>
          <a:stretch>
            <a:fillRect/>
          </a:stretch>
        </p:blipFill>
        <p:spPr bwMode="auto">
          <a:xfrm>
            <a:off x="759022" y="2895600"/>
            <a:ext cx="23018394" cy="9875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8988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BF14B3E3-FD16-B488-5637-68FBE82C20FF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Measure in E.M. 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EBB30-28D9-C0C5-AA77-F00C74F3BDF1}"/>
              </a:ext>
            </a:extLst>
          </p:cNvPr>
          <p:cNvSpPr txBox="1"/>
          <p:nvPr/>
        </p:nvSpPr>
        <p:spPr>
          <a:xfrm>
            <a:off x="7641770" y="3378138"/>
            <a:ext cx="15675429" cy="9946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Possibility of aggravating a spinal injury- Provide as much protection to the spine.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possible, pull the patient in the direction of the long axis of the body.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bending or twisting the patient’s trunk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not to move the head away from the neck and shoulders and secure the hands and arms.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Moving patients away from a vehicle quickly and safely may be impossible. </a:t>
            </a:r>
          </a:p>
        </p:txBody>
      </p:sp>
    </p:spTree>
    <p:extLst>
      <p:ext uri="{BB962C8B-B14F-4D97-AF65-F5344CB8AC3E}">
        <p14:creationId xmlns:p14="http://schemas.microsoft.com/office/powerpoint/2010/main" val="407564755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4A70D-E846-C011-DE85-D1997BFF7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917B09A1-3984-3A32-043A-7F8F49BF42E2}"/>
              </a:ext>
            </a:extLst>
          </p:cNvPr>
          <p:cNvSpPr txBox="1"/>
          <p:nvPr/>
        </p:nvSpPr>
        <p:spPr>
          <a:xfrm>
            <a:off x="650987" y="2404295"/>
            <a:ext cx="7406597" cy="283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Non–Emergency Moves</a:t>
            </a:r>
            <a:endParaRPr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3C3E2-C0CD-DDFA-0E56-DBCD28304117}"/>
              </a:ext>
            </a:extLst>
          </p:cNvPr>
          <p:cNvSpPr txBox="1"/>
          <p:nvPr/>
        </p:nvSpPr>
        <p:spPr>
          <a:xfrm>
            <a:off x="6294099" y="928852"/>
            <a:ext cx="15675429" cy="13187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there is no immediate threat to life, the patient should be moved only when ready for transport, using a non-emergency move.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on-scene assessment and treat the patient first.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 additional injury and try to avoid causing discomfort and pain to the patient.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there is no immediate threat to life, the patient should be moved only when ready for transport, using a non-emergency move.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the on-scene assessment and treat the patient first.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675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1867C-8EF2-0A78-4E9B-42C634F76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eeled stretchers">
            <a:extLst>
              <a:ext uri="{FF2B5EF4-FFF2-40B4-BE49-F238E27FC236}">
                <a16:creationId xmlns:a16="http://schemas.microsoft.com/office/drawing/2014/main" id="{9C0C74A6-7777-8C8C-10D2-25BC109AAD28}"/>
              </a:ext>
            </a:extLst>
          </p:cNvPr>
          <p:cNvSpPr txBox="1"/>
          <p:nvPr/>
        </p:nvSpPr>
        <p:spPr>
          <a:xfrm>
            <a:off x="1214162" y="6347916"/>
            <a:ext cx="6452877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Wheeled stretchers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6846633F-BCD4-91E0-015D-12025734F599}"/>
              </a:ext>
            </a:extLst>
          </p:cNvPr>
          <p:cNvGrpSpPr/>
          <p:nvPr/>
        </p:nvGrpSpPr>
        <p:grpSpPr>
          <a:xfrm>
            <a:off x="16576611" y="2404295"/>
            <a:ext cx="7112001" cy="9922845"/>
            <a:chOff x="0" y="0"/>
            <a:chExt cx="7112000" cy="9922844"/>
          </a:xfrm>
        </p:grpSpPr>
        <p:pic>
          <p:nvPicPr>
            <p:cNvPr id="4" name="D:\Work MT\My Pictures\for peer manuals\wheeled stretcher.jpg" descr="D:\Work MT\My Pictures\for peer manuals\wheeled stretcher.jpg">
              <a:extLst>
                <a:ext uri="{FF2B5EF4-FFF2-40B4-BE49-F238E27FC236}">
                  <a16:creationId xmlns:a16="http://schemas.microsoft.com/office/drawing/2014/main" id="{0256F3EC-020E-FD5D-E1AD-415D62B0F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112000" cy="4776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D:\Work MT\My Pictures\for peer manuals\wheeled stretcher2.bmp" descr="D:\Work MT\My Pictures\for peer manuals\wheeled stretcher2.bmp">
              <a:extLst>
                <a:ext uri="{FF2B5EF4-FFF2-40B4-BE49-F238E27FC236}">
                  <a16:creationId xmlns:a16="http://schemas.microsoft.com/office/drawing/2014/main" id="{FA3511CD-0D64-291D-8442-3E0E27AF3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7301"/>
            <a:stretch>
              <a:fillRect/>
            </a:stretch>
          </p:blipFill>
          <p:spPr>
            <a:xfrm>
              <a:off x="0" y="4977651"/>
              <a:ext cx="7112000" cy="4945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" name="D:\Work MT\My Pictures\for peer manuals\wheeled stretcher3.jpg" descr="D:\Work MT\My Pictures\for peer manuals\wheeled stretcher3.jpg">
            <a:extLst>
              <a:ext uri="{FF2B5EF4-FFF2-40B4-BE49-F238E27FC236}">
                <a16:creationId xmlns:a16="http://schemas.microsoft.com/office/drawing/2014/main" id="{C37641A8-B0B2-D59E-D0D6-3D4171E00A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870"/>
          <a:stretch>
            <a:fillRect/>
          </a:stretch>
        </p:blipFill>
        <p:spPr>
          <a:xfrm>
            <a:off x="9140711" y="4986714"/>
            <a:ext cx="7193368" cy="732772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6DEFA6A7-DDD4-75E1-393E-22A52C4CA800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</p:spTree>
    <p:extLst>
      <p:ext uri="{BB962C8B-B14F-4D97-AF65-F5344CB8AC3E}">
        <p14:creationId xmlns:p14="http://schemas.microsoft.com/office/powerpoint/2010/main" val="309259933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FCF7A-D646-24B3-5E8C-8B014AFD2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B0325029-2AB9-3317-B438-802233D1C83F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sp>
        <p:nvSpPr>
          <p:cNvPr id="8" name="Folding stretchers">
            <a:extLst>
              <a:ext uri="{FF2B5EF4-FFF2-40B4-BE49-F238E27FC236}">
                <a16:creationId xmlns:a16="http://schemas.microsoft.com/office/drawing/2014/main" id="{DF83962A-0C4E-185B-4EDA-1E8BAF49CEBE}"/>
              </a:ext>
            </a:extLst>
          </p:cNvPr>
          <p:cNvSpPr txBox="1"/>
          <p:nvPr/>
        </p:nvSpPr>
        <p:spPr>
          <a:xfrm>
            <a:off x="1077422" y="7373398"/>
            <a:ext cx="6999778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Folding stretchers</a:t>
            </a:r>
          </a:p>
        </p:txBody>
      </p:sp>
      <p:grpSp>
        <p:nvGrpSpPr>
          <p:cNvPr id="9" name="Group">
            <a:extLst>
              <a:ext uri="{FF2B5EF4-FFF2-40B4-BE49-F238E27FC236}">
                <a16:creationId xmlns:a16="http://schemas.microsoft.com/office/drawing/2014/main" id="{B4D7A587-8A2D-3BAF-7FF1-8217421637FA}"/>
              </a:ext>
            </a:extLst>
          </p:cNvPr>
          <p:cNvGrpSpPr/>
          <p:nvPr/>
        </p:nvGrpSpPr>
        <p:grpSpPr>
          <a:xfrm>
            <a:off x="9897396" y="1432560"/>
            <a:ext cx="11804364" cy="11358586"/>
            <a:chOff x="0" y="0"/>
            <a:chExt cx="12869237" cy="11833122"/>
          </a:xfrm>
        </p:grpSpPr>
        <p:pic>
          <p:nvPicPr>
            <p:cNvPr id="10" name="D:\Work MT\My Pictures\for peer manuals\folding stretcher2.bmp" descr="D:\Work MT\My Pictures\for peer manuals\folding stretcher2.bmp">
              <a:extLst>
                <a:ext uri="{FF2B5EF4-FFF2-40B4-BE49-F238E27FC236}">
                  <a16:creationId xmlns:a16="http://schemas.microsoft.com/office/drawing/2014/main" id="{0F624675-2908-5067-FFD9-7DB5649C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869238" cy="67260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D:\Work MT\My Pictures\for peer manuals\folding stretcher1.jpg" descr="D:\Work MT\My Pictures\for peer manuals\folding stretcher1.jpg">
              <a:extLst>
                <a:ext uri="{FF2B5EF4-FFF2-40B4-BE49-F238E27FC236}">
                  <a16:creationId xmlns:a16="http://schemas.microsoft.com/office/drawing/2014/main" id="{71AC152B-92F6-E24F-EEAD-97940AE3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367" y="5857873"/>
              <a:ext cx="11655677" cy="597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559854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3A1FB-34B0-DF71-948D-257E50B5A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7E88366B-60F9-8D5F-1B7E-B8A68E3A6C69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4084C387-59DC-0F80-CB44-222C81D1C951}"/>
              </a:ext>
            </a:extLst>
          </p:cNvPr>
          <p:cNvGrpSpPr/>
          <p:nvPr/>
        </p:nvGrpSpPr>
        <p:grpSpPr>
          <a:xfrm>
            <a:off x="11168130" y="1499395"/>
            <a:ext cx="10722342" cy="11232863"/>
            <a:chOff x="0" y="0"/>
            <a:chExt cx="10722340" cy="11232862"/>
          </a:xfrm>
        </p:grpSpPr>
        <p:pic>
          <p:nvPicPr>
            <p:cNvPr id="3" name="D:\Work MT\My Pictures\for peer manuals\scoop stretcher2.jpg" descr="D:\Work MT\My Pictures\for peer manuals\scoop stretcher2.jpg">
              <a:extLst>
                <a:ext uri="{FF2B5EF4-FFF2-40B4-BE49-F238E27FC236}">
                  <a16:creationId xmlns:a16="http://schemas.microsoft.com/office/drawing/2014/main" id="{BDE3DCCE-5D91-AC0C-CC78-05D66F482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434" b="14473"/>
            <a:stretch>
              <a:fillRect/>
            </a:stretch>
          </p:blipFill>
          <p:spPr>
            <a:xfrm>
              <a:off x="374793" y="6895105"/>
              <a:ext cx="10347548" cy="4337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D:\Work MT\My Pictures\for peer manuals\scoop stretcher.jpg" descr="D:\Work MT\My Pictures\for peer manuals\scoop stretcher.jpg">
              <a:extLst>
                <a:ext uri="{FF2B5EF4-FFF2-40B4-BE49-F238E27FC236}">
                  <a16:creationId xmlns:a16="http://schemas.microsoft.com/office/drawing/2014/main" id="{520DEBD1-6042-B9A2-32A9-6928094DD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0347549" cy="74885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Scoop stretchers">
            <a:extLst>
              <a:ext uri="{FF2B5EF4-FFF2-40B4-BE49-F238E27FC236}">
                <a16:creationId xmlns:a16="http://schemas.microsoft.com/office/drawing/2014/main" id="{32F732D6-74EE-EDA7-D5F2-F8CA850160AF}"/>
              </a:ext>
            </a:extLst>
          </p:cNvPr>
          <p:cNvSpPr txBox="1"/>
          <p:nvPr/>
        </p:nvSpPr>
        <p:spPr>
          <a:xfrm>
            <a:off x="1077422" y="6705575"/>
            <a:ext cx="5753939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Scoop stretchers</a:t>
            </a:r>
          </a:p>
        </p:txBody>
      </p:sp>
    </p:spTree>
    <p:extLst>
      <p:ext uri="{BB962C8B-B14F-4D97-AF65-F5344CB8AC3E}">
        <p14:creationId xmlns:p14="http://schemas.microsoft.com/office/powerpoint/2010/main" val="274867562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3368F-E72B-AAEB-444C-BD359A24C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0759096B-A3C3-9D36-7EEE-AC6F15040414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sp>
        <p:nvSpPr>
          <p:cNvPr id="6" name="Vest-type extrication device">
            <a:extLst>
              <a:ext uri="{FF2B5EF4-FFF2-40B4-BE49-F238E27FC236}">
                <a16:creationId xmlns:a16="http://schemas.microsoft.com/office/drawing/2014/main" id="{4C61357C-82F6-3ED4-E984-8AB094402C48}"/>
              </a:ext>
            </a:extLst>
          </p:cNvPr>
          <p:cNvSpPr txBox="1"/>
          <p:nvPr/>
        </p:nvSpPr>
        <p:spPr>
          <a:xfrm>
            <a:off x="1077422" y="6314107"/>
            <a:ext cx="6177655" cy="1883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Vest-type extrication device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B26DF124-6089-6D08-8D67-34504F9EDF77}"/>
              </a:ext>
            </a:extLst>
          </p:cNvPr>
          <p:cNvGrpSpPr/>
          <p:nvPr/>
        </p:nvGrpSpPr>
        <p:grpSpPr>
          <a:xfrm>
            <a:off x="9975388" y="3246201"/>
            <a:ext cx="13564897" cy="9257372"/>
            <a:chOff x="0" y="0"/>
            <a:chExt cx="13564896" cy="9257370"/>
          </a:xfrm>
        </p:grpSpPr>
        <p:pic>
          <p:nvPicPr>
            <p:cNvPr id="13" name="D:\Work MT\My Pictures\for peer manuals\ved3.jpg" descr="D:\Work MT\My Pictures\for peer manuals\ved3.jpg">
              <a:extLst>
                <a:ext uri="{FF2B5EF4-FFF2-40B4-BE49-F238E27FC236}">
                  <a16:creationId xmlns:a16="http://schemas.microsoft.com/office/drawing/2014/main" id="{5E24C2B4-ADA2-63E7-E372-1FBAA5CE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82" t="12500" r="2082" b="12499"/>
            <a:stretch>
              <a:fillRect/>
            </a:stretch>
          </p:blipFill>
          <p:spPr>
            <a:xfrm>
              <a:off x="0" y="4387975"/>
              <a:ext cx="6223000" cy="4869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D:\Work MT\My Pictures\for peer manuals\ved.bmp" descr="D:\Work MT\My Pictures\for peer manuals\ved.bmp">
              <a:extLst>
                <a:ext uri="{FF2B5EF4-FFF2-40B4-BE49-F238E27FC236}">
                  <a16:creationId xmlns:a16="http://schemas.microsoft.com/office/drawing/2014/main" id="{0C8E9D93-92D6-11F2-A079-F77A14D83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026" t="17390" r="12069" b="15217"/>
            <a:stretch>
              <a:fillRect/>
            </a:stretch>
          </p:blipFill>
          <p:spPr>
            <a:xfrm>
              <a:off x="0" y="0"/>
              <a:ext cx="6223001" cy="4193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D:\Work MT\My Pictures\for peer manuals\ved2.bmp" descr="D:\Work MT\My Pictures\for peer manuals\ved2.bmp">
              <a:extLst>
                <a:ext uri="{FF2B5EF4-FFF2-40B4-BE49-F238E27FC236}">
                  <a16:creationId xmlns:a16="http://schemas.microsoft.com/office/drawing/2014/main" id="{FA52E03C-C51D-6FD6-544D-A325F495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33" t="2433" r="1633" b="2433"/>
            <a:stretch>
              <a:fillRect/>
            </a:stretch>
          </p:blipFill>
          <p:spPr>
            <a:xfrm>
              <a:off x="6423120" y="1683981"/>
              <a:ext cx="7141777" cy="52684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1306443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65847-1B96-2F49-4282-E52F70A04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6CD87C99-3DAD-5FD8-9981-2AA16B07790B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sp>
        <p:nvSpPr>
          <p:cNvPr id="2" name="Stair chair">
            <a:extLst>
              <a:ext uri="{FF2B5EF4-FFF2-40B4-BE49-F238E27FC236}">
                <a16:creationId xmlns:a16="http://schemas.microsoft.com/office/drawing/2014/main" id="{6C430F98-D737-95AA-A2C9-9A115EC05012}"/>
              </a:ext>
            </a:extLst>
          </p:cNvPr>
          <p:cNvSpPr txBox="1"/>
          <p:nvPr/>
        </p:nvSpPr>
        <p:spPr>
          <a:xfrm>
            <a:off x="1110588" y="5033802"/>
            <a:ext cx="4820615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Stair chair</a:t>
            </a:r>
          </a:p>
        </p:txBody>
      </p:sp>
      <p:pic>
        <p:nvPicPr>
          <p:cNvPr id="3" name="D:\Work MT\My Pictures\for peer manuals\stair chair.bmp" descr="D:\Work MT\My Pictures\for peer manuals\stair chair.bmp">
            <a:extLst>
              <a:ext uri="{FF2B5EF4-FFF2-40B4-BE49-F238E27FC236}">
                <a16:creationId xmlns:a16="http://schemas.microsoft.com/office/drawing/2014/main" id="{6E2EA121-7D6E-9916-8F08-9D00129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98" r="9799"/>
          <a:stretch>
            <a:fillRect/>
          </a:stretch>
        </p:blipFill>
        <p:spPr>
          <a:xfrm>
            <a:off x="4387919" y="7112582"/>
            <a:ext cx="11105203" cy="508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D:\Work MT\My Pictures\for peer manuals\stair chair1.jpg" descr="D:\Work MT\My Pictures\for peer manuals\stair chair1.jpg">
            <a:extLst>
              <a:ext uri="{FF2B5EF4-FFF2-40B4-BE49-F238E27FC236}">
                <a16:creationId xmlns:a16="http://schemas.microsoft.com/office/drawing/2014/main" id="{34A39B3D-2534-B8F7-52AE-FF14A84940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48" t="2746" r="7292" b="2794"/>
          <a:stretch>
            <a:fillRect/>
          </a:stretch>
        </p:blipFill>
        <p:spPr>
          <a:xfrm>
            <a:off x="15957544" y="1496715"/>
            <a:ext cx="7586173" cy="107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7" h="21589" extrusionOk="0">
                <a:moveTo>
                  <a:pt x="13858" y="2"/>
                </a:moveTo>
                <a:cubicBezTo>
                  <a:pt x="13627" y="11"/>
                  <a:pt x="13507" y="72"/>
                  <a:pt x="13397" y="192"/>
                </a:cubicBezTo>
                <a:cubicBezTo>
                  <a:pt x="13121" y="491"/>
                  <a:pt x="13008" y="968"/>
                  <a:pt x="12308" y="4711"/>
                </a:cubicBezTo>
                <a:cubicBezTo>
                  <a:pt x="11956" y="6593"/>
                  <a:pt x="11804" y="7299"/>
                  <a:pt x="11688" y="7604"/>
                </a:cubicBezTo>
                <a:cubicBezTo>
                  <a:pt x="11618" y="7787"/>
                  <a:pt x="11510" y="8255"/>
                  <a:pt x="11448" y="8643"/>
                </a:cubicBezTo>
                <a:cubicBezTo>
                  <a:pt x="11385" y="9032"/>
                  <a:pt x="11296" y="9391"/>
                  <a:pt x="11253" y="9441"/>
                </a:cubicBezTo>
                <a:cubicBezTo>
                  <a:pt x="11210" y="9491"/>
                  <a:pt x="11149" y="9842"/>
                  <a:pt x="11117" y="10224"/>
                </a:cubicBezTo>
                <a:cubicBezTo>
                  <a:pt x="11086" y="10606"/>
                  <a:pt x="10959" y="11346"/>
                  <a:pt x="10831" y="11870"/>
                </a:cubicBezTo>
                <a:cubicBezTo>
                  <a:pt x="10703" y="12394"/>
                  <a:pt x="10621" y="12853"/>
                  <a:pt x="10652" y="12888"/>
                </a:cubicBezTo>
                <a:cubicBezTo>
                  <a:pt x="10683" y="12924"/>
                  <a:pt x="10583" y="13004"/>
                  <a:pt x="10428" y="13067"/>
                </a:cubicBezTo>
                <a:cubicBezTo>
                  <a:pt x="10224" y="13150"/>
                  <a:pt x="9229" y="13195"/>
                  <a:pt x="6859" y="13227"/>
                </a:cubicBezTo>
                <a:cubicBezTo>
                  <a:pt x="3066" y="13278"/>
                  <a:pt x="3166" y="13249"/>
                  <a:pt x="3943" y="14082"/>
                </a:cubicBezTo>
                <a:cubicBezTo>
                  <a:pt x="4271" y="14433"/>
                  <a:pt x="4363" y="14597"/>
                  <a:pt x="4266" y="14666"/>
                </a:cubicBezTo>
                <a:cubicBezTo>
                  <a:pt x="4192" y="14719"/>
                  <a:pt x="4130" y="14870"/>
                  <a:pt x="4130" y="15003"/>
                </a:cubicBezTo>
                <a:cubicBezTo>
                  <a:pt x="4130" y="15135"/>
                  <a:pt x="4068" y="15456"/>
                  <a:pt x="3994" y="15714"/>
                </a:cubicBezTo>
                <a:cubicBezTo>
                  <a:pt x="3919" y="15973"/>
                  <a:pt x="3834" y="16273"/>
                  <a:pt x="3804" y="16384"/>
                </a:cubicBezTo>
                <a:cubicBezTo>
                  <a:pt x="3734" y="16644"/>
                  <a:pt x="3218" y="16824"/>
                  <a:pt x="2967" y="16677"/>
                </a:cubicBezTo>
                <a:cubicBezTo>
                  <a:pt x="2837" y="16600"/>
                  <a:pt x="2776" y="16601"/>
                  <a:pt x="2742" y="16674"/>
                </a:cubicBezTo>
                <a:cubicBezTo>
                  <a:pt x="2716" y="16729"/>
                  <a:pt x="2306" y="16869"/>
                  <a:pt x="1831" y="16986"/>
                </a:cubicBezTo>
                <a:cubicBezTo>
                  <a:pt x="-131" y="17467"/>
                  <a:pt x="-88" y="17451"/>
                  <a:pt x="64" y="17689"/>
                </a:cubicBezTo>
                <a:cubicBezTo>
                  <a:pt x="153" y="17827"/>
                  <a:pt x="248" y="17874"/>
                  <a:pt x="335" y="17824"/>
                </a:cubicBezTo>
                <a:cubicBezTo>
                  <a:pt x="353" y="17813"/>
                  <a:pt x="410" y="17800"/>
                  <a:pt x="436" y="17788"/>
                </a:cubicBezTo>
                <a:cubicBezTo>
                  <a:pt x="448" y="17781"/>
                  <a:pt x="450" y="17776"/>
                  <a:pt x="463" y="17769"/>
                </a:cubicBezTo>
                <a:cubicBezTo>
                  <a:pt x="566" y="17713"/>
                  <a:pt x="638" y="17690"/>
                  <a:pt x="711" y="17689"/>
                </a:cubicBezTo>
                <a:cubicBezTo>
                  <a:pt x="998" y="17602"/>
                  <a:pt x="1350" y="17519"/>
                  <a:pt x="1680" y="17457"/>
                </a:cubicBezTo>
                <a:cubicBezTo>
                  <a:pt x="1751" y="17428"/>
                  <a:pt x="1857" y="17412"/>
                  <a:pt x="1982" y="17405"/>
                </a:cubicBezTo>
                <a:cubicBezTo>
                  <a:pt x="2049" y="17395"/>
                  <a:pt x="2077" y="17395"/>
                  <a:pt x="2130" y="17391"/>
                </a:cubicBezTo>
                <a:cubicBezTo>
                  <a:pt x="2136" y="17390"/>
                  <a:pt x="2139" y="17391"/>
                  <a:pt x="2145" y="17391"/>
                </a:cubicBezTo>
                <a:cubicBezTo>
                  <a:pt x="2332" y="17393"/>
                  <a:pt x="2511" y="17366"/>
                  <a:pt x="2653" y="17333"/>
                </a:cubicBezTo>
                <a:cubicBezTo>
                  <a:pt x="2686" y="17314"/>
                  <a:pt x="2712" y="17307"/>
                  <a:pt x="2750" y="17278"/>
                </a:cubicBezTo>
                <a:cubicBezTo>
                  <a:pt x="2997" y="17090"/>
                  <a:pt x="3020" y="17088"/>
                  <a:pt x="3243" y="17231"/>
                </a:cubicBezTo>
                <a:cubicBezTo>
                  <a:pt x="3333" y="17289"/>
                  <a:pt x="3387" y="17369"/>
                  <a:pt x="3424" y="17452"/>
                </a:cubicBezTo>
                <a:cubicBezTo>
                  <a:pt x="3441" y="17477"/>
                  <a:pt x="3454" y="17504"/>
                  <a:pt x="3455" y="17543"/>
                </a:cubicBezTo>
                <a:cubicBezTo>
                  <a:pt x="3484" y="17689"/>
                  <a:pt x="3440" y="17835"/>
                  <a:pt x="3300" y="17918"/>
                </a:cubicBezTo>
                <a:cubicBezTo>
                  <a:pt x="3253" y="17945"/>
                  <a:pt x="3218" y="18032"/>
                  <a:pt x="3192" y="18144"/>
                </a:cubicBezTo>
                <a:cubicBezTo>
                  <a:pt x="3184" y="18177"/>
                  <a:pt x="3183" y="18218"/>
                  <a:pt x="3176" y="18254"/>
                </a:cubicBezTo>
                <a:cubicBezTo>
                  <a:pt x="3142" y="18474"/>
                  <a:pt x="3135" y="18748"/>
                  <a:pt x="3168" y="18968"/>
                </a:cubicBezTo>
                <a:cubicBezTo>
                  <a:pt x="3192" y="19078"/>
                  <a:pt x="3226" y="19166"/>
                  <a:pt x="3277" y="19202"/>
                </a:cubicBezTo>
                <a:cubicBezTo>
                  <a:pt x="3533" y="19384"/>
                  <a:pt x="3298" y="19543"/>
                  <a:pt x="2525" y="19710"/>
                </a:cubicBezTo>
                <a:cubicBezTo>
                  <a:pt x="2197" y="19780"/>
                  <a:pt x="2018" y="19838"/>
                  <a:pt x="1894" y="19881"/>
                </a:cubicBezTo>
                <a:cubicBezTo>
                  <a:pt x="1807" y="19916"/>
                  <a:pt x="1745" y="19954"/>
                  <a:pt x="1719" y="19994"/>
                </a:cubicBezTo>
                <a:cubicBezTo>
                  <a:pt x="1711" y="20049"/>
                  <a:pt x="1711" y="20121"/>
                  <a:pt x="1739" y="20226"/>
                </a:cubicBezTo>
                <a:cubicBezTo>
                  <a:pt x="1768" y="20335"/>
                  <a:pt x="1790" y="20390"/>
                  <a:pt x="1828" y="20407"/>
                </a:cubicBezTo>
                <a:cubicBezTo>
                  <a:pt x="1865" y="20424"/>
                  <a:pt x="1917" y="20402"/>
                  <a:pt x="2006" y="20348"/>
                </a:cubicBezTo>
                <a:cubicBezTo>
                  <a:pt x="2270" y="20186"/>
                  <a:pt x="3340" y="19934"/>
                  <a:pt x="3766" y="19934"/>
                </a:cubicBezTo>
                <a:cubicBezTo>
                  <a:pt x="4181" y="19934"/>
                  <a:pt x="4425" y="20130"/>
                  <a:pt x="4351" y="20405"/>
                </a:cubicBezTo>
                <a:cubicBezTo>
                  <a:pt x="4315" y="20541"/>
                  <a:pt x="4373" y="20648"/>
                  <a:pt x="4514" y="20711"/>
                </a:cubicBezTo>
                <a:cubicBezTo>
                  <a:pt x="4649" y="20771"/>
                  <a:pt x="4704" y="20875"/>
                  <a:pt x="4664" y="20984"/>
                </a:cubicBezTo>
                <a:cubicBezTo>
                  <a:pt x="4596" y="21171"/>
                  <a:pt x="4991" y="21490"/>
                  <a:pt x="5331" y="21574"/>
                </a:cubicBezTo>
                <a:cubicBezTo>
                  <a:pt x="5418" y="21582"/>
                  <a:pt x="5504" y="21592"/>
                  <a:pt x="5599" y="21588"/>
                </a:cubicBezTo>
                <a:cubicBezTo>
                  <a:pt x="5972" y="21530"/>
                  <a:pt x="6372" y="21220"/>
                  <a:pt x="6374" y="20948"/>
                </a:cubicBezTo>
                <a:cubicBezTo>
                  <a:pt x="6378" y="20331"/>
                  <a:pt x="6339" y="20110"/>
                  <a:pt x="6238" y="20154"/>
                </a:cubicBezTo>
                <a:cubicBezTo>
                  <a:pt x="6115" y="20208"/>
                  <a:pt x="5949" y="20047"/>
                  <a:pt x="5901" y="19826"/>
                </a:cubicBezTo>
                <a:cubicBezTo>
                  <a:pt x="5883" y="19742"/>
                  <a:pt x="5852" y="19624"/>
                  <a:pt x="5835" y="19561"/>
                </a:cubicBezTo>
                <a:cubicBezTo>
                  <a:pt x="5814" y="19489"/>
                  <a:pt x="5961" y="19440"/>
                  <a:pt x="6238" y="19426"/>
                </a:cubicBezTo>
                <a:cubicBezTo>
                  <a:pt x="6807" y="19398"/>
                  <a:pt x="7417" y="19345"/>
                  <a:pt x="7417" y="19322"/>
                </a:cubicBezTo>
                <a:cubicBezTo>
                  <a:pt x="7417" y="19311"/>
                  <a:pt x="7556" y="19289"/>
                  <a:pt x="7727" y="19274"/>
                </a:cubicBezTo>
                <a:cubicBezTo>
                  <a:pt x="8139" y="19238"/>
                  <a:pt x="8570" y="19161"/>
                  <a:pt x="8715" y="19098"/>
                </a:cubicBezTo>
                <a:cubicBezTo>
                  <a:pt x="8780" y="19069"/>
                  <a:pt x="9032" y="19041"/>
                  <a:pt x="9277" y="19035"/>
                </a:cubicBezTo>
                <a:cubicBezTo>
                  <a:pt x="9522" y="19028"/>
                  <a:pt x="9751" y="18987"/>
                  <a:pt x="9789" y="18944"/>
                </a:cubicBezTo>
                <a:cubicBezTo>
                  <a:pt x="9828" y="18899"/>
                  <a:pt x="9920" y="18902"/>
                  <a:pt x="10002" y="18949"/>
                </a:cubicBezTo>
                <a:cubicBezTo>
                  <a:pt x="10081" y="18994"/>
                  <a:pt x="10368" y="19055"/>
                  <a:pt x="10641" y="19087"/>
                </a:cubicBezTo>
                <a:cubicBezTo>
                  <a:pt x="11323" y="19165"/>
                  <a:pt x="11742" y="19211"/>
                  <a:pt x="11851" y="19219"/>
                </a:cubicBezTo>
                <a:cubicBezTo>
                  <a:pt x="11901" y="19223"/>
                  <a:pt x="12072" y="19377"/>
                  <a:pt x="12234" y="19559"/>
                </a:cubicBezTo>
                <a:lnTo>
                  <a:pt x="12529" y="19886"/>
                </a:lnTo>
                <a:lnTo>
                  <a:pt x="12276" y="20129"/>
                </a:lnTo>
                <a:cubicBezTo>
                  <a:pt x="12094" y="20304"/>
                  <a:pt x="12019" y="20517"/>
                  <a:pt x="12041" y="20719"/>
                </a:cubicBezTo>
                <a:cubicBezTo>
                  <a:pt x="12062" y="20921"/>
                  <a:pt x="12182" y="21111"/>
                  <a:pt x="12397" y="21243"/>
                </a:cubicBezTo>
                <a:cubicBezTo>
                  <a:pt x="12647" y="21398"/>
                  <a:pt x="12984" y="21439"/>
                  <a:pt x="13304" y="21398"/>
                </a:cubicBezTo>
                <a:cubicBezTo>
                  <a:pt x="13686" y="21272"/>
                  <a:pt x="14122" y="20997"/>
                  <a:pt x="14226" y="20739"/>
                </a:cubicBezTo>
                <a:cubicBezTo>
                  <a:pt x="14247" y="20688"/>
                  <a:pt x="14295" y="20639"/>
                  <a:pt x="14338" y="20590"/>
                </a:cubicBezTo>
                <a:cubicBezTo>
                  <a:pt x="14359" y="20533"/>
                  <a:pt x="14407" y="20477"/>
                  <a:pt x="14482" y="20435"/>
                </a:cubicBezTo>
                <a:cubicBezTo>
                  <a:pt x="14575" y="20360"/>
                  <a:pt x="14681" y="20286"/>
                  <a:pt x="14816" y="20223"/>
                </a:cubicBezTo>
                <a:cubicBezTo>
                  <a:pt x="15064" y="20106"/>
                  <a:pt x="15187" y="20000"/>
                  <a:pt x="15184" y="19934"/>
                </a:cubicBezTo>
                <a:cubicBezTo>
                  <a:pt x="15185" y="19913"/>
                  <a:pt x="15180" y="19888"/>
                  <a:pt x="15179" y="19865"/>
                </a:cubicBezTo>
                <a:cubicBezTo>
                  <a:pt x="15143" y="19813"/>
                  <a:pt x="15108" y="19752"/>
                  <a:pt x="15106" y="19713"/>
                </a:cubicBezTo>
                <a:cubicBezTo>
                  <a:pt x="15106" y="19710"/>
                  <a:pt x="15279" y="19527"/>
                  <a:pt x="15288" y="19514"/>
                </a:cubicBezTo>
                <a:cubicBezTo>
                  <a:pt x="15296" y="19501"/>
                  <a:pt x="15330" y="19470"/>
                  <a:pt x="15339" y="19457"/>
                </a:cubicBezTo>
                <a:cubicBezTo>
                  <a:pt x="15462" y="19279"/>
                  <a:pt x="15641" y="19060"/>
                  <a:pt x="15913" y="18786"/>
                </a:cubicBezTo>
                <a:cubicBezTo>
                  <a:pt x="16053" y="18645"/>
                  <a:pt x="16135" y="18558"/>
                  <a:pt x="16277" y="18414"/>
                </a:cubicBezTo>
                <a:cubicBezTo>
                  <a:pt x="16365" y="18321"/>
                  <a:pt x="16469" y="18217"/>
                  <a:pt x="16560" y="18122"/>
                </a:cubicBezTo>
                <a:cubicBezTo>
                  <a:pt x="17109" y="17519"/>
                  <a:pt x="17260" y="17330"/>
                  <a:pt x="18117" y="16418"/>
                </a:cubicBezTo>
                <a:cubicBezTo>
                  <a:pt x="20463" y="13920"/>
                  <a:pt x="21233" y="13077"/>
                  <a:pt x="21466" y="12672"/>
                </a:cubicBezTo>
                <a:cubicBezTo>
                  <a:pt x="21469" y="12575"/>
                  <a:pt x="21419" y="12498"/>
                  <a:pt x="21296" y="12425"/>
                </a:cubicBezTo>
                <a:cubicBezTo>
                  <a:pt x="21150" y="12339"/>
                  <a:pt x="21031" y="12307"/>
                  <a:pt x="20913" y="12306"/>
                </a:cubicBezTo>
                <a:cubicBezTo>
                  <a:pt x="20702" y="12302"/>
                  <a:pt x="20499" y="12427"/>
                  <a:pt x="20192" y="12744"/>
                </a:cubicBezTo>
                <a:cubicBezTo>
                  <a:pt x="20112" y="12826"/>
                  <a:pt x="20071" y="12851"/>
                  <a:pt x="20010" y="12907"/>
                </a:cubicBezTo>
                <a:cubicBezTo>
                  <a:pt x="20007" y="12910"/>
                  <a:pt x="20000" y="12915"/>
                  <a:pt x="19997" y="12918"/>
                </a:cubicBezTo>
                <a:cubicBezTo>
                  <a:pt x="19880" y="13063"/>
                  <a:pt x="19779" y="13191"/>
                  <a:pt x="19490" y="13497"/>
                </a:cubicBezTo>
                <a:cubicBezTo>
                  <a:pt x="19011" y="14003"/>
                  <a:pt x="18577" y="14448"/>
                  <a:pt x="18528" y="14485"/>
                </a:cubicBezTo>
                <a:cubicBezTo>
                  <a:pt x="18480" y="14521"/>
                  <a:pt x="18153" y="14350"/>
                  <a:pt x="17800" y="14104"/>
                </a:cubicBezTo>
                <a:lnTo>
                  <a:pt x="17156" y="13654"/>
                </a:lnTo>
                <a:lnTo>
                  <a:pt x="17172" y="13632"/>
                </a:lnTo>
                <a:lnTo>
                  <a:pt x="17040" y="13536"/>
                </a:lnTo>
                <a:lnTo>
                  <a:pt x="17339" y="13219"/>
                </a:lnTo>
                <a:lnTo>
                  <a:pt x="17412" y="13141"/>
                </a:lnTo>
                <a:lnTo>
                  <a:pt x="17897" y="12620"/>
                </a:lnTo>
                <a:cubicBezTo>
                  <a:pt x="18318" y="12170"/>
                  <a:pt x="18625" y="11803"/>
                  <a:pt x="18800" y="11553"/>
                </a:cubicBezTo>
                <a:cubicBezTo>
                  <a:pt x="18864" y="11407"/>
                  <a:pt x="18856" y="11301"/>
                  <a:pt x="18688" y="11186"/>
                </a:cubicBezTo>
                <a:cubicBezTo>
                  <a:pt x="18673" y="11176"/>
                  <a:pt x="18665" y="11170"/>
                  <a:pt x="18649" y="11159"/>
                </a:cubicBezTo>
                <a:cubicBezTo>
                  <a:pt x="18638" y="11152"/>
                  <a:pt x="18628" y="11150"/>
                  <a:pt x="18618" y="11145"/>
                </a:cubicBezTo>
                <a:cubicBezTo>
                  <a:pt x="18552" y="11128"/>
                  <a:pt x="18528" y="11132"/>
                  <a:pt x="18455" y="11109"/>
                </a:cubicBezTo>
                <a:cubicBezTo>
                  <a:pt x="18382" y="11086"/>
                  <a:pt x="18359" y="11084"/>
                  <a:pt x="18293" y="11065"/>
                </a:cubicBezTo>
                <a:cubicBezTo>
                  <a:pt x="18078" y="11065"/>
                  <a:pt x="17867" y="11162"/>
                  <a:pt x="17719" y="11366"/>
                </a:cubicBezTo>
                <a:cubicBezTo>
                  <a:pt x="17621" y="11500"/>
                  <a:pt x="17216" y="11937"/>
                  <a:pt x="16819" y="12339"/>
                </a:cubicBezTo>
                <a:cubicBezTo>
                  <a:pt x="16423" y="12741"/>
                  <a:pt x="16016" y="13171"/>
                  <a:pt x="15913" y="13293"/>
                </a:cubicBezTo>
                <a:cubicBezTo>
                  <a:pt x="15663" y="13589"/>
                  <a:pt x="15476" y="13520"/>
                  <a:pt x="15494" y="13139"/>
                </a:cubicBezTo>
                <a:cubicBezTo>
                  <a:pt x="15524" y="12482"/>
                  <a:pt x="15674" y="11305"/>
                  <a:pt x="15800" y="10756"/>
                </a:cubicBezTo>
                <a:cubicBezTo>
                  <a:pt x="16034" y="9738"/>
                  <a:pt x="16040" y="9655"/>
                  <a:pt x="15893" y="9455"/>
                </a:cubicBezTo>
                <a:cubicBezTo>
                  <a:pt x="15790" y="9314"/>
                  <a:pt x="15704" y="9284"/>
                  <a:pt x="15598" y="9347"/>
                </a:cubicBezTo>
                <a:cubicBezTo>
                  <a:pt x="15496" y="9407"/>
                  <a:pt x="15403" y="9396"/>
                  <a:pt x="15307" y="9314"/>
                </a:cubicBezTo>
                <a:cubicBezTo>
                  <a:pt x="15202" y="9223"/>
                  <a:pt x="15262" y="8750"/>
                  <a:pt x="15544" y="7395"/>
                </a:cubicBezTo>
                <a:cubicBezTo>
                  <a:pt x="15751" y="6404"/>
                  <a:pt x="15971" y="5336"/>
                  <a:pt x="16036" y="5020"/>
                </a:cubicBezTo>
                <a:cubicBezTo>
                  <a:pt x="16102" y="4705"/>
                  <a:pt x="16276" y="3911"/>
                  <a:pt x="16420" y="3255"/>
                </a:cubicBezTo>
                <a:cubicBezTo>
                  <a:pt x="16725" y="1871"/>
                  <a:pt x="16801" y="1015"/>
                  <a:pt x="16648" y="729"/>
                </a:cubicBezTo>
                <a:cubicBezTo>
                  <a:pt x="16509" y="468"/>
                  <a:pt x="16119" y="193"/>
                  <a:pt x="15948" y="233"/>
                </a:cubicBezTo>
                <a:cubicBezTo>
                  <a:pt x="15874" y="251"/>
                  <a:pt x="15441" y="204"/>
                  <a:pt x="14986" y="129"/>
                </a:cubicBezTo>
                <a:cubicBezTo>
                  <a:pt x="14429" y="37"/>
                  <a:pt x="14088" y="-8"/>
                  <a:pt x="13858" y="2"/>
                </a:cubicBezTo>
                <a:close/>
                <a:moveTo>
                  <a:pt x="16349" y="14516"/>
                </a:moveTo>
                <a:cubicBezTo>
                  <a:pt x="16368" y="14513"/>
                  <a:pt x="16389" y="14514"/>
                  <a:pt x="16413" y="14517"/>
                </a:cubicBezTo>
                <a:cubicBezTo>
                  <a:pt x="16508" y="14532"/>
                  <a:pt x="16649" y="14596"/>
                  <a:pt x="16916" y="14721"/>
                </a:cubicBezTo>
                <a:cubicBezTo>
                  <a:pt x="17687" y="15085"/>
                  <a:pt x="17841" y="15334"/>
                  <a:pt x="17451" y="15601"/>
                </a:cubicBezTo>
                <a:cubicBezTo>
                  <a:pt x="17289" y="15712"/>
                  <a:pt x="17184" y="15838"/>
                  <a:pt x="17222" y="15882"/>
                </a:cubicBezTo>
                <a:cubicBezTo>
                  <a:pt x="17260" y="15926"/>
                  <a:pt x="17205" y="15988"/>
                  <a:pt x="17099" y="16017"/>
                </a:cubicBezTo>
                <a:cubicBezTo>
                  <a:pt x="16992" y="16046"/>
                  <a:pt x="16930" y="16095"/>
                  <a:pt x="16958" y="16128"/>
                </a:cubicBezTo>
                <a:cubicBezTo>
                  <a:pt x="16987" y="16160"/>
                  <a:pt x="16910" y="16278"/>
                  <a:pt x="16792" y="16390"/>
                </a:cubicBezTo>
                <a:cubicBezTo>
                  <a:pt x="16615" y="16557"/>
                  <a:pt x="16555" y="16572"/>
                  <a:pt x="16439" y="16473"/>
                </a:cubicBezTo>
                <a:cubicBezTo>
                  <a:pt x="16232" y="16295"/>
                  <a:pt x="15745" y="15492"/>
                  <a:pt x="15772" y="15372"/>
                </a:cubicBezTo>
                <a:cubicBezTo>
                  <a:pt x="15785" y="15315"/>
                  <a:pt x="15737" y="15244"/>
                  <a:pt x="15665" y="15213"/>
                </a:cubicBezTo>
                <a:cubicBezTo>
                  <a:pt x="15582" y="15176"/>
                  <a:pt x="15625" y="15086"/>
                  <a:pt x="15785" y="14964"/>
                </a:cubicBezTo>
                <a:cubicBezTo>
                  <a:pt x="15923" y="14859"/>
                  <a:pt x="16110" y="14701"/>
                  <a:pt x="16196" y="14614"/>
                </a:cubicBezTo>
                <a:cubicBezTo>
                  <a:pt x="16251" y="14558"/>
                  <a:pt x="16291" y="14524"/>
                  <a:pt x="16349" y="14516"/>
                </a:cubicBezTo>
                <a:close/>
                <a:moveTo>
                  <a:pt x="8100" y="16604"/>
                </a:moveTo>
                <a:cubicBezTo>
                  <a:pt x="8164" y="16602"/>
                  <a:pt x="8232" y="16622"/>
                  <a:pt x="8304" y="16657"/>
                </a:cubicBezTo>
                <a:cubicBezTo>
                  <a:pt x="8380" y="16653"/>
                  <a:pt x="8425" y="16638"/>
                  <a:pt x="8525" y="16638"/>
                </a:cubicBezTo>
                <a:cubicBezTo>
                  <a:pt x="9160" y="16638"/>
                  <a:pt x="9420" y="16785"/>
                  <a:pt x="9661" y="17254"/>
                </a:cubicBezTo>
                <a:cubicBezTo>
                  <a:pt x="9722" y="17271"/>
                  <a:pt x="9795" y="17321"/>
                  <a:pt x="9854" y="17413"/>
                </a:cubicBezTo>
                <a:cubicBezTo>
                  <a:pt x="9973" y="17598"/>
                  <a:pt x="9961" y="17666"/>
                  <a:pt x="9792" y="17799"/>
                </a:cubicBezTo>
                <a:cubicBezTo>
                  <a:pt x="9679" y="17888"/>
                  <a:pt x="9587" y="18006"/>
                  <a:pt x="9587" y="18061"/>
                </a:cubicBezTo>
                <a:cubicBezTo>
                  <a:pt x="9587" y="18213"/>
                  <a:pt x="9160" y="18347"/>
                  <a:pt x="8114" y="18522"/>
                </a:cubicBezTo>
                <a:cubicBezTo>
                  <a:pt x="6549" y="18784"/>
                  <a:pt x="5879" y="18827"/>
                  <a:pt x="5793" y="18668"/>
                </a:cubicBezTo>
                <a:cubicBezTo>
                  <a:pt x="5753" y="18593"/>
                  <a:pt x="5762" y="18482"/>
                  <a:pt x="5812" y="18425"/>
                </a:cubicBezTo>
                <a:cubicBezTo>
                  <a:pt x="5862" y="18368"/>
                  <a:pt x="5916" y="18179"/>
                  <a:pt x="5936" y="18003"/>
                </a:cubicBezTo>
                <a:cubicBezTo>
                  <a:pt x="6001" y="17424"/>
                  <a:pt x="6137" y="17029"/>
                  <a:pt x="6304" y="16931"/>
                </a:cubicBezTo>
                <a:cubicBezTo>
                  <a:pt x="6540" y="16792"/>
                  <a:pt x="7283" y="16743"/>
                  <a:pt x="7649" y="16842"/>
                </a:cubicBezTo>
                <a:cubicBezTo>
                  <a:pt x="7685" y="16851"/>
                  <a:pt x="7687" y="16847"/>
                  <a:pt x="7715" y="16853"/>
                </a:cubicBezTo>
                <a:cubicBezTo>
                  <a:pt x="7771" y="16801"/>
                  <a:pt x="7836" y="16779"/>
                  <a:pt x="7898" y="16748"/>
                </a:cubicBezTo>
                <a:cubicBezTo>
                  <a:pt x="7902" y="16692"/>
                  <a:pt x="7944" y="16639"/>
                  <a:pt x="8037" y="16613"/>
                </a:cubicBezTo>
                <a:cubicBezTo>
                  <a:pt x="8057" y="16608"/>
                  <a:pt x="8078" y="16604"/>
                  <a:pt x="8100" y="16604"/>
                </a:cubicBezTo>
                <a:close/>
                <a:moveTo>
                  <a:pt x="14653" y="16630"/>
                </a:moveTo>
                <a:cubicBezTo>
                  <a:pt x="14825" y="16617"/>
                  <a:pt x="14972" y="16664"/>
                  <a:pt x="15017" y="16746"/>
                </a:cubicBezTo>
                <a:cubicBezTo>
                  <a:pt x="15058" y="16822"/>
                  <a:pt x="15242" y="16976"/>
                  <a:pt x="15428" y="17087"/>
                </a:cubicBezTo>
                <a:cubicBezTo>
                  <a:pt x="15820" y="17322"/>
                  <a:pt x="15823" y="17500"/>
                  <a:pt x="15432" y="17695"/>
                </a:cubicBezTo>
                <a:cubicBezTo>
                  <a:pt x="15278" y="17771"/>
                  <a:pt x="15183" y="17887"/>
                  <a:pt x="15219" y="17953"/>
                </a:cubicBezTo>
                <a:cubicBezTo>
                  <a:pt x="15255" y="18020"/>
                  <a:pt x="15188" y="18114"/>
                  <a:pt x="15072" y="18160"/>
                </a:cubicBezTo>
                <a:cubicBezTo>
                  <a:pt x="14955" y="18207"/>
                  <a:pt x="14865" y="18278"/>
                  <a:pt x="14874" y="18318"/>
                </a:cubicBezTo>
                <a:cubicBezTo>
                  <a:pt x="14883" y="18358"/>
                  <a:pt x="14728" y="18559"/>
                  <a:pt x="14529" y="18765"/>
                </a:cubicBezTo>
                <a:cubicBezTo>
                  <a:pt x="14131" y="19176"/>
                  <a:pt x="13744" y="19372"/>
                  <a:pt x="13618" y="19227"/>
                </a:cubicBezTo>
                <a:cubicBezTo>
                  <a:pt x="13518" y="19111"/>
                  <a:pt x="13523" y="17818"/>
                  <a:pt x="13625" y="17493"/>
                </a:cubicBezTo>
                <a:cubicBezTo>
                  <a:pt x="13751" y="17094"/>
                  <a:pt x="14052" y="16669"/>
                  <a:pt x="14215" y="16661"/>
                </a:cubicBezTo>
                <a:cubicBezTo>
                  <a:pt x="14297" y="16657"/>
                  <a:pt x="14493" y="16643"/>
                  <a:pt x="14653" y="16630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91044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00203-9D91-D7E9-7041-C7AEE6655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A6C73D6B-279E-6934-776C-F21954BA6B7D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pic>
        <p:nvPicPr>
          <p:cNvPr id="5" name="D:\Work MT\My Pictures\for peer manuals\basket stretcher3.jpg" descr="D:\Work MT\My Pictures\for peer manuals\basket stretcher3.jpg">
            <a:extLst>
              <a:ext uri="{FF2B5EF4-FFF2-40B4-BE49-F238E27FC236}">
                <a16:creationId xmlns:a16="http://schemas.microsoft.com/office/drawing/2014/main" id="{CF9BFCE1-F8A2-439C-BB10-59B3A5AC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799" y="2843871"/>
            <a:ext cx="13260136" cy="453813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Basket stretcher">
            <a:extLst>
              <a:ext uri="{FF2B5EF4-FFF2-40B4-BE49-F238E27FC236}">
                <a16:creationId xmlns:a16="http://schemas.microsoft.com/office/drawing/2014/main" id="{91F52EFC-F7C7-D75A-2B3C-7EA43D39F953}"/>
              </a:ext>
            </a:extLst>
          </p:cNvPr>
          <p:cNvSpPr txBox="1"/>
          <p:nvPr/>
        </p:nvSpPr>
        <p:spPr>
          <a:xfrm>
            <a:off x="1077422" y="6759006"/>
            <a:ext cx="6435208" cy="102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Basket stretcher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91853655-EDBD-2987-B203-B205C67FEB86}"/>
              </a:ext>
            </a:extLst>
          </p:cNvPr>
          <p:cNvGrpSpPr/>
          <p:nvPr/>
        </p:nvGrpSpPr>
        <p:grpSpPr>
          <a:xfrm>
            <a:off x="10270846" y="7572466"/>
            <a:ext cx="12472241" cy="4671577"/>
            <a:chOff x="0" y="0"/>
            <a:chExt cx="12472240" cy="4671576"/>
          </a:xfrm>
        </p:grpSpPr>
        <p:pic>
          <p:nvPicPr>
            <p:cNvPr id="9" name="D:\Work MT\My Pictures\for peer manuals\basket stretcher.jpg" descr="D:\Work MT\My Pictures\for peer manuals\basket stretcher.jpg">
              <a:extLst>
                <a:ext uri="{FF2B5EF4-FFF2-40B4-BE49-F238E27FC236}">
                  <a16:creationId xmlns:a16="http://schemas.microsoft.com/office/drawing/2014/main" id="{DA8CE47B-425A-20D9-2365-3CAA29447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108" t="3839" r="2167" b="5247"/>
            <a:stretch>
              <a:fillRect/>
            </a:stretch>
          </p:blipFill>
          <p:spPr>
            <a:xfrm>
              <a:off x="0" y="0"/>
              <a:ext cx="6514850" cy="4671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" name="D:\Work MT\My Pictures\for peer manuals\basket stretcher2.jpg" descr="D:\Work MT\My Pictures\for peer manuals\basket stretcher2.jpg">
              <a:extLst>
                <a:ext uri="{FF2B5EF4-FFF2-40B4-BE49-F238E27FC236}">
                  <a16:creationId xmlns:a16="http://schemas.microsoft.com/office/drawing/2014/main" id="{817D117D-8E70-E6D7-5EBB-B17BBC700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0667" b="7556"/>
            <a:stretch>
              <a:fillRect/>
            </a:stretch>
          </p:blipFill>
          <p:spPr>
            <a:xfrm>
              <a:off x="6758820" y="0"/>
              <a:ext cx="5713421" cy="4671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833745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Upon completing this lesson, you will be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8661373" y="787889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1" name="Name five examples of situations that might require you to make…">
            <a:extLst>
              <a:ext uri="{FF2B5EF4-FFF2-40B4-BE49-F238E27FC236}">
                <a16:creationId xmlns:a16="http://schemas.microsoft.com/office/drawing/2014/main" id="{1D0ECCB7-A538-22E9-270D-8B976CEF6A27}"/>
              </a:ext>
            </a:extLst>
          </p:cNvPr>
          <p:cNvSpPr txBox="1"/>
          <p:nvPr/>
        </p:nvSpPr>
        <p:spPr>
          <a:xfrm>
            <a:off x="11659744" y="4760577"/>
            <a:ext cx="10214938" cy="2633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Name five examples of situations that might require you to make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 emergency move with a patient.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3766A16D-8BC5-D302-1F9B-4BBAF355577D}"/>
              </a:ext>
            </a:extLst>
          </p:cNvPr>
          <p:cNvGrpSpPr/>
          <p:nvPr/>
        </p:nvGrpSpPr>
        <p:grpSpPr>
          <a:xfrm>
            <a:off x="9958192" y="4527894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F0918855-D417-FBA4-EB15-D02BA37495C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2E864619-CDE5-B5C6-FB71-50CD25D96C1C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77C97-4F15-A62C-E2AD-EC405CF7D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E694C8CB-2276-33F5-C360-53CCBE3C8536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sp>
        <p:nvSpPr>
          <p:cNvPr id="2" name="Flexible stretcher">
            <a:extLst>
              <a:ext uri="{FF2B5EF4-FFF2-40B4-BE49-F238E27FC236}">
                <a16:creationId xmlns:a16="http://schemas.microsoft.com/office/drawing/2014/main" id="{F16D8F07-A4AE-783C-9589-91F73ACB10A0}"/>
              </a:ext>
            </a:extLst>
          </p:cNvPr>
          <p:cNvSpPr txBox="1"/>
          <p:nvPr/>
        </p:nvSpPr>
        <p:spPr>
          <a:xfrm>
            <a:off x="1077422" y="6678931"/>
            <a:ext cx="5983678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Flexible stretcher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3175B04A-02DB-8893-D07D-A18259704ECE}"/>
              </a:ext>
            </a:extLst>
          </p:cNvPr>
          <p:cNvGrpSpPr/>
          <p:nvPr/>
        </p:nvGrpSpPr>
        <p:grpSpPr>
          <a:xfrm>
            <a:off x="9433576" y="3531410"/>
            <a:ext cx="13597368" cy="8761137"/>
            <a:chOff x="-134" y="0"/>
            <a:chExt cx="13597366" cy="8761136"/>
          </a:xfrm>
        </p:grpSpPr>
        <p:pic>
          <p:nvPicPr>
            <p:cNvPr id="4" name="D:\Work MT\My Pictures\for peer manuals\flex stret2.bmp" descr="D:\Work MT\My Pictures\for peer manuals\flex stret2.bmp">
              <a:extLst>
                <a:ext uri="{FF2B5EF4-FFF2-40B4-BE49-F238E27FC236}">
                  <a16:creationId xmlns:a16="http://schemas.microsoft.com/office/drawing/2014/main" id="{E0484319-644F-010E-038B-FC4823810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0208" y="0"/>
              <a:ext cx="7277025" cy="6656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D:\Work MT\My Pictures\for peer manuals\flex stret3.bmp" descr="D:\Work MT\My Pictures\for peer manuals\flex stret3.bmp">
              <a:extLst>
                <a:ext uri="{FF2B5EF4-FFF2-40B4-BE49-F238E27FC236}">
                  <a16:creationId xmlns:a16="http://schemas.microsoft.com/office/drawing/2014/main" id="{59EEF4B7-6BEE-0BAA-6087-F4E82C9F7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017" t="6121" r="4094" b="6712"/>
            <a:stretch>
              <a:fillRect/>
            </a:stretch>
          </p:blipFill>
          <p:spPr>
            <a:xfrm>
              <a:off x="-135" y="3558862"/>
              <a:ext cx="12248735" cy="520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0" extrusionOk="0">
                  <a:moveTo>
                    <a:pt x="5666" y="1"/>
                  </a:moveTo>
                  <a:cubicBezTo>
                    <a:pt x="5166" y="4"/>
                    <a:pt x="4467" y="189"/>
                    <a:pt x="3511" y="556"/>
                  </a:cubicBezTo>
                  <a:cubicBezTo>
                    <a:pt x="3125" y="704"/>
                    <a:pt x="2478" y="827"/>
                    <a:pt x="2073" y="827"/>
                  </a:cubicBezTo>
                  <a:cubicBezTo>
                    <a:pt x="1388" y="829"/>
                    <a:pt x="1314" y="860"/>
                    <a:pt x="1020" y="1290"/>
                  </a:cubicBezTo>
                  <a:cubicBezTo>
                    <a:pt x="847" y="1545"/>
                    <a:pt x="599" y="1805"/>
                    <a:pt x="471" y="1868"/>
                  </a:cubicBezTo>
                  <a:cubicBezTo>
                    <a:pt x="234" y="1985"/>
                    <a:pt x="9" y="2632"/>
                    <a:pt x="0" y="3145"/>
                  </a:cubicBezTo>
                  <a:cubicBezTo>
                    <a:pt x="-1" y="3218"/>
                    <a:pt x="2" y="3290"/>
                    <a:pt x="11" y="3356"/>
                  </a:cubicBezTo>
                  <a:cubicBezTo>
                    <a:pt x="92" y="4006"/>
                    <a:pt x="413" y="4931"/>
                    <a:pt x="592" y="5036"/>
                  </a:cubicBezTo>
                  <a:cubicBezTo>
                    <a:pt x="693" y="5094"/>
                    <a:pt x="980" y="5585"/>
                    <a:pt x="1230" y="6126"/>
                  </a:cubicBezTo>
                  <a:cubicBezTo>
                    <a:pt x="1946" y="7670"/>
                    <a:pt x="2211" y="8063"/>
                    <a:pt x="4175" y="10499"/>
                  </a:cubicBezTo>
                  <a:cubicBezTo>
                    <a:pt x="4792" y="11264"/>
                    <a:pt x="5011" y="11446"/>
                    <a:pt x="5543" y="11634"/>
                  </a:cubicBezTo>
                  <a:cubicBezTo>
                    <a:pt x="5892" y="11757"/>
                    <a:pt x="6215" y="11857"/>
                    <a:pt x="6260" y="11858"/>
                  </a:cubicBezTo>
                  <a:cubicBezTo>
                    <a:pt x="6306" y="11858"/>
                    <a:pt x="6432" y="12247"/>
                    <a:pt x="6541" y="12721"/>
                  </a:cubicBezTo>
                  <a:cubicBezTo>
                    <a:pt x="6758" y="13670"/>
                    <a:pt x="7063" y="14242"/>
                    <a:pt x="7503" y="14519"/>
                  </a:cubicBezTo>
                  <a:cubicBezTo>
                    <a:pt x="7670" y="14625"/>
                    <a:pt x="7924" y="14994"/>
                    <a:pt x="8110" y="15402"/>
                  </a:cubicBezTo>
                  <a:cubicBezTo>
                    <a:pt x="8499" y="16259"/>
                    <a:pt x="8710" y="16428"/>
                    <a:pt x="11264" y="17955"/>
                  </a:cubicBezTo>
                  <a:cubicBezTo>
                    <a:pt x="13002" y="18994"/>
                    <a:pt x="14918" y="20335"/>
                    <a:pt x="15964" y="21243"/>
                  </a:cubicBezTo>
                  <a:cubicBezTo>
                    <a:pt x="16176" y="21427"/>
                    <a:pt x="16393" y="21584"/>
                    <a:pt x="16446" y="21590"/>
                  </a:cubicBezTo>
                  <a:cubicBezTo>
                    <a:pt x="16499" y="21597"/>
                    <a:pt x="16666" y="21272"/>
                    <a:pt x="16816" y="20871"/>
                  </a:cubicBezTo>
                  <a:cubicBezTo>
                    <a:pt x="16985" y="20420"/>
                    <a:pt x="17175" y="20097"/>
                    <a:pt x="17312" y="20026"/>
                  </a:cubicBezTo>
                  <a:cubicBezTo>
                    <a:pt x="17435" y="19962"/>
                    <a:pt x="17822" y="19584"/>
                    <a:pt x="18171" y="19187"/>
                  </a:cubicBezTo>
                  <a:cubicBezTo>
                    <a:pt x="18520" y="18790"/>
                    <a:pt x="18858" y="18466"/>
                    <a:pt x="18921" y="18466"/>
                  </a:cubicBezTo>
                  <a:cubicBezTo>
                    <a:pt x="18985" y="18465"/>
                    <a:pt x="19053" y="18363"/>
                    <a:pt x="19073" y="18239"/>
                  </a:cubicBezTo>
                  <a:cubicBezTo>
                    <a:pt x="19093" y="18114"/>
                    <a:pt x="19446" y="17444"/>
                    <a:pt x="19857" y="16751"/>
                  </a:cubicBezTo>
                  <a:cubicBezTo>
                    <a:pt x="20603" y="15493"/>
                    <a:pt x="20604" y="15493"/>
                    <a:pt x="21058" y="15493"/>
                  </a:cubicBezTo>
                  <a:cubicBezTo>
                    <a:pt x="21464" y="15493"/>
                    <a:pt x="21518" y="15453"/>
                    <a:pt x="21571" y="15121"/>
                  </a:cubicBezTo>
                  <a:cubicBezTo>
                    <a:pt x="21590" y="15005"/>
                    <a:pt x="21599" y="14902"/>
                    <a:pt x="21596" y="14808"/>
                  </a:cubicBezTo>
                  <a:cubicBezTo>
                    <a:pt x="21589" y="14524"/>
                    <a:pt x="21476" y="14306"/>
                    <a:pt x="21201" y="13976"/>
                  </a:cubicBezTo>
                  <a:cubicBezTo>
                    <a:pt x="21007" y="13743"/>
                    <a:pt x="20840" y="13665"/>
                    <a:pt x="20658" y="13722"/>
                  </a:cubicBezTo>
                  <a:cubicBezTo>
                    <a:pt x="20442" y="13791"/>
                    <a:pt x="20366" y="13732"/>
                    <a:pt x="20232" y="13395"/>
                  </a:cubicBezTo>
                  <a:cubicBezTo>
                    <a:pt x="20033" y="12894"/>
                    <a:pt x="19751" y="12538"/>
                    <a:pt x="19332" y="12258"/>
                  </a:cubicBezTo>
                  <a:cubicBezTo>
                    <a:pt x="19037" y="12061"/>
                    <a:pt x="18629" y="11724"/>
                    <a:pt x="16333" y="9782"/>
                  </a:cubicBezTo>
                  <a:cubicBezTo>
                    <a:pt x="15841" y="9366"/>
                    <a:pt x="15217" y="8852"/>
                    <a:pt x="14947" y="8641"/>
                  </a:cubicBezTo>
                  <a:cubicBezTo>
                    <a:pt x="14280" y="8119"/>
                    <a:pt x="13532" y="7481"/>
                    <a:pt x="13195" y="7147"/>
                  </a:cubicBezTo>
                  <a:cubicBezTo>
                    <a:pt x="12940" y="6895"/>
                    <a:pt x="12928" y="6853"/>
                    <a:pt x="13043" y="6655"/>
                  </a:cubicBezTo>
                  <a:cubicBezTo>
                    <a:pt x="13118" y="6526"/>
                    <a:pt x="13160" y="6282"/>
                    <a:pt x="13146" y="6055"/>
                  </a:cubicBezTo>
                  <a:cubicBezTo>
                    <a:pt x="13126" y="5728"/>
                    <a:pt x="13048" y="5633"/>
                    <a:pt x="12597" y="5380"/>
                  </a:cubicBezTo>
                  <a:cubicBezTo>
                    <a:pt x="12116" y="5111"/>
                    <a:pt x="12050" y="5107"/>
                    <a:pt x="11835" y="5340"/>
                  </a:cubicBezTo>
                  <a:cubicBezTo>
                    <a:pt x="11610" y="5585"/>
                    <a:pt x="11582" y="5575"/>
                    <a:pt x="11168" y="5111"/>
                  </a:cubicBezTo>
                  <a:cubicBezTo>
                    <a:pt x="10931" y="4845"/>
                    <a:pt x="10611" y="4535"/>
                    <a:pt x="10457" y="4423"/>
                  </a:cubicBezTo>
                  <a:cubicBezTo>
                    <a:pt x="10302" y="4310"/>
                    <a:pt x="10027" y="4043"/>
                    <a:pt x="9845" y="3828"/>
                  </a:cubicBezTo>
                  <a:cubicBezTo>
                    <a:pt x="9663" y="3614"/>
                    <a:pt x="9476" y="3438"/>
                    <a:pt x="9430" y="3438"/>
                  </a:cubicBezTo>
                  <a:cubicBezTo>
                    <a:pt x="9298" y="3438"/>
                    <a:pt x="8494" y="2662"/>
                    <a:pt x="7704" y="1771"/>
                  </a:cubicBezTo>
                  <a:cubicBezTo>
                    <a:pt x="7309" y="1326"/>
                    <a:pt x="6948" y="961"/>
                    <a:pt x="6901" y="961"/>
                  </a:cubicBezTo>
                  <a:cubicBezTo>
                    <a:pt x="6854" y="961"/>
                    <a:pt x="6731" y="769"/>
                    <a:pt x="6627" y="534"/>
                  </a:cubicBezTo>
                  <a:cubicBezTo>
                    <a:pt x="6468" y="175"/>
                    <a:pt x="6166" y="-3"/>
                    <a:pt x="5666" y="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0167058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9E43-5EB7-FC45-7132-4B0AC725F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F6908F08-5B6F-400F-D0B5-CF5A76D21209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sp>
        <p:nvSpPr>
          <p:cNvPr id="5" name="Draw sheet">
            <a:extLst>
              <a:ext uri="{FF2B5EF4-FFF2-40B4-BE49-F238E27FC236}">
                <a16:creationId xmlns:a16="http://schemas.microsoft.com/office/drawing/2014/main" id="{746B0A6D-A8A8-E6F2-B629-D34BA1D448C1}"/>
              </a:ext>
            </a:extLst>
          </p:cNvPr>
          <p:cNvSpPr txBox="1"/>
          <p:nvPr/>
        </p:nvSpPr>
        <p:spPr>
          <a:xfrm>
            <a:off x="1077422" y="7005232"/>
            <a:ext cx="4530726" cy="92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dirty="0"/>
              <a:t>Draw </a:t>
            </a:r>
            <a:r>
              <a:rPr lang="en-US" dirty="0"/>
              <a:t>S</a:t>
            </a:r>
            <a:r>
              <a:rPr dirty="0"/>
              <a:t>heet</a:t>
            </a:r>
          </a:p>
        </p:txBody>
      </p:sp>
      <p:grpSp>
        <p:nvGrpSpPr>
          <p:cNvPr id="6" name="Group">
            <a:extLst>
              <a:ext uri="{FF2B5EF4-FFF2-40B4-BE49-F238E27FC236}">
                <a16:creationId xmlns:a16="http://schemas.microsoft.com/office/drawing/2014/main" id="{C5C3D36B-E542-8CB2-4D06-0143E9E81D55}"/>
              </a:ext>
            </a:extLst>
          </p:cNvPr>
          <p:cNvGrpSpPr/>
          <p:nvPr/>
        </p:nvGrpSpPr>
        <p:grpSpPr>
          <a:xfrm>
            <a:off x="10808272" y="2758542"/>
            <a:ext cx="12710174" cy="9954698"/>
            <a:chOff x="0" y="0"/>
            <a:chExt cx="12710173" cy="9954697"/>
          </a:xfrm>
        </p:grpSpPr>
        <p:pic>
          <p:nvPicPr>
            <p:cNvPr id="8" name="D:\Work MT\My Pictures\for peer manuals\draw sheet3.bmp" descr="D:\Work MT\My Pictures\for peer manuals\draw sheet3.bmp">
              <a:extLst>
                <a:ext uri="{FF2B5EF4-FFF2-40B4-BE49-F238E27FC236}">
                  <a16:creationId xmlns:a16="http://schemas.microsoft.com/office/drawing/2014/main" id="{752C956E-D288-A2F1-5881-BEBE1C147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6614" b="10203"/>
            <a:stretch>
              <a:fillRect/>
            </a:stretch>
          </p:blipFill>
          <p:spPr>
            <a:xfrm>
              <a:off x="5256337" y="2370436"/>
              <a:ext cx="7453837" cy="54677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14F86669-48F8-18E9-AFBF-ADDC23CDC501}"/>
                </a:ext>
              </a:extLst>
            </p:cNvPr>
            <p:cNvGrpSpPr/>
            <p:nvPr/>
          </p:nvGrpSpPr>
          <p:grpSpPr>
            <a:xfrm>
              <a:off x="0" y="0"/>
              <a:ext cx="5066864" cy="9954698"/>
              <a:chOff x="0" y="0"/>
              <a:chExt cx="5066863" cy="9954697"/>
            </a:xfrm>
          </p:grpSpPr>
          <p:pic>
            <p:nvPicPr>
              <p:cNvPr id="10" name="D:\Work MT\My Pictures\for peer manuals\draw sheet1.bmp" descr="D:\Work MT\My Pictures\for peer manuals\draw sheet1.bmp">
                <a:extLst>
                  <a:ext uri="{FF2B5EF4-FFF2-40B4-BE49-F238E27FC236}">
                    <a16:creationId xmlns:a16="http://schemas.microsoft.com/office/drawing/2014/main" id="{2E3BAF30-15C1-474C-002D-C9F8F5C6E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444018"/>
                <a:ext cx="5066864" cy="45106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" name="D:\Work MT\My Pictures\for peer manuals\draw sheet2.bmp" descr="D:\Work MT\My Pictures\for peer manuals\draw sheet2.bmp">
                <a:extLst>
                  <a:ext uri="{FF2B5EF4-FFF2-40B4-BE49-F238E27FC236}">
                    <a16:creationId xmlns:a16="http://schemas.microsoft.com/office/drawing/2014/main" id="{214E5A3E-0241-22E3-3B04-07DE1B735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066864" cy="52957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4012258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60208-01ED-8670-04A6-A6C3BD2B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tient Carrying Equipment">
            <a:extLst>
              <a:ext uri="{FF2B5EF4-FFF2-40B4-BE49-F238E27FC236}">
                <a16:creationId xmlns:a16="http://schemas.microsoft.com/office/drawing/2014/main" id="{DACD7992-E105-ECB7-CA78-0D8EFDF80E38}"/>
              </a:ext>
            </a:extLst>
          </p:cNvPr>
          <p:cNvSpPr txBox="1"/>
          <p:nvPr/>
        </p:nvSpPr>
        <p:spPr>
          <a:xfrm>
            <a:off x="650987" y="2404295"/>
            <a:ext cx="11353354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Carrying Equipment</a:t>
            </a:r>
          </a:p>
        </p:txBody>
      </p:sp>
      <p:sp>
        <p:nvSpPr>
          <p:cNvPr id="2" name="Backboards">
            <a:extLst>
              <a:ext uri="{FF2B5EF4-FFF2-40B4-BE49-F238E27FC236}">
                <a16:creationId xmlns:a16="http://schemas.microsoft.com/office/drawing/2014/main" id="{A2DE9706-A02A-7465-F22B-32D2686D0A86}"/>
              </a:ext>
            </a:extLst>
          </p:cNvPr>
          <p:cNvSpPr txBox="1"/>
          <p:nvPr/>
        </p:nvSpPr>
        <p:spPr>
          <a:xfrm>
            <a:off x="1077422" y="6913498"/>
            <a:ext cx="4532313" cy="1020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spcBef>
                <a:spcPts val="2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50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Backboards</a:t>
            </a:r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1DD85A88-E470-90B1-FE29-12350754632E}"/>
              </a:ext>
            </a:extLst>
          </p:cNvPr>
          <p:cNvGrpSpPr/>
          <p:nvPr/>
        </p:nvGrpSpPr>
        <p:grpSpPr>
          <a:xfrm>
            <a:off x="11453965" y="2227273"/>
            <a:ext cx="11259561" cy="9976866"/>
            <a:chOff x="0" y="0"/>
            <a:chExt cx="11259560" cy="9976864"/>
          </a:xfrm>
        </p:grpSpPr>
        <p:pic>
          <p:nvPicPr>
            <p:cNvPr id="4" name="P:\Photo Archive\mfr cache\short board.bmp" descr="P:\Photo Archive\mfr cache\short board.bmp">
              <a:extLst>
                <a:ext uri="{FF2B5EF4-FFF2-40B4-BE49-F238E27FC236}">
                  <a16:creationId xmlns:a16="http://schemas.microsoft.com/office/drawing/2014/main" id="{1567DAC0-5E92-A4C1-F25E-097A1B22F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4323" y="1540394"/>
              <a:ext cx="3505238" cy="6853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" name="DSC_0050.gif" descr="DSC_0050.gif">
              <a:extLst>
                <a:ext uri="{FF2B5EF4-FFF2-40B4-BE49-F238E27FC236}">
                  <a16:creationId xmlns:a16="http://schemas.microsoft.com/office/drawing/2014/main" id="{5A41E047-CBD0-74CF-A41C-FCC07ABC5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80000">
              <a:off x="3591322" y="135448"/>
              <a:ext cx="2706539" cy="97772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DSC_0045.gif" descr="DSC_0045.gif">
              <a:extLst>
                <a:ext uri="{FF2B5EF4-FFF2-40B4-BE49-F238E27FC236}">
                  <a16:creationId xmlns:a16="http://schemas.microsoft.com/office/drawing/2014/main" id="{09DF490A-914F-2DD0-5DDC-9FA2B886D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0000">
              <a:off x="86085" y="22864"/>
              <a:ext cx="2706539" cy="9888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3252567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BA391-F749-F84E-3481-64CC602CC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795E932A-1441-E737-C6E6-8B16DCBA8754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87ADE21-D4CF-8059-1254-23E504CEF7F2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9A55CB97-099E-16D7-9001-7925B656253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7" name="List three emergency moves and two non-emergency moves for lifting and moving a patient.…">
            <a:extLst>
              <a:ext uri="{FF2B5EF4-FFF2-40B4-BE49-F238E27FC236}">
                <a16:creationId xmlns:a16="http://schemas.microsoft.com/office/drawing/2014/main" id="{8CD17F5F-6A0B-74E2-43F5-73871944DC94}"/>
              </a:ext>
            </a:extLst>
          </p:cNvPr>
          <p:cNvSpPr txBox="1"/>
          <p:nvPr/>
        </p:nvSpPr>
        <p:spPr>
          <a:xfrm>
            <a:off x="11659744" y="5444384"/>
            <a:ext cx="10763625" cy="593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List three emergency moves and two non-emergency moves for lifting and moving a patient.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Demonstrate the techniques for immobilising and transporting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a patient using a backboard.</a:t>
            </a:r>
          </a:p>
        </p:txBody>
      </p:sp>
      <p:grpSp>
        <p:nvGrpSpPr>
          <p:cNvPr id="8" name="Group">
            <a:extLst>
              <a:ext uri="{FF2B5EF4-FFF2-40B4-BE49-F238E27FC236}">
                <a16:creationId xmlns:a16="http://schemas.microsoft.com/office/drawing/2014/main" id="{95520E50-23AB-B195-D077-AAB9EA8FBF1F}"/>
              </a:ext>
            </a:extLst>
          </p:cNvPr>
          <p:cNvGrpSpPr/>
          <p:nvPr/>
        </p:nvGrpSpPr>
        <p:grpSpPr>
          <a:xfrm>
            <a:off x="9936541" y="5444384"/>
            <a:ext cx="1219201" cy="1681958"/>
            <a:chOff x="0" y="115975"/>
            <a:chExt cx="1219200" cy="1681957"/>
          </a:xfrm>
        </p:grpSpPr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F618414D-11A4-C187-5922-B2E2431A171F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1">
              <a:extLst>
                <a:ext uri="{FF2B5EF4-FFF2-40B4-BE49-F238E27FC236}">
                  <a16:creationId xmlns:a16="http://schemas.microsoft.com/office/drawing/2014/main" id="{0E3D87E0-07F3-4420-2CF4-E33D29D0D45E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" name="Group">
            <a:extLst>
              <a:ext uri="{FF2B5EF4-FFF2-40B4-BE49-F238E27FC236}">
                <a16:creationId xmlns:a16="http://schemas.microsoft.com/office/drawing/2014/main" id="{2089B8DB-F18C-094B-A218-7D3E25FEB243}"/>
              </a:ext>
            </a:extLst>
          </p:cNvPr>
          <p:cNvGrpSpPr/>
          <p:nvPr/>
        </p:nvGrpSpPr>
        <p:grpSpPr>
          <a:xfrm>
            <a:off x="9958192" y="8528283"/>
            <a:ext cx="1219201" cy="1681958"/>
            <a:chOff x="0" y="115975"/>
            <a:chExt cx="1219200" cy="1681957"/>
          </a:xfrm>
        </p:grpSpPr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9F68E0F5-8328-D59B-2BC9-3AD1CAF8C75E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2">
              <a:extLst>
                <a:ext uri="{FF2B5EF4-FFF2-40B4-BE49-F238E27FC236}">
                  <a16:creationId xmlns:a16="http://schemas.microsoft.com/office/drawing/2014/main" id="{0695659C-F910-C588-5A2D-A5DC9FF2A714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239753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42756-63E6-B743-010E-65AB0E237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1D3D0CC-EB44-8077-B3B4-ED2B76BC337A}"/>
              </a:ext>
            </a:extLst>
          </p:cNvPr>
          <p:cNvSpPr txBox="1">
            <a:spLocks/>
          </p:cNvSpPr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/>
              <a:t>Now You are able to: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492A01B2-A7F6-1895-EBDA-76C32E4318A2}"/>
              </a:ext>
            </a:extLst>
          </p:cNvPr>
          <p:cNvSpPr txBox="1"/>
          <p:nvPr/>
        </p:nvSpPr>
        <p:spPr>
          <a:xfrm>
            <a:off x="8661373" y="787889"/>
            <a:ext cx="3455472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Review</a:t>
            </a:r>
            <a:endParaRPr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9E28F750-5708-2853-DAEC-4FFD571F4A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11" name="Name five examples of situations that might require you to make…">
            <a:extLst>
              <a:ext uri="{FF2B5EF4-FFF2-40B4-BE49-F238E27FC236}">
                <a16:creationId xmlns:a16="http://schemas.microsoft.com/office/drawing/2014/main" id="{B43C12E3-B748-2596-4197-2AF60F842A31}"/>
              </a:ext>
            </a:extLst>
          </p:cNvPr>
          <p:cNvSpPr txBox="1"/>
          <p:nvPr/>
        </p:nvSpPr>
        <p:spPr>
          <a:xfrm>
            <a:off x="11659744" y="4760577"/>
            <a:ext cx="10214938" cy="2633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Name five examples of situations that might require you to make </a:t>
            </a:r>
          </a:p>
          <a:p>
            <a:pPr lvl="1" indent="0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an emergency move with a patient.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13CCEF35-9CAC-E620-D121-463BCEF1E26C}"/>
              </a:ext>
            </a:extLst>
          </p:cNvPr>
          <p:cNvGrpSpPr/>
          <p:nvPr/>
        </p:nvGrpSpPr>
        <p:grpSpPr>
          <a:xfrm>
            <a:off x="9958192" y="4527894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42BC61DA-4C61-6EF5-C1FC-3BAB7BD09DC5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3">
              <a:extLst>
                <a:ext uri="{FF2B5EF4-FFF2-40B4-BE49-F238E27FC236}">
                  <a16:creationId xmlns:a16="http://schemas.microsoft.com/office/drawing/2014/main" id="{E3D09F27-8BD5-72D5-0139-E5DDF27797C3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53445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3246" y="482"/>
            <a:ext cx="24077510" cy="135626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19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22" y="6553222"/>
            <a:ext cx="609558" cy="60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67" tIns="91433" rIns="182867" bIns="91433" numCol="1" anchor="t" anchorCtr="0" compatLnSpc="1">
            <a:prstTxWarp prst="textNoShape">
              <a:avLst/>
            </a:prstTxWarp>
          </a:bodyPr>
          <a:lstStyle/>
          <a:p>
            <a:endParaRPr lang="en-IN" sz="7199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68393" y="15540039"/>
            <a:ext cx="1175697" cy="1094750"/>
          </a:xfrm>
          <a:prstGeom prst="rect">
            <a:avLst/>
          </a:prstGeom>
        </p:spPr>
        <p:txBody>
          <a:bodyPr lIns="94942" tIns="94942" rIns="94942" bIns="94942" anchor="t"/>
          <a:lstStyle>
            <a:defPPr marL="0" marR="0" indent="0" algn="l" defTabSz="110898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18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016335" rtl="0" fontAlgn="auto" latinLnBrk="0" hangingPunct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38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554492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1108984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663476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2217969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2016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366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1FF6DA9-008F-8B48-92A6-B652298478BF}" type="slidenum">
              <a:rPr lang="en-US" smtClean="0"/>
              <a:pPr/>
              <a:t>35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993" y="291799"/>
            <a:ext cx="13609657" cy="12522846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79" tIns="78279" rIns="78279" bIns="78279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945" y="6460460"/>
            <a:ext cx="7448615" cy="138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79" tIns="78279" rIns="78279" bIns="78279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" y="481"/>
            <a:ext cx="4880356" cy="292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574" y="13722"/>
            <a:ext cx="2773969" cy="2455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5208" y="1266457"/>
            <a:ext cx="11477971" cy="1069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61FD432-2429-9235-9D35-B5DDEBCC3662}"/>
              </a:ext>
            </a:extLst>
          </p:cNvPr>
          <p:cNvSpPr txBox="1"/>
          <p:nvPr/>
        </p:nvSpPr>
        <p:spPr>
          <a:xfrm>
            <a:off x="1077422" y="2587024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Body Mechanics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94432758-A216-8827-C512-99F77C0D675F}"/>
              </a:ext>
            </a:extLst>
          </p:cNvPr>
          <p:cNvSpPr txBox="1"/>
          <p:nvPr/>
        </p:nvSpPr>
        <p:spPr>
          <a:xfrm>
            <a:off x="9858055" y="6858000"/>
            <a:ext cx="13274901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The proper use of your body to facilitate lifting and moving, and to prevent injury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39959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E4596-27DE-2A48-A2F5-C961965FC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38233433-DFB7-DB06-535B-2133CA42616B}"/>
              </a:ext>
            </a:extLst>
          </p:cNvPr>
          <p:cNvSpPr txBox="1"/>
          <p:nvPr/>
        </p:nvSpPr>
        <p:spPr>
          <a:xfrm>
            <a:off x="1077422" y="2587024"/>
            <a:ext cx="711311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Emergency Moves</a:t>
            </a:r>
          </a:p>
        </p:txBody>
      </p:sp>
      <p:sp>
        <p:nvSpPr>
          <p:cNvPr id="3" name="Any substance that can impair or cause death of cell structure or function.">
            <a:extLst>
              <a:ext uri="{FF2B5EF4-FFF2-40B4-BE49-F238E27FC236}">
                <a16:creationId xmlns:a16="http://schemas.microsoft.com/office/drawing/2014/main" id="{026D16EB-CABD-DB83-B6DF-E64A832D8489}"/>
              </a:ext>
            </a:extLst>
          </p:cNvPr>
          <p:cNvSpPr txBox="1"/>
          <p:nvPr/>
        </p:nvSpPr>
        <p:spPr>
          <a:xfrm>
            <a:off x="9858055" y="6858000"/>
            <a:ext cx="13274901" cy="3293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Make an emergency move only when there is immediate danger to the patient.</a:t>
            </a:r>
          </a:p>
        </p:txBody>
      </p:sp>
    </p:spTree>
    <p:extLst>
      <p:ext uri="{BB962C8B-B14F-4D97-AF65-F5344CB8AC3E}">
        <p14:creationId xmlns:p14="http://schemas.microsoft.com/office/powerpoint/2010/main" val="4041806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CF499-CA5A-9F08-CF9C-2C96BA56C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87B7CCF3-3C5D-FBA5-22BE-CF25825C35A2}"/>
              </a:ext>
            </a:extLst>
          </p:cNvPr>
          <p:cNvSpPr txBox="1"/>
          <p:nvPr/>
        </p:nvSpPr>
        <p:spPr>
          <a:xfrm>
            <a:off x="1077422" y="2587024"/>
            <a:ext cx="1111457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Situations Requiring Emergency Moves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80CC32-CE81-DF19-2AEB-9180A45BD927}"/>
              </a:ext>
            </a:extLst>
          </p:cNvPr>
          <p:cNvGrpSpPr/>
          <p:nvPr/>
        </p:nvGrpSpPr>
        <p:grpSpPr>
          <a:xfrm>
            <a:off x="760839" y="6094996"/>
            <a:ext cx="22862321" cy="6172587"/>
            <a:chOff x="1014839" y="4787731"/>
            <a:chExt cx="22862321" cy="6172587"/>
          </a:xfrm>
        </p:grpSpPr>
        <p:sp>
          <p:nvSpPr>
            <p:cNvPr id="5" name="Rounded Rectangle">
              <a:extLst>
                <a:ext uri="{FF2B5EF4-FFF2-40B4-BE49-F238E27FC236}">
                  <a16:creationId xmlns:a16="http://schemas.microsoft.com/office/drawing/2014/main" id="{3523875F-D69D-B434-30B3-6701A3E6E5D9}"/>
                </a:ext>
              </a:extLst>
            </p:cNvPr>
            <p:cNvSpPr/>
            <p:nvPr/>
          </p:nvSpPr>
          <p:spPr>
            <a:xfrm>
              <a:off x="1014839" y="6642317"/>
              <a:ext cx="7366001" cy="4318001"/>
            </a:xfrm>
            <a:prstGeom prst="roundRect">
              <a:avLst>
                <a:gd name="adj" fmla="val 2941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6" name="Fire or…">
              <a:extLst>
                <a:ext uri="{FF2B5EF4-FFF2-40B4-BE49-F238E27FC236}">
                  <a16:creationId xmlns:a16="http://schemas.microsoft.com/office/drawing/2014/main" id="{EF1B50AB-27D5-A2BC-8F13-EC7FF850DDBB}"/>
                </a:ext>
              </a:extLst>
            </p:cNvPr>
            <p:cNvSpPr txBox="1"/>
            <p:nvPr/>
          </p:nvSpPr>
          <p:spPr>
            <a:xfrm>
              <a:off x="1175812" y="7861517"/>
              <a:ext cx="7050077" cy="187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Fire or 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threat of fire</a:t>
              </a:r>
            </a:p>
          </p:txBody>
        </p:sp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52F7D4A6-C7B7-1FBF-ADD6-26FCEB915D33}"/>
                </a:ext>
              </a:extLst>
            </p:cNvPr>
            <p:cNvSpPr/>
            <p:nvPr/>
          </p:nvSpPr>
          <p:spPr>
            <a:xfrm>
              <a:off x="8763000" y="6642317"/>
              <a:ext cx="7366000" cy="4318001"/>
            </a:xfrm>
            <a:prstGeom prst="roundRect">
              <a:avLst>
                <a:gd name="adj" fmla="val 2941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8" name="Explosion or threat of explosion">
              <a:extLst>
                <a:ext uri="{FF2B5EF4-FFF2-40B4-BE49-F238E27FC236}">
                  <a16:creationId xmlns:a16="http://schemas.microsoft.com/office/drawing/2014/main" id="{6A530C41-EE00-EBDA-CBB5-1871C0D605BD}"/>
                </a:ext>
              </a:extLst>
            </p:cNvPr>
            <p:cNvSpPr txBox="1"/>
            <p:nvPr/>
          </p:nvSpPr>
          <p:spPr>
            <a:xfrm>
              <a:off x="9061529" y="7861517"/>
              <a:ext cx="6768942" cy="1879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>
              <a:lvl1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lvl1pPr>
            </a:lstStyle>
            <a:p>
              <a:r>
                <a:t>Explosion or threat of explosion</a:t>
              </a:r>
            </a:p>
          </p:txBody>
        </p:sp>
        <p:grpSp>
          <p:nvGrpSpPr>
            <p:cNvPr id="9" name="Group">
              <a:extLst>
                <a:ext uri="{FF2B5EF4-FFF2-40B4-BE49-F238E27FC236}">
                  <a16:creationId xmlns:a16="http://schemas.microsoft.com/office/drawing/2014/main" id="{09016F47-4C8F-11DF-AE5C-8C3E525BC1A3}"/>
                </a:ext>
              </a:extLst>
            </p:cNvPr>
            <p:cNvGrpSpPr/>
            <p:nvPr/>
          </p:nvGrpSpPr>
          <p:grpSpPr>
            <a:xfrm>
              <a:off x="4332758" y="4787731"/>
              <a:ext cx="1219201" cy="1681958"/>
              <a:chOff x="0" y="115975"/>
              <a:chExt cx="1219200" cy="1681957"/>
            </a:xfrm>
          </p:grpSpPr>
          <p:sp>
            <p:nvSpPr>
              <p:cNvPr id="18" name="Circle">
                <a:extLst>
                  <a:ext uri="{FF2B5EF4-FFF2-40B4-BE49-F238E27FC236}">
                    <a16:creationId xmlns:a16="http://schemas.microsoft.com/office/drawing/2014/main" id="{01E8499A-5327-1A73-AB0F-6FB9863FE5F2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1">
                <a:extLst>
                  <a:ext uri="{FF2B5EF4-FFF2-40B4-BE49-F238E27FC236}">
                    <a16:creationId xmlns:a16="http://schemas.microsoft.com/office/drawing/2014/main" id="{32ACC333-238D-6582-8FF5-461F02188495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3D205A68-88E4-71F4-6B7D-333EA6F3348D}"/>
                </a:ext>
              </a:extLst>
            </p:cNvPr>
            <p:cNvSpPr/>
            <p:nvPr/>
          </p:nvSpPr>
          <p:spPr>
            <a:xfrm>
              <a:off x="16511159" y="6642317"/>
              <a:ext cx="7366001" cy="4318001"/>
            </a:xfrm>
            <a:prstGeom prst="roundRect">
              <a:avLst>
                <a:gd name="adj" fmla="val 2941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11" name="Inability to protect the patient…">
              <a:extLst>
                <a:ext uri="{FF2B5EF4-FFF2-40B4-BE49-F238E27FC236}">
                  <a16:creationId xmlns:a16="http://schemas.microsoft.com/office/drawing/2014/main" id="{771F2FF8-143E-72AC-2AEE-5B419D9B7865}"/>
                </a:ext>
              </a:extLst>
            </p:cNvPr>
            <p:cNvSpPr txBox="1"/>
            <p:nvPr/>
          </p:nvSpPr>
          <p:spPr>
            <a:xfrm>
              <a:off x="16666111" y="7391617"/>
              <a:ext cx="6768941" cy="2819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Inability to protect the patient 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from hazards</a:t>
              </a:r>
            </a:p>
          </p:txBody>
        </p:sp>
        <p:grpSp>
          <p:nvGrpSpPr>
            <p:cNvPr id="12" name="Group">
              <a:extLst>
                <a:ext uri="{FF2B5EF4-FFF2-40B4-BE49-F238E27FC236}">
                  <a16:creationId xmlns:a16="http://schemas.microsoft.com/office/drawing/2014/main" id="{71E72A0D-6E1C-FD89-A542-26FF9E8EDF6F}"/>
                </a:ext>
              </a:extLst>
            </p:cNvPr>
            <p:cNvGrpSpPr/>
            <p:nvPr/>
          </p:nvGrpSpPr>
          <p:grpSpPr>
            <a:xfrm>
              <a:off x="11836400" y="4787731"/>
              <a:ext cx="1219200" cy="1681958"/>
              <a:chOff x="0" y="115975"/>
              <a:chExt cx="1219200" cy="1681957"/>
            </a:xfrm>
          </p:grpSpPr>
          <p:sp>
            <p:nvSpPr>
              <p:cNvPr id="16" name="Circle">
                <a:extLst>
                  <a:ext uri="{FF2B5EF4-FFF2-40B4-BE49-F238E27FC236}">
                    <a16:creationId xmlns:a16="http://schemas.microsoft.com/office/drawing/2014/main" id="{46239394-55E2-D59F-1A59-D0B83934A77C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2">
                <a:extLst>
                  <a:ext uri="{FF2B5EF4-FFF2-40B4-BE49-F238E27FC236}">
                    <a16:creationId xmlns:a16="http://schemas.microsoft.com/office/drawing/2014/main" id="{31301B26-2889-F8A9-78FA-73D2D458FBEB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2</a:t>
                </a:r>
              </a:p>
            </p:txBody>
          </p:sp>
        </p:grpSp>
        <p:grpSp>
          <p:nvGrpSpPr>
            <p:cNvPr id="13" name="Group">
              <a:extLst>
                <a:ext uri="{FF2B5EF4-FFF2-40B4-BE49-F238E27FC236}">
                  <a16:creationId xmlns:a16="http://schemas.microsoft.com/office/drawing/2014/main" id="{47D6E22B-57C7-8ADD-C1DD-085D2E7FCDB0}"/>
                </a:ext>
              </a:extLst>
            </p:cNvPr>
            <p:cNvGrpSpPr/>
            <p:nvPr/>
          </p:nvGrpSpPr>
          <p:grpSpPr>
            <a:xfrm>
              <a:off x="19584559" y="4787731"/>
              <a:ext cx="1219201" cy="1681958"/>
              <a:chOff x="0" y="115975"/>
              <a:chExt cx="1219200" cy="1681957"/>
            </a:xfrm>
          </p:grpSpPr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136108D0-086B-6EBB-1D45-7C3B531C9968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" name="3">
                <a:extLst>
                  <a:ext uri="{FF2B5EF4-FFF2-40B4-BE49-F238E27FC236}">
                    <a16:creationId xmlns:a16="http://schemas.microsoft.com/office/drawing/2014/main" id="{D2E78766-58D3-52D1-839E-51BCA7CD361D}"/>
                  </a:ext>
                </a:extLst>
              </p:cNvPr>
              <p:cNvSpPr txBox="1"/>
              <p:nvPr/>
            </p:nvSpPr>
            <p:spPr>
              <a:xfrm>
                <a:off x="2745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2342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0AAA-F635-8742-E14D-FDE71023D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A0570CC2-1EAB-770B-A860-3F545BC472E3}"/>
              </a:ext>
            </a:extLst>
          </p:cNvPr>
          <p:cNvSpPr txBox="1"/>
          <p:nvPr/>
        </p:nvSpPr>
        <p:spPr>
          <a:xfrm>
            <a:off x="1077422" y="2587024"/>
            <a:ext cx="1111457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Situations Requiring Emergency Moves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315C8-0965-F83B-2460-126C43C80431}"/>
              </a:ext>
            </a:extLst>
          </p:cNvPr>
          <p:cNvGrpSpPr/>
          <p:nvPr/>
        </p:nvGrpSpPr>
        <p:grpSpPr>
          <a:xfrm>
            <a:off x="4634920" y="5641171"/>
            <a:ext cx="15114160" cy="6172587"/>
            <a:chOff x="4634920" y="4787731"/>
            <a:chExt cx="15114160" cy="6172587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7AED46BB-F5AB-C5C0-2118-102C58DBA295}"/>
                </a:ext>
              </a:extLst>
            </p:cNvPr>
            <p:cNvSpPr/>
            <p:nvPr/>
          </p:nvSpPr>
          <p:spPr>
            <a:xfrm>
              <a:off x="4634920" y="6642317"/>
              <a:ext cx="7366001" cy="4318001"/>
            </a:xfrm>
            <a:prstGeom prst="roundRect">
              <a:avLst>
                <a:gd name="adj" fmla="val 2941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1" name="To gain access…">
              <a:extLst>
                <a:ext uri="{FF2B5EF4-FFF2-40B4-BE49-F238E27FC236}">
                  <a16:creationId xmlns:a16="http://schemas.microsoft.com/office/drawing/2014/main" id="{483D85C4-BB1D-F49A-CD85-8D69E615219E}"/>
                </a:ext>
              </a:extLst>
            </p:cNvPr>
            <p:cNvSpPr txBox="1"/>
            <p:nvPr/>
          </p:nvSpPr>
          <p:spPr>
            <a:xfrm>
              <a:off x="4795892" y="7391617"/>
              <a:ext cx="7050077" cy="2819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To gain access 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rPr dirty="0"/>
                <a:t>to other patients who need care</a:t>
              </a:r>
            </a:p>
          </p:txBody>
        </p:sp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EC43B1FF-9415-9D19-A701-4923F4787DDB}"/>
                </a:ext>
              </a:extLst>
            </p:cNvPr>
            <p:cNvSpPr/>
            <p:nvPr/>
          </p:nvSpPr>
          <p:spPr>
            <a:xfrm>
              <a:off x="12383079" y="6642317"/>
              <a:ext cx="7366001" cy="4318001"/>
            </a:xfrm>
            <a:prstGeom prst="roundRect">
              <a:avLst>
                <a:gd name="adj" fmla="val 2941"/>
              </a:avLst>
            </a:prstGeom>
            <a:solidFill>
              <a:srgbClr val="EAEAEA"/>
            </a:solidFill>
            <a:ln w="12700">
              <a:miter lim="400000"/>
            </a:ln>
          </p:spPr>
          <p:txBody>
            <a:bodyPr lIns="78283" tIns="78283" rIns="78283" bIns="78283"/>
            <a:lstStyle/>
            <a:p>
              <a:endParaRPr/>
            </a:p>
          </p:txBody>
        </p:sp>
        <p:sp>
          <p:nvSpPr>
            <p:cNvPr id="23" name="Life-saving care cannot be given…">
              <a:extLst>
                <a:ext uri="{FF2B5EF4-FFF2-40B4-BE49-F238E27FC236}">
                  <a16:creationId xmlns:a16="http://schemas.microsoft.com/office/drawing/2014/main" id="{69235602-99B6-4765-824F-4E0F494FAF0E}"/>
                </a:ext>
              </a:extLst>
            </p:cNvPr>
            <p:cNvSpPr txBox="1"/>
            <p:nvPr/>
          </p:nvSpPr>
          <p:spPr>
            <a:xfrm>
              <a:off x="12681609" y="7391617"/>
              <a:ext cx="6768941" cy="28194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Life-saving care cannot be given </a:t>
              </a:r>
            </a:p>
            <a:p>
              <a:pPr algn="ctr" defTabSz="1896340">
                <a:tabLst>
                  <a:tab pos="2286000" algn="l"/>
                  <a:tab pos="3644900" algn="l"/>
                  <a:tab pos="5029200" algn="l"/>
                  <a:tab pos="6388100" algn="l"/>
                </a:tabLst>
                <a:defRPr sz="5400">
                  <a:solidFill>
                    <a:srgbClr val="333840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defRPr>
              </a:pPr>
              <a:r>
                <a:t>at location</a:t>
              </a:r>
            </a:p>
          </p:txBody>
        </p:sp>
        <p:grpSp>
          <p:nvGrpSpPr>
            <p:cNvPr id="24" name="Group">
              <a:extLst>
                <a:ext uri="{FF2B5EF4-FFF2-40B4-BE49-F238E27FC236}">
                  <a16:creationId xmlns:a16="http://schemas.microsoft.com/office/drawing/2014/main" id="{FA29FCD3-22E3-7FC0-B3E3-678078A9822D}"/>
                </a:ext>
              </a:extLst>
            </p:cNvPr>
            <p:cNvGrpSpPr/>
            <p:nvPr/>
          </p:nvGrpSpPr>
          <p:grpSpPr>
            <a:xfrm>
              <a:off x="7952838" y="4800431"/>
              <a:ext cx="1219201" cy="1681958"/>
              <a:chOff x="0" y="128675"/>
              <a:chExt cx="1219200" cy="1681957"/>
            </a:xfrm>
          </p:grpSpPr>
          <p:sp>
            <p:nvSpPr>
              <p:cNvPr id="28" name="Circle">
                <a:extLst>
                  <a:ext uri="{FF2B5EF4-FFF2-40B4-BE49-F238E27FC236}">
                    <a16:creationId xmlns:a16="http://schemas.microsoft.com/office/drawing/2014/main" id="{8401375B-BAA9-A508-346D-87A043C7FD41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4">
                <a:extLst>
                  <a:ext uri="{FF2B5EF4-FFF2-40B4-BE49-F238E27FC236}">
                    <a16:creationId xmlns:a16="http://schemas.microsoft.com/office/drawing/2014/main" id="{7217A048-9C2E-ECF9-BB2B-6720072409B0}"/>
                  </a:ext>
                </a:extLst>
              </p:cNvPr>
              <p:cNvSpPr txBox="1"/>
              <p:nvPr/>
            </p:nvSpPr>
            <p:spPr>
              <a:xfrm>
                <a:off x="261804" y="1286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4</a:t>
                </a:r>
              </a:p>
            </p:txBody>
          </p:sp>
        </p:grpSp>
        <p:grpSp>
          <p:nvGrpSpPr>
            <p:cNvPr id="25" name="Group">
              <a:extLst>
                <a:ext uri="{FF2B5EF4-FFF2-40B4-BE49-F238E27FC236}">
                  <a16:creationId xmlns:a16="http://schemas.microsoft.com/office/drawing/2014/main" id="{E502FEC8-5F13-69BA-B60C-C29E90580ABB}"/>
                </a:ext>
              </a:extLst>
            </p:cNvPr>
            <p:cNvGrpSpPr/>
            <p:nvPr/>
          </p:nvGrpSpPr>
          <p:grpSpPr>
            <a:xfrm>
              <a:off x="15456479" y="4787731"/>
              <a:ext cx="1219201" cy="1681958"/>
              <a:chOff x="0" y="115975"/>
              <a:chExt cx="1219200" cy="1681957"/>
            </a:xfrm>
          </p:grpSpPr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E0693FE7-3B18-8B72-4835-5AFB7D0B9681}"/>
                  </a:ext>
                </a:extLst>
              </p:cNvPr>
              <p:cNvSpPr/>
              <p:nvPr/>
            </p:nvSpPr>
            <p:spPr>
              <a:xfrm>
                <a:off x="0" y="265245"/>
                <a:ext cx="1219200" cy="1219201"/>
              </a:xfrm>
              <a:prstGeom prst="ellipse">
                <a:avLst/>
              </a:prstGeom>
              <a:solidFill>
                <a:srgbClr val="DD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8283" tIns="78283" rIns="78283" bIns="78283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5">
                <a:extLst>
                  <a:ext uri="{FF2B5EF4-FFF2-40B4-BE49-F238E27FC236}">
                    <a16:creationId xmlns:a16="http://schemas.microsoft.com/office/drawing/2014/main" id="{46C6DF15-D337-714E-9A29-7953BA026CB6}"/>
                  </a:ext>
                </a:extLst>
              </p:cNvPr>
              <p:cNvSpPr txBox="1"/>
              <p:nvPr/>
            </p:nvSpPr>
            <p:spPr>
              <a:xfrm>
                <a:off x="261804" y="115975"/>
                <a:ext cx="822592" cy="16819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83" tIns="78283" rIns="78283" bIns="78283" numCol="1" anchor="t">
                <a:noAutofit/>
              </a:bodyPr>
              <a:lstStyle>
                <a:lvl1pPr>
                  <a:defRPr sz="7200" i="1">
                    <a:solidFill>
                      <a:srgbClr val="C00000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t>5</a:t>
                </a:r>
              </a:p>
            </p:txBody>
          </p:sp>
        </p:grpSp>
      </p:grpSp>
      <p:sp>
        <p:nvSpPr>
          <p:cNvPr id="30" name="Cont.">
            <a:extLst>
              <a:ext uri="{FF2B5EF4-FFF2-40B4-BE49-F238E27FC236}">
                <a16:creationId xmlns:a16="http://schemas.microsoft.com/office/drawing/2014/main" id="{FA75F6B9-B933-CF48-51E2-2CAD08710574}"/>
              </a:ext>
            </a:extLst>
          </p:cNvPr>
          <p:cNvSpPr txBox="1"/>
          <p:nvPr/>
        </p:nvSpPr>
        <p:spPr>
          <a:xfrm>
            <a:off x="1077422" y="4534711"/>
            <a:ext cx="2047634" cy="77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cap="all">
                <a:solidFill>
                  <a:srgbClr val="C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40328669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47B28-912B-F745-E14C-7FAEF801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C79BD0FA-1355-A53B-B7F7-6B05A0CE5630}"/>
              </a:ext>
            </a:extLst>
          </p:cNvPr>
          <p:cNvSpPr txBox="1"/>
          <p:nvPr/>
        </p:nvSpPr>
        <p:spPr>
          <a:xfrm>
            <a:off x="1077422" y="2587024"/>
            <a:ext cx="11114578" cy="106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IN" dirty="0"/>
              <a:t>Moving Patients</a:t>
            </a:r>
          </a:p>
        </p:txBody>
      </p:sp>
      <p:graphicFrame>
        <p:nvGraphicFramePr>
          <p:cNvPr id="31" name="Table">
            <a:extLst>
              <a:ext uri="{FF2B5EF4-FFF2-40B4-BE49-F238E27FC236}">
                <a16:creationId xmlns:a16="http://schemas.microsoft.com/office/drawing/2014/main" id="{53E0B0E2-E20C-4BF3-3FF7-47CF30BDC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67824"/>
              </p:ext>
            </p:extLst>
          </p:nvPr>
        </p:nvGraphicFramePr>
        <p:xfrm>
          <a:off x="4704080" y="3648315"/>
          <a:ext cx="16662400" cy="9386901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83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717">
                <a:tc gridSpan="2">
                  <a:txBody>
                    <a:bodyPr/>
                    <a:lstStyle/>
                    <a:p>
                      <a:pPr algn="ctr" defTabSz="1896340">
                        <a:tabLst>
                          <a:tab pos="2286000" algn="l"/>
                          <a:tab pos="3644900" algn="l"/>
                          <a:tab pos="5029200" algn="l"/>
                          <a:tab pos="6388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54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Moves and Carries</a:t>
                      </a:r>
                    </a:p>
                  </a:txBody>
                  <a:tcPr marL="0" marR="0" marT="0" marB="0" anchor="ctr" horzOverflow="overflow">
                    <a:lnB w="127000">
                      <a:solidFill>
                        <a:srgbClr val="C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184">
                <a:tc>
                  <a:txBody>
                    <a:bodyPr/>
                    <a:lstStyle/>
                    <a:p>
                      <a:pPr indent="508000" algn="l" defTabSz="18963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800" dirty="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Emergency Moves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535353"/>
                      </a:solidFill>
                    </a:lnR>
                    <a:lnT w="127000">
                      <a:solidFill>
                        <a:srgbClr val="C00000"/>
                      </a:solidFill>
                    </a:lnT>
                    <a:lnB w="50800">
                      <a:solidFill>
                        <a:srgbClr val="535353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algn="l" defTabSz="1896340">
                        <a:defRPr sz="1800"/>
                      </a:pPr>
                      <a:r>
                        <a:rPr sz="4800"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Non-Emergency Moves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T w="127000">
                      <a:solidFill>
                        <a:srgbClr val="C00000"/>
                      </a:solidFill>
                    </a:lnT>
                    <a:lnB w="508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indent="508000" algn="l" defTabSz="18963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Shirt drag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535353"/>
                      </a:solidFill>
                    </a:lnR>
                    <a:lnT w="508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algn="l" defTabSz="189634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Direct Ground Lift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T w="50800">
                      <a:solidFill>
                        <a:srgbClr val="535353"/>
                      </a:solidFill>
                    </a:lnT>
                    <a:lnB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indent="508000" algn="l" defTabSz="1896340">
                        <a:tabLst>
                          <a:tab pos="2286000" algn="l"/>
                          <a:tab pos="3644900" algn="l"/>
                          <a:tab pos="5029200" algn="l"/>
                          <a:tab pos="6388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Forearm / Shoulder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algn="l" defTabSz="1896340">
                        <a:defRPr sz="1800"/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Extremity Lift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T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indent="508000" algn="l" defTabSz="18963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Blanket / Sheet drag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algn="l" defTabSz="1896340">
                        <a:defRPr sz="42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T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indent="508000" algn="l" defTabSz="1896340">
                        <a:tabLst>
                          <a:tab pos="2286000" algn="l"/>
                          <a:tab pos="3644900" algn="l"/>
                          <a:tab pos="5029200" algn="l"/>
                          <a:tab pos="6388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Cradle Carry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algn="l" defTabSz="1896340">
                        <a:defRPr sz="42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indent="508000" algn="l" defTabSz="189634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Firefighter Drag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algn="l" defTabSz="1896340">
                        <a:defRPr sz="42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indent="508000" algn="l" defTabSz="1896340">
                        <a:tabLst>
                          <a:tab pos="2286000" algn="l"/>
                          <a:tab pos="3644900" algn="l"/>
                          <a:tab pos="5029200" algn="l"/>
                          <a:tab pos="63881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One-rescuer Crutch</a:t>
                      </a:r>
                    </a:p>
                  </a:txBody>
                  <a:tcPr marL="0" marR="0" marT="0" marB="0" anchor="ctr" horzOverflow="overflow">
                    <a:lnR w="12700">
                      <a:solidFill>
                        <a:srgbClr val="535353"/>
                      </a:solidFill>
                    </a:lnR>
                    <a:lnT w="12700">
                      <a:solidFill>
                        <a:srgbClr val="535353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508000" algn="l" defTabSz="1896340">
                        <a:defRPr sz="42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535353"/>
                      </a:solidFill>
                    </a:lnL>
                    <a:lnT w="0">
                      <a:miter lim="400000"/>
                    </a:lnT>
                    <a:lnB w="12700">
                      <a:solidFill>
                        <a:srgbClr val="535353"/>
                      </a:solidFill>
                    </a:lnB>
                    <a:solidFill>
                      <a:schemeClr val="accent1">
                        <a:lumOff val="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3652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E899E-8E40-F7AA-4100-228CF8E7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ison">
            <a:extLst>
              <a:ext uri="{FF2B5EF4-FFF2-40B4-BE49-F238E27FC236}">
                <a16:creationId xmlns:a16="http://schemas.microsoft.com/office/drawing/2014/main" id="{4CE0C79D-9080-963C-C770-CB17D8A8384D}"/>
              </a:ext>
            </a:extLst>
          </p:cNvPr>
          <p:cNvSpPr txBox="1"/>
          <p:nvPr/>
        </p:nvSpPr>
        <p:spPr>
          <a:xfrm>
            <a:off x="1077422" y="2587024"/>
            <a:ext cx="11114578" cy="1947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Basic rules for Lifting or Move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121E7-56EC-5886-B901-3E5DE699EA33}"/>
              </a:ext>
            </a:extLst>
          </p:cNvPr>
          <p:cNvSpPr txBox="1"/>
          <p:nvPr/>
        </p:nvSpPr>
        <p:spPr>
          <a:xfrm>
            <a:off x="10482942" y="2587024"/>
            <a:ext cx="12529457" cy="104336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your move.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 your feet properly.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Lift with your legs.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your back as straight as possible.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Try not to bend at the waist.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lifting an object with one hand, avoid leaning to either side.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Bend your knees to grasp the object, and keep your back straight.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the weight of the object as close to your body as possible.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Clearly &amp; frequently communicate with your partner (Team)  and with patient.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329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864</Words>
  <Application>Microsoft Office PowerPoint</Application>
  <PresentationFormat>Custom</PresentationFormat>
  <Paragraphs>155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Calibri</vt:lpstr>
      <vt:lpstr>Cambria</vt:lpstr>
      <vt:lpstr>Open sans</vt:lpstr>
      <vt:lpstr>Open sans</vt:lpstr>
      <vt:lpstr>Open Sans Semibold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Mehra</dc:creator>
  <cp:lastModifiedBy>NDRF ACADEMY</cp:lastModifiedBy>
  <cp:revision>81</cp:revision>
  <dcterms:modified xsi:type="dcterms:W3CDTF">2026-01-07T08:17:16Z</dcterms:modified>
</cp:coreProperties>
</file>